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wmf" ContentType="image/x-wmf"/>
  <Default Extension="rels" ContentType="application/vnd.openxmlformats-package.relationships+xml"/>
  <Default Extension="xml" ContentType="application/xml"/>
  <Default Extension="gif" ContentType="image/gif"/>
  <Default Extension="vml" ContentType="application/vnd.openxmlformats-officedocument.vmlDrawing"/>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43"/>
  </p:notesMasterIdLst>
  <p:sldIdLst>
    <p:sldId id="268" r:id="rId2"/>
    <p:sldId id="302" r:id="rId3"/>
    <p:sldId id="306" r:id="rId4"/>
    <p:sldId id="288" r:id="rId5"/>
    <p:sldId id="293" r:id="rId6"/>
    <p:sldId id="266" r:id="rId7"/>
    <p:sldId id="257" r:id="rId8"/>
    <p:sldId id="269" r:id="rId9"/>
    <p:sldId id="286" r:id="rId10"/>
    <p:sldId id="296" r:id="rId11"/>
    <p:sldId id="305" r:id="rId12"/>
    <p:sldId id="304" r:id="rId13"/>
    <p:sldId id="295" r:id="rId14"/>
    <p:sldId id="258" r:id="rId15"/>
    <p:sldId id="282" r:id="rId16"/>
    <p:sldId id="287" r:id="rId17"/>
    <p:sldId id="285" r:id="rId18"/>
    <p:sldId id="284" r:id="rId19"/>
    <p:sldId id="283" r:id="rId20"/>
    <p:sldId id="281" r:id="rId21"/>
    <p:sldId id="274" r:id="rId22"/>
    <p:sldId id="259" r:id="rId23"/>
    <p:sldId id="275" r:id="rId24"/>
    <p:sldId id="300" r:id="rId25"/>
    <p:sldId id="301" r:id="rId26"/>
    <p:sldId id="280" r:id="rId27"/>
    <p:sldId id="265" r:id="rId28"/>
    <p:sldId id="297" r:id="rId29"/>
    <p:sldId id="256" r:id="rId30"/>
    <p:sldId id="262" r:id="rId31"/>
    <p:sldId id="298" r:id="rId32"/>
    <p:sldId id="291" r:id="rId33"/>
    <p:sldId id="260" r:id="rId34"/>
    <p:sldId id="267" r:id="rId35"/>
    <p:sldId id="270" r:id="rId36"/>
    <p:sldId id="276" r:id="rId37"/>
    <p:sldId id="277" r:id="rId38"/>
    <p:sldId id="278" r:id="rId39"/>
    <p:sldId id="289" r:id="rId40"/>
    <p:sldId id="299" r:id="rId41"/>
    <p:sldId id="264" r:id="rId42"/>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18" autoAdjust="0"/>
    <p:restoredTop sz="94660"/>
  </p:normalViewPr>
  <p:slideViewPr>
    <p:cSldViewPr>
      <p:cViewPr varScale="1">
        <p:scale>
          <a:sx n="86" d="100"/>
          <a:sy n="86" d="100"/>
        </p:scale>
        <p:origin x="1476"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17081"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851526" y="0"/>
          <a:ext cx="1669297" cy="978272"/>
        </a:xfrm>
        <a:prstGeom prst="trapezoid">
          <a:avLst>
            <a:gd name="adj" fmla="val 85319"/>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851526" y="0"/>
        <a:ext cx="1669297" cy="978272"/>
      </dsp:txXfrm>
    </dsp:sp>
    <dsp:sp modelId="{2BA592B7-5AEA-4B41-AAFF-99CC2F351E7B}">
      <dsp:nvSpPr>
        <dsp:cNvPr id="0" name=""/>
        <dsp:cNvSpPr/>
      </dsp:nvSpPr>
      <dsp:spPr>
        <a:xfrm>
          <a:off x="2111717" y="992811"/>
          <a:ext cx="3095060" cy="835551"/>
        </a:xfrm>
        <a:prstGeom prst="trapezoid">
          <a:avLst>
            <a:gd name="adj" fmla="val 85319"/>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53353" y="992811"/>
        <a:ext cx="2011789" cy="835551"/>
      </dsp:txXfrm>
    </dsp:sp>
    <dsp:sp modelId="{757098AE-F6B3-4A87-A5DC-13722A00D83E}">
      <dsp:nvSpPr>
        <dsp:cNvPr id="0" name=""/>
        <dsp:cNvSpPr/>
      </dsp:nvSpPr>
      <dsp:spPr>
        <a:xfrm>
          <a:off x="1425763" y="1813824"/>
          <a:ext cx="4520823" cy="835551"/>
        </a:xfrm>
        <a:prstGeom prst="trapezoid">
          <a:avLst>
            <a:gd name="adj" fmla="val 85319"/>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216907" y="1813824"/>
        <a:ext cx="2938535" cy="835551"/>
      </dsp:txXfrm>
    </dsp:sp>
    <dsp:sp modelId="{D74C3C4E-93EE-469B-821E-6315587D3C3C}">
      <dsp:nvSpPr>
        <dsp:cNvPr id="0" name=""/>
        <dsp:cNvSpPr/>
      </dsp:nvSpPr>
      <dsp:spPr>
        <a:xfrm>
          <a:off x="712881" y="2649376"/>
          <a:ext cx="5946586" cy="835551"/>
        </a:xfrm>
        <a:prstGeom prst="trapezoid">
          <a:avLst>
            <a:gd name="adj" fmla="val 85319"/>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53534" y="2649376"/>
        <a:ext cx="3865281" cy="835551"/>
      </dsp:txXfrm>
    </dsp:sp>
    <dsp:sp modelId="{DE5806A3-17B2-4A4C-BF40-3EDA4692F54F}">
      <dsp:nvSpPr>
        <dsp:cNvPr id="0" name=""/>
        <dsp:cNvSpPr/>
      </dsp:nvSpPr>
      <dsp:spPr>
        <a:xfrm>
          <a:off x="0" y="3484928"/>
          <a:ext cx="7372350" cy="835551"/>
        </a:xfrm>
        <a:prstGeom prst="trapezoid">
          <a:avLst>
            <a:gd name="adj" fmla="val 85319"/>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3484928"/>
        <a:ext cx="4792027" cy="835551"/>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C0D6C64-0303-4D98-985E-CBCF57AFFECC}" type="datetimeFigureOut">
              <a:rPr lang="en-GB" smtClean="0"/>
              <a:pPr/>
              <a:t>15/09/2020</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A84ACFE-DF82-4871-BA94-449F9B759132}" type="slidenum">
              <a:rPr lang="en-GB" smtClean="0"/>
              <a:pPr/>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15/09/2020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pPr/>
              <a:t>15/09/2020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pPr/>
              <a:t>15/09/2020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pPr/>
              <a:t>15/09/2020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pPr/>
              <a:t>15/09/2020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pPr/>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pPr/>
              <a:t>15/09/2020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pPr/>
              <a:t>15/09/2020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15/09/2020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15/09/2020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pPr/>
              <a:t>15/09/2020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15/09/2020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CE590-3C1A-4F4F-A503-8F54A7B47360}" type="datetimeFigureOut">
              <a:rPr lang="en-US" smtClean="0"/>
              <a:t>9/15/2020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78130D-4F38-9643-A857-1674BDF352FC}" type="slidenum">
              <a:rPr lang="en-US" smtClean="0"/>
              <a:t>‹#›</a:t>
            </a:fld>
            <a:endParaRPr lang="en-US"/>
          </a:p>
        </p:txBody>
      </p:sp>
    </p:spTree>
    <p:extLst>
      <p:ext uri="{BB962C8B-B14F-4D97-AF65-F5344CB8AC3E}">
        <p14:creationId xmlns:p14="http://schemas.microsoft.com/office/powerpoint/2010/main" val="11033579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pPr/>
              <a:t>15/09/2020</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emf"/><Relationship Id="rId1" Type="http://schemas.openxmlformats.org/officeDocument/2006/relationships/slideLayout" Target="../slideLayouts/slideLayout6.xml"/><Relationship Id="rId5" Type="http://schemas.openxmlformats.org/officeDocument/2006/relationships/image" Target="../media/image7.jpeg"/><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hyperlink" Target="mailto:admin@sps.sefton.school"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1.vml"/><Relationship Id="rId4" Type="http://schemas.openxmlformats.org/officeDocument/2006/relationships/image" Target="../media/image13.emf"/></Relationships>
</file>

<file path=ppt/slides/_rels/slide12.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xml"/><Relationship Id="rId1" Type="http://schemas.openxmlformats.org/officeDocument/2006/relationships/vmlDrawing" Target="../drawings/vmlDrawing2.vml"/><Relationship Id="rId4" Type="http://schemas.openxmlformats.org/officeDocument/2006/relationships/image" Target="../media/image13.emf"/></Relationships>
</file>

<file path=ppt/slides/_rels/slide13.xml.rels><?xml version="1.0" encoding="UTF-8" standalone="yes"?>
<Relationships xmlns="http://schemas.openxmlformats.org/package/2006/relationships"><Relationship Id="rId2" Type="http://schemas.openxmlformats.org/officeDocument/2006/relationships/hyperlink" Target="https://schoolgateway.co.uk/help/"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www.youtube.com/watch?v=4BLZKOjNKfk"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2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3.tiff"/><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www.youtube.com/watch?v=uXpaMgNr7T4" TargetMode="Externa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2" Type="http://schemas.openxmlformats.org/officeDocument/2006/relationships/image" Target="../media/image27.w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hyperlink" Target="http://www.stphilipssouthport.com/"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4" name="Picture 6" descr="Image result for welcome to year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8498" y="-34231"/>
            <a:ext cx="8611974" cy="418331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950A634-4518-4857-BFF2-AD8687CC4DB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651431" y="2411720"/>
            <a:ext cx="3841137" cy="3474720"/>
          </a:xfrm>
          <a:prstGeom prst="rect">
            <a:avLst/>
          </a:prstGeom>
          <a:noFill/>
        </p:spPr>
      </p:pic>
    </p:spTree>
    <p:extLst>
      <p:ext uri="{BB962C8B-B14F-4D97-AF65-F5344CB8AC3E}">
        <p14:creationId xmlns:p14="http://schemas.microsoft.com/office/powerpoint/2010/main" val="2682022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26042E-B3A8-4F95-8535-5ABC70826567}"/>
              </a:ext>
            </a:extLst>
          </p:cNvPr>
          <p:cNvSpPr>
            <a:spLocks noGrp="1"/>
          </p:cNvSpPr>
          <p:nvPr>
            <p:ph type="title"/>
          </p:nvPr>
        </p:nvSpPr>
        <p:spPr/>
        <p:txBody>
          <a:bodyPr/>
          <a:lstStyle/>
          <a:p>
            <a:endParaRPr lang="en-GB"/>
          </a:p>
        </p:txBody>
      </p:sp>
      <p:pic>
        <p:nvPicPr>
          <p:cNvPr id="7" name="Content Placeholder 6">
            <a:extLst>
              <a:ext uri="{FF2B5EF4-FFF2-40B4-BE49-F238E27FC236}">
                <a16:creationId xmlns:a16="http://schemas.microsoft.com/office/drawing/2014/main" id="{1232BE44-98DB-43EB-AD87-9EDDA1032BA4}"/>
              </a:ext>
            </a:extLst>
          </p:cNvPr>
          <p:cNvPicPr>
            <a:picLocks noGrp="1" noChangeAspect="1"/>
          </p:cNvPicPr>
          <p:nvPr>
            <p:ph idx="1"/>
          </p:nvPr>
        </p:nvPicPr>
        <p:blipFill>
          <a:blip r:embed="rId2"/>
          <a:stretch>
            <a:fillRect/>
          </a:stretch>
        </p:blipFill>
        <p:spPr>
          <a:xfrm>
            <a:off x="1793289" y="589845"/>
            <a:ext cx="5687762" cy="5678309"/>
          </a:xfrm>
        </p:spPr>
      </p:pic>
    </p:spTree>
    <p:extLst>
      <p:ext uri="{BB962C8B-B14F-4D97-AF65-F5344CB8AC3E}">
        <p14:creationId xmlns:p14="http://schemas.microsoft.com/office/powerpoint/2010/main" val="33962024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FC4E5B3-172B-4D8A-A372-1E15665B11AE}"/>
              </a:ext>
            </a:extLst>
          </p:cNvPr>
          <p:cNvSpPr/>
          <p:nvPr/>
        </p:nvSpPr>
        <p:spPr>
          <a:xfrm>
            <a:off x="2987824" y="260648"/>
            <a:ext cx="3729932" cy="923330"/>
          </a:xfrm>
          <a:prstGeom prst="rect">
            <a:avLst/>
          </a:prstGeom>
          <a:noFill/>
        </p:spPr>
        <p:txBody>
          <a:bodyPr wrap="none" lIns="91440" tIns="45720" rIns="91440" bIns="45720">
            <a:spAutoFit/>
          </a:bodyPr>
          <a:lstStyle/>
          <a:p>
            <a:pPr algn="ctr"/>
            <a:r>
              <a:rPr lang="en-US" sz="5400" b="0" cap="none" spc="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rPr>
              <a:t>Year 6 staff</a:t>
            </a:r>
          </a:p>
        </p:txBody>
      </p:sp>
      <p:pic>
        <p:nvPicPr>
          <p:cNvPr id="4" name="Picture 3">
            <a:extLst>
              <a:ext uri="{FF2B5EF4-FFF2-40B4-BE49-F238E27FC236}">
                <a16:creationId xmlns:a16="http://schemas.microsoft.com/office/drawing/2014/main" id="{44A8184C-26ED-4405-BDE3-2D34446AB29D}"/>
              </a:ext>
            </a:extLst>
          </p:cNvPr>
          <p:cNvPicPr/>
          <p:nvPr/>
        </p:nvPicPr>
        <p:blipFill rotWithShape="1">
          <a:blip r:embed="rId2" cstate="print">
            <a:extLst>
              <a:ext uri="{28A0092B-C50C-407E-A947-70E740481C1C}">
                <a14:useLocalDpi xmlns:a14="http://schemas.microsoft.com/office/drawing/2010/main" val="0"/>
              </a:ext>
            </a:extLst>
          </a:blip>
          <a:srcRect t="17503" r="17325"/>
          <a:stretch/>
        </p:blipFill>
        <p:spPr bwMode="auto">
          <a:xfrm>
            <a:off x="395536" y="1340768"/>
            <a:ext cx="1656184" cy="1584176"/>
          </a:xfrm>
          <a:prstGeom prst="rect">
            <a:avLst/>
          </a:prstGeom>
          <a:noFill/>
          <a:ln>
            <a:noFill/>
          </a:ln>
          <a:extLst>
            <a:ext uri="{53640926-AAD7-44D8-BBD7-CCE9431645EC}">
              <a14:shadowObscured xmlns:a14="http://schemas.microsoft.com/office/drawing/2010/main"/>
            </a:ext>
          </a:extLst>
        </p:spPr>
      </p:pic>
      <p:pic>
        <p:nvPicPr>
          <p:cNvPr id="5" name="Picture 4">
            <a:extLst>
              <a:ext uri="{FF2B5EF4-FFF2-40B4-BE49-F238E27FC236}">
                <a16:creationId xmlns:a16="http://schemas.microsoft.com/office/drawing/2014/main" id="{6CEE7850-1BC2-495E-9E87-471C5D797152}"/>
              </a:ext>
            </a:extLst>
          </p:cNvPr>
          <p:cNvPicPr/>
          <p:nvPr/>
        </p:nvPicPr>
        <p:blipFill rotWithShape="1">
          <a:blip r:embed="rId3" cstate="print">
            <a:extLst>
              <a:ext uri="{28A0092B-C50C-407E-A947-70E740481C1C}">
                <a14:useLocalDpi xmlns:a14="http://schemas.microsoft.com/office/drawing/2010/main" val="0"/>
              </a:ext>
            </a:extLst>
          </a:blip>
          <a:srcRect t="15884" r="14751"/>
          <a:stretch/>
        </p:blipFill>
        <p:spPr bwMode="auto">
          <a:xfrm>
            <a:off x="6300192" y="1340769"/>
            <a:ext cx="1722800" cy="1728192"/>
          </a:xfrm>
          <a:prstGeom prst="rect">
            <a:avLst/>
          </a:prstGeom>
          <a:ln>
            <a:noFill/>
          </a:ln>
          <a:extLst>
            <a:ext uri="{53640926-AAD7-44D8-BBD7-CCE9431645EC}">
              <a14:shadowObscured xmlns:a14="http://schemas.microsoft.com/office/drawing/2010/main"/>
            </a:ext>
          </a:extLst>
        </p:spPr>
      </p:pic>
      <p:pic>
        <p:nvPicPr>
          <p:cNvPr id="6" name="Picture 5">
            <a:extLst>
              <a:ext uri="{FF2B5EF4-FFF2-40B4-BE49-F238E27FC236}">
                <a16:creationId xmlns:a16="http://schemas.microsoft.com/office/drawing/2014/main" id="{2033F0EA-0D9E-4C5F-9962-24185BA40EF0}"/>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3347864" y="1390950"/>
            <a:ext cx="1375142" cy="1728191"/>
          </a:xfrm>
          <a:prstGeom prst="rect">
            <a:avLst/>
          </a:prstGeom>
        </p:spPr>
      </p:pic>
      <p:pic>
        <p:nvPicPr>
          <p:cNvPr id="7" name="Picture 6">
            <a:extLst>
              <a:ext uri="{FF2B5EF4-FFF2-40B4-BE49-F238E27FC236}">
                <a16:creationId xmlns:a16="http://schemas.microsoft.com/office/drawing/2014/main" id="{C9EA3407-F343-4379-8C3B-CE34862878AF}"/>
              </a:ext>
            </a:extLst>
          </p:cNvPr>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446519" y="4829662"/>
            <a:ext cx="1835260" cy="1375141"/>
          </a:xfrm>
          <a:prstGeom prst="rect">
            <a:avLst/>
          </a:prstGeom>
          <a:noFill/>
          <a:ln>
            <a:noFill/>
          </a:ln>
        </p:spPr>
      </p:pic>
      <p:sp>
        <p:nvSpPr>
          <p:cNvPr id="8" name="TextBox 7">
            <a:extLst>
              <a:ext uri="{FF2B5EF4-FFF2-40B4-BE49-F238E27FC236}">
                <a16:creationId xmlns:a16="http://schemas.microsoft.com/office/drawing/2014/main" id="{C8F9A6D6-5180-4A41-9114-44BAD9D69C02}"/>
              </a:ext>
            </a:extLst>
          </p:cNvPr>
          <p:cNvSpPr txBox="1"/>
          <p:nvPr/>
        </p:nvSpPr>
        <p:spPr>
          <a:xfrm>
            <a:off x="2404518" y="5373216"/>
            <a:ext cx="2671538" cy="923330"/>
          </a:xfrm>
          <a:prstGeom prst="rect">
            <a:avLst/>
          </a:prstGeom>
          <a:solidFill>
            <a:schemeClr val="accent2">
              <a:lumMod val="40000"/>
              <a:lumOff val="60000"/>
            </a:schemeClr>
          </a:solidFill>
        </p:spPr>
        <p:txBody>
          <a:bodyPr wrap="square" rtlCol="0">
            <a:spAutoFit/>
          </a:bodyPr>
          <a:lstStyle/>
          <a:p>
            <a:r>
              <a:rPr lang="en-GB" dirty="0"/>
              <a:t>Mrs Day </a:t>
            </a:r>
          </a:p>
          <a:p>
            <a:r>
              <a:rPr lang="en-GB" dirty="0"/>
              <a:t>Mon am, Tues pm, </a:t>
            </a:r>
          </a:p>
          <a:p>
            <a:r>
              <a:rPr lang="en-GB" dirty="0"/>
              <a:t>Weds am,  Thurs am </a:t>
            </a:r>
          </a:p>
        </p:txBody>
      </p:sp>
      <p:sp>
        <p:nvSpPr>
          <p:cNvPr id="9" name="TextBox 8">
            <a:extLst>
              <a:ext uri="{FF2B5EF4-FFF2-40B4-BE49-F238E27FC236}">
                <a16:creationId xmlns:a16="http://schemas.microsoft.com/office/drawing/2014/main" id="{BFF03ED9-D7D2-4FBD-BAEE-E8C4A283741F}"/>
              </a:ext>
            </a:extLst>
          </p:cNvPr>
          <p:cNvSpPr txBox="1"/>
          <p:nvPr/>
        </p:nvSpPr>
        <p:spPr>
          <a:xfrm>
            <a:off x="2957220" y="3419625"/>
            <a:ext cx="2671538" cy="923330"/>
          </a:xfrm>
          <a:prstGeom prst="rect">
            <a:avLst/>
          </a:prstGeom>
          <a:solidFill>
            <a:schemeClr val="accent2">
              <a:lumMod val="40000"/>
              <a:lumOff val="60000"/>
            </a:schemeClr>
          </a:solidFill>
        </p:spPr>
        <p:txBody>
          <a:bodyPr wrap="square" rtlCol="0">
            <a:spAutoFit/>
          </a:bodyPr>
          <a:lstStyle/>
          <a:p>
            <a:r>
              <a:rPr lang="en-GB" dirty="0"/>
              <a:t>Mrs Lund </a:t>
            </a:r>
          </a:p>
          <a:p>
            <a:r>
              <a:rPr lang="en-GB" dirty="0"/>
              <a:t>Mon am, Tues all day, </a:t>
            </a:r>
          </a:p>
          <a:p>
            <a:r>
              <a:rPr lang="en-GB" dirty="0"/>
              <a:t>Weds all day, Fri am </a:t>
            </a:r>
          </a:p>
        </p:txBody>
      </p:sp>
      <p:sp>
        <p:nvSpPr>
          <p:cNvPr id="10" name="TextBox 9">
            <a:extLst>
              <a:ext uri="{FF2B5EF4-FFF2-40B4-BE49-F238E27FC236}">
                <a16:creationId xmlns:a16="http://schemas.microsoft.com/office/drawing/2014/main" id="{376AB1A9-D425-46C9-A91A-C93D0A4FC806}"/>
              </a:ext>
            </a:extLst>
          </p:cNvPr>
          <p:cNvSpPr txBox="1"/>
          <p:nvPr/>
        </p:nvSpPr>
        <p:spPr>
          <a:xfrm>
            <a:off x="6295547" y="3429000"/>
            <a:ext cx="1588821" cy="369332"/>
          </a:xfrm>
          <a:prstGeom prst="rect">
            <a:avLst/>
          </a:prstGeom>
          <a:solidFill>
            <a:schemeClr val="accent2">
              <a:lumMod val="40000"/>
              <a:lumOff val="60000"/>
            </a:schemeClr>
          </a:solidFill>
        </p:spPr>
        <p:txBody>
          <a:bodyPr wrap="square" rtlCol="0">
            <a:spAutoFit/>
          </a:bodyPr>
          <a:lstStyle/>
          <a:p>
            <a:r>
              <a:rPr lang="en-GB" dirty="0"/>
              <a:t>Mrs </a:t>
            </a:r>
            <a:r>
              <a:rPr lang="en-GB" dirty="0" err="1"/>
              <a:t>Warham</a:t>
            </a:r>
            <a:endParaRPr lang="en-GB" dirty="0"/>
          </a:p>
        </p:txBody>
      </p:sp>
      <p:sp>
        <p:nvSpPr>
          <p:cNvPr id="11" name="TextBox 10">
            <a:extLst>
              <a:ext uri="{FF2B5EF4-FFF2-40B4-BE49-F238E27FC236}">
                <a16:creationId xmlns:a16="http://schemas.microsoft.com/office/drawing/2014/main" id="{0C07717A-FA59-434E-A2D6-164618F42391}"/>
              </a:ext>
            </a:extLst>
          </p:cNvPr>
          <p:cNvSpPr txBox="1"/>
          <p:nvPr/>
        </p:nvSpPr>
        <p:spPr>
          <a:xfrm>
            <a:off x="431540" y="3367069"/>
            <a:ext cx="1584176" cy="369332"/>
          </a:xfrm>
          <a:prstGeom prst="rect">
            <a:avLst/>
          </a:prstGeom>
          <a:solidFill>
            <a:schemeClr val="accent2">
              <a:lumMod val="40000"/>
              <a:lumOff val="60000"/>
            </a:schemeClr>
          </a:solidFill>
        </p:spPr>
        <p:txBody>
          <a:bodyPr wrap="square" rtlCol="0">
            <a:spAutoFit/>
          </a:bodyPr>
          <a:lstStyle/>
          <a:p>
            <a:r>
              <a:rPr lang="en-GB" dirty="0"/>
              <a:t>Mrs Cooper </a:t>
            </a:r>
          </a:p>
        </p:txBody>
      </p:sp>
    </p:spTree>
    <p:extLst>
      <p:ext uri="{BB962C8B-B14F-4D97-AF65-F5344CB8AC3E}">
        <p14:creationId xmlns:p14="http://schemas.microsoft.com/office/powerpoint/2010/main" val="28706431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404664"/>
            <a:ext cx="6512511" cy="1143000"/>
          </a:xfrm>
        </p:spPr>
        <p:txBody>
          <a:bodyPr/>
          <a:lstStyle/>
          <a:p>
            <a:pPr marL="0" indent="0" algn="ctr">
              <a:buNone/>
            </a:pPr>
            <a:r>
              <a:rPr lang="en-GB" dirty="0"/>
              <a:t>School website</a:t>
            </a:r>
          </a:p>
        </p:txBody>
      </p:sp>
      <p:sp>
        <p:nvSpPr>
          <p:cNvPr id="4" name="TextBox 3"/>
          <p:cNvSpPr txBox="1"/>
          <p:nvPr/>
        </p:nvSpPr>
        <p:spPr>
          <a:xfrm>
            <a:off x="323528" y="1412776"/>
            <a:ext cx="8280920" cy="4893647"/>
          </a:xfrm>
          <a:prstGeom prst="rect">
            <a:avLst/>
          </a:prstGeom>
          <a:noFill/>
        </p:spPr>
        <p:txBody>
          <a:bodyPr wrap="square" rtlCol="0">
            <a:spAutoFit/>
          </a:bodyPr>
          <a:lstStyle/>
          <a:p>
            <a:pPr marL="342900" indent="-342900">
              <a:buFont typeface="Arial" pitchFamily="34" charset="0"/>
              <a:buChar char="•"/>
            </a:pPr>
            <a:r>
              <a:rPr lang="en-GB" sz="2400" dirty="0">
                <a:solidFill>
                  <a:srgbClr val="002060"/>
                </a:solidFill>
                <a:latin typeface="CCW Cursive Writing 7" pitchFamily="66" charset="0"/>
              </a:rPr>
              <a:t>We will be using and updating our school website and class page frequently over the year. Please keep up to date of any announcements.</a:t>
            </a:r>
          </a:p>
          <a:p>
            <a:pPr marL="342900" indent="-342900">
              <a:buFont typeface="Arial" pitchFamily="34" charset="0"/>
              <a:buChar char="•"/>
            </a:pPr>
            <a:endParaRPr lang="en-GB" sz="2400" dirty="0">
              <a:solidFill>
                <a:srgbClr val="002060"/>
              </a:solidFill>
              <a:latin typeface="CCW Cursive Writing 7" pitchFamily="66" charset="0"/>
            </a:endParaRPr>
          </a:p>
          <a:p>
            <a:pPr marL="342900" indent="-342900">
              <a:buFont typeface="Arial" pitchFamily="34" charset="0"/>
              <a:buChar char="•"/>
            </a:pPr>
            <a:r>
              <a:rPr lang="en-GB" sz="2400" dirty="0">
                <a:solidFill>
                  <a:srgbClr val="002060"/>
                </a:solidFill>
                <a:latin typeface="CCW Cursive Writing 7" pitchFamily="66" charset="0"/>
              </a:rPr>
              <a:t>Contact details are on the homepage so if you are needing to get in contact with school-</a:t>
            </a:r>
          </a:p>
          <a:p>
            <a:pPr marL="342900" indent="-342900">
              <a:buFont typeface="Arial" pitchFamily="34" charset="0"/>
              <a:buChar char="•"/>
            </a:pPr>
            <a:endParaRPr lang="en-GB" sz="2400" dirty="0">
              <a:solidFill>
                <a:srgbClr val="002060"/>
              </a:solidFill>
              <a:latin typeface="CCW Cursive Writing 7" pitchFamily="66" charset="0"/>
            </a:endParaRPr>
          </a:p>
          <a:p>
            <a:r>
              <a:rPr lang="en-GB" sz="2400" dirty="0">
                <a:solidFill>
                  <a:srgbClr val="002060"/>
                </a:solidFill>
                <a:latin typeface="CCW Cursive Writing 7" pitchFamily="66" charset="0"/>
              </a:rPr>
              <a:t> </a:t>
            </a:r>
            <a:r>
              <a:rPr lang="en-GB" sz="2400" u="sng" dirty="0" err="1">
                <a:solidFill>
                  <a:schemeClr val="accent1">
                    <a:lumMod val="50000"/>
                  </a:schemeClr>
                </a:solidFill>
                <a:latin typeface="CCW Cursive Writing 7" pitchFamily="66" charset="0"/>
                <a:hlinkClick r:id="rId2">
                  <a:extLst>
                    <a:ext uri="{A12FA001-AC4F-418D-AE19-62706E023703}">
                      <ahyp:hlinkClr xmlns:ahyp="http://schemas.microsoft.com/office/drawing/2018/hyperlinkcolor" val="tx"/>
                    </a:ext>
                  </a:extLst>
                </a:hlinkClick>
              </a:rPr>
              <a:t>admin@sps.sefton.school</a:t>
            </a:r>
            <a:endParaRPr lang="en-GB" sz="2400" u="sng" dirty="0">
              <a:solidFill>
                <a:schemeClr val="accent1">
                  <a:lumMod val="50000"/>
                </a:schemeClr>
              </a:solidFill>
              <a:latin typeface="CCW Cursive Writing 7" pitchFamily="66" charset="0"/>
            </a:endParaRPr>
          </a:p>
          <a:p>
            <a:endParaRPr lang="en-GB" sz="2400" u="sng" dirty="0">
              <a:solidFill>
                <a:schemeClr val="accent1">
                  <a:lumMod val="50000"/>
                </a:schemeClr>
              </a:solidFill>
              <a:latin typeface="CCW Cursive Writing 7" pitchFamily="66" charset="0"/>
            </a:endParaRPr>
          </a:p>
          <a:p>
            <a:r>
              <a:rPr lang="en-GB" sz="2400" dirty="0">
                <a:solidFill>
                  <a:srgbClr val="002060"/>
                </a:solidFill>
                <a:latin typeface="CCW Cursive Writing 7" pitchFamily="66" charset="0"/>
              </a:rPr>
              <a:t> </a:t>
            </a:r>
            <a:r>
              <a:rPr lang="en-GB" sz="2400" dirty="0" err="1">
                <a:solidFill>
                  <a:srgbClr val="002060"/>
                </a:solidFill>
                <a:latin typeface="CCW Cursive Writing 7" pitchFamily="66" charset="0"/>
              </a:rPr>
              <a:t>coopere@sps.sefton.school</a:t>
            </a:r>
            <a:endParaRPr lang="en-GB" sz="2400" dirty="0">
              <a:solidFill>
                <a:srgbClr val="002060"/>
              </a:solidFill>
              <a:latin typeface="CCW Cursive Writing 7" pitchFamily="66" charset="0"/>
            </a:endParaRPr>
          </a:p>
        </p:txBody>
      </p:sp>
    </p:spTree>
    <p:extLst>
      <p:ext uri="{BB962C8B-B14F-4D97-AF65-F5344CB8AC3E}">
        <p14:creationId xmlns:p14="http://schemas.microsoft.com/office/powerpoint/2010/main" val="5745490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0E4F5-13D8-4649-B42B-9F96F8D4339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B56059E2-34BF-4508-8BF3-54A3108EFBCB}"/>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F508B14A-1A9F-4B74-A45B-22F110AD4CE5}"/>
              </a:ext>
            </a:extLst>
          </p:cNvPr>
          <p:cNvPicPr>
            <a:picLocks noChangeAspect="1"/>
          </p:cNvPicPr>
          <p:nvPr/>
        </p:nvPicPr>
        <p:blipFill rotWithShape="1">
          <a:blip r:embed="rId2"/>
          <a:srcRect l="15350" t="9421" r="16138" b="6580"/>
          <a:stretch/>
        </p:blipFill>
        <p:spPr>
          <a:xfrm>
            <a:off x="0" y="554804"/>
            <a:ext cx="9144000" cy="6303196"/>
          </a:xfrm>
          <a:prstGeom prst="rect">
            <a:avLst/>
          </a:prstGeom>
        </p:spPr>
      </p:pic>
      <p:sp>
        <p:nvSpPr>
          <p:cNvPr id="5" name="Rectangle 4">
            <a:extLst>
              <a:ext uri="{FF2B5EF4-FFF2-40B4-BE49-F238E27FC236}">
                <a16:creationId xmlns:a16="http://schemas.microsoft.com/office/drawing/2014/main" id="{740B873D-55B0-494E-B4A1-CAFF3D5C2E61}"/>
              </a:ext>
            </a:extLst>
          </p:cNvPr>
          <p:cNvSpPr/>
          <p:nvPr/>
        </p:nvSpPr>
        <p:spPr>
          <a:xfrm>
            <a:off x="2771800" y="-29166"/>
            <a:ext cx="3925755" cy="646331"/>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Our School Vision:</a:t>
            </a:r>
          </a:p>
        </p:txBody>
      </p:sp>
    </p:spTree>
    <p:extLst>
      <p:ext uri="{BB962C8B-B14F-4D97-AF65-F5344CB8AC3E}">
        <p14:creationId xmlns:p14="http://schemas.microsoft.com/office/powerpoint/2010/main" val="25641132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Medical</a:t>
            </a:r>
          </a:p>
        </p:txBody>
      </p:sp>
      <p:sp>
        <p:nvSpPr>
          <p:cNvPr id="3" name="Content Placeholder 2"/>
          <p:cNvSpPr>
            <a:spLocks noGrp="1"/>
          </p:cNvSpPr>
          <p:nvPr>
            <p:ph sz="quarter" idx="13"/>
          </p:nvPr>
        </p:nvSpPr>
        <p:spPr>
          <a:xfrm>
            <a:off x="611560" y="1274128"/>
            <a:ext cx="7920880" cy="4608512"/>
          </a:xfrm>
        </p:spPr>
        <p:txBody>
          <a:bodyPr>
            <a:noAutofit/>
          </a:bodyPr>
          <a:lstStyle/>
          <a:p>
            <a:pPr marL="45720" indent="0">
              <a:buNone/>
            </a:pPr>
            <a:endParaRPr lang="en-GB" sz="1400" dirty="0">
              <a:solidFill>
                <a:schemeClr val="accent1">
                  <a:lumMod val="50000"/>
                </a:schemeClr>
              </a:solidFill>
              <a:latin typeface="CCW Cursive Writing 7" pitchFamily="66" charset="0"/>
            </a:endParaRPr>
          </a:p>
          <a:p>
            <a:pPr>
              <a:buFont typeface="Arial" pitchFamily="34" charset="0"/>
              <a:buChar char="•"/>
            </a:pPr>
            <a:r>
              <a:rPr lang="en-GB" sz="1400" dirty="0">
                <a:solidFill>
                  <a:schemeClr val="accent1">
                    <a:lumMod val="50000"/>
                  </a:schemeClr>
                </a:solidFill>
                <a:latin typeface="CCW Cursive Writing 7" pitchFamily="66" charset="0"/>
              </a:rPr>
              <a:t> </a:t>
            </a:r>
            <a:r>
              <a:rPr lang="en-GB" sz="1800" dirty="0">
                <a:solidFill>
                  <a:schemeClr val="accent1">
                    <a:lumMod val="50000"/>
                  </a:schemeClr>
                </a:solidFill>
                <a:latin typeface="CCW Cursive Writing 7" pitchFamily="66" charset="0"/>
              </a:rPr>
              <a:t>Any medication updates – please let us know of any changes</a:t>
            </a:r>
          </a:p>
          <a:p>
            <a:pPr marL="45720" indent="0">
              <a:buNone/>
            </a:pPr>
            <a:endParaRPr lang="en-GB" sz="1800" dirty="0">
              <a:solidFill>
                <a:schemeClr val="accent1">
                  <a:lumMod val="50000"/>
                </a:schemeClr>
              </a:solidFill>
              <a:latin typeface="CCW Cursive Writing 7" pitchFamily="66" charset="0"/>
            </a:endParaRPr>
          </a:p>
          <a:p>
            <a:pPr>
              <a:buFont typeface="Arial" pitchFamily="34" charset="0"/>
              <a:buChar char="•"/>
            </a:pPr>
            <a:r>
              <a:rPr lang="en-GB" sz="1800" dirty="0">
                <a:solidFill>
                  <a:schemeClr val="accent1">
                    <a:lumMod val="50000"/>
                  </a:schemeClr>
                </a:solidFill>
                <a:latin typeface="CCW Cursive Writing 7" pitchFamily="66" charset="0"/>
              </a:rPr>
              <a:t>If your child needs any prescribed medication, a medical form needs to be filled in at the office before we are able to administer it. </a:t>
            </a:r>
          </a:p>
          <a:p>
            <a:pPr marL="45720" indent="0" algn="ctr">
              <a:buNone/>
            </a:pPr>
            <a:r>
              <a:rPr lang="en-GB" sz="1800" dirty="0">
                <a:solidFill>
                  <a:schemeClr val="accent1">
                    <a:lumMod val="50000"/>
                  </a:schemeClr>
                </a:solidFill>
                <a:latin typeface="CCW Cursive Writing 7" pitchFamily="66" charset="0"/>
              </a:rPr>
              <a:t>  </a:t>
            </a:r>
          </a:p>
          <a:p>
            <a:pPr marL="45720" indent="0" algn="ctr">
              <a:buNone/>
            </a:pPr>
            <a:r>
              <a:rPr lang="en-GB" sz="1800" dirty="0">
                <a:solidFill>
                  <a:schemeClr val="accent1">
                    <a:lumMod val="50000"/>
                  </a:schemeClr>
                </a:solidFill>
                <a:latin typeface="CCW Cursive Writing 7" pitchFamily="66" charset="0"/>
              </a:rPr>
              <a:t>Thank you</a:t>
            </a:r>
          </a:p>
          <a:p>
            <a:pPr marL="45720" indent="0">
              <a:buNone/>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accent1">
                  <a:lumMod val="50000"/>
                </a:schemeClr>
              </a:solidFill>
              <a:latin typeface="CCW Cursive Writing 7" pitchFamily="66" charset="0"/>
            </a:endParaRPr>
          </a:p>
          <a:p>
            <a:pPr>
              <a:buFont typeface="Wingdings" pitchFamily="2" charset="2"/>
              <a:buChar char="q"/>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800" dirty="0">
              <a:solidFill>
                <a:schemeClr val="bg1">
                  <a:lumMod val="95000"/>
                  <a:lumOff val="5000"/>
                </a:schemeClr>
              </a:solidFill>
              <a:latin typeface="CCW Cursive Writing 7" pitchFamily="66" charset="0"/>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60648"/>
            <a:ext cx="927483" cy="1196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Housekeeping!</a:t>
            </a:r>
          </a:p>
        </p:txBody>
      </p:sp>
      <p:sp>
        <p:nvSpPr>
          <p:cNvPr id="3" name="Content Placeholder 2"/>
          <p:cNvSpPr>
            <a:spLocks noGrp="1"/>
          </p:cNvSpPr>
          <p:nvPr>
            <p:ph sz="quarter" idx="13"/>
          </p:nvPr>
        </p:nvSpPr>
        <p:spPr>
          <a:xfrm>
            <a:off x="588405" y="1423399"/>
            <a:ext cx="7920880" cy="4968552"/>
          </a:xfrm>
        </p:spPr>
        <p:txBody>
          <a:bodyPr>
            <a:noAutofit/>
          </a:bodyPr>
          <a:lstStyle/>
          <a:p>
            <a:pPr>
              <a:buFont typeface="Arial" pitchFamily="34" charset="0"/>
              <a:buChar char="•"/>
            </a:pPr>
            <a:r>
              <a:rPr lang="en-GB" sz="2400" dirty="0">
                <a:solidFill>
                  <a:schemeClr val="accent1">
                    <a:lumMod val="50000"/>
                  </a:schemeClr>
                </a:solidFill>
                <a:latin typeface="CCW Cursive Writing 7" pitchFamily="66" charset="0"/>
              </a:rPr>
              <a:t> Please  name all clothing</a:t>
            </a:r>
          </a:p>
          <a:p>
            <a:pPr>
              <a:buFont typeface="Arial" pitchFamily="34" charset="0"/>
              <a:buChar char="•"/>
            </a:pPr>
            <a:r>
              <a:rPr lang="en-GB" sz="2400" dirty="0">
                <a:solidFill>
                  <a:schemeClr val="accent1">
                    <a:lumMod val="50000"/>
                  </a:schemeClr>
                </a:solidFill>
                <a:latin typeface="CCW Cursive Writing 7" pitchFamily="66" charset="0"/>
              </a:rPr>
              <a:t>PE is on </a:t>
            </a:r>
            <a:r>
              <a:rPr lang="en-GB" sz="2400" b="1" dirty="0">
                <a:solidFill>
                  <a:srgbClr val="FF0000"/>
                </a:solidFill>
                <a:latin typeface="CCW Cursive Writing 7" pitchFamily="66" charset="0"/>
              </a:rPr>
              <a:t>Monday and Friday afternoons- no earrings</a:t>
            </a:r>
            <a:endParaRPr lang="en-GB" sz="2400" dirty="0">
              <a:solidFill>
                <a:schemeClr val="accent1">
                  <a:lumMod val="50000"/>
                </a:schemeClr>
              </a:solidFill>
              <a:latin typeface="CCW Cursive Writing 7" pitchFamily="66" charset="0"/>
            </a:endParaRPr>
          </a:p>
          <a:p>
            <a:pPr>
              <a:buFont typeface="Arial" pitchFamily="34" charset="0"/>
              <a:buChar char="•"/>
            </a:pPr>
            <a:r>
              <a:rPr lang="en-GB" sz="2400" dirty="0">
                <a:solidFill>
                  <a:schemeClr val="accent1">
                    <a:lumMod val="50000"/>
                  </a:schemeClr>
                </a:solidFill>
                <a:latin typeface="CCW Cursive Writing 7" pitchFamily="66" charset="0"/>
              </a:rPr>
              <a:t>Please make sure your child has a water bottle each day</a:t>
            </a:r>
          </a:p>
          <a:p>
            <a:pPr>
              <a:buFont typeface="Arial" pitchFamily="34" charset="0"/>
              <a:buChar char="•"/>
            </a:pPr>
            <a:r>
              <a:rPr lang="en-GB" sz="2400" dirty="0">
                <a:solidFill>
                  <a:schemeClr val="accent1">
                    <a:lumMod val="50000"/>
                  </a:schemeClr>
                </a:solidFill>
                <a:latin typeface="CCW Cursive Writing 7" pitchFamily="66" charset="0"/>
              </a:rPr>
              <a:t> Healthy snacks can be brought in for morning break time – fruit, vegetable sticks, cereal bars (no sweets or nuts  please).</a:t>
            </a: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2400" dirty="0">
              <a:solidFill>
                <a:schemeClr val="accent1">
                  <a:lumMod val="50000"/>
                </a:schemeClr>
              </a:solidFill>
              <a:latin typeface="CCW Cursive Writing 7" pitchFamily="66" charset="0"/>
            </a:endParaRPr>
          </a:p>
          <a:p>
            <a:pPr>
              <a:buFont typeface="Wingdings" pitchFamily="2" charset="2"/>
              <a:buChar char="q"/>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bg1">
                  <a:lumMod val="95000"/>
                  <a:lumOff val="5000"/>
                </a:schemeClr>
              </a:solidFill>
              <a:latin typeface="CCW Cursive Writing 7" pitchFamily="66" charset="0"/>
            </a:endParaRPr>
          </a:p>
        </p:txBody>
      </p:sp>
      <p:pic>
        <p:nvPicPr>
          <p:cNvPr id="1026" name="Picture 2" descr="C:\Users\Home\AppData\Local\Microsoft\Windows\Temporary Internet Files\Content.IE5\7HH9JGS0\PE1[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8710" y="188640"/>
            <a:ext cx="1365290" cy="1234759"/>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Home\AppData\Local\Microsoft\Windows\Temporary Internet Files\Content.IE5\GKM1KWU5\bottle_of_water_by_orialas-d48tb32[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72345" y="5224548"/>
            <a:ext cx="1289010" cy="1411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544" y="260648"/>
            <a:ext cx="6512511" cy="1143000"/>
          </a:xfrm>
        </p:spPr>
        <p:txBody>
          <a:bodyPr/>
          <a:lstStyle/>
          <a:p>
            <a:pPr marL="0" indent="0">
              <a:buNone/>
            </a:pPr>
            <a:r>
              <a:rPr lang="en-GB" dirty="0">
                <a:solidFill>
                  <a:srgbClr val="002060"/>
                </a:solidFill>
                <a:latin typeface="CCW Cursive Writing 7" pitchFamily="66" charset="0"/>
              </a:rPr>
              <a:t>Uniform</a:t>
            </a:r>
          </a:p>
        </p:txBody>
      </p:sp>
      <p:sp>
        <p:nvSpPr>
          <p:cNvPr id="3" name="Content Placeholder 2"/>
          <p:cNvSpPr>
            <a:spLocks noGrp="1"/>
          </p:cNvSpPr>
          <p:nvPr>
            <p:ph sz="quarter" idx="13"/>
          </p:nvPr>
        </p:nvSpPr>
        <p:spPr>
          <a:xfrm>
            <a:off x="467544" y="1496566"/>
            <a:ext cx="3816424" cy="4104456"/>
          </a:xfrm>
          <a:solidFill>
            <a:schemeClr val="accent2"/>
          </a:solidFill>
        </p:spPr>
        <p:txBody>
          <a:bodyPr>
            <a:normAutofit lnSpcReduction="10000"/>
          </a:bodyPr>
          <a:lstStyle/>
          <a:p>
            <a:r>
              <a:rPr lang="en-GB" b="1" u="sng" dirty="0">
                <a:effectLst>
                  <a:outerShdw blurRad="69850" dist="43180" dir="5400000" sx="0" sy="0">
                    <a:srgbClr val="000000">
                      <a:alpha val="65000"/>
                    </a:srgbClr>
                  </a:outerShdw>
                </a:effectLst>
              </a:rPr>
              <a:t>BOYS WINTER UNIFORM</a:t>
            </a:r>
            <a:endParaRPr lang="en-GB" b="1" dirty="0"/>
          </a:p>
          <a:p>
            <a:r>
              <a:rPr lang="en-GB" b="1" dirty="0">
                <a:effectLst>
                  <a:outerShdw blurRad="69850" dist="43180" dir="5400000" sx="0" sy="0">
                    <a:srgbClr val="000000">
                      <a:alpha val="65000"/>
                    </a:srgbClr>
                  </a:outerShdw>
                </a:effectLst>
              </a:rPr>
              <a:t>GREY TROUSERS (NO OTHER COLOUR)</a:t>
            </a:r>
            <a:endParaRPr lang="en-GB" b="1" dirty="0"/>
          </a:p>
          <a:p>
            <a:r>
              <a:rPr lang="en-GB" b="1" dirty="0">
                <a:effectLst>
                  <a:outerShdw blurRad="69850" dist="43180" dir="5400000" sx="0" sy="0">
                    <a:srgbClr val="000000">
                      <a:alpha val="65000"/>
                    </a:srgbClr>
                  </a:outerShdw>
                </a:effectLst>
              </a:rPr>
              <a:t>WHITE SHIRT</a:t>
            </a:r>
            <a:endParaRPr lang="en-GB" b="1" dirty="0"/>
          </a:p>
          <a:p>
            <a:r>
              <a:rPr lang="en-GB" b="1" dirty="0">
                <a:effectLst>
                  <a:outerShdw blurRad="69850" dist="43180" dir="5400000" sx="0" sy="0">
                    <a:srgbClr val="000000">
                      <a:alpha val="65000"/>
                    </a:srgbClr>
                  </a:outerShdw>
                </a:effectLst>
              </a:rPr>
              <a:t>NAVY LONG SLEEVED JUMPER</a:t>
            </a:r>
            <a:endParaRPr lang="en-GB" b="1" dirty="0"/>
          </a:p>
          <a:p>
            <a:r>
              <a:rPr lang="en-GB" b="1" dirty="0">
                <a:effectLst>
                  <a:outerShdw blurRad="69850" dist="43180" dir="5400000" sx="0" sy="0">
                    <a:srgbClr val="000000">
                      <a:alpha val="65000"/>
                    </a:srgbClr>
                  </a:outerShdw>
                </a:effectLst>
              </a:rPr>
              <a:t>SCHOOL TIE </a:t>
            </a:r>
            <a:endParaRPr lang="en-GB" b="1" dirty="0"/>
          </a:p>
          <a:p>
            <a:r>
              <a:rPr lang="en-GB" b="1" dirty="0">
                <a:effectLst>
                  <a:outerShdw blurRad="69850" dist="43180" dir="5400000" sx="0" sy="0">
                    <a:srgbClr val="000000">
                      <a:alpha val="65000"/>
                    </a:srgbClr>
                  </a:outerShdw>
                </a:effectLst>
              </a:rPr>
              <a:t>DARK COLOURED SCHOOL SHOES.</a:t>
            </a:r>
            <a:endParaRPr lang="en-GB" b="1" dirty="0"/>
          </a:p>
          <a:p>
            <a:r>
              <a:rPr lang="en-GB" b="1" dirty="0">
                <a:effectLst>
                  <a:outerShdw blurRad="69850" dist="43180" dir="5400000" sx="0" sy="0">
                    <a:srgbClr val="000000">
                      <a:alpha val="65000"/>
                    </a:srgbClr>
                  </a:outerShdw>
                </a:effectLst>
              </a:rPr>
              <a:t>DARK SOCKS</a:t>
            </a:r>
            <a:endParaRPr lang="en-GB" b="1" dirty="0"/>
          </a:p>
          <a:p>
            <a:pPr marL="45720" indent="0">
              <a:buNone/>
            </a:pPr>
            <a:endParaRPr lang="en-GB" dirty="0"/>
          </a:p>
        </p:txBody>
      </p:sp>
      <p:sp>
        <p:nvSpPr>
          <p:cNvPr id="4" name="Content Placeholder 2"/>
          <p:cNvSpPr txBox="1">
            <a:spLocks/>
          </p:cNvSpPr>
          <p:nvPr/>
        </p:nvSpPr>
        <p:spPr>
          <a:xfrm>
            <a:off x="4716016" y="1477516"/>
            <a:ext cx="3816424" cy="4104456"/>
          </a:xfrm>
          <a:prstGeom prst="rect">
            <a:avLst/>
          </a:prstGeom>
          <a:solidFill>
            <a:schemeClr val="accent2"/>
          </a:solidFill>
        </p:spPr>
        <p:txBody>
          <a:bodyPr vert="horz" lIns="91440" tIns="45720" rIns="91440" bIns="45720" rtlCol="0">
            <a:normAutofit lnSpcReduction="100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r>
              <a:rPr lang="en-GB" b="1" u="sng" dirty="0">
                <a:effectLst>
                  <a:outerShdw blurRad="69850" dist="43180" dir="5400000" sx="0" sy="0">
                    <a:srgbClr val="000000">
                      <a:alpha val="65000"/>
                    </a:srgbClr>
                  </a:outerShdw>
                </a:effectLst>
              </a:rPr>
              <a:t>GIRLS WINTER UNIFORM</a:t>
            </a:r>
            <a:endParaRPr lang="en-GB" dirty="0"/>
          </a:p>
          <a:p>
            <a:r>
              <a:rPr lang="en-GB" dirty="0">
                <a:effectLst>
                  <a:outerShdw blurRad="69850" dist="43180" dir="5400000" sx="0" sy="0">
                    <a:srgbClr val="000000">
                      <a:alpha val="65000"/>
                    </a:srgbClr>
                  </a:outerShdw>
                </a:effectLst>
              </a:rPr>
              <a:t>NAVY SKIRT OR PINAFORE DRESS</a:t>
            </a:r>
            <a:endParaRPr lang="en-GB" dirty="0"/>
          </a:p>
          <a:p>
            <a:r>
              <a:rPr lang="en-GB" dirty="0">
                <a:effectLst>
                  <a:outerShdw blurRad="69850" dist="43180" dir="5400000" sx="0" sy="0">
                    <a:srgbClr val="000000">
                      <a:alpha val="65000"/>
                    </a:srgbClr>
                  </a:outerShdw>
                </a:effectLst>
              </a:rPr>
              <a:t>WHITE BLOUSE</a:t>
            </a:r>
            <a:endParaRPr lang="en-GB" dirty="0"/>
          </a:p>
          <a:p>
            <a:r>
              <a:rPr lang="en-GB" dirty="0">
                <a:effectLst>
                  <a:outerShdw blurRad="69850" dist="43180" dir="5400000" sx="0" sy="0">
                    <a:srgbClr val="000000">
                      <a:alpha val="65000"/>
                    </a:srgbClr>
                  </a:outerShdw>
                </a:effectLst>
              </a:rPr>
              <a:t>NAVY LONG SLEEVED CARDIGAN</a:t>
            </a:r>
            <a:endParaRPr lang="en-GB" dirty="0"/>
          </a:p>
          <a:p>
            <a:r>
              <a:rPr lang="en-GB" dirty="0">
                <a:effectLst>
                  <a:outerShdw blurRad="69850" dist="43180" dir="5400000" sx="0" sy="0">
                    <a:srgbClr val="000000">
                      <a:alpha val="65000"/>
                    </a:srgbClr>
                  </a:outerShdw>
                </a:effectLst>
              </a:rPr>
              <a:t>SCHOOL TIE</a:t>
            </a:r>
            <a:endParaRPr lang="en-GB" dirty="0"/>
          </a:p>
          <a:p>
            <a:r>
              <a:rPr lang="en-GB" dirty="0">
                <a:effectLst>
                  <a:outerShdw blurRad="69850" dist="43180" dir="5400000" sx="0" sy="0">
                    <a:srgbClr val="000000">
                      <a:alpha val="65000"/>
                    </a:srgbClr>
                  </a:outerShdw>
                </a:effectLst>
              </a:rPr>
              <a:t>NAVY TIGHTS / NAVY OR WHITE SOCKS</a:t>
            </a:r>
            <a:endParaRPr lang="en-GB" dirty="0"/>
          </a:p>
          <a:p>
            <a:r>
              <a:rPr lang="en-GB" dirty="0">
                <a:effectLst>
                  <a:outerShdw blurRad="69850" dist="43180" dir="5400000" sx="0" sy="0">
                    <a:srgbClr val="000000">
                      <a:alpha val="65000"/>
                    </a:srgbClr>
                  </a:outerShdw>
                </a:effectLst>
              </a:rPr>
              <a:t>DARK COLOURED SCHOOL SHOES.</a:t>
            </a:r>
            <a:endParaRPr lang="en-GB" dirty="0"/>
          </a:p>
          <a:p>
            <a:pPr marL="45720" indent="0">
              <a:buFont typeface="Georgia" pitchFamily="18" charset="0"/>
              <a:buNone/>
            </a:pPr>
            <a:endParaRPr lang="en-GB" dirty="0"/>
          </a:p>
        </p:txBody>
      </p:sp>
      <p:sp>
        <p:nvSpPr>
          <p:cNvPr id="6" name="Rectangle 5"/>
          <p:cNvSpPr/>
          <p:nvPr/>
        </p:nvSpPr>
        <p:spPr>
          <a:xfrm>
            <a:off x="1940946" y="5581972"/>
            <a:ext cx="5261376" cy="830997"/>
          </a:xfrm>
          <a:prstGeom prst="rect">
            <a:avLst/>
          </a:prstGeom>
          <a:noFill/>
        </p:spPr>
        <p:txBody>
          <a:bodyPr wrap="none" lIns="91440" tIns="45720" rIns="91440" bIns="45720">
            <a:spAutoFit/>
          </a:bodyPr>
          <a:lstStyle/>
          <a:p>
            <a:pPr algn="ctr"/>
            <a:r>
              <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Find the full uniform</a:t>
            </a:r>
          </a:p>
          <a:p>
            <a:pPr algn="ctr"/>
            <a:r>
              <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 list on our website</a:t>
            </a:r>
          </a:p>
        </p:txBody>
      </p:sp>
    </p:spTree>
    <p:extLst>
      <p:ext uri="{BB962C8B-B14F-4D97-AF65-F5344CB8AC3E}">
        <p14:creationId xmlns:p14="http://schemas.microsoft.com/office/powerpoint/2010/main" val="4292645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188640"/>
            <a:ext cx="8892480" cy="1143000"/>
          </a:xfrm>
        </p:spPr>
        <p:txBody>
          <a:bodyPr/>
          <a:lstStyle/>
          <a:p>
            <a:pPr marL="0" indent="0">
              <a:buNone/>
            </a:pPr>
            <a:r>
              <a:rPr lang="en-GB" dirty="0"/>
              <a:t>Attendance and punctuality</a:t>
            </a:r>
          </a:p>
        </p:txBody>
      </p:sp>
      <p:sp>
        <p:nvSpPr>
          <p:cNvPr id="4" name="TextBox 3"/>
          <p:cNvSpPr txBox="1"/>
          <p:nvPr/>
        </p:nvSpPr>
        <p:spPr>
          <a:xfrm>
            <a:off x="431540" y="1484784"/>
            <a:ext cx="8280920" cy="4247317"/>
          </a:xfrm>
          <a:prstGeom prst="rect">
            <a:avLst/>
          </a:prstGeom>
          <a:noFill/>
        </p:spPr>
        <p:txBody>
          <a:bodyPr wrap="square" rtlCol="0">
            <a:spAutoFit/>
          </a:bodyPr>
          <a:lstStyle/>
          <a:p>
            <a:r>
              <a:rPr lang="en-GB" dirty="0">
                <a:latin typeface="CCW Cursive Writing 7" pitchFamily="66" charset="0"/>
              </a:rPr>
              <a:t>It is crucial for children to arrive on time to school. Children’s activities start at 8:45 (staggered times) which is either spellings and grammar or Maths key skills. If they are late- they are missing learning time. </a:t>
            </a:r>
          </a:p>
          <a:p>
            <a:endParaRPr lang="en-GB" dirty="0">
              <a:latin typeface="CCW Cursive Writing 7" pitchFamily="66" charset="0"/>
            </a:endParaRPr>
          </a:p>
          <a:p>
            <a:r>
              <a:rPr lang="en-GB" dirty="0">
                <a:latin typeface="CCW Cursive Writing 7" pitchFamily="66" charset="0"/>
              </a:rPr>
              <a:t>If your child is being collected at the end of the day, please arrive on time for </a:t>
            </a:r>
            <a:r>
              <a:rPr lang="en-GB" dirty="0">
                <a:solidFill>
                  <a:srgbClr val="FF0000"/>
                </a:solidFill>
                <a:latin typeface="CCW Cursive Writing 7" pitchFamily="66" charset="0"/>
              </a:rPr>
              <a:t>3:20pm. </a:t>
            </a:r>
          </a:p>
          <a:p>
            <a:endParaRPr lang="en-GB" dirty="0">
              <a:solidFill>
                <a:srgbClr val="FF0000"/>
              </a:solidFill>
              <a:latin typeface="CCW Cursive Writing 7" pitchFamily="66" charset="0"/>
            </a:endParaRPr>
          </a:p>
          <a:p>
            <a:r>
              <a:rPr lang="en-GB" dirty="0">
                <a:solidFill>
                  <a:srgbClr val="FF0000"/>
                </a:solidFill>
                <a:latin typeface="CCW Cursive Writing 7" pitchFamily="66" charset="0"/>
              </a:rPr>
              <a:t>Please do not allow children on the adventure playground before and after the school day. </a:t>
            </a:r>
          </a:p>
          <a:p>
            <a:endParaRPr lang="en-GB" dirty="0">
              <a:solidFill>
                <a:srgbClr val="FF0000"/>
              </a:solidFill>
              <a:latin typeface="CCW Cursive Writing 7" pitchFamily="66" charset="0"/>
            </a:endParaRPr>
          </a:p>
          <a:p>
            <a:r>
              <a:rPr lang="en-GB" dirty="0">
                <a:solidFill>
                  <a:srgbClr val="FF0000"/>
                </a:solidFill>
                <a:latin typeface="CCW Cursive Writing 7" pitchFamily="66" charset="0"/>
              </a:rPr>
              <a:t>Please note that no term time holidays will be authorised and fines will be in place. </a:t>
            </a:r>
          </a:p>
        </p:txBody>
      </p:sp>
    </p:spTree>
    <p:extLst>
      <p:ext uri="{BB962C8B-B14F-4D97-AF65-F5344CB8AC3E}">
        <p14:creationId xmlns:p14="http://schemas.microsoft.com/office/powerpoint/2010/main" val="57641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8D2F4-189E-4D61-AE20-57438A5AA79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A27EB1F-3E3E-4AAC-8737-ADD7B46B3640}"/>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BE694321-FAD0-462B-9EC9-4189EA7C437A}"/>
              </a:ext>
            </a:extLst>
          </p:cNvPr>
          <p:cNvPicPr>
            <a:picLocks noChangeAspect="1"/>
          </p:cNvPicPr>
          <p:nvPr/>
        </p:nvPicPr>
        <p:blipFill rotWithShape="1">
          <a:blip r:embed="rId2"/>
          <a:srcRect l="16224" t="20601" r="13776" b="10667"/>
          <a:stretch/>
        </p:blipFill>
        <p:spPr>
          <a:xfrm>
            <a:off x="114640" y="292746"/>
            <a:ext cx="9029360" cy="6649440"/>
          </a:xfrm>
          <a:prstGeom prst="rect">
            <a:avLst/>
          </a:prstGeom>
        </p:spPr>
      </p:pic>
    </p:spTree>
    <p:extLst>
      <p:ext uri="{BB962C8B-B14F-4D97-AF65-F5344CB8AC3E}">
        <p14:creationId xmlns:p14="http://schemas.microsoft.com/office/powerpoint/2010/main" val="469777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239086" y="116632"/>
            <a:ext cx="7933313" cy="427838"/>
          </a:xfrm>
        </p:spPr>
        <p:txBody>
          <a:bodyPr>
            <a:normAutofit fontScale="90000"/>
          </a:bodyPr>
          <a:lstStyle/>
          <a:p>
            <a:pPr algn="l"/>
            <a:r>
              <a:rPr lang="en-GB" dirty="0" err="1"/>
              <a:t>Covid</a:t>
            </a:r>
            <a:r>
              <a:rPr lang="en-GB" dirty="0"/>
              <a:t> and attendance…</a:t>
            </a:r>
          </a:p>
        </p:txBody>
      </p:sp>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28950" y="1412776"/>
            <a:ext cx="5911201" cy="4907560"/>
          </a:xfrm>
        </p:spPr>
        <p:txBody>
          <a:bodyPr>
            <a:normAutofit fontScale="92500" lnSpcReduction="10000"/>
          </a:bodyPr>
          <a:lstStyle/>
          <a:p>
            <a:pPr marL="257175" indent="-257175">
              <a:buFont typeface="Arial" panose="020B0604020202020204" pitchFamily="34" charset="0"/>
              <a:buChar char="•"/>
            </a:pPr>
            <a:r>
              <a:rPr lang="en-GB" sz="1800" dirty="0"/>
              <a:t>Attendance at school is mandatory for all children unless they are sick or have an appointment.</a:t>
            </a:r>
          </a:p>
          <a:p>
            <a:pPr marL="257175" indent="-257175">
              <a:buFont typeface="Arial" panose="020B0604020202020204" pitchFamily="34" charset="0"/>
              <a:buChar char="•"/>
            </a:pPr>
            <a:r>
              <a:rPr lang="en-GB" sz="1800" dirty="0"/>
              <a:t>The usual rules on absence continue to apply.  Well children are expected to attend daily, arrive on time and have the things that they need.  Reading books should be brought to school daily. Limit the amount of things brought into school please. </a:t>
            </a:r>
          </a:p>
          <a:p>
            <a:pPr marL="257175" indent="-257175">
              <a:buFont typeface="Arial" panose="020B0604020202020204" pitchFamily="34" charset="0"/>
              <a:buChar char="•"/>
            </a:pPr>
            <a:r>
              <a:rPr lang="en-GB" sz="1800" dirty="0">
                <a:solidFill>
                  <a:schemeClr val="tx1"/>
                </a:solidFill>
              </a:rPr>
              <a:t>Parents have a vital role to play in deciding when to keep a child off school but we appreciate that this is now complicated by the current situation.  Children have already missed so much time in school so I would urge you to send them to school wherever possible. </a:t>
            </a:r>
          </a:p>
          <a:p>
            <a:pPr marL="257175" indent="-257175">
              <a:buFont typeface="Arial" panose="020B0604020202020204" pitchFamily="34" charset="0"/>
              <a:buChar char="•"/>
            </a:pPr>
            <a:r>
              <a:rPr lang="en-GB" sz="1800" dirty="0">
                <a:solidFill>
                  <a:schemeClr val="tx1"/>
                </a:solidFill>
              </a:rPr>
              <a:t>It’s a difficult judgement call but if in the past you would have sent your child to school with a runny nose, slight tummy pain, minor headache or just a bit under the weather it is still probably ok, if you feel they can manage the day  to send them in.  We will always contact you if we have concerns about your child.  Each case is different so feel free to speak to Mrs Edward.</a:t>
            </a:r>
          </a:p>
          <a:p>
            <a:pPr marL="257175" indent="-257175">
              <a:buFont typeface="Arial" panose="020B0604020202020204" pitchFamily="34" charset="0"/>
              <a:buChar char="•"/>
            </a:pPr>
            <a:endParaRPr lang="en-GB" sz="900" dirty="0"/>
          </a:p>
          <a:p>
            <a:pPr algn="l"/>
            <a:endParaRPr lang="en-GB" sz="900" dirty="0"/>
          </a:p>
          <a:p>
            <a:pPr marL="257175" indent="-257175">
              <a:buFont typeface="Arial" panose="020B0604020202020204" pitchFamily="34" charset="0"/>
              <a:buChar char="•"/>
            </a:pPr>
            <a:endParaRPr lang="en-GB" sz="900" dirty="0"/>
          </a:p>
          <a:p>
            <a:pPr marL="257175" indent="-257175">
              <a:buFont typeface="Arial" panose="020B0604020202020204" pitchFamily="34" charset="0"/>
              <a:buChar char="•"/>
            </a:pPr>
            <a:endParaRPr lang="en-GB" sz="900" dirty="0"/>
          </a:p>
        </p:txBody>
      </p:sp>
      <p:graphicFrame>
        <p:nvGraphicFramePr>
          <p:cNvPr id="6" name="Object 5">
            <a:extLst>
              <a:ext uri="{FF2B5EF4-FFF2-40B4-BE49-F238E27FC236}">
                <a16:creationId xmlns:a16="http://schemas.microsoft.com/office/drawing/2014/main" id="{21AA0FF4-E5A5-41BF-A9D8-25E196736BA1}"/>
              </a:ext>
            </a:extLst>
          </p:cNvPr>
          <p:cNvGraphicFramePr>
            <a:graphicFrameLocks noChangeAspect="1"/>
          </p:cNvGraphicFramePr>
          <p:nvPr>
            <p:extLst>
              <p:ext uri="{D42A27DB-BD31-4B8C-83A1-F6EECF244321}">
                <p14:modId xmlns:p14="http://schemas.microsoft.com/office/powerpoint/2010/main" val="463399023"/>
              </p:ext>
            </p:extLst>
          </p:nvPr>
        </p:nvGraphicFramePr>
        <p:xfrm>
          <a:off x="5940152" y="1428553"/>
          <a:ext cx="3003259" cy="4643306"/>
        </p:xfrm>
        <a:graphic>
          <a:graphicData uri="http://schemas.openxmlformats.org/presentationml/2006/ole">
            <mc:AlternateContent xmlns:mc="http://schemas.openxmlformats.org/markup-compatibility/2006">
              <mc:Choice xmlns:v="urn:schemas-microsoft-com:vml" Requires="v">
                <p:oleObj spid="_x0000_s2058" name="Acrobat Document" r:id="rId3" imgW="8019826" imgH="12201226" progId="AcroExch.Document.DC">
                  <p:embed/>
                </p:oleObj>
              </mc:Choice>
              <mc:Fallback>
                <p:oleObj name="Acrobat Document" r:id="rId3" imgW="8019826" imgH="12201226" progId="AcroExch.Document.DC">
                  <p:embed/>
                  <p:pic>
                    <p:nvPicPr>
                      <p:cNvPr id="6" name="Object 5">
                        <a:extLst>
                          <a:ext uri="{FF2B5EF4-FFF2-40B4-BE49-F238E27FC236}">
                            <a16:creationId xmlns:a16="http://schemas.microsoft.com/office/drawing/2014/main" id="{21AA0FF4-E5A5-41BF-A9D8-25E196736BA1}"/>
                          </a:ext>
                        </a:extLst>
                      </p:cNvPr>
                      <p:cNvPicPr/>
                      <p:nvPr/>
                    </p:nvPicPr>
                    <p:blipFill>
                      <a:blip r:embed="rId4"/>
                      <a:stretch>
                        <a:fillRect/>
                      </a:stretch>
                    </p:blipFill>
                    <p:spPr>
                      <a:xfrm>
                        <a:off x="5940152" y="1428553"/>
                        <a:ext cx="3003259" cy="4643306"/>
                      </a:xfrm>
                      <a:prstGeom prst="rect">
                        <a:avLst/>
                      </a:prstGeom>
                    </p:spPr>
                  </p:pic>
                </p:oleObj>
              </mc:Fallback>
            </mc:AlternateContent>
          </a:graphicData>
        </a:graphic>
      </p:graphicFrame>
    </p:spTree>
    <p:extLst>
      <p:ext uri="{BB962C8B-B14F-4D97-AF65-F5344CB8AC3E}">
        <p14:creationId xmlns:p14="http://schemas.microsoft.com/office/powerpoint/2010/main" val="425697537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239086" y="116632"/>
            <a:ext cx="7933313" cy="427838"/>
          </a:xfrm>
        </p:spPr>
        <p:txBody>
          <a:bodyPr>
            <a:normAutofit fontScale="90000"/>
          </a:bodyPr>
          <a:lstStyle/>
          <a:p>
            <a:pPr algn="l"/>
            <a:r>
              <a:rPr lang="en-GB" dirty="0" err="1"/>
              <a:t>Covid</a:t>
            </a:r>
            <a:r>
              <a:rPr lang="en-GB" dirty="0"/>
              <a:t> and attendance…</a:t>
            </a:r>
          </a:p>
        </p:txBody>
      </p:sp>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0" y="1140378"/>
            <a:ext cx="5868144" cy="5600990"/>
          </a:xfrm>
        </p:spPr>
        <p:txBody>
          <a:bodyPr>
            <a:normAutofit fontScale="92500" lnSpcReduction="20000"/>
          </a:bodyPr>
          <a:lstStyle/>
          <a:p>
            <a:pPr algn="l"/>
            <a:r>
              <a:rPr lang="en-GB" sz="1800" dirty="0">
                <a:solidFill>
                  <a:srgbClr val="FF0000"/>
                </a:solidFill>
              </a:rPr>
              <a:t>First Response</a:t>
            </a:r>
          </a:p>
          <a:p>
            <a:pPr algn="l"/>
            <a:r>
              <a:rPr lang="en-GB" sz="1800" dirty="0"/>
              <a:t>If your child is absent you must contact the school office by telephone or email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a:t>
            </a:r>
          </a:p>
          <a:p>
            <a:pPr algn="l"/>
            <a:r>
              <a:rPr lang="en-GB" sz="1800" dirty="0"/>
              <a:t>  This is part of  our safeguarding response to ensure everyone is safe and well.   As you can imagine, a home visit takes up a lot of time and it is usually the case that families have forgotten to call us. I’m sure you don’t want us on your doorstep so please remember to give us a call.   Thank you </a:t>
            </a:r>
          </a:p>
          <a:p>
            <a:pPr algn="l"/>
            <a:r>
              <a:rPr lang="en-GB" sz="1800" dirty="0"/>
              <a:t>Some </a:t>
            </a:r>
            <a:r>
              <a:rPr lang="en-GB" sz="1800" dirty="0" err="1"/>
              <a:t>Covid</a:t>
            </a:r>
            <a:r>
              <a:rPr lang="en-GB" sz="1800" dirty="0"/>
              <a:t> reminders</a:t>
            </a:r>
          </a:p>
          <a:p>
            <a:pPr marL="257175" indent="-257175">
              <a:buFont typeface="Arial" panose="020B0604020202020204" pitchFamily="34" charset="0"/>
              <a:buChar char="•"/>
            </a:pPr>
            <a:r>
              <a:rPr lang="en-GB" sz="1800" dirty="0">
                <a:solidFill>
                  <a:srgbClr val="FF0000"/>
                </a:solidFill>
              </a:rPr>
              <a:t>Symptoms are Fever above 37.8, persistent cough,  shortness of breath, loss of taste or smell</a:t>
            </a:r>
          </a:p>
          <a:p>
            <a:pPr marL="257175" indent="-257175">
              <a:buFont typeface="Arial" panose="020B0604020202020204" pitchFamily="34" charset="0"/>
              <a:buChar char="•"/>
            </a:pPr>
            <a:r>
              <a:rPr lang="en-GB" sz="1800" dirty="0"/>
              <a:t>To Book a test call 119.   If </a:t>
            </a:r>
            <a:r>
              <a:rPr lang="en-GB" sz="1800" b="1" dirty="0"/>
              <a:t>you or your </a:t>
            </a:r>
            <a:r>
              <a:rPr lang="en-GB" sz="1800" dirty="0"/>
              <a:t>child are awaiting a test result do not come to school and do not come to the playground even if you are symptom free. </a:t>
            </a:r>
          </a:p>
          <a:p>
            <a:pPr marL="257175" indent="-257175">
              <a:buFont typeface="Arial" panose="020B0604020202020204" pitchFamily="34" charset="0"/>
              <a:buChar char="•"/>
            </a:pPr>
            <a:r>
              <a:rPr lang="en-GB" sz="1800" dirty="0"/>
              <a:t>See our </a:t>
            </a:r>
            <a:r>
              <a:rPr lang="en-GB" sz="1800" dirty="0" err="1"/>
              <a:t>Covid</a:t>
            </a:r>
            <a:r>
              <a:rPr lang="en-GB" sz="1800" dirty="0"/>
              <a:t> Pages of the website for additional guidance. </a:t>
            </a:r>
          </a:p>
          <a:p>
            <a:pPr marL="257175" indent="-257175">
              <a:buFont typeface="Arial" panose="020B0604020202020204" pitchFamily="34" charset="0"/>
              <a:buChar char="•"/>
            </a:pPr>
            <a:endParaRPr lang="en-GB" sz="900" dirty="0"/>
          </a:p>
          <a:p>
            <a:pPr algn="l"/>
            <a:endParaRPr lang="en-GB" sz="900" dirty="0"/>
          </a:p>
          <a:p>
            <a:pPr marL="257175" indent="-257175">
              <a:buFont typeface="Arial" panose="020B0604020202020204" pitchFamily="34" charset="0"/>
              <a:buChar char="•"/>
            </a:pPr>
            <a:endParaRPr lang="en-GB" sz="900" dirty="0"/>
          </a:p>
          <a:p>
            <a:pPr marL="257175" indent="-257175">
              <a:buFont typeface="Arial" panose="020B0604020202020204" pitchFamily="34" charset="0"/>
              <a:buChar char="•"/>
            </a:pPr>
            <a:endParaRPr lang="en-GB" sz="900" dirty="0"/>
          </a:p>
        </p:txBody>
      </p:sp>
      <p:graphicFrame>
        <p:nvGraphicFramePr>
          <p:cNvPr id="6" name="Object 5">
            <a:extLst>
              <a:ext uri="{FF2B5EF4-FFF2-40B4-BE49-F238E27FC236}">
                <a16:creationId xmlns:a16="http://schemas.microsoft.com/office/drawing/2014/main" id="{21AA0FF4-E5A5-41BF-A9D8-25E196736BA1}"/>
              </a:ext>
            </a:extLst>
          </p:cNvPr>
          <p:cNvGraphicFramePr>
            <a:graphicFrameLocks noChangeAspect="1"/>
          </p:cNvGraphicFramePr>
          <p:nvPr>
            <p:extLst/>
          </p:nvPr>
        </p:nvGraphicFramePr>
        <p:xfrm>
          <a:off x="5958281" y="1140379"/>
          <a:ext cx="3003259" cy="4643306"/>
        </p:xfrm>
        <a:graphic>
          <a:graphicData uri="http://schemas.openxmlformats.org/presentationml/2006/ole">
            <mc:AlternateContent xmlns:mc="http://schemas.openxmlformats.org/markup-compatibility/2006">
              <mc:Choice xmlns:v="urn:schemas-microsoft-com:vml" Requires="v">
                <p:oleObj spid="_x0000_s3082" name="Acrobat Document" r:id="rId3" imgW="8019826" imgH="12201226" progId="AcroExch.Document.DC">
                  <p:embed/>
                </p:oleObj>
              </mc:Choice>
              <mc:Fallback>
                <p:oleObj name="Acrobat Document" r:id="rId3" imgW="8019826" imgH="12201226" progId="AcroExch.Document.DC">
                  <p:embed/>
                  <p:pic>
                    <p:nvPicPr>
                      <p:cNvPr id="6" name="Object 5">
                        <a:extLst>
                          <a:ext uri="{FF2B5EF4-FFF2-40B4-BE49-F238E27FC236}">
                            <a16:creationId xmlns:a16="http://schemas.microsoft.com/office/drawing/2014/main" id="{21AA0FF4-E5A5-41BF-A9D8-25E196736BA1}"/>
                          </a:ext>
                        </a:extLst>
                      </p:cNvPr>
                      <p:cNvPicPr/>
                      <p:nvPr/>
                    </p:nvPicPr>
                    <p:blipFill>
                      <a:blip r:embed="rId4"/>
                      <a:stretch>
                        <a:fillRect/>
                      </a:stretch>
                    </p:blipFill>
                    <p:spPr>
                      <a:xfrm>
                        <a:off x="5958281" y="1140379"/>
                        <a:ext cx="3003259" cy="4643306"/>
                      </a:xfrm>
                      <a:prstGeom prst="rect">
                        <a:avLst/>
                      </a:prstGeom>
                    </p:spPr>
                  </p:pic>
                </p:oleObj>
              </mc:Fallback>
            </mc:AlternateContent>
          </a:graphicData>
        </a:graphic>
      </p:graphicFrame>
    </p:spTree>
    <p:extLst>
      <p:ext uri="{BB962C8B-B14F-4D97-AF65-F5344CB8AC3E}">
        <p14:creationId xmlns:p14="http://schemas.microsoft.com/office/powerpoint/2010/main" val="32806695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A8617-419B-42E5-A77B-82F4BCECADB1}"/>
              </a:ext>
            </a:extLst>
          </p:cNvPr>
          <p:cNvSpPr>
            <a:spLocks noGrp="1"/>
          </p:cNvSpPr>
          <p:nvPr>
            <p:ph type="title"/>
          </p:nvPr>
        </p:nvSpPr>
        <p:spPr/>
        <p:txBody>
          <a:bodyPr/>
          <a:lstStyle/>
          <a:p>
            <a:r>
              <a:rPr lang="en-GB" dirty="0"/>
              <a:t>Cashless school payments </a:t>
            </a:r>
          </a:p>
        </p:txBody>
      </p:sp>
      <p:sp>
        <p:nvSpPr>
          <p:cNvPr id="3" name="Content Placeholder 2">
            <a:extLst>
              <a:ext uri="{FF2B5EF4-FFF2-40B4-BE49-F238E27FC236}">
                <a16:creationId xmlns:a16="http://schemas.microsoft.com/office/drawing/2014/main" id="{13BD2943-C7AC-458B-A708-54636180E459}"/>
              </a:ext>
            </a:extLst>
          </p:cNvPr>
          <p:cNvSpPr>
            <a:spLocks noGrp="1"/>
          </p:cNvSpPr>
          <p:nvPr>
            <p:ph sz="quarter" idx="13"/>
          </p:nvPr>
        </p:nvSpPr>
        <p:spPr>
          <a:xfrm>
            <a:off x="1115616" y="748472"/>
            <a:ext cx="6400800" cy="3474720"/>
          </a:xfrm>
        </p:spPr>
        <p:txBody>
          <a:bodyPr/>
          <a:lstStyle/>
          <a:p>
            <a:r>
              <a:rPr lang="en-GB" dirty="0">
                <a:hlinkClick r:id="rId2"/>
              </a:rPr>
              <a:t>https://schoolgateway.co.uk/help/</a:t>
            </a:r>
            <a:endParaRPr lang="en-GB" dirty="0"/>
          </a:p>
          <a:p>
            <a:endParaRPr lang="en-GB" dirty="0"/>
          </a:p>
          <a:p>
            <a:endParaRPr lang="en-GB" dirty="0"/>
          </a:p>
          <a:p>
            <a:pPr marL="45720" indent="0">
              <a:buNone/>
            </a:pPr>
            <a:r>
              <a:rPr lang="en-GB" sz="3600" dirty="0"/>
              <a:t>As much as possible we are a cashless school now!</a:t>
            </a:r>
          </a:p>
        </p:txBody>
      </p:sp>
    </p:spTree>
    <p:extLst>
      <p:ext uri="{BB962C8B-B14F-4D97-AF65-F5344CB8AC3E}">
        <p14:creationId xmlns:p14="http://schemas.microsoft.com/office/powerpoint/2010/main" val="42382452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marL="0" indent="0" algn="ctr">
              <a:buNone/>
            </a:pPr>
            <a:r>
              <a:rPr lang="en-GB" dirty="0">
                <a:solidFill>
                  <a:schemeClr val="accent1">
                    <a:lumMod val="50000"/>
                  </a:schemeClr>
                </a:solidFill>
                <a:latin typeface="CCW Cursive Writing 7" pitchFamily="66" charset="0"/>
              </a:rPr>
              <a:t> Homework</a:t>
            </a:r>
          </a:p>
        </p:txBody>
      </p:sp>
      <p:sp>
        <p:nvSpPr>
          <p:cNvPr id="3" name="Content Placeholder 2"/>
          <p:cNvSpPr>
            <a:spLocks noGrp="1"/>
          </p:cNvSpPr>
          <p:nvPr>
            <p:ph sz="quarter" idx="13"/>
          </p:nvPr>
        </p:nvSpPr>
        <p:spPr>
          <a:xfrm>
            <a:off x="395536" y="1628800"/>
            <a:ext cx="8352928" cy="4824536"/>
          </a:xfrm>
        </p:spPr>
        <p:txBody>
          <a:bodyPr>
            <a:normAutofit fontScale="77500" lnSpcReduction="20000"/>
          </a:bodyPr>
          <a:lstStyle/>
          <a:p>
            <a:pPr algn="ctr"/>
            <a:r>
              <a:rPr lang="en-GB" sz="3600" dirty="0">
                <a:solidFill>
                  <a:schemeClr val="accent1">
                    <a:lumMod val="50000"/>
                  </a:schemeClr>
                </a:solidFill>
                <a:latin typeface="CCW Cursive Writing 7" pitchFamily="66" charset="0"/>
              </a:rPr>
              <a:t>Homework will be given out on a Friday.</a:t>
            </a:r>
          </a:p>
          <a:p>
            <a:pPr algn="ctr"/>
            <a:r>
              <a:rPr lang="en-GB" sz="3600" dirty="0">
                <a:solidFill>
                  <a:schemeClr val="accent1">
                    <a:lumMod val="50000"/>
                  </a:schemeClr>
                </a:solidFill>
                <a:latin typeface="CCW Cursive Writing 7" pitchFamily="66" charset="0"/>
              </a:rPr>
              <a:t>Spelling test on the following </a:t>
            </a:r>
            <a:r>
              <a:rPr lang="en-GB" sz="3600" dirty="0">
                <a:solidFill>
                  <a:srgbClr val="FF0000"/>
                </a:solidFill>
                <a:latin typeface="CCW Cursive Writing 7" pitchFamily="66" charset="0"/>
              </a:rPr>
              <a:t>Friday.</a:t>
            </a:r>
          </a:p>
          <a:p>
            <a:pPr algn="ctr"/>
            <a:r>
              <a:rPr lang="en-GB" sz="3600" dirty="0">
                <a:solidFill>
                  <a:schemeClr val="accent1">
                    <a:lumMod val="50000"/>
                  </a:schemeClr>
                </a:solidFill>
                <a:latin typeface="CCW Cursive Writing 7" pitchFamily="66" charset="0"/>
              </a:rPr>
              <a:t>Homework to be given in </a:t>
            </a:r>
            <a:r>
              <a:rPr lang="en-GB" sz="3600" dirty="0">
                <a:solidFill>
                  <a:srgbClr val="FF0000"/>
                </a:solidFill>
                <a:latin typeface="CCW Cursive Writing 7" pitchFamily="66" charset="0"/>
              </a:rPr>
              <a:t>by Wednesday. </a:t>
            </a:r>
            <a:r>
              <a:rPr lang="en-GB" sz="3600" dirty="0">
                <a:solidFill>
                  <a:schemeClr val="accent1">
                    <a:lumMod val="50000"/>
                  </a:schemeClr>
                </a:solidFill>
                <a:latin typeface="CCW Cursive Writing 7" pitchFamily="66" charset="0"/>
              </a:rPr>
              <a:t>Please let us know if any homework is too difficult so we can give a little extra help at school. </a:t>
            </a:r>
          </a:p>
          <a:p>
            <a:pPr algn="ctr"/>
            <a:r>
              <a:rPr lang="en-GB" sz="3600" dirty="0">
                <a:solidFill>
                  <a:schemeClr val="accent1">
                    <a:lumMod val="50000"/>
                  </a:schemeClr>
                </a:solidFill>
                <a:latin typeface="CCW Cursive Writing 7" pitchFamily="66" charset="0"/>
              </a:rPr>
              <a:t>Please help your child to learn their spellings and tables each week.</a:t>
            </a:r>
          </a:p>
          <a:p>
            <a:pPr marL="45720" indent="0" algn="ctr">
              <a:buNone/>
            </a:pPr>
            <a:endParaRPr lang="en-GB" sz="3600"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23725635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14" y="256917"/>
            <a:ext cx="6512511" cy="1143000"/>
          </a:xfrm>
        </p:spPr>
        <p:txBody>
          <a:bodyPr/>
          <a:lstStyle/>
          <a:p>
            <a:pPr marL="0" indent="0">
              <a:buNone/>
            </a:pPr>
            <a:r>
              <a:rPr lang="en-GB" dirty="0">
                <a:latin typeface="CCW Cursive Writing 7" pitchFamily="66" charset="0"/>
              </a:rPr>
              <a:t>Spellings</a:t>
            </a:r>
          </a:p>
        </p:txBody>
      </p:sp>
      <p:sp>
        <p:nvSpPr>
          <p:cNvPr id="3" name="Content Placeholder 2"/>
          <p:cNvSpPr>
            <a:spLocks noGrp="1"/>
          </p:cNvSpPr>
          <p:nvPr>
            <p:ph sz="quarter" idx="13"/>
          </p:nvPr>
        </p:nvSpPr>
        <p:spPr>
          <a:xfrm>
            <a:off x="187896" y="1268760"/>
            <a:ext cx="7114430" cy="4122792"/>
          </a:xfrm>
        </p:spPr>
        <p:txBody>
          <a:bodyPr>
            <a:noAutofit/>
          </a:bodyPr>
          <a:lstStyle/>
          <a:p>
            <a:pPr marL="45720" indent="0" algn="ctr">
              <a:buNone/>
            </a:pPr>
            <a:r>
              <a:rPr lang="en-GB" sz="2000" dirty="0">
                <a:latin typeface="CCW Cursive Writing 7" pitchFamily="66" charset="0"/>
              </a:rPr>
              <a:t>We are having a huge emphasis on spellings this year. Children need to be practising their spellings daily and not for a spelling test. </a:t>
            </a:r>
          </a:p>
          <a:p>
            <a:pPr marL="45720" indent="0" algn="ctr">
              <a:buNone/>
            </a:pPr>
            <a:endParaRPr lang="en-GB" sz="2000" dirty="0">
              <a:latin typeface="CCW Cursive Writing 7" pitchFamily="66" charset="0"/>
            </a:endParaRPr>
          </a:p>
          <a:p>
            <a:pPr marL="45720" indent="0" algn="ctr">
              <a:buNone/>
            </a:pPr>
            <a:r>
              <a:rPr lang="en-GB" sz="2000" dirty="0">
                <a:latin typeface="CCW Cursive Writing 7" pitchFamily="66" charset="0"/>
              </a:rPr>
              <a:t>In Year 6, children need to be able to spell words from the Year 3 and 4 curriculum list as well as the Year 5 and 6. They must show they can spell these words correctly in their writing. </a:t>
            </a:r>
          </a:p>
          <a:p>
            <a:pPr marL="45720" indent="0" algn="ctr">
              <a:buNone/>
            </a:pPr>
            <a:r>
              <a:rPr lang="en-GB" sz="2000" dirty="0">
                <a:latin typeface="CCW Cursive Writing 7" pitchFamily="66" charset="0"/>
              </a:rPr>
              <a:t>Spelling sheet for this half term has been sent home already and is on the class web page. </a:t>
            </a:r>
          </a:p>
        </p:txBody>
      </p:sp>
      <p:pic>
        <p:nvPicPr>
          <p:cNvPr id="2050" name="Picture 2" descr="Image result for spelling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93942" y="90914"/>
            <a:ext cx="1850057" cy="26180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8282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4098"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28404" t="23437" r="19180" b="10156"/>
          <a:stretch/>
        </p:blipFill>
        <p:spPr bwMode="auto">
          <a:xfrm>
            <a:off x="0" y="202780"/>
            <a:ext cx="8967936" cy="63877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135607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8984" t="11979" r="4687" b="6250"/>
          <a:stretch/>
        </p:blipFill>
        <p:spPr bwMode="auto">
          <a:xfrm>
            <a:off x="93491" y="0"/>
            <a:ext cx="9083995" cy="64533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078284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9180" t="13541" r="6250" b="8333"/>
          <a:stretch/>
        </p:blipFill>
        <p:spPr bwMode="auto">
          <a:xfrm>
            <a:off x="49649" y="404664"/>
            <a:ext cx="9094351" cy="63009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386223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481050"/>
            <a:ext cx="6512511" cy="1143000"/>
          </a:xfrm>
        </p:spPr>
        <p:txBody>
          <a:bodyPr/>
          <a:lstStyle/>
          <a:p>
            <a:pPr marL="0" indent="0">
              <a:buNone/>
            </a:pPr>
            <a:r>
              <a:rPr lang="en-GB" dirty="0">
                <a:latin typeface="CCW Cursive Writing 7" pitchFamily="66" charset="0"/>
              </a:rPr>
              <a:t>Times tables</a:t>
            </a:r>
          </a:p>
        </p:txBody>
      </p:sp>
      <p:sp>
        <p:nvSpPr>
          <p:cNvPr id="3" name="Content Placeholder 2"/>
          <p:cNvSpPr>
            <a:spLocks noGrp="1"/>
          </p:cNvSpPr>
          <p:nvPr>
            <p:ph sz="quarter" idx="13"/>
          </p:nvPr>
        </p:nvSpPr>
        <p:spPr>
          <a:xfrm>
            <a:off x="604850" y="2105100"/>
            <a:ext cx="7488832" cy="4104456"/>
          </a:xfrm>
        </p:spPr>
        <p:txBody>
          <a:bodyPr>
            <a:normAutofit fontScale="92500" lnSpcReduction="10000"/>
          </a:bodyPr>
          <a:lstStyle/>
          <a:p>
            <a:pPr marL="45720" indent="0" algn="ctr">
              <a:buNone/>
            </a:pPr>
            <a:r>
              <a:rPr lang="en-GB" dirty="0">
                <a:latin typeface="CCW Cursive Writing 7" pitchFamily="66" charset="0"/>
              </a:rPr>
              <a:t>As you will be aware, we have the Bronze, Silver and Gold badges in school. </a:t>
            </a:r>
          </a:p>
          <a:p>
            <a:pPr marL="45720" indent="0" algn="ctr">
              <a:buNone/>
            </a:pPr>
            <a:endParaRPr lang="en-GB" dirty="0">
              <a:latin typeface="CCW Cursive Writing 7" pitchFamily="66" charset="0"/>
            </a:endParaRPr>
          </a:p>
          <a:p>
            <a:pPr marL="45720" indent="0" algn="ctr">
              <a:buNone/>
            </a:pPr>
            <a:r>
              <a:rPr lang="en-GB" dirty="0">
                <a:latin typeface="CCW Cursive Writing 7" pitchFamily="66" charset="0"/>
              </a:rPr>
              <a:t>Children must practise their times tables daily. Even if they think they know them- by Year 6 they must be quick to recall them.</a:t>
            </a:r>
          </a:p>
          <a:p>
            <a:pPr marL="45720" indent="0" algn="ctr">
              <a:buNone/>
            </a:pPr>
            <a:endParaRPr lang="en-GB" dirty="0">
              <a:latin typeface="CCW Cursive Writing 7" pitchFamily="66" charset="0"/>
            </a:endParaRPr>
          </a:p>
          <a:p>
            <a:pPr marL="45720" indent="0" algn="ctr">
              <a:buNone/>
            </a:pPr>
            <a:r>
              <a:rPr lang="en-GB" dirty="0">
                <a:latin typeface="CCW Cursive Writing 7" pitchFamily="66" charset="0"/>
              </a:rPr>
              <a:t>There are also various sites to use:</a:t>
            </a:r>
          </a:p>
          <a:p>
            <a:pPr marL="45720" indent="0" algn="ctr">
              <a:buNone/>
            </a:pPr>
            <a:r>
              <a:rPr lang="en-GB" dirty="0">
                <a:latin typeface="CCW Cursive Writing 7" pitchFamily="66" charset="0"/>
                <a:hlinkClick r:id="rId2"/>
              </a:rPr>
              <a:t>https://www.youtube.com/watch?v=4BLZKOjNKfk</a:t>
            </a:r>
            <a:r>
              <a:rPr lang="en-GB" dirty="0">
                <a:latin typeface="CCW Cursive Writing 7" pitchFamily="66" charset="0"/>
              </a:rPr>
              <a:t> </a:t>
            </a:r>
          </a:p>
        </p:txBody>
      </p:sp>
      <p:pic>
        <p:nvPicPr>
          <p:cNvPr id="1026" name="Picture 2" descr="Image result for times table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308304" y="0"/>
            <a:ext cx="1818506" cy="18185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99172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251520" y="731520"/>
            <a:ext cx="8568952" cy="6009848"/>
          </a:xfrm>
        </p:spPr>
        <p:txBody>
          <a:bodyPr>
            <a:normAutofit lnSpcReduction="10000"/>
          </a:bodyPr>
          <a:lstStyle/>
          <a:p>
            <a:pPr marL="45720" indent="0" algn="ctr">
              <a:buNone/>
            </a:pPr>
            <a:r>
              <a:rPr lang="en-GB" sz="3600" u="sng" dirty="0">
                <a:latin typeface="CCW Cursive Writing 7" pitchFamily="66" charset="0"/>
              </a:rPr>
              <a:t>Reading at home: </a:t>
            </a:r>
          </a:p>
          <a:p>
            <a:pPr marL="45720" indent="0" algn="ctr">
              <a:buNone/>
            </a:pPr>
            <a:r>
              <a:rPr lang="en-GB" sz="3600" u="sng" dirty="0">
                <a:latin typeface="CCW Cursive Writing 7" pitchFamily="66" charset="0"/>
              </a:rPr>
              <a:t>Reading Journals</a:t>
            </a:r>
          </a:p>
          <a:p>
            <a:pPr marL="45720" indent="0" algn="ctr">
              <a:buNone/>
            </a:pPr>
            <a:endParaRPr lang="en-GB" sz="3600" u="sng" dirty="0">
              <a:latin typeface="CCW Cursive Writing 7" pitchFamily="66" charset="0"/>
            </a:endParaRPr>
          </a:p>
          <a:p>
            <a:r>
              <a:rPr lang="en-GB" sz="2400" dirty="0">
                <a:latin typeface="CCW Cursive Writing 7" pitchFamily="66" charset="0"/>
              </a:rPr>
              <a:t>Children will be expected to write their own reading comments in their purple book each day. </a:t>
            </a:r>
          </a:p>
          <a:p>
            <a:endParaRPr lang="en-GB" sz="2400" dirty="0">
              <a:latin typeface="CCW Cursive Writing 7" pitchFamily="66" charset="0"/>
            </a:endParaRPr>
          </a:p>
          <a:p>
            <a:r>
              <a:rPr lang="en-GB" sz="2400" dirty="0">
                <a:latin typeface="CCW Cursive Writing 7" pitchFamily="66" charset="0"/>
              </a:rPr>
              <a:t>Children will have a reading activity to complete each week. </a:t>
            </a:r>
          </a:p>
          <a:p>
            <a:pPr marL="45720" indent="0">
              <a:buNone/>
            </a:pPr>
            <a:endParaRPr lang="en-GB" sz="2400" dirty="0">
              <a:latin typeface="CCW Cursive Writing 7" pitchFamily="66" charset="0"/>
            </a:endParaRPr>
          </a:p>
          <a:p>
            <a:r>
              <a:rPr lang="en-GB" sz="2400" dirty="0">
                <a:solidFill>
                  <a:srgbClr val="002060"/>
                </a:solidFill>
                <a:latin typeface="CCW Cursive Writing 7" pitchFamily="66" charset="0"/>
              </a:rPr>
              <a:t>Spellings should be practised in their homework book that covers 2 pages. </a:t>
            </a:r>
          </a:p>
        </p:txBody>
      </p:sp>
    </p:spTree>
    <p:extLst>
      <p:ext uri="{BB962C8B-B14F-4D97-AF65-F5344CB8AC3E}">
        <p14:creationId xmlns:p14="http://schemas.microsoft.com/office/powerpoint/2010/main" val="21546359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6868" y="332656"/>
            <a:ext cx="7910264" cy="1143000"/>
          </a:xfrm>
        </p:spPr>
        <p:txBody>
          <a:bodyPr/>
          <a:lstStyle/>
          <a:p>
            <a:pPr marL="0" indent="0">
              <a:buNone/>
            </a:pPr>
            <a:r>
              <a:rPr lang="en-GB" dirty="0">
                <a:latin typeface="CCW Cursive Writing 7" pitchFamily="66" charset="0"/>
              </a:rPr>
              <a:t>Class Timetable</a:t>
            </a:r>
          </a:p>
        </p:txBody>
      </p:sp>
      <p:pic>
        <p:nvPicPr>
          <p:cNvPr id="6" name="Picture 5">
            <a:extLst>
              <a:ext uri="{FF2B5EF4-FFF2-40B4-BE49-F238E27FC236}">
                <a16:creationId xmlns:a16="http://schemas.microsoft.com/office/drawing/2014/main" id="{9B0408D8-8351-45DC-A789-A246BDD6DF96}"/>
              </a:ext>
            </a:extLst>
          </p:cNvPr>
          <p:cNvPicPr>
            <a:picLocks noChangeAspect="1"/>
          </p:cNvPicPr>
          <p:nvPr/>
        </p:nvPicPr>
        <p:blipFill rotWithShape="1">
          <a:blip r:embed="rId2"/>
          <a:srcRect l="22050" t="22955" r="20463" b="7046"/>
          <a:stretch/>
        </p:blipFill>
        <p:spPr>
          <a:xfrm>
            <a:off x="637727" y="1268760"/>
            <a:ext cx="7992888" cy="5474582"/>
          </a:xfrm>
          <a:prstGeom prst="rect">
            <a:avLst/>
          </a:prstGeom>
        </p:spPr>
      </p:pic>
    </p:spTree>
    <p:extLst>
      <p:ext uri="{BB962C8B-B14F-4D97-AF65-F5344CB8AC3E}">
        <p14:creationId xmlns:p14="http://schemas.microsoft.com/office/powerpoint/2010/main" val="24616949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349506"/>
            <a:ext cx="6512511" cy="1143000"/>
          </a:xfrm>
        </p:spPr>
        <p:txBody>
          <a:bodyPr/>
          <a:lstStyle/>
          <a:p>
            <a:pPr marL="0" indent="0" algn="ctr">
              <a:buNone/>
            </a:pPr>
            <a:r>
              <a:rPr lang="en-GB" dirty="0">
                <a:solidFill>
                  <a:schemeClr val="accent1">
                    <a:lumMod val="50000"/>
                  </a:schemeClr>
                </a:solidFill>
                <a:latin typeface="CCW Cursive Writing 7" pitchFamily="66" charset="0"/>
              </a:rPr>
              <a:t>Curriculum</a:t>
            </a:r>
          </a:p>
        </p:txBody>
      </p:sp>
      <p:sp>
        <p:nvSpPr>
          <p:cNvPr id="3" name="Content Placeholder 2"/>
          <p:cNvSpPr>
            <a:spLocks noGrp="1"/>
          </p:cNvSpPr>
          <p:nvPr>
            <p:ph sz="quarter" idx="13"/>
          </p:nvPr>
        </p:nvSpPr>
        <p:spPr>
          <a:xfrm>
            <a:off x="683568" y="1484784"/>
            <a:ext cx="7632848" cy="4482832"/>
          </a:xfrm>
        </p:spPr>
        <p:txBody>
          <a:bodyPr>
            <a:normAutofit/>
          </a:bodyPr>
          <a:lstStyle/>
          <a:p>
            <a:pPr marL="45720" indent="0" algn="ctr">
              <a:buNone/>
            </a:pPr>
            <a:r>
              <a:rPr lang="en-GB" sz="3600" dirty="0">
                <a:solidFill>
                  <a:schemeClr val="accent1">
                    <a:lumMod val="50000"/>
                  </a:schemeClr>
                </a:solidFill>
                <a:latin typeface="CCW Cursive Writing 7" pitchFamily="66" charset="0"/>
              </a:rPr>
              <a:t>Curriculum map/newsletter is on our website.</a:t>
            </a:r>
            <a:endParaRPr lang="en-GB" dirty="0">
              <a:solidFill>
                <a:schemeClr val="accent1">
                  <a:lumMod val="50000"/>
                </a:schemeClr>
              </a:solidFill>
              <a:latin typeface="CCW Cursive Writing 7" pitchFamily="66" charset="0"/>
            </a:endParaRPr>
          </a:p>
          <a:p>
            <a:pPr marL="45720" indent="0" algn="ctr">
              <a:buNone/>
            </a:pPr>
            <a:endParaRPr lang="en-GB" dirty="0">
              <a:solidFill>
                <a:schemeClr val="accent1">
                  <a:lumMod val="50000"/>
                </a:schemeClr>
              </a:solidFill>
              <a:latin typeface="CCW Cursive Writing 7" pitchFamily="66" charset="0"/>
            </a:endParaRPr>
          </a:p>
          <a:p>
            <a:pPr marL="45720" indent="0" algn="ctr">
              <a:buNone/>
            </a:pPr>
            <a:endParaRPr lang="en-GB"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17159076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467544" y="1844824"/>
            <a:ext cx="3960440" cy="2772309"/>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good to be gre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4668" y="1399757"/>
            <a:ext cx="3619500" cy="36195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s://cdn.dribbble.com/users/427811/screenshots/1574345/classdojo-80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4553452"/>
            <a:ext cx="3072730" cy="23045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139952" y="5019257"/>
            <a:ext cx="4680520" cy="1200329"/>
          </a:xfrm>
          <a:prstGeom prst="rect">
            <a:avLst/>
          </a:prstGeom>
          <a:noFill/>
        </p:spPr>
        <p:txBody>
          <a:bodyPr wrap="square" rtlCol="0">
            <a:spAutoFit/>
          </a:bodyPr>
          <a:lstStyle/>
          <a:p>
            <a:pPr marL="285750" indent="-285750">
              <a:buFont typeface="Wingdings" pitchFamily="2" charset="2"/>
              <a:buChar char="ü"/>
            </a:pPr>
            <a:r>
              <a:rPr lang="en-GB" dirty="0">
                <a:latin typeface="CCW Cursive Writing 7" pitchFamily="66" charset="0"/>
              </a:rPr>
              <a:t>Very high expectations</a:t>
            </a:r>
          </a:p>
          <a:p>
            <a:pPr marL="285750" indent="-285750">
              <a:buFont typeface="Wingdings" pitchFamily="2" charset="2"/>
              <a:buChar char="ü"/>
            </a:pPr>
            <a:r>
              <a:rPr lang="en-GB" dirty="0">
                <a:latin typeface="CCW Cursive Writing 7" pitchFamily="66" charset="0"/>
              </a:rPr>
              <a:t>Manners</a:t>
            </a:r>
          </a:p>
          <a:p>
            <a:pPr marL="285750" indent="-285750">
              <a:buFont typeface="Wingdings" pitchFamily="2" charset="2"/>
              <a:buChar char="ü"/>
            </a:pPr>
            <a:r>
              <a:rPr lang="en-GB" dirty="0">
                <a:latin typeface="CCW Cursive Writing 7" pitchFamily="66" charset="0"/>
              </a:rPr>
              <a:t>Greetings</a:t>
            </a:r>
          </a:p>
          <a:p>
            <a:pPr marL="285750" indent="-285750">
              <a:buFont typeface="Wingdings" pitchFamily="2" charset="2"/>
              <a:buChar char="ü"/>
            </a:pPr>
            <a:r>
              <a:rPr lang="en-GB" dirty="0">
                <a:latin typeface="CCW Cursive Writing 7" pitchFamily="66" charset="0"/>
              </a:rPr>
              <a:t>Can do attitudes</a:t>
            </a:r>
          </a:p>
        </p:txBody>
      </p:sp>
    </p:spTree>
    <p:extLst>
      <p:ext uri="{BB962C8B-B14F-4D97-AF65-F5344CB8AC3E}">
        <p14:creationId xmlns:p14="http://schemas.microsoft.com/office/powerpoint/2010/main" val="8016535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597582" y="3011091"/>
            <a:ext cx="2505399" cy="17537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707904" y="1902822"/>
            <a:ext cx="4680520" cy="3970318"/>
          </a:xfrm>
          <a:prstGeom prst="rect">
            <a:avLst/>
          </a:prstGeom>
          <a:noFill/>
        </p:spPr>
        <p:txBody>
          <a:bodyPr wrap="square" rtlCol="0">
            <a:spAutoFit/>
          </a:bodyPr>
          <a:lstStyle/>
          <a:p>
            <a:pPr marL="285750" indent="-285750">
              <a:buFont typeface="Wingdings" pitchFamily="2" charset="2"/>
              <a:buChar char="ü"/>
            </a:pPr>
            <a:r>
              <a:rPr lang="en-GB" dirty="0">
                <a:latin typeface="CCW Cursive Writing 7" pitchFamily="66" charset="0"/>
              </a:rPr>
              <a:t>No specific Golden Time on a Friday afternoon but classes will be rewarded for behaviour which follows our school standards. </a:t>
            </a:r>
          </a:p>
          <a:p>
            <a:pPr marL="285750" indent="-285750">
              <a:buFont typeface="Wingdings" pitchFamily="2" charset="2"/>
              <a:buChar char="ü"/>
            </a:pPr>
            <a:r>
              <a:rPr lang="en-GB" dirty="0">
                <a:latin typeface="CCW Cursive Writing 7" pitchFamily="66" charset="0"/>
              </a:rPr>
              <a:t>10 Green week certificates being given still</a:t>
            </a:r>
          </a:p>
          <a:p>
            <a:pPr marL="285750" indent="-285750">
              <a:buFont typeface="Wingdings" pitchFamily="2" charset="2"/>
              <a:buChar char="ü"/>
            </a:pPr>
            <a:r>
              <a:rPr lang="en-GB" dirty="0">
                <a:latin typeface="CCW Cursive Writing 7" pitchFamily="66" charset="0"/>
              </a:rPr>
              <a:t>Red cards- letter home to parents on a Friday</a:t>
            </a:r>
          </a:p>
          <a:p>
            <a:pPr marL="285750" indent="-285750">
              <a:buFont typeface="Wingdings" pitchFamily="2" charset="2"/>
              <a:buChar char="ü"/>
            </a:pPr>
            <a:r>
              <a:rPr lang="en-GB" dirty="0">
                <a:latin typeface="CCW Cursive Writing 7" pitchFamily="66" charset="0"/>
              </a:rPr>
              <a:t>Yellow cards- miss some of break time. </a:t>
            </a:r>
          </a:p>
        </p:txBody>
      </p:sp>
    </p:spTree>
    <p:extLst>
      <p:ext uri="{BB962C8B-B14F-4D97-AF65-F5344CB8AC3E}">
        <p14:creationId xmlns:p14="http://schemas.microsoft.com/office/powerpoint/2010/main" val="140524999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65BCC-9D5F-DB43-AC8B-4F60F0D42CE8}"/>
              </a:ext>
            </a:extLst>
          </p:cNvPr>
          <p:cNvSpPr>
            <a:spLocks noGrp="1"/>
          </p:cNvSpPr>
          <p:nvPr>
            <p:ph type="title"/>
          </p:nvPr>
        </p:nvSpPr>
        <p:spPr>
          <a:xfrm>
            <a:off x="1315744" y="5013176"/>
            <a:ext cx="6512511" cy="1143000"/>
          </a:xfrm>
        </p:spPr>
        <p:txBody>
          <a:bodyPr/>
          <a:lstStyle/>
          <a:p>
            <a:r>
              <a:rPr lang="en-US" dirty="0"/>
              <a:t>St Philip’s Standards</a:t>
            </a:r>
          </a:p>
        </p:txBody>
      </p:sp>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4621132" y="1013649"/>
            <a:ext cx="3595964" cy="2695575"/>
          </a:xfrm>
          <a:prstGeom prst="rect">
            <a:avLst/>
          </a:prstGeom>
        </p:spPr>
      </p:pic>
      <p:sp>
        <p:nvSpPr>
          <p:cNvPr id="5" name="Rectangle 4">
            <a:extLst>
              <a:ext uri="{FF2B5EF4-FFF2-40B4-BE49-F238E27FC236}">
                <a16:creationId xmlns:a16="http://schemas.microsoft.com/office/drawing/2014/main" id="{AD0BB43A-7E61-FB46-91DA-99F567C0AC45}"/>
              </a:ext>
            </a:extLst>
          </p:cNvPr>
          <p:cNvSpPr/>
          <p:nvPr/>
        </p:nvSpPr>
        <p:spPr>
          <a:xfrm>
            <a:off x="827584" y="1077734"/>
            <a:ext cx="5919242" cy="2631490"/>
          </a:xfrm>
          <a:prstGeom prst="rect">
            <a:avLst/>
          </a:prstGeom>
        </p:spPr>
        <p:txBody>
          <a:bodyPr wrap="square">
            <a:spAutoFit/>
          </a:bodyPr>
          <a:lstStyle/>
          <a:p>
            <a:pPr marL="428625" indent="-428625">
              <a:buFont typeface="Arial" panose="020B0604020202020204" pitchFamily="34" charset="0"/>
              <a:buChar char="•"/>
            </a:pPr>
            <a:r>
              <a:rPr lang="en-US" sz="3300" dirty="0"/>
              <a:t>Be ready</a:t>
            </a:r>
          </a:p>
          <a:p>
            <a:pPr marL="428625" indent="-428625">
              <a:buFont typeface="Arial" panose="020B0604020202020204" pitchFamily="34" charset="0"/>
              <a:buChar char="•"/>
            </a:pPr>
            <a:r>
              <a:rPr lang="en-US" sz="3300" dirty="0"/>
              <a:t>Be Respectful</a:t>
            </a:r>
          </a:p>
          <a:p>
            <a:pPr marL="428625" indent="-428625">
              <a:buFont typeface="Arial" panose="020B0604020202020204" pitchFamily="34" charset="0"/>
              <a:buChar char="•"/>
            </a:pPr>
            <a:r>
              <a:rPr lang="en-US" sz="3300" dirty="0"/>
              <a:t>Be Responsible</a:t>
            </a:r>
          </a:p>
          <a:p>
            <a:endParaRPr lang="en-US" sz="3300" dirty="0"/>
          </a:p>
          <a:p>
            <a:r>
              <a:rPr lang="en-US" sz="3300" dirty="0"/>
              <a:t>Fantastic Walking</a:t>
            </a:r>
          </a:p>
        </p:txBody>
      </p:sp>
    </p:spTree>
    <p:extLst>
      <p:ext uri="{BB962C8B-B14F-4D97-AF65-F5344CB8AC3E}">
        <p14:creationId xmlns:p14="http://schemas.microsoft.com/office/powerpoint/2010/main" val="37925603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3A463-F994-694C-9748-173834657445}"/>
              </a:ext>
            </a:extLst>
          </p:cNvPr>
          <p:cNvSpPr>
            <a:spLocks noGrp="1"/>
          </p:cNvSpPr>
          <p:nvPr>
            <p:ph type="title"/>
          </p:nvPr>
        </p:nvSpPr>
        <p:spPr>
          <a:xfrm>
            <a:off x="971600" y="363417"/>
            <a:ext cx="7633742" cy="1119099"/>
          </a:xfrm>
        </p:spPr>
        <p:txBody>
          <a:bodyPr/>
          <a:lstStyle/>
          <a:p>
            <a:r>
              <a:rPr lang="en-US" dirty="0"/>
              <a:t>Fantastic Walking</a:t>
            </a:r>
          </a:p>
        </p:txBody>
      </p:sp>
      <p:sp>
        <p:nvSpPr>
          <p:cNvPr id="3" name="Content Placeholder 2">
            <a:extLst>
              <a:ext uri="{FF2B5EF4-FFF2-40B4-BE49-F238E27FC236}">
                <a16:creationId xmlns:a16="http://schemas.microsoft.com/office/drawing/2014/main" id="{A1F844B6-E7C3-574E-9AC7-39347D23234A}"/>
              </a:ext>
            </a:extLst>
          </p:cNvPr>
          <p:cNvSpPr>
            <a:spLocks noGrp="1"/>
          </p:cNvSpPr>
          <p:nvPr>
            <p:ph idx="1"/>
          </p:nvPr>
        </p:nvSpPr>
        <p:spPr>
          <a:xfrm>
            <a:off x="404305" y="1507440"/>
            <a:ext cx="6400800" cy="3474720"/>
          </a:xfrm>
        </p:spPr>
        <p:txBody>
          <a:bodyPr>
            <a:normAutofit/>
          </a:bodyPr>
          <a:lstStyle/>
          <a:p>
            <a:pPr marL="0" indent="0">
              <a:buNone/>
            </a:pPr>
            <a:r>
              <a:rPr lang="en-US" dirty="0"/>
              <a:t>Walking properly makes you feel great.</a:t>
            </a:r>
          </a:p>
          <a:p>
            <a:pPr marL="0" indent="0">
              <a:buNone/>
            </a:pPr>
            <a:endParaRPr lang="en-US" dirty="0"/>
          </a:p>
          <a:p>
            <a:r>
              <a:rPr lang="en-US" dirty="0"/>
              <a:t>We are going to be doing fantastic walking,   </a:t>
            </a:r>
            <a:r>
              <a:rPr lang="en-US" dirty="0">
                <a:solidFill>
                  <a:schemeClr val="tx2">
                    <a:lumMod val="50000"/>
                    <a:lumOff val="50000"/>
                  </a:schemeClr>
                </a:solidFill>
              </a:rPr>
              <a:t>All THE TIME!</a:t>
            </a:r>
          </a:p>
          <a:p>
            <a:r>
              <a:rPr lang="en-US" dirty="0"/>
              <a:t>Head up</a:t>
            </a:r>
          </a:p>
          <a:p>
            <a:r>
              <a:rPr lang="en-US" dirty="0"/>
              <a:t>Arms by your sides</a:t>
            </a:r>
          </a:p>
          <a:p>
            <a:r>
              <a:rPr lang="en-US" dirty="0"/>
              <a:t>Slow pace. </a:t>
            </a:r>
          </a:p>
          <a:p>
            <a:endParaRPr lang="en-US" dirty="0"/>
          </a:p>
        </p:txBody>
      </p:sp>
      <p:sp>
        <p:nvSpPr>
          <p:cNvPr id="4" name="Rectangle 3">
            <a:hlinkClick r:id="rId2"/>
            <a:extLst>
              <a:ext uri="{FF2B5EF4-FFF2-40B4-BE49-F238E27FC236}">
                <a16:creationId xmlns:a16="http://schemas.microsoft.com/office/drawing/2014/main" id="{3828FE03-6541-4151-BAEF-515044AE8B79}"/>
              </a:ext>
            </a:extLst>
          </p:cNvPr>
          <p:cNvSpPr/>
          <p:nvPr/>
        </p:nvSpPr>
        <p:spPr>
          <a:xfrm>
            <a:off x="7308304" y="1628800"/>
            <a:ext cx="893428" cy="41085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5" name="Picture 4">
            <a:extLst>
              <a:ext uri="{FF2B5EF4-FFF2-40B4-BE49-F238E27FC236}">
                <a16:creationId xmlns:a16="http://schemas.microsoft.com/office/drawing/2014/main" id="{9817E68F-46D5-471D-970A-0D183ED8E53D}"/>
              </a:ext>
            </a:extLst>
          </p:cNvPr>
          <p:cNvPicPr>
            <a:picLocks noChangeAspect="1"/>
          </p:cNvPicPr>
          <p:nvPr/>
        </p:nvPicPr>
        <p:blipFill>
          <a:blip r:embed="rId3"/>
          <a:stretch>
            <a:fillRect/>
          </a:stretch>
        </p:blipFill>
        <p:spPr>
          <a:xfrm>
            <a:off x="3444755" y="3789040"/>
            <a:ext cx="3374702" cy="2527769"/>
          </a:xfrm>
          <a:prstGeom prst="rect">
            <a:avLst/>
          </a:prstGeom>
        </p:spPr>
      </p:pic>
    </p:spTree>
    <p:extLst>
      <p:ext uri="{BB962C8B-B14F-4D97-AF65-F5344CB8AC3E}">
        <p14:creationId xmlns:p14="http://schemas.microsoft.com/office/powerpoint/2010/main" val="22756196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96885" y="1225689"/>
            <a:ext cx="8136904" cy="5262979"/>
          </a:xfrm>
          <a:prstGeom prst="rect">
            <a:avLst/>
          </a:prstGeom>
          <a:noFill/>
        </p:spPr>
        <p:txBody>
          <a:bodyPr wrap="square" rtlCol="0">
            <a:spAutoFit/>
          </a:bodyPr>
          <a:lstStyle/>
          <a:p>
            <a:pPr algn="ctr"/>
            <a:r>
              <a:rPr lang="en-GB" sz="2800" dirty="0">
                <a:solidFill>
                  <a:schemeClr val="accent1">
                    <a:lumMod val="50000"/>
                  </a:schemeClr>
                </a:solidFill>
                <a:latin typeface="CCW Cursive Writing 7" pitchFamily="66" charset="0"/>
              </a:rPr>
              <a:t>If you would like your children to walk home from school on their own, please could you write a letter explaining the days fully and sign it. This is for the safety of your children as they will be let out at the end of the day by a number of different teachers.  </a:t>
            </a:r>
          </a:p>
          <a:p>
            <a:pPr algn="ctr"/>
            <a:r>
              <a:rPr lang="en-GB" sz="2800" dirty="0">
                <a:solidFill>
                  <a:schemeClr val="accent1">
                    <a:lumMod val="50000"/>
                  </a:schemeClr>
                </a:solidFill>
                <a:latin typeface="CCW Cursive Writing 7" pitchFamily="66" charset="0"/>
              </a:rPr>
              <a:t>Thanks for your co-operation. </a:t>
            </a:r>
          </a:p>
        </p:txBody>
      </p:sp>
      <p:sp>
        <p:nvSpPr>
          <p:cNvPr id="3" name="Title 1"/>
          <p:cNvSpPr txBox="1">
            <a:spLocks/>
          </p:cNvSpPr>
          <p:nvPr/>
        </p:nvSpPr>
        <p:spPr>
          <a:xfrm>
            <a:off x="899592" y="121196"/>
            <a:ext cx="6768751"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None/>
            </a:pPr>
            <a:r>
              <a:rPr lang="en-GB" sz="3600" dirty="0">
                <a:solidFill>
                  <a:schemeClr val="accent1">
                    <a:lumMod val="50000"/>
                  </a:schemeClr>
                </a:solidFill>
                <a:latin typeface="CCW Cursive Writing 7" pitchFamily="66" charset="0"/>
              </a:rPr>
              <a:t>Walking home</a:t>
            </a:r>
          </a:p>
        </p:txBody>
      </p:sp>
      <p:pic>
        <p:nvPicPr>
          <p:cNvPr id="3074" name="Picture 2" descr="C:\Users\Home\AppData\Local\Microsoft\Windows\Temporary Internet Files\Content.IE5\J8TCLW3D\walking[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36955" y="121196"/>
            <a:ext cx="988094" cy="1291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7023587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8267FD-26F9-4A9F-BC01-21503470369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6692F18C-54F4-4BAA-9FFD-44C6544908D4}"/>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75161C1B-D3E4-4B37-82C9-656B1058116B}"/>
              </a:ext>
            </a:extLst>
          </p:cNvPr>
          <p:cNvPicPr>
            <a:picLocks noChangeAspect="1"/>
          </p:cNvPicPr>
          <p:nvPr/>
        </p:nvPicPr>
        <p:blipFill rotWithShape="1">
          <a:blip r:embed="rId2"/>
          <a:srcRect l="21650" t="20586" r="22438" b="9421"/>
          <a:stretch/>
        </p:blipFill>
        <p:spPr>
          <a:xfrm>
            <a:off x="71500" y="0"/>
            <a:ext cx="9001000" cy="6858000"/>
          </a:xfrm>
          <a:prstGeom prst="rect">
            <a:avLst/>
          </a:prstGeom>
        </p:spPr>
      </p:pic>
    </p:spTree>
    <p:extLst>
      <p:ext uri="{BB962C8B-B14F-4D97-AF65-F5344CB8AC3E}">
        <p14:creationId xmlns:p14="http://schemas.microsoft.com/office/powerpoint/2010/main" val="2631353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1151347" y="461645"/>
            <a:ext cx="7036904" cy="923381"/>
          </a:xfrm>
          <a:solidFill>
            <a:schemeClr val="accent1">
              <a:lumMod val="20000"/>
              <a:lumOff val="80000"/>
            </a:schemeClr>
          </a:solidFill>
        </p:spPr>
        <p:txBody>
          <a:bodyPr>
            <a:normAutofit fontScale="90000"/>
          </a:bodyPr>
          <a:lstStyle/>
          <a:p>
            <a:r>
              <a:rPr lang="en-GB" sz="2400" dirty="0"/>
              <a:t>ST PHILIP’S CE PRIMARY SUPPORT TRIANGLE</a:t>
            </a:r>
            <a:br>
              <a:rPr lang="en-GB" sz="2400" dirty="0"/>
            </a:br>
            <a:r>
              <a:rPr lang="en-GB" sz="24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913314678"/>
              </p:ext>
            </p:extLst>
          </p:nvPr>
        </p:nvGraphicFramePr>
        <p:xfrm>
          <a:off x="1142999" y="1700809"/>
          <a:ext cx="7372350"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extBox 1"/>
          <p:cNvSpPr txBox="1"/>
          <p:nvPr/>
        </p:nvSpPr>
        <p:spPr>
          <a:xfrm>
            <a:off x="827584" y="1484784"/>
            <a:ext cx="7488832" cy="1938992"/>
          </a:xfrm>
          <a:prstGeom prst="rect">
            <a:avLst/>
          </a:prstGeom>
          <a:noFill/>
        </p:spPr>
        <p:txBody>
          <a:bodyPr wrap="square" rtlCol="0">
            <a:spAutoFit/>
          </a:bodyPr>
          <a:lstStyle/>
          <a:p>
            <a:pPr algn="ctr"/>
            <a:r>
              <a:rPr lang="en-GB" sz="2400" dirty="0">
                <a:solidFill>
                  <a:schemeClr val="accent1">
                    <a:lumMod val="50000"/>
                  </a:schemeClr>
                </a:solidFill>
                <a:latin typeface="CCW Cursive Writing 7" pitchFamily="66" charset="0"/>
              </a:rPr>
              <a:t>Children have jobs around the school which will be changed termly so as to give as many children as possible the opportunity to try out different things.</a:t>
            </a:r>
          </a:p>
          <a:p>
            <a:pPr algn="ctr"/>
            <a:endParaRPr lang="en-GB" sz="2400" dirty="0">
              <a:solidFill>
                <a:schemeClr val="accent1">
                  <a:lumMod val="50000"/>
                </a:schemeClr>
              </a:solidFill>
              <a:latin typeface="CCW Cursive Writing 7" pitchFamily="66" charset="0"/>
            </a:endParaRPr>
          </a:p>
        </p:txBody>
      </p:sp>
      <p:sp>
        <p:nvSpPr>
          <p:cNvPr id="3" name="Title 1"/>
          <p:cNvSpPr txBox="1">
            <a:spLocks/>
          </p:cNvSpPr>
          <p:nvPr/>
        </p:nvSpPr>
        <p:spPr>
          <a:xfrm>
            <a:off x="1475656" y="260648"/>
            <a:ext cx="6512511"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GB" sz="4400" dirty="0">
              <a:solidFill>
                <a:schemeClr val="accent1">
                  <a:lumMod val="50000"/>
                </a:schemeClr>
              </a:solidFill>
              <a:latin typeface="CCW Cursive Writing 7" pitchFamily="66" charset="0"/>
            </a:endParaRPr>
          </a:p>
        </p:txBody>
      </p:sp>
      <p:sp>
        <p:nvSpPr>
          <p:cNvPr id="5" name="Title 1"/>
          <p:cNvSpPr txBox="1">
            <a:spLocks/>
          </p:cNvSpPr>
          <p:nvPr/>
        </p:nvSpPr>
        <p:spPr>
          <a:xfrm>
            <a:off x="683568" y="413048"/>
            <a:ext cx="7456999" cy="1143000"/>
          </a:xfrm>
          <a:prstGeom prst="rect">
            <a:avLst/>
          </a:prstGeom>
        </p:spPr>
        <p:txBody>
          <a:bodyPr/>
          <a:lst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indent="0" algn="ctr">
              <a:buNone/>
            </a:pPr>
            <a:r>
              <a:rPr lang="en-GB" sz="4400" dirty="0">
                <a:solidFill>
                  <a:schemeClr val="accent1">
                    <a:lumMod val="50000"/>
                  </a:schemeClr>
                </a:solidFill>
                <a:latin typeface="CCW Cursive Writing 7" pitchFamily="66" charset="0"/>
              </a:rPr>
              <a:t>Responsibilities</a:t>
            </a:r>
          </a:p>
        </p:txBody>
      </p:sp>
    </p:spTree>
    <p:extLst>
      <p:ext uri="{BB962C8B-B14F-4D97-AF65-F5344CB8AC3E}">
        <p14:creationId xmlns:p14="http://schemas.microsoft.com/office/powerpoint/2010/main" val="27937468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01CA4D5-6276-44DF-A546-AC568560938F}"/>
              </a:ext>
            </a:extLst>
          </p:cNvPr>
          <p:cNvSpPr/>
          <p:nvPr/>
        </p:nvSpPr>
        <p:spPr>
          <a:xfrm>
            <a:off x="2396789" y="332656"/>
            <a:ext cx="4350422"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School Trips…</a:t>
            </a:r>
          </a:p>
        </p:txBody>
      </p:sp>
      <p:sp>
        <p:nvSpPr>
          <p:cNvPr id="3" name="TextBox 2">
            <a:extLst>
              <a:ext uri="{FF2B5EF4-FFF2-40B4-BE49-F238E27FC236}">
                <a16:creationId xmlns:a16="http://schemas.microsoft.com/office/drawing/2014/main" id="{ACB99CB3-B6B0-47CF-92F6-4D84586D6E3A}"/>
              </a:ext>
            </a:extLst>
          </p:cNvPr>
          <p:cNvSpPr txBox="1"/>
          <p:nvPr/>
        </p:nvSpPr>
        <p:spPr>
          <a:xfrm>
            <a:off x="179512" y="1659285"/>
            <a:ext cx="8568952" cy="3539430"/>
          </a:xfrm>
          <a:prstGeom prst="rect">
            <a:avLst/>
          </a:prstGeom>
          <a:noFill/>
        </p:spPr>
        <p:txBody>
          <a:bodyPr wrap="square" rtlCol="0">
            <a:spAutoFit/>
          </a:bodyPr>
          <a:lstStyle/>
          <a:p>
            <a:pPr marL="285750" indent="-285750" algn="ctr">
              <a:buFont typeface="Wingdings" panose="05000000000000000000" pitchFamily="2" charset="2"/>
              <a:buChar char="ü"/>
            </a:pPr>
            <a:r>
              <a:rPr lang="en-GB" sz="3200" dirty="0">
                <a:solidFill>
                  <a:srgbClr val="002060"/>
                </a:solidFill>
                <a:latin typeface="CCW Cursive Writing 7" panose="03050602040000000000" pitchFamily="66" charset="0"/>
              </a:rPr>
              <a:t>Liverpool Cathedral</a:t>
            </a:r>
          </a:p>
          <a:p>
            <a:pPr marL="285750" indent="-285750" algn="ctr">
              <a:buFont typeface="Wingdings" panose="05000000000000000000" pitchFamily="2" charset="2"/>
              <a:buChar char="ü"/>
            </a:pPr>
            <a:endParaRPr lang="en-GB" sz="3200" dirty="0">
              <a:solidFill>
                <a:srgbClr val="002060"/>
              </a:solidFill>
              <a:latin typeface="CCW Cursive Writing 7" panose="03050602040000000000" pitchFamily="66" charset="0"/>
            </a:endParaRPr>
          </a:p>
          <a:p>
            <a:pPr marL="285750" indent="-285750" algn="ctr">
              <a:buFont typeface="Wingdings" panose="05000000000000000000" pitchFamily="2" charset="2"/>
              <a:buChar char="ü"/>
            </a:pPr>
            <a:r>
              <a:rPr lang="en-GB" sz="3200" dirty="0">
                <a:solidFill>
                  <a:srgbClr val="002060"/>
                </a:solidFill>
                <a:latin typeface="CCW Cursive Writing 7" panose="03050602040000000000" pitchFamily="66" charset="0"/>
              </a:rPr>
              <a:t>Local visits to Southport </a:t>
            </a:r>
          </a:p>
          <a:p>
            <a:pPr marL="285750" indent="-285750" algn="ctr">
              <a:buFont typeface="Wingdings" panose="05000000000000000000" pitchFamily="2" charset="2"/>
              <a:buChar char="ü"/>
            </a:pPr>
            <a:endParaRPr lang="en-GB" sz="3200" dirty="0">
              <a:solidFill>
                <a:srgbClr val="002060"/>
              </a:solidFill>
              <a:latin typeface="CCW Cursive Writing 7" panose="03050602040000000000" pitchFamily="66" charset="0"/>
            </a:endParaRPr>
          </a:p>
          <a:p>
            <a:pPr marL="285750" indent="-285750" algn="ctr">
              <a:buFont typeface="Wingdings" panose="05000000000000000000" pitchFamily="2" charset="2"/>
              <a:buChar char="ü"/>
            </a:pPr>
            <a:r>
              <a:rPr lang="en-GB" sz="3200" dirty="0" err="1">
                <a:solidFill>
                  <a:srgbClr val="002060"/>
                </a:solidFill>
                <a:latin typeface="CCW Cursive Writing 7" panose="03050602040000000000" pitchFamily="66" charset="0"/>
              </a:rPr>
              <a:t>Winmarleigh</a:t>
            </a:r>
            <a:r>
              <a:rPr lang="en-GB" sz="3200" dirty="0">
                <a:solidFill>
                  <a:srgbClr val="002060"/>
                </a:solidFill>
                <a:latin typeface="CCW Cursive Writing 7" panose="03050602040000000000" pitchFamily="66" charset="0"/>
              </a:rPr>
              <a:t> Residential? Dependent on Government guidance  </a:t>
            </a:r>
          </a:p>
        </p:txBody>
      </p:sp>
    </p:spTree>
    <p:extLst>
      <p:ext uri="{BB962C8B-B14F-4D97-AF65-F5344CB8AC3E}">
        <p14:creationId xmlns:p14="http://schemas.microsoft.com/office/powerpoint/2010/main" val="250314849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9" y="620688"/>
            <a:ext cx="7622232" cy="864096"/>
          </a:xfrm>
        </p:spPr>
        <p:txBody>
          <a:bodyPr/>
          <a:lstStyle/>
          <a:p>
            <a:pPr algn="ctr"/>
            <a:r>
              <a:rPr lang="en-GB" dirty="0"/>
              <a:t>Permissions letter</a:t>
            </a:r>
          </a:p>
        </p:txBody>
      </p:sp>
      <p:sp>
        <p:nvSpPr>
          <p:cNvPr id="3" name="Rounded Rectangle 2"/>
          <p:cNvSpPr/>
          <p:nvPr/>
        </p:nvSpPr>
        <p:spPr>
          <a:xfrm>
            <a:off x="971600" y="1844824"/>
            <a:ext cx="6912768" cy="424847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200" dirty="0"/>
              <a:t>Please ensure the letter  regarding PG certificate material, local trips that don’t involve voluntary contributions and photo permission for education related websites beyond school, has been returned to school.</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684131" y="620688"/>
            <a:ext cx="7488832" cy="5616624"/>
          </a:xfrm>
        </p:spPr>
        <p:txBody>
          <a:bodyPr>
            <a:normAutofit fontScale="92500" lnSpcReduction="20000"/>
          </a:bodyPr>
          <a:lstStyle/>
          <a:p>
            <a:pPr marL="45720" indent="0" algn="ctr">
              <a:buNone/>
            </a:pPr>
            <a:r>
              <a:rPr lang="en-GB" dirty="0">
                <a:solidFill>
                  <a:schemeClr val="accent1">
                    <a:lumMod val="50000"/>
                  </a:schemeClr>
                </a:solidFill>
                <a:latin typeface="CCW Cursive Writing 7" pitchFamily="66" charset="0"/>
              </a:rPr>
              <a:t>Children’s greatest fear regarding year 6 was:</a:t>
            </a:r>
          </a:p>
          <a:p>
            <a:pPr marL="45720" indent="0" algn="ctr">
              <a:buNone/>
            </a:pPr>
            <a:r>
              <a:rPr lang="en-GB" sz="4600" b="1" dirty="0">
                <a:solidFill>
                  <a:schemeClr val="accent1">
                    <a:lumMod val="50000"/>
                  </a:schemeClr>
                </a:solidFill>
                <a:effectLst>
                  <a:reflection blurRad="6350" stA="55000" endA="300" endPos="45500" dir="5400000" sy="-100000" algn="bl" rotWithShape="0"/>
                </a:effectLst>
                <a:latin typeface="CCW Cursive Writing 7" pitchFamily="66" charset="0"/>
                <a:ea typeface="+mj-ea"/>
                <a:cs typeface="+mj-cs"/>
              </a:rPr>
              <a:t>SATS</a:t>
            </a:r>
            <a:r>
              <a:rPr lang="en-GB" dirty="0">
                <a:solidFill>
                  <a:schemeClr val="accent1">
                    <a:lumMod val="50000"/>
                  </a:schemeClr>
                </a:solidFill>
                <a:latin typeface="CCW Cursive Writing 7" pitchFamily="66" charset="0"/>
              </a:rPr>
              <a:t> </a:t>
            </a:r>
          </a:p>
          <a:p>
            <a:pPr marL="45720" indent="0" algn="ctr">
              <a:buNone/>
            </a:pPr>
            <a:endParaRPr lang="en-GB" dirty="0">
              <a:solidFill>
                <a:schemeClr val="accent1">
                  <a:lumMod val="50000"/>
                </a:schemeClr>
              </a:solidFill>
              <a:latin typeface="CCW Cursive Writing 7" pitchFamily="66" charset="0"/>
            </a:endParaRPr>
          </a:p>
          <a:p>
            <a:pPr marL="45720" indent="0" algn="ctr">
              <a:buNone/>
            </a:pPr>
            <a:r>
              <a:rPr lang="en-GB" dirty="0">
                <a:solidFill>
                  <a:schemeClr val="accent1">
                    <a:lumMod val="50000"/>
                  </a:schemeClr>
                </a:solidFill>
                <a:latin typeface="CCW Cursive Writing 7" pitchFamily="66" charset="0"/>
              </a:rPr>
              <a:t>We’ve tried to reassure them that they’ll be ready for them when they do them. </a:t>
            </a:r>
          </a:p>
          <a:p>
            <a:pPr marL="45720" indent="0" algn="ctr">
              <a:buNone/>
            </a:pPr>
            <a:r>
              <a:rPr lang="en-GB" dirty="0">
                <a:solidFill>
                  <a:schemeClr val="accent1">
                    <a:lumMod val="50000"/>
                  </a:schemeClr>
                </a:solidFill>
                <a:latin typeface="CCW Cursive Writing 7" pitchFamily="66" charset="0"/>
              </a:rPr>
              <a:t>It’s never as bad as they think it will be – we make them feel special during SATS week. </a:t>
            </a:r>
          </a:p>
          <a:p>
            <a:pPr marL="45720" indent="0" algn="ctr">
              <a:buNone/>
            </a:pPr>
            <a:endParaRPr lang="en-GB" dirty="0">
              <a:solidFill>
                <a:schemeClr val="accent1">
                  <a:lumMod val="50000"/>
                </a:schemeClr>
              </a:solidFill>
              <a:latin typeface="CCW Cursive Writing 7" pitchFamily="66" charset="0"/>
            </a:endParaRPr>
          </a:p>
          <a:p>
            <a:pPr marL="45720" indent="0" algn="ctr">
              <a:buNone/>
            </a:pPr>
            <a:r>
              <a:rPr lang="en-GB" dirty="0">
                <a:solidFill>
                  <a:schemeClr val="accent1">
                    <a:lumMod val="50000"/>
                  </a:schemeClr>
                </a:solidFill>
                <a:latin typeface="CCW Cursive Writing 7" pitchFamily="66" charset="0"/>
              </a:rPr>
              <a:t>Some children enjoy the challenge!</a:t>
            </a:r>
          </a:p>
          <a:p>
            <a:pPr marL="45720" indent="0" algn="ctr">
              <a:buNone/>
            </a:pPr>
            <a:endParaRPr lang="en-GB" dirty="0">
              <a:solidFill>
                <a:schemeClr val="accent1">
                  <a:lumMod val="50000"/>
                </a:schemeClr>
              </a:solidFill>
              <a:latin typeface="CCW Cursive Writing 7" pitchFamily="66" charset="0"/>
            </a:endParaRPr>
          </a:p>
          <a:p>
            <a:pPr marL="45720" indent="0" algn="ctr">
              <a:buNone/>
            </a:pPr>
            <a:r>
              <a:rPr lang="en-GB" dirty="0">
                <a:solidFill>
                  <a:schemeClr val="accent1">
                    <a:lumMod val="50000"/>
                  </a:schemeClr>
                </a:solidFill>
                <a:latin typeface="CCW Cursive Writing 7" pitchFamily="66" charset="0"/>
              </a:rPr>
              <a:t>Hopefully they’ll be happy with their</a:t>
            </a:r>
          </a:p>
          <a:p>
            <a:pPr marL="45720" indent="0" algn="ctr">
              <a:buNone/>
            </a:pPr>
            <a:r>
              <a:rPr lang="en-GB" dirty="0">
                <a:solidFill>
                  <a:schemeClr val="accent1">
                    <a:lumMod val="50000"/>
                  </a:schemeClr>
                </a:solidFill>
                <a:latin typeface="CCW Cursive Writing 7" pitchFamily="66" charset="0"/>
              </a:rPr>
              <a:t>results. </a:t>
            </a:r>
          </a:p>
          <a:p>
            <a:pPr marL="45720" indent="0" algn="ctr">
              <a:buNone/>
            </a:pPr>
            <a:endParaRPr lang="en-GB" dirty="0">
              <a:latin typeface="CCW Cursive Writing 7" pitchFamily="66" charset="0"/>
            </a:endParaRPr>
          </a:p>
          <a:p>
            <a:pPr marL="45720" indent="0" algn="ctr">
              <a:buNone/>
            </a:pPr>
            <a:endParaRPr lang="en-GB" dirty="0">
              <a:latin typeface="CCW Cursive Writing 7" pitchFamily="66" charset="0"/>
            </a:endParaRPr>
          </a:p>
        </p:txBody>
      </p:sp>
      <p:pic>
        <p:nvPicPr>
          <p:cNvPr id="1028" name="Picture 4" descr="C:\Users\bondd.SPPS.003\AppData\Local\Microsoft\Windows\Temporary Internet Files\Content.IE5\UTV04NS6\MC900423151[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816670" y="1352391"/>
            <a:ext cx="1175374" cy="1175374"/>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657EC9BC-B44C-424C-A7AE-B82753B82ACA}"/>
              </a:ext>
            </a:extLst>
          </p:cNvPr>
          <p:cNvSpPr/>
          <p:nvPr/>
        </p:nvSpPr>
        <p:spPr>
          <a:xfrm>
            <a:off x="370504" y="5949280"/>
            <a:ext cx="8402992" cy="707886"/>
          </a:xfrm>
          <a:prstGeom prst="rect">
            <a:avLst/>
          </a:prstGeom>
          <a:solidFill>
            <a:schemeClr val="accent3">
              <a:lumMod val="60000"/>
              <a:lumOff val="40000"/>
            </a:schemeClr>
          </a:solidFill>
        </p:spPr>
        <p:txBody>
          <a:bodyPr wrap="square">
            <a:spAutoFit/>
          </a:bodyPr>
          <a:lstStyle/>
          <a:p>
            <a:pPr algn="ctr"/>
            <a:r>
              <a:rPr lang="en-GB" sz="2000" dirty="0">
                <a:solidFill>
                  <a:srgbClr val="222222"/>
                </a:solidFill>
                <a:latin typeface="arial" panose="020B0604020202020204" pitchFamily="34" charset="0"/>
              </a:rPr>
              <a:t>The </a:t>
            </a:r>
            <a:r>
              <a:rPr lang="en-GB" sz="2000" b="1" dirty="0">
                <a:solidFill>
                  <a:srgbClr val="222222"/>
                </a:solidFill>
                <a:latin typeface="arial" panose="020B0604020202020204" pitchFamily="34" charset="0"/>
              </a:rPr>
              <a:t>SATs</a:t>
            </a:r>
            <a:r>
              <a:rPr lang="en-GB" sz="2000" dirty="0">
                <a:solidFill>
                  <a:srgbClr val="222222"/>
                </a:solidFill>
                <a:latin typeface="arial" panose="020B0604020202020204" pitchFamily="34" charset="0"/>
              </a:rPr>
              <a:t> tests will take place throughout the week, starting on Monday 10th and ending on Thursday 13th May.</a:t>
            </a:r>
            <a:endParaRPr lang="en-GB" sz="2000" dirty="0"/>
          </a:p>
        </p:txBody>
      </p:sp>
    </p:spTree>
    <p:extLst>
      <p:ext uri="{BB962C8B-B14F-4D97-AF65-F5344CB8AC3E}">
        <p14:creationId xmlns:p14="http://schemas.microsoft.com/office/powerpoint/2010/main" val="84900701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8912" cy="1143000"/>
          </a:xfrm>
        </p:spPr>
        <p:txBody>
          <a:bodyPr/>
          <a:lstStyle/>
          <a:p>
            <a:pPr marL="0" indent="0">
              <a:buNone/>
            </a:pPr>
            <a:r>
              <a:rPr lang="en-GB" dirty="0">
                <a:latin typeface="CCW Cursive Writing 7" pitchFamily="66" charset="0"/>
              </a:rPr>
              <a:t>Parent’s evening:</a:t>
            </a:r>
          </a:p>
        </p:txBody>
      </p:sp>
      <p:pic>
        <p:nvPicPr>
          <p:cNvPr id="3074" name="Picture 2" descr="Image result for parents eve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39516" y="2523671"/>
            <a:ext cx="4064968" cy="40649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6F5624A-21BC-4D18-B8D0-BC37D3F156ED}"/>
              </a:ext>
            </a:extLst>
          </p:cNvPr>
          <p:cNvSpPr/>
          <p:nvPr/>
        </p:nvSpPr>
        <p:spPr>
          <a:xfrm>
            <a:off x="1885795" y="1501994"/>
            <a:ext cx="5718552" cy="923330"/>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To be confirmed…</a:t>
            </a:r>
          </a:p>
        </p:txBody>
      </p:sp>
    </p:spTree>
    <p:extLst>
      <p:ext uri="{BB962C8B-B14F-4D97-AF65-F5344CB8AC3E}">
        <p14:creationId xmlns:p14="http://schemas.microsoft.com/office/powerpoint/2010/main" val="3937109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188640"/>
            <a:ext cx="8064896" cy="1143000"/>
          </a:xfrm>
        </p:spPr>
        <p:txBody>
          <a:bodyPr/>
          <a:lstStyle/>
          <a:p>
            <a:pPr marL="0" indent="0">
              <a:buNone/>
            </a:pPr>
            <a:r>
              <a:rPr lang="en-GB" dirty="0">
                <a:solidFill>
                  <a:srgbClr val="002060"/>
                </a:solidFill>
                <a:latin typeface="CCW Cursive Writing 7" pitchFamily="66" charset="0"/>
              </a:rPr>
              <a:t>Subject ladders</a:t>
            </a:r>
          </a:p>
        </p:txBody>
      </p:sp>
      <p:sp>
        <p:nvSpPr>
          <p:cNvPr id="3" name="Content Placeholder 2"/>
          <p:cNvSpPr>
            <a:spLocks noGrp="1"/>
          </p:cNvSpPr>
          <p:nvPr>
            <p:ph sz="quarter" idx="13"/>
          </p:nvPr>
        </p:nvSpPr>
        <p:spPr>
          <a:xfrm>
            <a:off x="683568" y="1484784"/>
            <a:ext cx="7920880" cy="3474720"/>
          </a:xfrm>
        </p:spPr>
        <p:txBody>
          <a:bodyPr>
            <a:noAutofit/>
          </a:bodyPr>
          <a:lstStyle/>
          <a:p>
            <a:pPr marL="45720" indent="0" algn="ctr">
              <a:buNone/>
            </a:pPr>
            <a:r>
              <a:rPr lang="en-GB" sz="2800" dirty="0">
                <a:latin typeface="CCW Cursive Writing 7" pitchFamily="66" charset="0"/>
              </a:rPr>
              <a:t>We have English and Maths ladders for you to download on our website. Please read them and refer to them throughout the year as they show the expectations for your child in Year 6. </a:t>
            </a:r>
          </a:p>
        </p:txBody>
      </p:sp>
    </p:spTree>
    <p:extLst>
      <p:ext uri="{BB962C8B-B14F-4D97-AF65-F5344CB8AC3E}">
        <p14:creationId xmlns:p14="http://schemas.microsoft.com/office/powerpoint/2010/main" val="17009968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717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5520" t="12239" r="16837" b="6250"/>
          <a:stretch/>
        </p:blipFill>
        <p:spPr bwMode="auto">
          <a:xfrm>
            <a:off x="0" y="886966"/>
            <a:ext cx="9067242" cy="5962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075892" y="158601"/>
            <a:ext cx="5335115" cy="769441"/>
          </a:xfrm>
          <a:prstGeom prst="rect">
            <a:avLst/>
          </a:prstGeom>
          <a:noFill/>
        </p:spPr>
        <p:txBody>
          <a:bodyPr wrap="none" lIns="91440" tIns="45720" rIns="91440" bIns="45720">
            <a:spAutoFit/>
          </a:bodyPr>
          <a:lstStyle/>
          <a:p>
            <a:pPr algn="ctr"/>
            <a:r>
              <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Assessment</a:t>
            </a:r>
          </a:p>
        </p:txBody>
      </p:sp>
    </p:spTree>
    <p:extLst>
      <p:ext uri="{BB962C8B-B14F-4D97-AF65-F5344CB8AC3E}">
        <p14:creationId xmlns:p14="http://schemas.microsoft.com/office/powerpoint/2010/main" val="171472705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8194"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7862" t="18229" r="19619" b="8855"/>
          <a:stretch/>
        </p:blipFill>
        <p:spPr bwMode="auto">
          <a:xfrm>
            <a:off x="251520" y="386957"/>
            <a:ext cx="8710414" cy="57117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5226299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9218"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326" t="19792" r="20937" b="9114"/>
          <a:stretch/>
        </p:blipFill>
        <p:spPr bwMode="auto">
          <a:xfrm>
            <a:off x="251520" y="548680"/>
            <a:ext cx="8595320" cy="57512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51520" y="3140968"/>
            <a:ext cx="2520280" cy="461665"/>
          </a:xfrm>
          <a:prstGeom prst="rect">
            <a:avLst/>
          </a:prstGeom>
          <a:solidFill>
            <a:schemeClr val="bg1"/>
          </a:solidFill>
        </p:spPr>
        <p:txBody>
          <a:bodyPr wrap="square" rtlCol="0">
            <a:spAutoFit/>
          </a:bodyPr>
          <a:lstStyle/>
          <a:p>
            <a:r>
              <a:rPr lang="en-GB" sz="2400" b="1" dirty="0"/>
              <a:t>Year 6- band 6</a:t>
            </a:r>
          </a:p>
        </p:txBody>
      </p:sp>
    </p:spTree>
    <p:extLst>
      <p:ext uri="{BB962C8B-B14F-4D97-AF65-F5344CB8AC3E}">
        <p14:creationId xmlns:p14="http://schemas.microsoft.com/office/powerpoint/2010/main" val="4628612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0" y="-136525"/>
            <a:ext cx="9080500" cy="49163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307910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80527-AFD9-4BA2-B348-B0ACF1F81A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78E4AD-27F7-44E1-AC3A-0999F0CD46DF}"/>
              </a:ext>
            </a:extLst>
          </p:cNvPr>
          <p:cNvSpPr>
            <a:spLocks noGrp="1"/>
          </p:cNvSpPr>
          <p:nvPr>
            <p:ph sz="quarter" idx="13"/>
          </p:nvPr>
        </p:nvSpPr>
        <p:spPr/>
        <p:txBody>
          <a:bodyPr>
            <a:normAutofit/>
          </a:bodyPr>
          <a:lstStyle/>
          <a:p>
            <a:pPr algn="ctr"/>
            <a:r>
              <a:rPr lang="en-GB" sz="3600" dirty="0"/>
              <a:t>Volunteers are very welcome!</a:t>
            </a:r>
          </a:p>
        </p:txBody>
      </p:sp>
      <p:pic>
        <p:nvPicPr>
          <p:cNvPr id="4" name="Picture 3">
            <a:extLst>
              <a:ext uri="{FF2B5EF4-FFF2-40B4-BE49-F238E27FC236}">
                <a16:creationId xmlns:a16="http://schemas.microsoft.com/office/drawing/2014/main" id="{0AA99D41-6158-4A9F-B899-F93014C5C9DB}"/>
              </a:ext>
            </a:extLst>
          </p:cNvPr>
          <p:cNvPicPr>
            <a:picLocks noChangeAspect="1"/>
          </p:cNvPicPr>
          <p:nvPr/>
        </p:nvPicPr>
        <p:blipFill>
          <a:blip r:embed="rId2"/>
          <a:stretch>
            <a:fillRect/>
          </a:stretch>
        </p:blipFill>
        <p:spPr>
          <a:xfrm>
            <a:off x="0" y="3015610"/>
            <a:ext cx="9144000" cy="3778986"/>
          </a:xfrm>
          <a:prstGeom prst="rect">
            <a:avLst/>
          </a:prstGeom>
        </p:spPr>
      </p:pic>
    </p:spTree>
    <p:extLst>
      <p:ext uri="{BB962C8B-B14F-4D97-AF65-F5344CB8AC3E}">
        <p14:creationId xmlns:p14="http://schemas.microsoft.com/office/powerpoint/2010/main" val="300350863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404664"/>
            <a:ext cx="8424936" cy="4524315"/>
          </a:xfrm>
          <a:prstGeom prst="rect">
            <a:avLst/>
          </a:prstGeom>
          <a:noFill/>
        </p:spPr>
        <p:txBody>
          <a:bodyPr wrap="square" rtlCol="0">
            <a:spAutoFit/>
          </a:bodyPr>
          <a:lstStyle/>
          <a:p>
            <a:pPr algn="ctr"/>
            <a:r>
              <a:rPr lang="en-GB" sz="3200" dirty="0">
                <a:solidFill>
                  <a:schemeClr val="accent1">
                    <a:lumMod val="50000"/>
                  </a:schemeClr>
                </a:solidFill>
                <a:latin typeface="CCW Cursive Writing 7" pitchFamily="66" charset="0"/>
              </a:rPr>
              <a:t>.</a:t>
            </a:r>
          </a:p>
          <a:p>
            <a:pPr algn="ctr"/>
            <a:endParaRPr lang="en-GB" sz="3200" dirty="0">
              <a:solidFill>
                <a:schemeClr val="accent1">
                  <a:lumMod val="50000"/>
                </a:schemeClr>
              </a:solidFill>
              <a:latin typeface="CCW Cursive Writing 7" pitchFamily="66" charset="0"/>
            </a:endParaRPr>
          </a:p>
          <a:p>
            <a:pPr algn="ctr"/>
            <a:r>
              <a:rPr lang="en-GB" sz="3200" u="sng" dirty="0">
                <a:solidFill>
                  <a:schemeClr val="accent1">
                    <a:lumMod val="50000"/>
                  </a:schemeClr>
                </a:solidFill>
                <a:latin typeface="CCW Cursive Writing 7" pitchFamily="66" charset="0"/>
              </a:rPr>
              <a:t>Check website for information:</a:t>
            </a:r>
          </a:p>
          <a:p>
            <a:pPr algn="ctr"/>
            <a:endParaRPr lang="en-GB" sz="3200" u="sng" dirty="0">
              <a:solidFill>
                <a:schemeClr val="accent1">
                  <a:lumMod val="50000"/>
                </a:schemeClr>
              </a:solidFill>
              <a:latin typeface="CCW Cursive Writing 7" pitchFamily="66" charset="0"/>
            </a:endParaRPr>
          </a:p>
          <a:p>
            <a:pPr algn="ctr"/>
            <a:r>
              <a:rPr lang="en-GB" sz="3200" u="sng" dirty="0">
                <a:solidFill>
                  <a:schemeClr val="accent1">
                    <a:lumMod val="50000"/>
                  </a:schemeClr>
                </a:solidFill>
                <a:latin typeface="CCW Cursive Writing 7" pitchFamily="66" charset="0"/>
                <a:hlinkClick r:id="rId2"/>
              </a:rPr>
              <a:t>http://www.stphilipssouthport.com/</a:t>
            </a:r>
            <a:r>
              <a:rPr lang="en-GB" sz="3200" u="sng" dirty="0">
                <a:solidFill>
                  <a:schemeClr val="accent1">
                    <a:lumMod val="50000"/>
                  </a:schemeClr>
                </a:solidFill>
                <a:latin typeface="CCW Cursive Writing 7" pitchFamily="66" charset="0"/>
              </a:rPr>
              <a:t> </a:t>
            </a:r>
          </a:p>
          <a:p>
            <a:pPr algn="ctr"/>
            <a:r>
              <a:rPr lang="en-GB" sz="3200" u="sng" dirty="0">
                <a:solidFill>
                  <a:schemeClr val="accent1">
                    <a:lumMod val="50000"/>
                  </a:schemeClr>
                </a:solidFill>
                <a:latin typeface="CCW Cursive Writing 7" pitchFamily="66" charset="0"/>
              </a:rPr>
              <a:t>and Twitter!  </a:t>
            </a:r>
          </a:p>
          <a:p>
            <a:pPr algn="ctr"/>
            <a:endParaRPr lang="en-GB" sz="3200" dirty="0">
              <a:solidFill>
                <a:schemeClr val="accent1">
                  <a:lumMod val="50000"/>
                </a:schemeClr>
              </a:solidFill>
              <a:latin typeface="CCW Cursive Writing 7" pitchFamily="66" charset="0"/>
            </a:endParaRPr>
          </a:p>
        </p:txBody>
      </p:sp>
      <p:pic>
        <p:nvPicPr>
          <p:cNvPr id="3" name="Picture 2">
            <a:extLst>
              <a:ext uri="{FF2B5EF4-FFF2-40B4-BE49-F238E27FC236}">
                <a16:creationId xmlns:a16="http://schemas.microsoft.com/office/drawing/2014/main" id="{82A9FE43-A2DB-42AA-AD5C-443F70B7951C}"/>
              </a:ext>
            </a:extLst>
          </p:cNvPr>
          <p:cNvPicPr>
            <a:picLocks noChangeAspect="1"/>
          </p:cNvPicPr>
          <p:nvPr/>
        </p:nvPicPr>
        <p:blipFill>
          <a:blip r:embed="rId3"/>
          <a:stretch>
            <a:fillRect/>
          </a:stretch>
        </p:blipFill>
        <p:spPr>
          <a:xfrm>
            <a:off x="6732240" y="5517232"/>
            <a:ext cx="1160512" cy="1160512"/>
          </a:xfrm>
          <a:prstGeom prst="rect">
            <a:avLst/>
          </a:prstGeom>
        </p:spPr>
      </p:pic>
    </p:spTree>
    <p:extLst>
      <p:ext uri="{BB962C8B-B14F-4D97-AF65-F5344CB8AC3E}">
        <p14:creationId xmlns:p14="http://schemas.microsoft.com/office/powerpoint/2010/main" val="868393086"/>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1175</TotalTime>
  <Words>1469</Words>
  <Application>Microsoft Office PowerPoint</Application>
  <PresentationFormat>On-screen Show (4:3)</PresentationFormat>
  <Paragraphs>182</Paragraphs>
  <Slides>41</Slides>
  <Notes>0</Notes>
  <HiddenSlides>2</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41</vt:i4>
      </vt:variant>
    </vt:vector>
  </HeadingPairs>
  <TitlesOfParts>
    <vt:vector size="50" baseType="lpstr">
      <vt:lpstr>Arial</vt:lpstr>
      <vt:lpstr>Arial</vt:lpstr>
      <vt:lpstr>Calibri</vt:lpstr>
      <vt:lpstr>CCW Cursive Writing 7</vt:lpstr>
      <vt:lpstr>Georgia</vt:lpstr>
      <vt:lpstr>Trebuchet MS</vt:lpstr>
      <vt:lpstr>Wingdings</vt:lpstr>
      <vt:lpstr>Slipstream</vt:lpstr>
      <vt:lpstr>Acrobat Document</vt:lpstr>
      <vt:lpstr>PowerPoint Presentation</vt:lpstr>
      <vt:lpstr>PowerPoint Presentation</vt:lpstr>
      <vt:lpstr>PowerPoint Presentation</vt:lpstr>
      <vt:lpstr>School website</vt:lpstr>
      <vt:lpstr>PowerPoint Presentation</vt:lpstr>
      <vt:lpstr>Medical</vt:lpstr>
      <vt:lpstr>Housekeeping!</vt:lpstr>
      <vt:lpstr>Uniform</vt:lpstr>
      <vt:lpstr>Attendance and punctuality</vt:lpstr>
      <vt:lpstr>PowerPoint Presentation</vt:lpstr>
      <vt:lpstr>Covid and attendance…</vt:lpstr>
      <vt:lpstr>Covid and attendance…</vt:lpstr>
      <vt:lpstr>Cashless school payments </vt:lpstr>
      <vt:lpstr> Homework</vt:lpstr>
      <vt:lpstr>Spellings</vt:lpstr>
      <vt:lpstr>PowerPoint Presentation</vt:lpstr>
      <vt:lpstr>PowerPoint Presentation</vt:lpstr>
      <vt:lpstr>PowerPoint Presentation</vt:lpstr>
      <vt:lpstr>Times tables</vt:lpstr>
      <vt:lpstr>PowerPoint Presentation</vt:lpstr>
      <vt:lpstr>Class Timetable</vt:lpstr>
      <vt:lpstr>Curriculum</vt:lpstr>
      <vt:lpstr>Behaviour and  Good To Be Green</vt:lpstr>
      <vt:lpstr>Behaviour and  Good To Be Green</vt:lpstr>
      <vt:lpstr>St Philip’s Standards</vt:lpstr>
      <vt:lpstr>Fantastic Walking</vt:lpstr>
      <vt:lpstr>PowerPoint Presentation</vt:lpstr>
      <vt:lpstr>PowerPoint Presentation</vt:lpstr>
      <vt:lpstr>ST PHILIP’S CE PRIMARY SUPPORT TRIANGLE SENDCO - Mrs Klaassen</vt:lpstr>
      <vt:lpstr>PowerPoint Presentation</vt:lpstr>
      <vt:lpstr>PowerPoint Presentation</vt:lpstr>
      <vt:lpstr>Permissions letter</vt:lpstr>
      <vt:lpstr>PowerPoint Presentation</vt:lpstr>
      <vt:lpstr>Parent’s evening:</vt:lpstr>
      <vt:lpstr>Subject ladders</vt:lpstr>
      <vt:lpstr>PowerPoint Presentation</vt:lpstr>
      <vt:lpstr>PowerPoint Presentation</vt:lpstr>
      <vt:lpstr>PowerPoint Presentation</vt:lpstr>
      <vt:lpstr>PowerPoint Presentation</vt:lpstr>
      <vt:lpstr>PowerPoint Presentation</vt:lpstr>
      <vt:lpstr>PowerPoint Presentation</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teacher</cp:lastModifiedBy>
  <cp:revision>87</cp:revision>
  <cp:lastPrinted>2017-09-20T16:44:06Z</cp:lastPrinted>
  <dcterms:created xsi:type="dcterms:W3CDTF">2014-09-15T15:29:28Z</dcterms:created>
  <dcterms:modified xsi:type="dcterms:W3CDTF">2020-09-15T15:06:07Z</dcterms:modified>
</cp:coreProperties>
</file>