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1" r:id="rId5"/>
    <p:sldId id="304" r:id="rId6"/>
    <p:sldId id="324" r:id="rId7"/>
    <p:sldId id="306" r:id="rId8"/>
    <p:sldId id="325" r:id="rId9"/>
    <p:sldId id="308" r:id="rId10"/>
    <p:sldId id="326" r:id="rId11"/>
    <p:sldId id="310" r:id="rId12"/>
    <p:sldId id="327" r:id="rId13"/>
    <p:sldId id="312" r:id="rId14"/>
    <p:sldId id="328" r:id="rId15"/>
    <p:sldId id="314" r:id="rId16"/>
    <p:sldId id="329" r:id="rId17"/>
    <p:sldId id="330" r:id="rId18"/>
    <p:sldId id="331" r:id="rId19"/>
    <p:sldId id="332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1F80E4-96EA-49CE-A995-DE54F6D28E93}" v="23" dt="2019-03-14T11:02:26.0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1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4 – Summer Block 1 – Decimals</a:t>
            </a:r>
          </a:p>
          <a:p>
            <a:pPr lvl="0"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br>
              <a:rPr lang="en-GB" sz="2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1: Make a Whole</a:t>
            </a:r>
          </a:p>
          <a:p>
            <a:pPr lvl="0" fontAlgn="base">
              <a:defRPr/>
            </a:pPr>
            <a:endParaRPr lang="en-GB" sz="1400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the missing number in each bar model.</a:t>
            </a:r>
            <a:endParaRPr lang="en-GB" sz="4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A2A13E55-2B89-4414-9F2E-9292B6C0ED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2188635"/>
              </p:ext>
            </p:extLst>
          </p:nvPr>
        </p:nvGraphicFramePr>
        <p:xfrm>
          <a:off x="460288" y="1833678"/>
          <a:ext cx="3960000" cy="15288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58411">
                  <a:extLst>
                    <a:ext uri="{9D8B030D-6E8A-4147-A177-3AD203B41FA5}">
                      <a16:colId xmlns:a16="http://schemas.microsoft.com/office/drawing/2014/main" val="2376548326"/>
                    </a:ext>
                  </a:extLst>
                </a:gridCol>
                <a:gridCol w="2401589">
                  <a:extLst>
                    <a:ext uri="{9D8B030D-6E8A-4147-A177-3AD203B41FA5}">
                      <a16:colId xmlns:a16="http://schemas.microsoft.com/office/drawing/2014/main" val="1755833653"/>
                    </a:ext>
                  </a:extLst>
                </a:gridCol>
              </a:tblGrid>
              <a:tr h="764430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0.4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1337088"/>
                  </a:ext>
                </a:extLst>
              </a:tr>
              <a:tr h="764430">
                <a:tc gridSpan="2"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6374433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332557D5-2AA6-45F2-90B7-4B3B246BF7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0427061"/>
              </p:ext>
            </p:extLst>
          </p:nvPr>
        </p:nvGraphicFramePr>
        <p:xfrm>
          <a:off x="4723714" y="1833678"/>
          <a:ext cx="3960000" cy="15288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79360">
                  <a:extLst>
                    <a:ext uri="{9D8B030D-6E8A-4147-A177-3AD203B41FA5}">
                      <a16:colId xmlns:a16="http://schemas.microsoft.com/office/drawing/2014/main" val="2376548326"/>
                    </a:ext>
                  </a:extLst>
                </a:gridCol>
                <a:gridCol w="1380640">
                  <a:extLst>
                    <a:ext uri="{9D8B030D-6E8A-4147-A177-3AD203B41FA5}">
                      <a16:colId xmlns:a16="http://schemas.microsoft.com/office/drawing/2014/main" val="1755833653"/>
                    </a:ext>
                  </a:extLst>
                </a:gridCol>
              </a:tblGrid>
              <a:tr h="764430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0.75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1337088"/>
                  </a:ext>
                </a:extLst>
              </a:tr>
              <a:tr h="764430">
                <a:tc gridSpan="2"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637443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1A62DC58-C529-4042-8B2B-31597B7431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1333054"/>
              </p:ext>
            </p:extLst>
          </p:nvPr>
        </p:nvGraphicFramePr>
        <p:xfrm>
          <a:off x="2592001" y="3875957"/>
          <a:ext cx="3960000" cy="15288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05460">
                  <a:extLst>
                    <a:ext uri="{9D8B030D-6E8A-4147-A177-3AD203B41FA5}">
                      <a16:colId xmlns:a16="http://schemas.microsoft.com/office/drawing/2014/main" val="2376548326"/>
                    </a:ext>
                  </a:extLst>
                </a:gridCol>
                <a:gridCol w="1754540">
                  <a:extLst>
                    <a:ext uri="{9D8B030D-6E8A-4147-A177-3AD203B41FA5}">
                      <a16:colId xmlns:a16="http://schemas.microsoft.com/office/drawing/2014/main" val="1755833653"/>
                    </a:ext>
                  </a:extLst>
                </a:gridCol>
              </a:tblGrid>
              <a:tr h="764430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0.59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1337088"/>
                  </a:ext>
                </a:extLst>
              </a:tr>
              <a:tr h="764430">
                <a:tc gridSpan="2"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63744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9712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the missing number in each bar model.</a:t>
            </a:r>
            <a:endParaRPr lang="en-GB" sz="4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A2A13E55-2B89-4414-9F2E-9292B6C0ED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2397689"/>
              </p:ext>
            </p:extLst>
          </p:nvPr>
        </p:nvGraphicFramePr>
        <p:xfrm>
          <a:off x="460288" y="1833678"/>
          <a:ext cx="3960000" cy="15288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58411">
                  <a:extLst>
                    <a:ext uri="{9D8B030D-6E8A-4147-A177-3AD203B41FA5}">
                      <a16:colId xmlns:a16="http://schemas.microsoft.com/office/drawing/2014/main" val="2376548326"/>
                    </a:ext>
                  </a:extLst>
                </a:gridCol>
                <a:gridCol w="2401589">
                  <a:extLst>
                    <a:ext uri="{9D8B030D-6E8A-4147-A177-3AD203B41FA5}">
                      <a16:colId xmlns:a16="http://schemas.microsoft.com/office/drawing/2014/main" val="1755833653"/>
                    </a:ext>
                  </a:extLst>
                </a:gridCol>
              </a:tblGrid>
              <a:tr h="764430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0.4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1337088"/>
                  </a:ext>
                </a:extLst>
              </a:tr>
              <a:tr h="764430">
                <a:tc gridSpan="2"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6374433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332557D5-2AA6-45F2-90B7-4B3B246BF7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3886867"/>
              </p:ext>
            </p:extLst>
          </p:nvPr>
        </p:nvGraphicFramePr>
        <p:xfrm>
          <a:off x="4723714" y="1833678"/>
          <a:ext cx="3960000" cy="15288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79360">
                  <a:extLst>
                    <a:ext uri="{9D8B030D-6E8A-4147-A177-3AD203B41FA5}">
                      <a16:colId xmlns:a16="http://schemas.microsoft.com/office/drawing/2014/main" val="2376548326"/>
                    </a:ext>
                  </a:extLst>
                </a:gridCol>
                <a:gridCol w="1380640">
                  <a:extLst>
                    <a:ext uri="{9D8B030D-6E8A-4147-A177-3AD203B41FA5}">
                      <a16:colId xmlns:a16="http://schemas.microsoft.com/office/drawing/2014/main" val="1755833653"/>
                    </a:ext>
                  </a:extLst>
                </a:gridCol>
              </a:tblGrid>
              <a:tr h="764430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0.75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0.25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1337088"/>
                  </a:ext>
                </a:extLst>
              </a:tr>
              <a:tr h="764430">
                <a:tc gridSpan="2"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637443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1A62DC58-C529-4042-8B2B-31597B7431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1136815"/>
              </p:ext>
            </p:extLst>
          </p:nvPr>
        </p:nvGraphicFramePr>
        <p:xfrm>
          <a:off x="2592001" y="3875957"/>
          <a:ext cx="3960000" cy="15288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05460">
                  <a:extLst>
                    <a:ext uri="{9D8B030D-6E8A-4147-A177-3AD203B41FA5}">
                      <a16:colId xmlns:a16="http://schemas.microsoft.com/office/drawing/2014/main" val="2376548326"/>
                    </a:ext>
                  </a:extLst>
                </a:gridCol>
                <a:gridCol w="1754540">
                  <a:extLst>
                    <a:ext uri="{9D8B030D-6E8A-4147-A177-3AD203B41FA5}">
                      <a16:colId xmlns:a16="http://schemas.microsoft.com/office/drawing/2014/main" val="1755833653"/>
                    </a:ext>
                  </a:extLst>
                </a:gridCol>
              </a:tblGrid>
              <a:tr h="764430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0.59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1.41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1337088"/>
                  </a:ext>
                </a:extLst>
              </a:tr>
              <a:tr h="764430">
                <a:tc gridSpan="2"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63744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0869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statements to describe the hundred square.</a:t>
            </a:r>
            <a:endParaRPr lang="en-GB" sz="4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7EA6002-3086-4F38-8E76-BE2D0919D4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1537478"/>
              </p:ext>
            </p:extLst>
          </p:nvPr>
        </p:nvGraphicFramePr>
        <p:xfrm>
          <a:off x="2592000" y="1630560"/>
          <a:ext cx="39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03280613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9908314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8910427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41602275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91041429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2019202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02471812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26989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97875695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74945596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566857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9252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850423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237925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193033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343103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014699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330792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730254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52386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6529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statements to describe the hundred square.</a:t>
            </a:r>
            <a:endParaRPr lang="en-GB" sz="4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7EA6002-3086-4F38-8E76-BE2D0919D40F}"/>
              </a:ext>
            </a:extLst>
          </p:cNvPr>
          <p:cNvGraphicFramePr>
            <a:graphicFrameLocks noGrp="1"/>
          </p:cNvGraphicFramePr>
          <p:nvPr/>
        </p:nvGraphicFramePr>
        <p:xfrm>
          <a:off x="2592000" y="1630560"/>
          <a:ext cx="39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03280613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9908314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8910427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41602275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91041429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2019202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02471812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26989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97875695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74945596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566857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9252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850423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237925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193033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343103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014699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330792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730254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523866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006A4B82-AE9E-45EB-9241-2EAFF16E79D1}"/>
              </a:ext>
            </a:extLst>
          </p:cNvPr>
          <p:cNvSpPr txBox="1"/>
          <p:nvPr/>
        </p:nvSpPr>
        <p:spPr>
          <a:xfrm>
            <a:off x="550315" y="3100334"/>
            <a:ext cx="193514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0.43 + 0.57 = 1</a:t>
            </a: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0.57 + 0.43 = 1</a:t>
            </a:r>
            <a:endParaRPr lang="en-GB" sz="11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EB40A0-44A9-426F-99BE-D22CD132A1C7}"/>
              </a:ext>
            </a:extLst>
          </p:cNvPr>
          <p:cNvSpPr txBox="1"/>
          <p:nvPr/>
        </p:nvSpPr>
        <p:spPr>
          <a:xfrm>
            <a:off x="6661251" y="3100334"/>
            <a:ext cx="190949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 – 0.43 = 0.57</a:t>
            </a: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 – 0.57 = 0.43</a:t>
            </a:r>
            <a:endParaRPr lang="en-GB" sz="11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8271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You have 2 tenths and 3 hundredths. </a:t>
            </a:r>
          </a:p>
          <a:p>
            <a:pPr marL="8890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Draw a bar model to find how many more hundredths you need to make one whole.</a:t>
            </a: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7233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You have 2 tenths and 3 hundredths. </a:t>
            </a:r>
          </a:p>
          <a:p>
            <a:pPr marL="8890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Draw a bar model to find how many more hundredths you need to make one whole.</a:t>
            </a:r>
          </a:p>
          <a:p>
            <a:pPr marL="8890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You need 77 more hundredths to make one whole.</a:t>
            </a: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4ADE633-533C-4722-906E-C96394FE00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0622287"/>
              </p:ext>
            </p:extLst>
          </p:nvPr>
        </p:nvGraphicFramePr>
        <p:xfrm>
          <a:off x="2176201" y="2732202"/>
          <a:ext cx="4791600" cy="1849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68607">
                  <a:extLst>
                    <a:ext uri="{9D8B030D-6E8A-4147-A177-3AD203B41FA5}">
                      <a16:colId xmlns:a16="http://schemas.microsoft.com/office/drawing/2014/main" val="2376548326"/>
                    </a:ext>
                  </a:extLst>
                </a:gridCol>
                <a:gridCol w="2122993">
                  <a:extLst>
                    <a:ext uri="{9D8B030D-6E8A-4147-A177-3AD203B41FA5}">
                      <a16:colId xmlns:a16="http://schemas.microsoft.com/office/drawing/2014/main" val="1755833653"/>
                    </a:ext>
                  </a:extLst>
                </a:gridCol>
              </a:tblGrid>
              <a:tr h="924960">
                <a:tc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0.23</a:t>
                      </a:r>
                    </a:p>
                  </a:txBody>
                  <a:tcPr marL="215234" marR="215234" marT="73503" marB="735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0.77</a:t>
                      </a:r>
                    </a:p>
                  </a:txBody>
                  <a:tcPr marL="215234" marR="215234" marT="73503" marB="735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1337088"/>
                  </a:ext>
                </a:extLst>
              </a:tr>
              <a:tr h="924960">
                <a:tc gridSpan="2"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63744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71229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marL="452438"/>
            <a:endParaRPr lang="en-GB" sz="16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452438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Each cube is worth one hundredth. </a:t>
            </a:r>
          </a:p>
          <a:p>
            <a:pPr marL="452438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452438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more cubes do you need to make one whole?</a:t>
            </a:r>
            <a:endParaRPr lang="en-GB" sz="4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6356DC0-7D98-447C-BE71-B02433F1CB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9519997"/>
              </p:ext>
            </p:extLst>
          </p:nvPr>
        </p:nvGraphicFramePr>
        <p:xfrm>
          <a:off x="3780000" y="2127977"/>
          <a:ext cx="1584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5471142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25682921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58923748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9517084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785078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990540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90612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269088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460151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64684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566286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634533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843979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695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32718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marL="452438"/>
            <a:endParaRPr lang="en-GB" sz="16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452438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Each cube is worth one hundredth. </a:t>
            </a:r>
          </a:p>
          <a:p>
            <a:pPr marL="452438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452438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more cubes do you need to make one whole?</a:t>
            </a:r>
          </a:p>
          <a:p>
            <a:pPr marL="452438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You need 67 more cubes.</a:t>
            </a:r>
            <a:endParaRPr lang="en-GB" sz="4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1383DDC-EAD4-43F1-B01D-E0E74C0938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0894354"/>
              </p:ext>
            </p:extLst>
          </p:nvPr>
        </p:nvGraphicFramePr>
        <p:xfrm>
          <a:off x="3780000" y="2127977"/>
          <a:ext cx="1584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5471142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25682921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58923748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9517084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785078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990540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90612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269088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460151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64684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566286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634533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843979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30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latin typeface="SassoonCRInfantMedium" panose="02000603020000020003" pitchFamily="2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695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9516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5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 tenths and 5 hundredths and 8 tenths and 5 hundredths make one whole.</a:t>
            </a: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4136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5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 tenths and 5 hundredths and 8 tenths and 5 hundredths make one whole.</a:t>
            </a: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False, it makes one whole and one tenth.</a:t>
            </a: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7474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calculation below.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different solutions can you find?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5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0.3</a:t>
            </a:r>
            <a:r>
              <a:rPr lang="en-GB" sz="54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 + 0.6 = 1</a:t>
            </a: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calculation below.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different solutions can you find?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5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0.3</a:t>
            </a:r>
            <a:r>
              <a:rPr lang="en-GB" sz="54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 + 0.6 = 1</a:t>
            </a: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0.31 + 0.69 = 1, 0.32 + 0.68 = 1, 0.33 + 0.67 = 1</a:t>
            </a: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0.34 + 0.66 = 1, 0.35 + 0.65 = 1, 0.36 + 0.64 = 1</a:t>
            </a: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0.37 + 0.63 = 1, 0.38 + 0.62 = 1, 0.39 + 0.61 = 1</a:t>
            </a:r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5715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Toby says: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Explain why or why not.</a:t>
            </a: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8AA88A3C-77A8-4F29-BA5A-11662AF16730}"/>
              </a:ext>
            </a:extLst>
          </p:cNvPr>
          <p:cNvSpPr/>
          <p:nvPr/>
        </p:nvSpPr>
        <p:spPr>
          <a:xfrm>
            <a:off x="4332157" y="1735205"/>
            <a:ext cx="2514300" cy="1511043"/>
          </a:xfrm>
          <a:prstGeom prst="wedgeRoundRectCallout">
            <a:avLst>
              <a:gd name="adj1" fmla="val -63797"/>
              <a:gd name="adj2" fmla="val 686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If I have 0.24, I need to add on 0.86 to make a whole.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180D8A-658A-49BD-9643-9FB8268748FA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77208" y="1168698"/>
            <a:ext cx="1364201" cy="2644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4703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Toby says: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Explain why or why not.</a:t>
            </a: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Toby is not correct because…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8AA88A3C-77A8-4F29-BA5A-11662AF16730}"/>
              </a:ext>
            </a:extLst>
          </p:cNvPr>
          <p:cNvSpPr/>
          <p:nvPr/>
        </p:nvSpPr>
        <p:spPr>
          <a:xfrm>
            <a:off x="4332157" y="1735205"/>
            <a:ext cx="2514300" cy="1511043"/>
          </a:xfrm>
          <a:prstGeom prst="wedgeRoundRectCallout">
            <a:avLst>
              <a:gd name="adj1" fmla="val -63797"/>
              <a:gd name="adj2" fmla="val 686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If I have 0.24, I need to add on 0.86 to make a whole.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180D8A-658A-49BD-9643-9FB8268748FA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77208" y="1168698"/>
            <a:ext cx="1364201" cy="2644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8069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Toby says: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Explain why or why not.</a:t>
            </a: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Toby is not correct because 0.24 + 0.86 = 1 whole and 1 tenth. He needs to add 0.76 instead.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8AA88A3C-77A8-4F29-BA5A-11662AF16730}"/>
              </a:ext>
            </a:extLst>
          </p:cNvPr>
          <p:cNvSpPr/>
          <p:nvPr/>
        </p:nvSpPr>
        <p:spPr>
          <a:xfrm>
            <a:off x="4332157" y="1735205"/>
            <a:ext cx="2514300" cy="1511043"/>
          </a:xfrm>
          <a:prstGeom prst="wedgeRoundRectCallout">
            <a:avLst>
              <a:gd name="adj1" fmla="val -63797"/>
              <a:gd name="adj2" fmla="val 686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If I have 0.24, I need to add on 0.86 to make a whole.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180D8A-658A-49BD-9643-9FB8268748FA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77208" y="1168698"/>
            <a:ext cx="1364201" cy="2644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8847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9" ma:contentTypeDescription="Create a new document." ma:contentTypeScope="" ma:versionID="4a0f88728004eb4f82c14282ae59273b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dbda40e16343d875009b14508550e4dd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F8F11D-A449-4684-B8E0-461263A2E192}">
  <ds:schemaRefs>
    <ds:schemaRef ds:uri="http://www.w3.org/XML/1998/namespace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86144f90-c7b6-48d0-aae5-f5e9e48cc3df"/>
    <ds:schemaRef ds:uri="http://schemas.microsoft.com/office/infopath/2007/PartnerControls"/>
    <ds:schemaRef ds:uri="http://purl.org/dc/dcmitype/"/>
    <ds:schemaRef ds:uri="5c7a0828-c5e4-45f8-a074-18a8fdc88ec6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F2851949-99A0-43A7-965B-08C835DBE7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718</TotalTime>
  <Words>571</Words>
  <Application>Microsoft Office PowerPoint</Application>
  <PresentationFormat>On-screen Show (4:3)</PresentationFormat>
  <Paragraphs>177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Lucy Byrne</cp:lastModifiedBy>
  <cp:revision>46</cp:revision>
  <dcterms:created xsi:type="dcterms:W3CDTF">2018-03-17T10:08:43Z</dcterms:created>
  <dcterms:modified xsi:type="dcterms:W3CDTF">2020-04-19T13:37:54Z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  <property fmtid="{D5CDD505-2E9C-101B-9397-08002B2CF9AE}" pid="4" name="AuthorIds_UIVersion_2560">
    <vt:lpwstr>140</vt:lpwstr>
  </property>
</Properties>
</file>