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74" r:id="rId2"/>
    <p:sldId id="263" r:id="rId3"/>
    <p:sldId id="264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2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D1A5"/>
    <a:srgbClr val="C1E3E4"/>
    <a:srgbClr val="DB5183"/>
    <a:srgbClr val="3899FB"/>
    <a:srgbClr val="DE608E"/>
    <a:srgbClr val="A21770"/>
    <a:srgbClr val="3399FF"/>
    <a:srgbClr val="FF7E00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97"/>
        <p:guide pos="5443"/>
        <p:guide orient="horz" pos="232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7.mp3"/><Relationship Id="rId18" Type="http://schemas.openxmlformats.org/officeDocument/2006/relationships/audio" Target="../media/media9.mp3"/><Relationship Id="rId3" Type="http://schemas.microsoft.com/office/2007/relationships/media" Target="../media/media2.mp3"/><Relationship Id="rId21" Type="http://schemas.openxmlformats.org/officeDocument/2006/relationships/slideLayout" Target="../slideLayouts/slideLayout2.xml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microsoft.com/office/2007/relationships/media" Target="../media/media9.mp3"/><Relationship Id="rId2" Type="http://schemas.openxmlformats.org/officeDocument/2006/relationships/audio" Target="../media/media1.mp3"/><Relationship Id="rId16" Type="http://schemas.openxmlformats.org/officeDocument/2006/relationships/audio" Target="../media/media8.mp3"/><Relationship Id="rId20" Type="http://schemas.openxmlformats.org/officeDocument/2006/relationships/audio" Target="../media/media10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5" Type="http://schemas.microsoft.com/office/2007/relationships/media" Target="../media/media3.mp3"/><Relationship Id="rId15" Type="http://schemas.microsoft.com/office/2007/relationships/media" Target="../media/media8.mp3"/><Relationship Id="rId23" Type="http://schemas.openxmlformats.org/officeDocument/2006/relationships/image" Target="../media/image5.png"/><Relationship Id="rId10" Type="http://schemas.openxmlformats.org/officeDocument/2006/relationships/audio" Target="../media/media5.mp3"/><Relationship Id="rId19" Type="http://schemas.microsoft.com/office/2007/relationships/media" Target="../media/media10.mp3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audio" Target="../media/media7.mp3"/><Relationship Id="rId2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p3"/><Relationship Id="rId3" Type="http://schemas.microsoft.com/office/2007/relationships/media" Target="../media/media12.mp3"/><Relationship Id="rId7" Type="http://schemas.microsoft.com/office/2007/relationships/media" Target="../media/media14.mp3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audio" Target="../media/media13.mp3"/><Relationship Id="rId11" Type="http://schemas.openxmlformats.org/officeDocument/2006/relationships/image" Target="../media/image5.png"/><Relationship Id="rId5" Type="http://schemas.microsoft.com/office/2007/relationships/media" Target="../media/media13.mp3"/><Relationship Id="rId10" Type="http://schemas.openxmlformats.org/officeDocument/2006/relationships/image" Target="../media/image4.png"/><Relationship Id="rId4" Type="http://schemas.openxmlformats.org/officeDocument/2006/relationships/audio" Target="../media/media12.mp3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mp3"/><Relationship Id="rId3" Type="http://schemas.microsoft.com/office/2007/relationships/media" Target="../media/media16.mp3"/><Relationship Id="rId7" Type="http://schemas.microsoft.com/office/2007/relationships/media" Target="../media/media18.mp3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audio" Target="../media/media17.mp3"/><Relationship Id="rId11" Type="http://schemas.openxmlformats.org/officeDocument/2006/relationships/image" Target="../media/image5.png"/><Relationship Id="rId5" Type="http://schemas.microsoft.com/office/2007/relationships/media" Target="../media/media17.mp3"/><Relationship Id="rId10" Type="http://schemas.openxmlformats.org/officeDocument/2006/relationships/image" Target="../media/image4.png"/><Relationship Id="rId4" Type="http://schemas.openxmlformats.org/officeDocument/2006/relationships/audio" Target="../media/media16.mp3"/><Relationship Id="rId9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21.mp3"/><Relationship Id="rId3" Type="http://schemas.microsoft.com/office/2007/relationships/media" Target="../media/media19.mp3"/><Relationship Id="rId7" Type="http://schemas.microsoft.com/office/2007/relationships/media" Target="../media/media21.mp3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audio" Target="../media/media20.mp3"/><Relationship Id="rId11" Type="http://schemas.openxmlformats.org/officeDocument/2006/relationships/image" Target="../media/image5.png"/><Relationship Id="rId5" Type="http://schemas.microsoft.com/office/2007/relationships/media" Target="../media/media20.mp3"/><Relationship Id="rId10" Type="http://schemas.openxmlformats.org/officeDocument/2006/relationships/image" Target="../media/image4.png"/><Relationship Id="rId4" Type="http://schemas.openxmlformats.org/officeDocument/2006/relationships/audio" Target="../media/media19.mp3"/><Relationship Id="rId9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437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Learning objectives;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578022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2300" dirty="0">
                <a:ea typeface="Times New Roman" panose="02020603050405020304" pitchFamily="18" charset="0"/>
              </a:rPr>
              <a:t>To read and interpret a school timetable.</a:t>
            </a: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2300" dirty="0">
                <a:ea typeface="Times New Roman" panose="02020603050405020304" pitchFamily="18" charset="0"/>
              </a:rPr>
              <a:t>To select the correct option when comparing two subjects.</a:t>
            </a: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2300" dirty="0">
                <a:ea typeface="Times New Roman" panose="02020603050405020304" pitchFamily="18" charset="0"/>
              </a:rPr>
              <a:t>To revise the words for days.</a:t>
            </a:r>
          </a:p>
          <a:p>
            <a:pPr marL="0" indent="0">
              <a:lnSpc>
                <a:spcPct val="120000"/>
              </a:lnSpc>
              <a:buNone/>
              <a:tabLst>
                <a:tab pos="226695" algn="l"/>
                <a:tab pos="457200" algn="l"/>
              </a:tabLst>
            </a:pPr>
            <a:endParaRPr lang="en-GB" dirty="0">
              <a:ea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  <a:tabLst>
                <a:tab pos="226695" algn="l"/>
                <a:tab pos="457200" algn="l"/>
              </a:tabLst>
            </a:pP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611286"/>
            <a:ext cx="7886700" cy="257361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read a school timetable and understand the words for subjects and days.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 </a:t>
            </a:r>
          </a:p>
          <a:p>
            <a:r>
              <a:rPr lang="en-GB" dirty="0">
                <a:latin typeface="Twinkl" pitchFamily="2" charset="0"/>
              </a:rPr>
              <a:t>I can choose the correct word (</a:t>
            </a:r>
            <a:r>
              <a:rPr lang="en-GB" i="1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or </a:t>
            </a:r>
            <a:r>
              <a:rPr lang="en-GB" i="1" dirty="0">
                <a:latin typeface="Twinkl" pitchFamily="2" charset="0"/>
              </a:rPr>
              <a:t>après</a:t>
            </a:r>
            <a:r>
              <a:rPr lang="en-GB" dirty="0">
                <a:latin typeface="Twinkl" pitchFamily="2" charset="0"/>
              </a:rPr>
              <a:t>) when comparing two subjects.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68872" y="1602452"/>
            <a:ext cx="7632701" cy="38865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Subjects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32714" y="1598933"/>
            <a:ext cx="5469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Here are subject names in French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023440"/>
              </p:ext>
            </p:extLst>
          </p:nvPr>
        </p:nvGraphicFramePr>
        <p:xfrm>
          <a:off x="755650" y="2081354"/>
          <a:ext cx="7659145" cy="40233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764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4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4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i="0" dirty="0">
                          <a:solidFill>
                            <a:schemeClr val="tx1"/>
                          </a:solidFill>
                          <a:latin typeface="Twinkl SemiBold" pitchFamily="2" charset="0"/>
                        </a:rPr>
                        <a:t>français</a:t>
                      </a:r>
                      <a:endParaRPr lang="en-GB" b="0" i="0" dirty="0">
                        <a:solidFill>
                          <a:schemeClr val="tx1"/>
                        </a:solidFill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Twinkl SemiBold" pitchFamily="2" charset="0"/>
                        </a:rPr>
                        <a:t>English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i="0" dirty="0">
                          <a:solidFill>
                            <a:srgbClr val="3899FB"/>
                          </a:solidFill>
                          <a:latin typeface="Twinkl" pitchFamily="2" charset="0"/>
                        </a:rPr>
                        <a:t>le français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2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>
                          <a:solidFill>
                            <a:srgbClr val="3899FB"/>
                          </a:solidFill>
                          <a:latin typeface="Twinkl" pitchFamily="2" charset="0"/>
                        </a:rPr>
                        <a:t>le dessin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la </a:t>
                      </a: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géographie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 (la </a:t>
                      </a: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géo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i="0" dirty="0">
                          <a:solidFill>
                            <a:srgbClr val="3899FB"/>
                          </a:solidFill>
                          <a:latin typeface="Twinkl" pitchFamily="2" charset="0"/>
                        </a:rPr>
                        <a:t>l’anglais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l'éducation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 physique (</a:t>
                      </a: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l’E.P.S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l'informatique</a:t>
                      </a:r>
                      <a:endParaRPr lang="en-GB" sz="1600" i="0" dirty="0">
                        <a:solidFill>
                          <a:srgbClr val="DB5183"/>
                        </a:solidFill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les </a:t>
                      </a: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mathématiques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 (les maths</a:t>
                      </a:r>
                      <a:r>
                        <a:rPr lang="en-GB" sz="1600" b="1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la </a:t>
                      </a: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musique</a:t>
                      </a: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3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l'histoire</a:t>
                      </a:r>
                      <a:endParaRPr lang="en-GB" sz="1600" i="0" dirty="0">
                        <a:solidFill>
                          <a:srgbClr val="DB5183"/>
                        </a:solidFill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>
                          <a:solidFill>
                            <a:srgbClr val="DB5183"/>
                          </a:solidFill>
                          <a:latin typeface="Twinkl" pitchFamily="2" charset="0"/>
                        </a:rPr>
                        <a:t>les sciences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926240" y="2469321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26240" y="2833229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art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6240" y="3197137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geography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26240" y="3561045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English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26240" y="3924953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26240" y="4288861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26240" y="4652769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maths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26240" y="5016677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music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26240" y="5380585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history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6240" y="5744490"/>
            <a:ext cx="1134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science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0" name="Play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francais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247137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dessin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283674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geo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32021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anglais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35675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E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39328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T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42982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maths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466362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musique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502900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histoire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539438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science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912" y="575975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franca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58927" y="117533"/>
            <a:ext cx="609600" cy="609600"/>
          </a:xfrm>
          <a:prstGeom prst="rect">
            <a:avLst/>
          </a:prstGeom>
        </p:spPr>
      </p:pic>
      <p:pic>
        <p:nvPicPr>
          <p:cNvPr id="31" name="le dessi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692093"/>
            <a:ext cx="609600" cy="609600"/>
          </a:xfrm>
          <a:prstGeom prst="rect">
            <a:avLst/>
          </a:prstGeom>
        </p:spPr>
      </p:pic>
      <p:pic>
        <p:nvPicPr>
          <p:cNvPr id="32" name="la geograph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1298301"/>
            <a:ext cx="609600" cy="609600"/>
          </a:xfrm>
          <a:prstGeom prst="rect">
            <a:avLst/>
          </a:prstGeom>
        </p:spPr>
      </p:pic>
      <p:pic>
        <p:nvPicPr>
          <p:cNvPr id="33" name="langlai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1904509"/>
            <a:ext cx="609600" cy="609600"/>
          </a:xfrm>
          <a:prstGeom prst="rect">
            <a:avLst/>
          </a:prstGeom>
        </p:spPr>
      </p:pic>
      <p:pic>
        <p:nvPicPr>
          <p:cNvPr id="34" name="leducation physiqu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2408527"/>
            <a:ext cx="609600" cy="609600"/>
          </a:xfrm>
          <a:prstGeom prst="rect">
            <a:avLst/>
          </a:prstGeom>
        </p:spPr>
      </p:pic>
      <p:pic>
        <p:nvPicPr>
          <p:cNvPr id="35" name="les mathematiqu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4035208"/>
            <a:ext cx="609600" cy="609600"/>
          </a:xfrm>
          <a:prstGeom prst="rect">
            <a:avLst/>
          </a:prstGeom>
        </p:spPr>
      </p:pic>
      <p:pic>
        <p:nvPicPr>
          <p:cNvPr id="36" name="la musiqu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4641416"/>
            <a:ext cx="609600" cy="609600"/>
          </a:xfrm>
          <a:prstGeom prst="rect">
            <a:avLst/>
          </a:prstGeom>
        </p:spPr>
      </p:pic>
      <p:pic>
        <p:nvPicPr>
          <p:cNvPr id="37" name="lhistoire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5247624"/>
            <a:ext cx="609600" cy="609600"/>
          </a:xfrm>
          <a:prstGeom prst="rect">
            <a:avLst/>
          </a:prstGeom>
        </p:spPr>
      </p:pic>
      <p:pic>
        <p:nvPicPr>
          <p:cNvPr id="38" name="les sciences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5853835"/>
            <a:ext cx="609600" cy="609600"/>
          </a:xfrm>
          <a:prstGeom prst="rect">
            <a:avLst/>
          </a:prstGeom>
        </p:spPr>
      </p:pic>
      <p:pic>
        <p:nvPicPr>
          <p:cNvPr id="41" name="linformatiqu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005781" y="29307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67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586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64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97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27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66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533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32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45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0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67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2586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6" dur="164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297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266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2533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0" dur="232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245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2" dur="227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68872" y="1692697"/>
            <a:ext cx="7632701" cy="38865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Subjects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91214" y="1692697"/>
            <a:ext cx="5388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winkl SemiBold" pitchFamily="2" charset="0"/>
              </a:rPr>
              <a:t>Timetable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94014"/>
              </p:ext>
            </p:extLst>
          </p:nvPr>
        </p:nvGraphicFramePr>
        <p:xfrm>
          <a:off x="750884" y="2209309"/>
          <a:ext cx="7632000" cy="29260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408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4125">
                <a:tc>
                  <a:txBody>
                    <a:bodyPr/>
                    <a:lstStyle/>
                    <a:p>
                      <a:endParaRPr lang="en-GB" sz="16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9:00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-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 10:00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10:15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11:00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11:00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1:00 – 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2:15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3:30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Lundi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(Monday)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l'informatique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le français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musique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787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" pitchFamily="2" charset="0"/>
                        </a:rPr>
                        <a:t>Mardi</a:t>
                      </a: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(Tuesday)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l'histoire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géographie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géographie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Mecredi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(Wednesday)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l'éducation</a:t>
                      </a: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 physique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sciences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sciences</a:t>
                      </a:r>
                    </a:p>
                    <a:p>
                      <a:pPr algn="ctr"/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Jeudi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(Thursday)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sciences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 dessin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 dessin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Vendredi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(Friday)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l'informatique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l'histoire</a:t>
                      </a:r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l'éducation</a:t>
                      </a: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 physique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1129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762109" y="3369862"/>
            <a:ext cx="7632701" cy="2579525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68872" y="2884023"/>
            <a:ext cx="7632701" cy="388657"/>
          </a:xfrm>
          <a:prstGeom prst="rect">
            <a:avLst/>
          </a:prstGeom>
          <a:solidFill>
            <a:srgbClr val="C1E3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Avant et après</a:t>
            </a:r>
            <a:br>
              <a:rPr lang="en-GB" dirty="0"/>
            </a:br>
            <a:r>
              <a:rPr lang="en-GB" sz="2800" dirty="0"/>
              <a:t>Before/After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351377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" pitchFamily="2" charset="0"/>
              </a:rPr>
              <a:t>L’anglais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001484"/>
              </p:ext>
            </p:extLst>
          </p:nvPr>
        </p:nvGraphicFramePr>
        <p:xfrm>
          <a:off x="751235" y="1992557"/>
          <a:ext cx="7632000" cy="8229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408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4125">
                <a:tc>
                  <a:txBody>
                    <a:bodyPr/>
                    <a:lstStyle/>
                    <a:p>
                      <a:endParaRPr lang="en-GB" sz="16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9:00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-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 10:00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10:15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11:00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11:00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1:00 – 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2:15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3:30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Lundi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(Monday)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l'informatique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le français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musique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55650" y="4157514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dirty="0" err="1">
                <a:latin typeface="Twinkl" pitchFamily="2" charset="0"/>
              </a:rPr>
              <a:t>L'informatique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après 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650" y="4804270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latin typeface="Twinkl" pitchFamily="2" charset="0"/>
              </a:rPr>
              <a:t>La </a:t>
            </a:r>
            <a:r>
              <a:rPr lang="en-GB" dirty="0" err="1">
                <a:latin typeface="Twinkl" pitchFamily="2" charset="0"/>
              </a:rPr>
              <a:t>musique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fr-FR" dirty="0">
                <a:latin typeface="Twinkl" pitchFamily="2" charset="0"/>
              </a:rPr>
              <a:t>le français.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650" y="5451026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" pitchFamily="2" charset="0"/>
              </a:rPr>
              <a:t>L'informatique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</a:t>
            </a:r>
            <a:r>
              <a:rPr lang="fr-FR" dirty="0">
                <a:latin typeface="Twinkl" pitchFamily="2" charset="0"/>
              </a:rPr>
              <a:t>le français.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89094" y="3513772"/>
            <a:ext cx="682906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230547" y="4196705"/>
            <a:ext cx="588380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436962" y="4782061"/>
            <a:ext cx="609600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593219" y="5486204"/>
            <a:ext cx="638537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glais math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456" y="35698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T Math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219" y="42150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Musique Francai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097" y="48618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T Francai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386" y="550861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Langlais est avant les mathematiqu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06683" y="835025"/>
            <a:ext cx="609600" cy="609600"/>
          </a:xfrm>
          <a:prstGeom prst="rect">
            <a:avLst/>
          </a:prstGeom>
        </p:spPr>
      </p:pic>
      <p:pic>
        <p:nvPicPr>
          <p:cNvPr id="9" name="Linformatique est apres les mathematiqu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06683" y="1561618"/>
            <a:ext cx="609600" cy="609600"/>
          </a:xfrm>
          <a:prstGeom prst="rect">
            <a:avLst/>
          </a:prstGeom>
        </p:spPr>
      </p:pic>
      <p:pic>
        <p:nvPicPr>
          <p:cNvPr id="10" name="La musique est apres le francai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06683" y="2288211"/>
            <a:ext cx="609600" cy="609600"/>
          </a:xfrm>
          <a:prstGeom prst="rect">
            <a:avLst/>
          </a:prstGeom>
        </p:spPr>
      </p:pic>
      <p:pic>
        <p:nvPicPr>
          <p:cNvPr id="11" name="Linformatique est avant le francai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06683" y="3017437"/>
            <a:ext cx="609600" cy="6096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117082" y="2884823"/>
            <a:ext cx="4909836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 SemiBold" pitchFamily="2" charset="0"/>
              </a:rPr>
              <a:t>Lundi</a:t>
            </a:r>
            <a:endParaRPr lang="en-GB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91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1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5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5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91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1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5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762109" y="3369862"/>
            <a:ext cx="7632701" cy="2579525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68872" y="2884023"/>
            <a:ext cx="7632701" cy="388657"/>
          </a:xfrm>
          <a:prstGeom prst="rect">
            <a:avLst/>
          </a:prstGeom>
          <a:solidFill>
            <a:srgbClr val="C1E3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912193"/>
              </p:ext>
            </p:extLst>
          </p:nvPr>
        </p:nvGraphicFramePr>
        <p:xfrm>
          <a:off x="750884" y="1992557"/>
          <a:ext cx="7632000" cy="8229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408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4125">
                <a:tc>
                  <a:txBody>
                    <a:bodyPr/>
                    <a:lstStyle/>
                    <a:p>
                      <a:endParaRPr lang="en-GB" sz="16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9:00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-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 10:00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10:15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11:00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11:00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1:00 – 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2:15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3:30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" pitchFamily="2" charset="0"/>
                        </a:rPr>
                        <a:t>Mardi</a:t>
                      </a: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(Tuesday)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l'histoire</a:t>
                      </a:r>
                      <a:endParaRPr lang="en-GB" sz="1200" i="0" dirty="0">
                        <a:effectLst/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géographie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la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géographie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Avant et après</a:t>
            </a:r>
            <a:br>
              <a:rPr lang="en-GB" dirty="0"/>
            </a:br>
            <a:r>
              <a:rPr lang="en-GB" sz="2800" dirty="0"/>
              <a:t>Before/After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3489016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" pitchFamily="2" charset="0"/>
              </a:rPr>
              <a:t>L’anglais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l’histoire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4132758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latin typeface="Twinkl" pitchFamily="2" charset="0"/>
              </a:rPr>
              <a:t>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sont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l’anglais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650" y="4779514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latin typeface="Twinkl" pitchFamily="2" charset="0"/>
              </a:rPr>
              <a:t>La </a:t>
            </a:r>
            <a:r>
              <a:rPr lang="en-GB" dirty="0" err="1">
                <a:latin typeface="Twinkl" pitchFamily="2" charset="0"/>
              </a:rPr>
              <a:t>géographie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fr-FR" dirty="0">
                <a:latin typeface="Twinkl" pitchFamily="2" charset="0"/>
              </a:rPr>
              <a:t>l’histoire.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650" y="5426270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defRPr/>
            </a:pPr>
            <a:r>
              <a:rPr lang="en-GB" dirty="0" err="1">
                <a:latin typeface="Twinkl" pitchFamily="2" charset="0"/>
              </a:rPr>
              <a:t>L‘anglais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fr-FR" dirty="0">
                <a:latin typeface="Twinkl" pitchFamily="2" charset="0"/>
              </a:rPr>
              <a:t>le français.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93758" y="3489016"/>
            <a:ext cx="682906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053514" y="4171949"/>
            <a:ext cx="617415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698406" y="4757305"/>
            <a:ext cx="609600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60711" y="5461448"/>
            <a:ext cx="638537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glais histoir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280" y="354509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Maths anglai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767" y="41903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geo histoir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522" y="48370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nglais francai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294" y="551752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anglais est avant lhisto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7706" y="1382957"/>
            <a:ext cx="609600" cy="609600"/>
          </a:xfrm>
          <a:prstGeom prst="rect">
            <a:avLst/>
          </a:prstGeom>
        </p:spPr>
      </p:pic>
      <p:pic>
        <p:nvPicPr>
          <p:cNvPr id="5" name="Les mathematiques sont avant langlai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7706" y="2071921"/>
            <a:ext cx="609600" cy="609600"/>
          </a:xfrm>
          <a:prstGeom prst="rect">
            <a:avLst/>
          </a:prstGeom>
        </p:spPr>
      </p:pic>
      <p:pic>
        <p:nvPicPr>
          <p:cNvPr id="12" name="La geographie est apres lhistoi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7706" y="2786928"/>
            <a:ext cx="609600" cy="609600"/>
          </a:xfrm>
          <a:prstGeom prst="rect">
            <a:avLst/>
          </a:prstGeom>
        </p:spPr>
      </p:pic>
      <p:pic>
        <p:nvPicPr>
          <p:cNvPr id="13" name="Langlais est apres le francai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0753" y="3489016"/>
            <a:ext cx="609600" cy="6096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50184" y="2884823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latin typeface="Twinkl SemiBold" pitchFamily="2" charset="0"/>
              </a:rPr>
              <a:t>Mardi</a:t>
            </a:r>
          </a:p>
        </p:txBody>
      </p:sp>
    </p:spTree>
    <p:extLst>
      <p:ext uri="{BB962C8B-B14F-4D97-AF65-F5344CB8AC3E}">
        <p14:creationId xmlns:p14="http://schemas.microsoft.com/office/powerpoint/2010/main" val="312560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3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6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51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75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3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6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51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75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762109" y="3369862"/>
            <a:ext cx="7632701" cy="2579525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68872" y="2884023"/>
            <a:ext cx="7632701" cy="388657"/>
          </a:xfrm>
          <a:prstGeom prst="rect">
            <a:avLst/>
          </a:prstGeom>
          <a:solidFill>
            <a:srgbClr val="C1E3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902139"/>
              </p:ext>
            </p:extLst>
          </p:nvPr>
        </p:nvGraphicFramePr>
        <p:xfrm>
          <a:off x="750884" y="1992557"/>
          <a:ext cx="7632000" cy="8229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408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4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4125">
                <a:tc>
                  <a:txBody>
                    <a:bodyPr/>
                    <a:lstStyle/>
                    <a:p>
                      <a:endParaRPr lang="en-GB" sz="16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9:00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-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 10:00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10:15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11:00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11:00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1:00 – 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Twinkl" pitchFamily="2" charset="0"/>
                        </a:rPr>
                        <a:t>2:15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– 3:30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Twinkl" pitchFamily="2" charset="0"/>
                        </a:rPr>
                        <a:t>Mecredi</a:t>
                      </a:r>
                      <a:endParaRPr lang="en-GB" sz="1400" dirty="0">
                        <a:latin typeface="Twinkl" pitchFamily="2" charset="0"/>
                      </a:endParaRPr>
                    </a:p>
                    <a:p>
                      <a:r>
                        <a:rPr lang="en-GB" sz="1200" dirty="0">
                          <a:latin typeface="Twinkl" pitchFamily="2" charset="0"/>
                        </a:rPr>
                        <a:t>(Wednesday)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i="0" dirty="0">
                          <a:effectLst/>
                          <a:latin typeface="Twinkl" pitchFamily="2" charset="0"/>
                        </a:rPr>
                        <a:t>l’anglais</a:t>
                      </a:r>
                      <a:endParaRPr lang="en-GB" sz="1200" dirty="0">
                        <a:latin typeface="Twinkl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</a:t>
                      </a: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mathématiques</a:t>
                      </a:r>
                      <a:endParaRPr lang="en-GB" sz="120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 err="1">
                          <a:effectLst/>
                          <a:latin typeface="Twinkl" pitchFamily="2" charset="0"/>
                        </a:rPr>
                        <a:t>l'éducation</a:t>
                      </a: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 physique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sciences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dirty="0">
                          <a:effectLst/>
                          <a:latin typeface="Twinkl" pitchFamily="2" charset="0"/>
                        </a:rPr>
                        <a:t>les sciences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Avant et après</a:t>
            </a:r>
            <a:br>
              <a:rPr lang="en-GB" dirty="0"/>
            </a:br>
            <a:r>
              <a:rPr lang="en-GB" sz="2800" dirty="0"/>
              <a:t>Before/After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3512578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" pitchFamily="2" charset="0"/>
              </a:rPr>
              <a:t>L’anglais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avant</a:t>
            </a:r>
            <a:r>
              <a:rPr lang="en-GB" dirty="0">
                <a:latin typeface="Twinkl" pitchFamily="2" charset="0"/>
              </a:rPr>
              <a:t> 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4156320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latin typeface="Twinkl" pitchFamily="2" charset="0"/>
              </a:rPr>
              <a:t>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sont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en-GB" dirty="0" err="1">
                <a:latin typeface="Twinkl" pitchFamily="2" charset="0"/>
              </a:rPr>
              <a:t>l’anglais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650" y="4803076"/>
            <a:ext cx="7632700" cy="372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defRPr/>
            </a:pPr>
            <a:r>
              <a:rPr lang="en-GB" dirty="0" err="1">
                <a:latin typeface="Twinkl" pitchFamily="2" charset="0"/>
              </a:rPr>
              <a:t>L'éducation</a:t>
            </a:r>
            <a:r>
              <a:rPr lang="en-GB" dirty="0">
                <a:latin typeface="Twinkl" pitchFamily="2" charset="0"/>
              </a:rPr>
              <a:t> physique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fr-FR" dirty="0">
                <a:latin typeface="Twinkl" pitchFamily="2" charset="0"/>
              </a:rPr>
              <a:t>les </a:t>
            </a:r>
            <a:r>
              <a:rPr lang="en-GB" dirty="0" err="1">
                <a:latin typeface="Twinkl" pitchFamily="2" charset="0"/>
              </a:rPr>
              <a:t>mathématiques</a:t>
            </a:r>
            <a:r>
              <a:rPr lang="fr-FR" dirty="0">
                <a:latin typeface="Twinkl" pitchFamily="2" charset="0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650" y="5449832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defRPr/>
            </a:pPr>
            <a:r>
              <a:rPr lang="en-GB" dirty="0">
                <a:latin typeface="Twinkl" pitchFamily="2" charset="0"/>
              </a:rPr>
              <a:t>Les sciences </a:t>
            </a:r>
            <a:r>
              <a:rPr lang="en-GB" dirty="0" err="1">
                <a:latin typeface="Twinkl" pitchFamily="2" charset="0"/>
              </a:rPr>
              <a:t>sont</a:t>
            </a:r>
            <a:r>
              <a:rPr lang="en-GB" dirty="0">
                <a:latin typeface="Twinkl" pitchFamily="2" charset="0"/>
              </a:rPr>
              <a:t> après </a:t>
            </a:r>
            <a:r>
              <a:rPr lang="en-GB" dirty="0" err="1">
                <a:latin typeface="Twinkl" pitchFamily="2" charset="0"/>
              </a:rPr>
              <a:t>l'éducation</a:t>
            </a:r>
            <a:r>
              <a:rPr lang="en-GB" dirty="0">
                <a:latin typeface="Twinkl" pitchFamily="2" charset="0"/>
              </a:rPr>
              <a:t> physique.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83628" y="3512578"/>
            <a:ext cx="682906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019492" y="4195511"/>
            <a:ext cx="617415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551765" y="4780867"/>
            <a:ext cx="609600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047739" y="5485010"/>
            <a:ext cx="638537" cy="369332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glais Math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766" y="356865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Maths anglai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767" y="421390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E Math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99" y="486066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science P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758" y="55410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750184" y="2884823"/>
            <a:ext cx="7632700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 err="1">
                <a:latin typeface="Twinkl SemiBold" pitchFamily="2" charset="0"/>
              </a:rPr>
              <a:t>Mecredi</a:t>
            </a:r>
            <a:endParaRPr lang="en-GB" dirty="0">
              <a:latin typeface="Twinkl SemiBold" pitchFamily="2" charset="0"/>
            </a:endParaRPr>
          </a:p>
        </p:txBody>
      </p:sp>
      <p:pic>
        <p:nvPicPr>
          <p:cNvPr id="7" name="Langlais est avant les mathematiqu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48810" y="1283563"/>
            <a:ext cx="609600" cy="609600"/>
          </a:xfrm>
          <a:prstGeom prst="rect">
            <a:avLst/>
          </a:prstGeom>
        </p:spPr>
      </p:pic>
      <p:pic>
        <p:nvPicPr>
          <p:cNvPr id="8" name="Les mathematiques sont apres langlai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48810" y="1992557"/>
            <a:ext cx="609600" cy="609600"/>
          </a:xfrm>
          <a:prstGeom prst="rect">
            <a:avLst/>
          </a:prstGeom>
        </p:spPr>
      </p:pic>
      <p:pic>
        <p:nvPicPr>
          <p:cNvPr id="9" name="Leducation physique est apres les mathematiqu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48810" y="2727639"/>
            <a:ext cx="609600" cy="609600"/>
          </a:xfrm>
          <a:prstGeom prst="rect">
            <a:avLst/>
          </a:prstGeom>
        </p:spPr>
      </p:pic>
      <p:pic>
        <p:nvPicPr>
          <p:cNvPr id="10" name="Les sciences sont apres leducation physiqu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48810" y="35125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0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7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8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5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5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7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8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85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919308"/>
            <a:ext cx="7632700" cy="421002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718" y="2524662"/>
            <a:ext cx="3869926" cy="273586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Allez</a:t>
            </a:r>
            <a:r>
              <a:rPr lang="en-GB" dirty="0"/>
              <a:t>–y!</a:t>
            </a:r>
            <a:br>
              <a:rPr lang="en-GB" dirty="0"/>
            </a:br>
            <a:r>
              <a:rPr lang="en-GB" sz="2800" dirty="0"/>
              <a:t>Off You Go!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86" y="2524662"/>
            <a:ext cx="3869926" cy="273586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654" y="2524662"/>
            <a:ext cx="3869926" cy="273586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145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1091</TotalTime>
  <Words>394</Words>
  <Application>Microsoft Office PowerPoint</Application>
  <PresentationFormat>On-screen Show (4:3)</PresentationFormat>
  <Paragraphs>132</Paragraphs>
  <Slides>8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Tuffy</vt:lpstr>
      <vt:lpstr>Twinkl SemiBold</vt:lpstr>
      <vt:lpstr>Sassoon Infant Rg</vt:lpstr>
      <vt:lpstr>Twinkl</vt:lpstr>
      <vt:lpstr>Calibri</vt:lpstr>
      <vt:lpstr>Arial</vt:lpstr>
      <vt:lpstr>Office Theme</vt:lpstr>
      <vt:lpstr>PowerPoint Presentation</vt:lpstr>
      <vt:lpstr>PowerPoint Presentation</vt:lpstr>
      <vt:lpstr>Subjects</vt:lpstr>
      <vt:lpstr>Subjects</vt:lpstr>
      <vt:lpstr>Avant et après Before/After</vt:lpstr>
      <vt:lpstr>Avant et après Before/After</vt:lpstr>
      <vt:lpstr>Avant et après Before/After</vt:lpstr>
      <vt:lpstr>Allez–y! Off You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87</cp:revision>
  <dcterms:created xsi:type="dcterms:W3CDTF">2014-10-01T16:09:27Z</dcterms:created>
  <dcterms:modified xsi:type="dcterms:W3CDTF">2020-05-18T22:47:51Z</dcterms:modified>
</cp:coreProperties>
</file>