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509" r:id="rId11"/>
    <p:sldId id="297" r:id="rId12"/>
    <p:sldId id="486" r:id="rId13"/>
    <p:sldId id="511" r:id="rId14"/>
    <p:sldId id="299" r:id="rId15"/>
    <p:sldId id="496" r:id="rId16"/>
    <p:sldId id="510" r:id="rId17"/>
    <p:sldId id="512" r:id="rId18"/>
    <p:sldId id="513" r:id="rId19"/>
    <p:sldId id="502" r:id="rId20"/>
    <p:sldId id="514" r:id="rId21"/>
    <p:sldId id="515" r:id="rId22"/>
    <p:sldId id="506" r:id="rId23"/>
    <p:sldId id="516" r:id="rId24"/>
    <p:sldId id="517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Louise Collinson" initials="LC" lastIdx="2" clrIdx="1">
    <p:extLst>
      <p:ext uri="{19B8F6BF-5375-455C-9EA6-DF929625EA0E}">
        <p15:presenceInfo xmlns:p15="http://schemas.microsoft.com/office/powerpoint/2012/main" userId="Louise Collins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91" d="100"/>
          <a:sy n="91" d="100"/>
        </p:scale>
        <p:origin x="140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5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1249" y="2185308"/>
            <a:ext cx="651109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704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8983" y="540089"/>
            <a:ext cx="857952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What is the ratio of cookies to donuts?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The ratios show shaded parts to non-shaded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parts</a:t>
            </a: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.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Match the ratios to the bar models.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898" y="1142352"/>
            <a:ext cx="614112" cy="47989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486" y="1448575"/>
            <a:ext cx="614112" cy="47989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759" y="1135099"/>
            <a:ext cx="614112" cy="47989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347" y="1441322"/>
            <a:ext cx="614112" cy="47989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905" y="1076074"/>
            <a:ext cx="614112" cy="47989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493" y="1382297"/>
            <a:ext cx="614112" cy="47989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188" y="1117635"/>
            <a:ext cx="614112" cy="47989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178" y="1598359"/>
            <a:ext cx="599403" cy="5773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775" y="1516763"/>
            <a:ext cx="599403" cy="57733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468" y="1549186"/>
            <a:ext cx="599403" cy="5773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0014" y="1326319"/>
            <a:ext cx="599403" cy="57733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712" y="1458085"/>
            <a:ext cx="599403" cy="577339"/>
          </a:xfrm>
          <a:prstGeom prst="rect">
            <a:avLst/>
          </a:prstGeom>
        </p:spPr>
      </p:pic>
      <p:sp>
        <p:nvSpPr>
          <p:cNvPr id="29" name="Rounded Rectangle 40">
            <a:extLst>
              <a:ext uri="{FF2B5EF4-FFF2-40B4-BE49-F238E27FC236}">
                <a16:creationId xmlns:a16="http://schemas.microsoft.com/office/drawing/2014/main" id="{831529F1-3C03-450E-8EE2-B92B3CD86DBC}"/>
              </a:ext>
            </a:extLst>
          </p:cNvPr>
          <p:cNvSpPr/>
          <p:nvPr/>
        </p:nvSpPr>
        <p:spPr>
          <a:xfrm>
            <a:off x="1169072" y="3400382"/>
            <a:ext cx="1124341" cy="581890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3 : 5</a:t>
            </a:r>
          </a:p>
        </p:txBody>
      </p:sp>
      <p:sp>
        <p:nvSpPr>
          <p:cNvPr id="30" name="Rounded Rectangle 41">
            <a:extLst>
              <a:ext uri="{FF2B5EF4-FFF2-40B4-BE49-F238E27FC236}">
                <a16:creationId xmlns:a16="http://schemas.microsoft.com/office/drawing/2014/main" id="{CFBF24AF-618D-44B0-87F3-56A3A46D748C}"/>
              </a:ext>
            </a:extLst>
          </p:cNvPr>
          <p:cNvSpPr/>
          <p:nvPr/>
        </p:nvSpPr>
        <p:spPr>
          <a:xfrm>
            <a:off x="1169072" y="4318750"/>
            <a:ext cx="1124341" cy="581890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 : 3</a:t>
            </a:r>
          </a:p>
        </p:txBody>
      </p:sp>
      <p:sp>
        <p:nvSpPr>
          <p:cNvPr id="31" name="Rounded Rectangle 42">
            <a:extLst>
              <a:ext uri="{FF2B5EF4-FFF2-40B4-BE49-F238E27FC236}">
                <a16:creationId xmlns:a16="http://schemas.microsoft.com/office/drawing/2014/main" id="{4EDCB529-CE3F-418F-BB02-7BDF32D328A9}"/>
              </a:ext>
            </a:extLst>
          </p:cNvPr>
          <p:cNvSpPr/>
          <p:nvPr/>
        </p:nvSpPr>
        <p:spPr>
          <a:xfrm>
            <a:off x="1169072" y="5237118"/>
            <a:ext cx="1124341" cy="581890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3 : 1</a:t>
            </a: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FCF4038F-0533-469F-B289-A4640DF3BB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7490834"/>
              </p:ext>
            </p:extLst>
          </p:nvPr>
        </p:nvGraphicFramePr>
        <p:xfrm>
          <a:off x="5204737" y="3505907"/>
          <a:ext cx="209591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3979">
                  <a:extLst>
                    <a:ext uri="{9D8B030D-6E8A-4147-A177-3AD203B41FA5}">
                      <a16:colId xmlns:a16="http://schemas.microsoft.com/office/drawing/2014/main" val="302825562"/>
                    </a:ext>
                  </a:extLst>
                </a:gridCol>
                <a:gridCol w="523979">
                  <a:extLst>
                    <a:ext uri="{9D8B030D-6E8A-4147-A177-3AD203B41FA5}">
                      <a16:colId xmlns:a16="http://schemas.microsoft.com/office/drawing/2014/main" val="425298264"/>
                    </a:ext>
                  </a:extLst>
                </a:gridCol>
                <a:gridCol w="523979">
                  <a:extLst>
                    <a:ext uri="{9D8B030D-6E8A-4147-A177-3AD203B41FA5}">
                      <a16:colId xmlns:a16="http://schemas.microsoft.com/office/drawing/2014/main" val="1263699314"/>
                    </a:ext>
                  </a:extLst>
                </a:gridCol>
                <a:gridCol w="523979">
                  <a:extLst>
                    <a:ext uri="{9D8B030D-6E8A-4147-A177-3AD203B41FA5}">
                      <a16:colId xmlns:a16="http://schemas.microsoft.com/office/drawing/2014/main" val="713091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4604998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946D57D8-7230-4949-9F50-CEBF4EA633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6280723"/>
              </p:ext>
            </p:extLst>
          </p:nvPr>
        </p:nvGraphicFramePr>
        <p:xfrm>
          <a:off x="4941323" y="4281389"/>
          <a:ext cx="2622744" cy="5118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843">
                  <a:extLst>
                    <a:ext uri="{9D8B030D-6E8A-4147-A177-3AD203B41FA5}">
                      <a16:colId xmlns:a16="http://schemas.microsoft.com/office/drawing/2014/main" val="2211761469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1823414499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3419292048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877381149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2028296050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1490204281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372533497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3474878920"/>
                    </a:ext>
                  </a:extLst>
                </a:gridCol>
              </a:tblGrid>
              <a:tr h="5118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1131665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33CBA4C5-23D8-4C69-B26B-D714B9E235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6690105"/>
              </p:ext>
            </p:extLst>
          </p:nvPr>
        </p:nvGraphicFramePr>
        <p:xfrm>
          <a:off x="5076953" y="5272935"/>
          <a:ext cx="23514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7871">
                  <a:extLst>
                    <a:ext uri="{9D8B030D-6E8A-4147-A177-3AD203B41FA5}">
                      <a16:colId xmlns:a16="http://schemas.microsoft.com/office/drawing/2014/main" val="400467922"/>
                    </a:ext>
                  </a:extLst>
                </a:gridCol>
                <a:gridCol w="587871">
                  <a:extLst>
                    <a:ext uri="{9D8B030D-6E8A-4147-A177-3AD203B41FA5}">
                      <a16:colId xmlns:a16="http://schemas.microsoft.com/office/drawing/2014/main" val="411774975"/>
                    </a:ext>
                  </a:extLst>
                </a:gridCol>
                <a:gridCol w="587871">
                  <a:extLst>
                    <a:ext uri="{9D8B030D-6E8A-4147-A177-3AD203B41FA5}">
                      <a16:colId xmlns:a16="http://schemas.microsoft.com/office/drawing/2014/main" val="2019451670"/>
                    </a:ext>
                  </a:extLst>
                </a:gridCol>
                <a:gridCol w="587871">
                  <a:extLst>
                    <a:ext uri="{9D8B030D-6E8A-4147-A177-3AD203B41FA5}">
                      <a16:colId xmlns:a16="http://schemas.microsoft.com/office/drawing/2014/main" val="41418142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92798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79672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936C5964-F456-4561-83AD-B336E7743675}"/>
              </a:ext>
            </a:extLst>
          </p:cNvPr>
          <p:cNvSpPr txBox="1"/>
          <p:nvPr/>
        </p:nvSpPr>
        <p:spPr>
          <a:xfrm>
            <a:off x="668983" y="540089"/>
            <a:ext cx="857952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What is the ratio of cookies to donuts?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The ratios show shaded parts to non-shaded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parts</a:t>
            </a:r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.	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Match the ratios to the bar models.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898" y="1142352"/>
            <a:ext cx="614112" cy="47989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486" y="1448575"/>
            <a:ext cx="614112" cy="47989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759" y="1135099"/>
            <a:ext cx="614112" cy="47989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347" y="1441322"/>
            <a:ext cx="614112" cy="47989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905" y="1076074"/>
            <a:ext cx="614112" cy="47989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493" y="1382297"/>
            <a:ext cx="614112" cy="47989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188" y="1117635"/>
            <a:ext cx="614112" cy="47989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178" y="1598359"/>
            <a:ext cx="599403" cy="5773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775" y="1516763"/>
            <a:ext cx="599403" cy="57733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468" y="1549186"/>
            <a:ext cx="599403" cy="5773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0014" y="1326319"/>
            <a:ext cx="599403" cy="57733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712" y="1458085"/>
            <a:ext cx="599403" cy="577339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7659414"/>
              </p:ext>
            </p:extLst>
          </p:nvPr>
        </p:nvGraphicFramePr>
        <p:xfrm>
          <a:off x="5204737" y="3505907"/>
          <a:ext cx="209591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3979">
                  <a:extLst>
                    <a:ext uri="{9D8B030D-6E8A-4147-A177-3AD203B41FA5}">
                      <a16:colId xmlns:a16="http://schemas.microsoft.com/office/drawing/2014/main" val="302825562"/>
                    </a:ext>
                  </a:extLst>
                </a:gridCol>
                <a:gridCol w="523979">
                  <a:extLst>
                    <a:ext uri="{9D8B030D-6E8A-4147-A177-3AD203B41FA5}">
                      <a16:colId xmlns:a16="http://schemas.microsoft.com/office/drawing/2014/main" val="425298264"/>
                    </a:ext>
                  </a:extLst>
                </a:gridCol>
                <a:gridCol w="523979">
                  <a:extLst>
                    <a:ext uri="{9D8B030D-6E8A-4147-A177-3AD203B41FA5}">
                      <a16:colId xmlns:a16="http://schemas.microsoft.com/office/drawing/2014/main" val="1263699314"/>
                    </a:ext>
                  </a:extLst>
                </a:gridCol>
                <a:gridCol w="523979">
                  <a:extLst>
                    <a:ext uri="{9D8B030D-6E8A-4147-A177-3AD203B41FA5}">
                      <a16:colId xmlns:a16="http://schemas.microsoft.com/office/drawing/2014/main" val="713091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460499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659340"/>
              </p:ext>
            </p:extLst>
          </p:nvPr>
        </p:nvGraphicFramePr>
        <p:xfrm>
          <a:off x="4941323" y="4281389"/>
          <a:ext cx="2622744" cy="5118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843">
                  <a:extLst>
                    <a:ext uri="{9D8B030D-6E8A-4147-A177-3AD203B41FA5}">
                      <a16:colId xmlns:a16="http://schemas.microsoft.com/office/drawing/2014/main" val="2211761469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1823414499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3419292048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877381149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2028296050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1490204281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372533497"/>
                    </a:ext>
                  </a:extLst>
                </a:gridCol>
                <a:gridCol w="327843">
                  <a:extLst>
                    <a:ext uri="{9D8B030D-6E8A-4147-A177-3AD203B41FA5}">
                      <a16:colId xmlns:a16="http://schemas.microsoft.com/office/drawing/2014/main" val="3474878920"/>
                    </a:ext>
                  </a:extLst>
                </a:gridCol>
              </a:tblGrid>
              <a:tr h="51183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1131665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0005031"/>
              </p:ext>
            </p:extLst>
          </p:nvPr>
        </p:nvGraphicFramePr>
        <p:xfrm>
          <a:off x="5076953" y="5272935"/>
          <a:ext cx="235148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7871">
                  <a:extLst>
                    <a:ext uri="{9D8B030D-6E8A-4147-A177-3AD203B41FA5}">
                      <a16:colId xmlns:a16="http://schemas.microsoft.com/office/drawing/2014/main" val="400467922"/>
                    </a:ext>
                  </a:extLst>
                </a:gridCol>
                <a:gridCol w="587871">
                  <a:extLst>
                    <a:ext uri="{9D8B030D-6E8A-4147-A177-3AD203B41FA5}">
                      <a16:colId xmlns:a16="http://schemas.microsoft.com/office/drawing/2014/main" val="411774975"/>
                    </a:ext>
                  </a:extLst>
                </a:gridCol>
                <a:gridCol w="587871">
                  <a:extLst>
                    <a:ext uri="{9D8B030D-6E8A-4147-A177-3AD203B41FA5}">
                      <a16:colId xmlns:a16="http://schemas.microsoft.com/office/drawing/2014/main" val="2019451670"/>
                    </a:ext>
                  </a:extLst>
                </a:gridCol>
                <a:gridCol w="587871">
                  <a:extLst>
                    <a:ext uri="{9D8B030D-6E8A-4147-A177-3AD203B41FA5}">
                      <a16:colId xmlns:a16="http://schemas.microsoft.com/office/drawing/2014/main" val="41418142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9279844"/>
                  </a:ext>
                </a:extLst>
              </a:tr>
            </a:tbl>
          </a:graphicData>
        </a:graphic>
      </p:graphicFrame>
      <p:sp>
        <p:nvSpPr>
          <p:cNvPr id="41" name="Rounded Rectangle 40"/>
          <p:cNvSpPr/>
          <p:nvPr/>
        </p:nvSpPr>
        <p:spPr>
          <a:xfrm>
            <a:off x="1169072" y="3400382"/>
            <a:ext cx="1124341" cy="581890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3 : 5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1169072" y="4318750"/>
            <a:ext cx="1124341" cy="581890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 : 3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1169072" y="5237118"/>
            <a:ext cx="1124341" cy="581890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3 : 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388325" y="960367"/>
            <a:ext cx="10867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 : 5 </a:t>
            </a:r>
          </a:p>
        </p:txBody>
      </p:sp>
      <p:cxnSp>
        <p:nvCxnSpPr>
          <p:cNvPr id="7" name="Straight Connector 6"/>
          <p:cNvCxnSpPr>
            <a:stCxn id="41" idx="3"/>
            <a:endCxn id="3" idx="1"/>
          </p:cNvCxnSpPr>
          <p:nvPr/>
        </p:nvCxnSpPr>
        <p:spPr>
          <a:xfrm>
            <a:off x="2293413" y="3691327"/>
            <a:ext cx="2647910" cy="8459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cxnSpLocks/>
            <a:stCxn id="42" idx="3"/>
            <a:endCxn id="6" idx="1"/>
          </p:cNvCxnSpPr>
          <p:nvPr/>
        </p:nvCxnSpPr>
        <p:spPr>
          <a:xfrm>
            <a:off x="2293413" y="4609695"/>
            <a:ext cx="2783540" cy="84866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cxnSpLocks/>
            <a:stCxn id="43" idx="3"/>
            <a:endCxn id="2" idx="1"/>
          </p:cNvCxnSpPr>
          <p:nvPr/>
        </p:nvCxnSpPr>
        <p:spPr>
          <a:xfrm flipV="1">
            <a:off x="2293413" y="3691327"/>
            <a:ext cx="2911324" cy="183673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631593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Oval 37"/>
          <p:cNvSpPr/>
          <p:nvPr/>
        </p:nvSpPr>
        <p:spPr>
          <a:xfrm>
            <a:off x="3278373" y="884123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9" name="Oval 38"/>
          <p:cNvSpPr/>
          <p:nvPr/>
        </p:nvSpPr>
        <p:spPr>
          <a:xfrm>
            <a:off x="4914561" y="884123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0" name="Oval 39"/>
          <p:cNvSpPr/>
          <p:nvPr/>
        </p:nvSpPr>
        <p:spPr>
          <a:xfrm>
            <a:off x="4096467" y="884123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1" name="TextBox 40"/>
          <p:cNvSpPr txBox="1"/>
          <p:nvPr/>
        </p:nvSpPr>
        <p:spPr>
          <a:xfrm>
            <a:off x="814708" y="360903"/>
            <a:ext cx="7420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For every 2 red counters, there’s 1 yellow counter.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14707" y="1636709"/>
            <a:ext cx="74205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there are 6 red counters, how many yellow counters are there?</a:t>
            </a:r>
          </a:p>
        </p:txBody>
      </p:sp>
      <p:sp>
        <p:nvSpPr>
          <p:cNvPr id="43" name="Oval 42"/>
          <p:cNvSpPr/>
          <p:nvPr/>
        </p:nvSpPr>
        <p:spPr>
          <a:xfrm>
            <a:off x="3278373" y="2816056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4" name="Oval 43"/>
          <p:cNvSpPr/>
          <p:nvPr/>
        </p:nvSpPr>
        <p:spPr>
          <a:xfrm>
            <a:off x="4914561" y="2816056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5" name="Oval 44"/>
          <p:cNvSpPr/>
          <p:nvPr/>
        </p:nvSpPr>
        <p:spPr>
          <a:xfrm>
            <a:off x="4096467" y="2816056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6" name="TextBox 45"/>
          <p:cNvSpPr txBox="1"/>
          <p:nvPr/>
        </p:nvSpPr>
        <p:spPr>
          <a:xfrm>
            <a:off x="2655259" y="2922836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771558" y="2922836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8" name="Oval 47"/>
          <p:cNvSpPr/>
          <p:nvPr/>
        </p:nvSpPr>
        <p:spPr>
          <a:xfrm>
            <a:off x="3278778" y="3670607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9" name="Oval 48"/>
          <p:cNvSpPr/>
          <p:nvPr/>
        </p:nvSpPr>
        <p:spPr>
          <a:xfrm>
            <a:off x="4096872" y="3670607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0" name="Oval 49"/>
          <p:cNvSpPr/>
          <p:nvPr/>
        </p:nvSpPr>
        <p:spPr>
          <a:xfrm>
            <a:off x="4914561" y="3670607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1" name="TextBox 50"/>
          <p:cNvSpPr txBox="1"/>
          <p:nvPr/>
        </p:nvSpPr>
        <p:spPr>
          <a:xfrm>
            <a:off x="2625028" y="3723997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771557" y="3723997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3" name="Oval 52"/>
          <p:cNvSpPr/>
          <p:nvPr/>
        </p:nvSpPr>
        <p:spPr>
          <a:xfrm>
            <a:off x="3278778" y="448572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4" name="Oval 53"/>
          <p:cNvSpPr/>
          <p:nvPr/>
        </p:nvSpPr>
        <p:spPr>
          <a:xfrm>
            <a:off x="4096872" y="448572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5" name="Oval 54"/>
          <p:cNvSpPr/>
          <p:nvPr/>
        </p:nvSpPr>
        <p:spPr>
          <a:xfrm>
            <a:off x="4914561" y="448572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6" name="TextBox 55"/>
          <p:cNvSpPr txBox="1"/>
          <p:nvPr/>
        </p:nvSpPr>
        <p:spPr>
          <a:xfrm>
            <a:off x="2625029" y="4482761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771558" y="4482761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384157" y="2064018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56232" y="5171930"/>
            <a:ext cx="79112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there are 7 yellow counters, how many red counters are there?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023526" y="5615694"/>
            <a:ext cx="857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979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42" grpId="0"/>
      <p:bldP spid="43" grpId="0" animBg="1"/>
      <p:bldP spid="44" grpId="0" animBg="1"/>
      <p:bldP spid="45" grpId="0" animBg="1"/>
      <p:bldP spid="46" grpId="0"/>
      <p:bldP spid="46" grpId="1"/>
      <p:bldP spid="47" grpId="0"/>
      <p:bldP spid="47" grpId="1"/>
      <p:bldP spid="48" grpId="0" animBg="1"/>
      <p:bldP spid="49" grpId="0" animBg="1"/>
      <p:bldP spid="50" grpId="0" animBg="1"/>
      <p:bldP spid="51" grpId="0"/>
      <p:bldP spid="51" grpId="1"/>
      <p:bldP spid="52" grpId="0"/>
      <p:bldP spid="52" grpId="1"/>
      <p:bldP spid="53" grpId="0" animBg="1"/>
      <p:bldP spid="54" grpId="0" animBg="1"/>
      <p:bldP spid="55" grpId="0" animBg="1"/>
      <p:bldP spid="56" grpId="0"/>
      <p:bldP spid="57" grpId="0"/>
      <p:bldP spid="58" grpId="0"/>
      <p:bldP spid="59" grpId="0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8956" y="459982"/>
            <a:ext cx="1675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</a:t>
            </a:r>
            <a:r>
              <a:rPr kumimoji="0" lang="en-GB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979" y="426536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48823" y="5692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67512" y="1146420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For every 3 yellow counters, there’s 2 red counters.</a:t>
            </a:r>
          </a:p>
        </p:txBody>
      </p:sp>
      <p:sp>
        <p:nvSpPr>
          <p:cNvPr id="33" name="Oval 32"/>
          <p:cNvSpPr/>
          <p:nvPr/>
        </p:nvSpPr>
        <p:spPr>
          <a:xfrm>
            <a:off x="2875264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4" name="Oval 33"/>
          <p:cNvSpPr/>
          <p:nvPr/>
        </p:nvSpPr>
        <p:spPr>
          <a:xfrm>
            <a:off x="4840171" y="172015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5" name="Oval 34"/>
          <p:cNvSpPr/>
          <p:nvPr/>
        </p:nvSpPr>
        <p:spPr>
          <a:xfrm>
            <a:off x="3530233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6" name="Oval 35"/>
          <p:cNvSpPr/>
          <p:nvPr/>
        </p:nvSpPr>
        <p:spPr>
          <a:xfrm>
            <a:off x="4185202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8" name="Oval 37"/>
          <p:cNvSpPr/>
          <p:nvPr/>
        </p:nvSpPr>
        <p:spPr>
          <a:xfrm>
            <a:off x="5495949" y="172015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9" name="TextBox 38"/>
          <p:cNvSpPr txBox="1"/>
          <p:nvPr/>
        </p:nvSpPr>
        <p:spPr>
          <a:xfrm>
            <a:off x="544562" y="2607844"/>
            <a:ext cx="79112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there are 6 red counters, how many yellow counters are there?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4628" y="3668154"/>
            <a:ext cx="79112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there are 18 yellow counters, how many red counters are there?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5226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8956" y="459982"/>
            <a:ext cx="1675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</a:t>
            </a:r>
            <a:r>
              <a:rPr kumimoji="0" lang="en-GB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67512" y="1146420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For every 3 yellow counters, there’s 2 red counters.</a:t>
            </a:r>
          </a:p>
        </p:txBody>
      </p:sp>
      <p:sp>
        <p:nvSpPr>
          <p:cNvPr id="33" name="Oval 32"/>
          <p:cNvSpPr/>
          <p:nvPr/>
        </p:nvSpPr>
        <p:spPr>
          <a:xfrm>
            <a:off x="2875264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4" name="Oval 33"/>
          <p:cNvSpPr/>
          <p:nvPr/>
        </p:nvSpPr>
        <p:spPr>
          <a:xfrm>
            <a:off x="4840171" y="172015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5" name="Oval 34"/>
          <p:cNvSpPr/>
          <p:nvPr/>
        </p:nvSpPr>
        <p:spPr>
          <a:xfrm>
            <a:off x="3530233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6" name="Oval 35"/>
          <p:cNvSpPr/>
          <p:nvPr/>
        </p:nvSpPr>
        <p:spPr>
          <a:xfrm>
            <a:off x="4185202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8" name="Oval 37"/>
          <p:cNvSpPr/>
          <p:nvPr/>
        </p:nvSpPr>
        <p:spPr>
          <a:xfrm>
            <a:off x="5495949" y="172015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9" name="TextBox 38"/>
          <p:cNvSpPr txBox="1"/>
          <p:nvPr/>
        </p:nvSpPr>
        <p:spPr>
          <a:xfrm>
            <a:off x="544562" y="2607844"/>
            <a:ext cx="79112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there are 6 red counters, how many yellow counters are there?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4628" y="3668154"/>
            <a:ext cx="79112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there are 18 yellow counters, how many red counters are there?</a:t>
            </a:r>
          </a:p>
        </p:txBody>
      </p:sp>
      <p:sp>
        <p:nvSpPr>
          <p:cNvPr id="14" name="Oval 13"/>
          <p:cNvSpPr/>
          <p:nvPr/>
        </p:nvSpPr>
        <p:spPr>
          <a:xfrm>
            <a:off x="2712664" y="3693119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Oval 14"/>
          <p:cNvSpPr/>
          <p:nvPr/>
        </p:nvSpPr>
        <p:spPr>
          <a:xfrm>
            <a:off x="4677571" y="3693119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Oval 15"/>
          <p:cNvSpPr/>
          <p:nvPr/>
        </p:nvSpPr>
        <p:spPr>
          <a:xfrm>
            <a:off x="3367633" y="3693119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Oval 16"/>
          <p:cNvSpPr/>
          <p:nvPr/>
        </p:nvSpPr>
        <p:spPr>
          <a:xfrm>
            <a:off x="4022602" y="3693119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8" name="Oval 17"/>
          <p:cNvSpPr/>
          <p:nvPr/>
        </p:nvSpPr>
        <p:spPr>
          <a:xfrm>
            <a:off x="5333349" y="3693119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9" name="TextBox 18"/>
          <p:cNvSpPr txBox="1"/>
          <p:nvPr/>
        </p:nvSpPr>
        <p:spPr>
          <a:xfrm>
            <a:off x="2330180" y="3757034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38101" y="3757034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1" name="Oval 20"/>
          <p:cNvSpPr/>
          <p:nvPr/>
        </p:nvSpPr>
        <p:spPr>
          <a:xfrm>
            <a:off x="2735327" y="4419560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2" name="Oval 21"/>
          <p:cNvSpPr/>
          <p:nvPr/>
        </p:nvSpPr>
        <p:spPr>
          <a:xfrm>
            <a:off x="4700234" y="4419560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3" name="Oval 22"/>
          <p:cNvSpPr/>
          <p:nvPr/>
        </p:nvSpPr>
        <p:spPr>
          <a:xfrm>
            <a:off x="3390296" y="4419560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4" name="Oval 23"/>
          <p:cNvSpPr/>
          <p:nvPr/>
        </p:nvSpPr>
        <p:spPr>
          <a:xfrm>
            <a:off x="4045265" y="4419560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5" name="Oval 24"/>
          <p:cNvSpPr/>
          <p:nvPr/>
        </p:nvSpPr>
        <p:spPr>
          <a:xfrm>
            <a:off x="5356012" y="4419560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6" name="TextBox 25"/>
          <p:cNvSpPr txBox="1"/>
          <p:nvPr/>
        </p:nvSpPr>
        <p:spPr>
          <a:xfrm>
            <a:off x="2330180" y="4508440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38101" y="4508440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28" name="Oval 27"/>
          <p:cNvSpPr/>
          <p:nvPr/>
        </p:nvSpPr>
        <p:spPr>
          <a:xfrm>
            <a:off x="2712664" y="5160772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9" name="Oval 28"/>
          <p:cNvSpPr/>
          <p:nvPr/>
        </p:nvSpPr>
        <p:spPr>
          <a:xfrm>
            <a:off x="4677571" y="5160772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0" name="Oval 29"/>
          <p:cNvSpPr/>
          <p:nvPr/>
        </p:nvSpPr>
        <p:spPr>
          <a:xfrm>
            <a:off x="3367633" y="5160772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1" name="Oval 30"/>
          <p:cNvSpPr/>
          <p:nvPr/>
        </p:nvSpPr>
        <p:spPr>
          <a:xfrm>
            <a:off x="4022602" y="5160772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7" name="Oval 36"/>
          <p:cNvSpPr/>
          <p:nvPr/>
        </p:nvSpPr>
        <p:spPr>
          <a:xfrm>
            <a:off x="5333349" y="5160772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1" name="TextBox 40"/>
          <p:cNvSpPr txBox="1"/>
          <p:nvPr/>
        </p:nvSpPr>
        <p:spPr>
          <a:xfrm>
            <a:off x="2330180" y="5206456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038101" y="5206456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126759" y="3016479"/>
            <a:ext cx="496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4247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19" grpId="1"/>
      <p:bldP spid="20" grpId="0"/>
      <p:bldP spid="20" grpId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6" grpId="1"/>
      <p:bldP spid="27" grpId="0"/>
      <p:bldP spid="27" grpId="1"/>
      <p:bldP spid="28" grpId="0" animBg="1"/>
      <p:bldP spid="29" grpId="0" animBg="1"/>
      <p:bldP spid="30" grpId="0" animBg="1"/>
      <p:bldP spid="31" grpId="0" animBg="1"/>
      <p:bldP spid="37" grpId="0" animBg="1"/>
      <p:bldP spid="41" grpId="0"/>
      <p:bldP spid="42" grpId="0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2443" y="3637387"/>
            <a:ext cx="3124200" cy="1905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0974" y="3668154"/>
            <a:ext cx="3124200" cy="1905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68956" y="459982"/>
            <a:ext cx="1675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</a:t>
            </a:r>
            <a:r>
              <a:rPr kumimoji="0" lang="en-GB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1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67512" y="1146420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For every 3 yellow counters, there’s 2 red counters.</a:t>
            </a:r>
          </a:p>
        </p:txBody>
      </p:sp>
      <p:sp>
        <p:nvSpPr>
          <p:cNvPr id="33" name="Oval 32"/>
          <p:cNvSpPr/>
          <p:nvPr/>
        </p:nvSpPr>
        <p:spPr>
          <a:xfrm>
            <a:off x="2875264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4" name="Oval 33"/>
          <p:cNvSpPr/>
          <p:nvPr/>
        </p:nvSpPr>
        <p:spPr>
          <a:xfrm>
            <a:off x="4840171" y="172015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5" name="Oval 34"/>
          <p:cNvSpPr/>
          <p:nvPr/>
        </p:nvSpPr>
        <p:spPr>
          <a:xfrm>
            <a:off x="3530233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6" name="Oval 35"/>
          <p:cNvSpPr/>
          <p:nvPr/>
        </p:nvSpPr>
        <p:spPr>
          <a:xfrm>
            <a:off x="4185202" y="172015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8" name="Oval 37"/>
          <p:cNvSpPr/>
          <p:nvPr/>
        </p:nvSpPr>
        <p:spPr>
          <a:xfrm>
            <a:off x="5495949" y="172015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9" name="TextBox 38"/>
          <p:cNvSpPr txBox="1"/>
          <p:nvPr/>
        </p:nvSpPr>
        <p:spPr>
          <a:xfrm>
            <a:off x="544562" y="2607844"/>
            <a:ext cx="79112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there are 6 red counters, how many yellow counters are there?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4628" y="3668154"/>
            <a:ext cx="79112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there are 18 yellow counters, how many red counters are there?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81229" y="5602445"/>
            <a:ext cx="3117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 red counters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3614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0.01285 -0.1833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2" y="-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Oval 33"/>
          <p:cNvSpPr/>
          <p:nvPr/>
        </p:nvSpPr>
        <p:spPr>
          <a:xfrm>
            <a:off x="3691865" y="888937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5" name="Oval 34"/>
          <p:cNvSpPr/>
          <p:nvPr/>
        </p:nvSpPr>
        <p:spPr>
          <a:xfrm>
            <a:off x="5273624" y="888937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6" name="Oval 35"/>
          <p:cNvSpPr/>
          <p:nvPr/>
        </p:nvSpPr>
        <p:spPr>
          <a:xfrm>
            <a:off x="4482744" y="888937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7" name="TextBox 36"/>
          <p:cNvSpPr txBox="1"/>
          <p:nvPr/>
        </p:nvSpPr>
        <p:spPr>
          <a:xfrm>
            <a:off x="456231" y="360903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ratio of red to yellow counters is 3 : 1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32854" y="1571131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are 16 counters in total.</a:t>
            </a:r>
          </a:p>
        </p:txBody>
      </p:sp>
      <p:sp>
        <p:nvSpPr>
          <p:cNvPr id="67" name="Oval 66"/>
          <p:cNvSpPr/>
          <p:nvPr/>
        </p:nvSpPr>
        <p:spPr>
          <a:xfrm>
            <a:off x="2900986" y="888937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68" name="TextBox 67"/>
          <p:cNvSpPr txBox="1"/>
          <p:nvPr/>
        </p:nvSpPr>
        <p:spPr>
          <a:xfrm>
            <a:off x="772042" y="2023043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counters are yellow?</a:t>
            </a:r>
          </a:p>
        </p:txBody>
      </p:sp>
      <p:sp>
        <p:nvSpPr>
          <p:cNvPr id="69" name="Oval 68"/>
          <p:cNvSpPr/>
          <p:nvPr/>
        </p:nvSpPr>
        <p:spPr>
          <a:xfrm>
            <a:off x="1562921" y="257829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0" name="Oval 69"/>
          <p:cNvSpPr/>
          <p:nvPr/>
        </p:nvSpPr>
        <p:spPr>
          <a:xfrm>
            <a:off x="3144680" y="257829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1" name="Oval 70"/>
          <p:cNvSpPr/>
          <p:nvPr/>
        </p:nvSpPr>
        <p:spPr>
          <a:xfrm>
            <a:off x="2353800" y="257829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2" name="Oval 71"/>
          <p:cNvSpPr/>
          <p:nvPr/>
        </p:nvSpPr>
        <p:spPr>
          <a:xfrm>
            <a:off x="772042" y="257829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3" name="Oval 72"/>
          <p:cNvSpPr/>
          <p:nvPr/>
        </p:nvSpPr>
        <p:spPr>
          <a:xfrm>
            <a:off x="1588561" y="336069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4" name="Oval 73"/>
          <p:cNvSpPr/>
          <p:nvPr/>
        </p:nvSpPr>
        <p:spPr>
          <a:xfrm>
            <a:off x="3170320" y="3360694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5" name="Oval 74"/>
          <p:cNvSpPr/>
          <p:nvPr/>
        </p:nvSpPr>
        <p:spPr>
          <a:xfrm>
            <a:off x="2379440" y="336069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6" name="Oval 75"/>
          <p:cNvSpPr/>
          <p:nvPr/>
        </p:nvSpPr>
        <p:spPr>
          <a:xfrm>
            <a:off x="797682" y="3360694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7" name="Oval 76"/>
          <p:cNvSpPr/>
          <p:nvPr/>
        </p:nvSpPr>
        <p:spPr>
          <a:xfrm>
            <a:off x="1588561" y="4102667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8" name="Oval 77"/>
          <p:cNvSpPr/>
          <p:nvPr/>
        </p:nvSpPr>
        <p:spPr>
          <a:xfrm>
            <a:off x="3170320" y="4102667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9" name="Oval 78"/>
          <p:cNvSpPr/>
          <p:nvPr/>
        </p:nvSpPr>
        <p:spPr>
          <a:xfrm>
            <a:off x="2379440" y="4102667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80" name="Oval 79"/>
          <p:cNvSpPr/>
          <p:nvPr/>
        </p:nvSpPr>
        <p:spPr>
          <a:xfrm>
            <a:off x="797682" y="4102667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81" name="Oval 80"/>
          <p:cNvSpPr/>
          <p:nvPr/>
        </p:nvSpPr>
        <p:spPr>
          <a:xfrm>
            <a:off x="1588561" y="489002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82" name="Oval 81"/>
          <p:cNvSpPr/>
          <p:nvPr/>
        </p:nvSpPr>
        <p:spPr>
          <a:xfrm>
            <a:off x="3170320" y="4890025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83" name="Oval 82"/>
          <p:cNvSpPr/>
          <p:nvPr/>
        </p:nvSpPr>
        <p:spPr>
          <a:xfrm>
            <a:off x="2379440" y="489002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84" name="Oval 83"/>
          <p:cNvSpPr/>
          <p:nvPr/>
        </p:nvSpPr>
        <p:spPr>
          <a:xfrm>
            <a:off x="797682" y="489002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" name="Oval 2"/>
          <p:cNvSpPr/>
          <p:nvPr/>
        </p:nvSpPr>
        <p:spPr>
          <a:xfrm>
            <a:off x="2935886" y="2369553"/>
            <a:ext cx="1098868" cy="327977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560690" y="3086800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</a:t>
            </a:r>
            <a:endParaRPr lang="en-GB" dirty="0"/>
          </a:p>
        </p:txBody>
      </p:sp>
      <p:sp>
        <p:nvSpPr>
          <p:cNvPr id="85" name="TextBox 84"/>
          <p:cNvSpPr txBox="1"/>
          <p:nvPr/>
        </p:nvSpPr>
        <p:spPr>
          <a:xfrm>
            <a:off x="4584859" y="3922725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Y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582731"/>
              </p:ext>
            </p:extLst>
          </p:nvPr>
        </p:nvGraphicFramePr>
        <p:xfrm>
          <a:off x="5019576" y="3175274"/>
          <a:ext cx="151357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525">
                  <a:extLst>
                    <a:ext uri="{9D8B030D-6E8A-4147-A177-3AD203B41FA5}">
                      <a16:colId xmlns:a16="http://schemas.microsoft.com/office/drawing/2014/main" val="2079727828"/>
                    </a:ext>
                  </a:extLst>
                </a:gridCol>
                <a:gridCol w="504525">
                  <a:extLst>
                    <a:ext uri="{9D8B030D-6E8A-4147-A177-3AD203B41FA5}">
                      <a16:colId xmlns:a16="http://schemas.microsoft.com/office/drawing/2014/main" val="2708811524"/>
                    </a:ext>
                  </a:extLst>
                </a:gridCol>
                <a:gridCol w="504525">
                  <a:extLst>
                    <a:ext uri="{9D8B030D-6E8A-4147-A177-3AD203B41FA5}">
                      <a16:colId xmlns:a16="http://schemas.microsoft.com/office/drawing/2014/main" val="11695717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8903676"/>
                  </a:ext>
                </a:extLst>
              </a:tr>
            </a:tbl>
          </a:graphicData>
        </a:graphic>
      </p:graphicFrame>
      <p:graphicFrame>
        <p:nvGraphicFramePr>
          <p:cNvPr id="86" name="Table 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735365"/>
              </p:ext>
            </p:extLst>
          </p:nvPr>
        </p:nvGraphicFramePr>
        <p:xfrm>
          <a:off x="5019575" y="3967672"/>
          <a:ext cx="50452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525">
                  <a:extLst>
                    <a:ext uri="{9D8B030D-6E8A-4147-A177-3AD203B41FA5}">
                      <a16:colId xmlns:a16="http://schemas.microsoft.com/office/drawing/2014/main" val="20797278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8903676"/>
                  </a:ext>
                </a:extLst>
              </a:tr>
            </a:tbl>
          </a:graphicData>
        </a:graphic>
      </p:graphicFrame>
      <p:sp>
        <p:nvSpPr>
          <p:cNvPr id="7" name="Right Brace 6"/>
          <p:cNvSpPr/>
          <p:nvPr/>
        </p:nvSpPr>
        <p:spPr>
          <a:xfrm>
            <a:off x="6651231" y="3086800"/>
            <a:ext cx="248194" cy="135914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TextBox 86"/>
          <p:cNvSpPr txBox="1"/>
          <p:nvPr/>
        </p:nvSpPr>
        <p:spPr>
          <a:xfrm>
            <a:off x="7017505" y="3518398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/>
              <p:cNvSpPr txBox="1"/>
              <p:nvPr/>
            </p:nvSpPr>
            <p:spPr>
              <a:xfrm>
                <a:off x="5588624" y="4875880"/>
                <a:ext cx="20493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89" name="TextBox 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8624" y="4875880"/>
                <a:ext cx="2049305" cy="523220"/>
              </a:xfrm>
              <a:prstGeom prst="rect">
                <a:avLst/>
              </a:prstGeom>
              <a:blipFill>
                <a:blip r:embed="rId5"/>
                <a:stretch>
                  <a:fillRect l="-625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0" name="TextBox 89"/>
          <p:cNvSpPr txBox="1"/>
          <p:nvPr/>
        </p:nvSpPr>
        <p:spPr>
          <a:xfrm>
            <a:off x="5080118" y="3900376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5113554" y="3099084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5616857" y="3099084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6082418" y="3099084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0491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8" grpId="0"/>
      <p:bldP spid="38" grpId="1"/>
      <p:bldP spid="67" grpId="0" animBg="1"/>
      <p:bldP spid="68" grpId="0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3" grpId="0" animBg="1"/>
      <p:bldP spid="4" grpId="0"/>
      <p:bldP spid="85" grpId="0"/>
      <p:bldP spid="7" grpId="0" animBg="1"/>
      <p:bldP spid="87" grpId="0"/>
      <p:bldP spid="89" grpId="0"/>
      <p:bldP spid="90" grpId="0"/>
      <p:bldP spid="90" grpId="1"/>
      <p:bldP spid="91" grpId="0"/>
      <p:bldP spid="92" grpId="0"/>
      <p:bldP spid="9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8956" y="459982"/>
            <a:ext cx="1675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</a:t>
            </a:r>
            <a:r>
              <a:rPr kumimoji="0" lang="en-GB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5979" y="426536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48823" y="5692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4" name="Oval 13"/>
          <p:cNvSpPr/>
          <p:nvPr/>
        </p:nvSpPr>
        <p:spPr>
          <a:xfrm>
            <a:off x="3858909" y="160865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Oval 14"/>
          <p:cNvSpPr/>
          <p:nvPr/>
        </p:nvSpPr>
        <p:spPr>
          <a:xfrm>
            <a:off x="5397771" y="1608655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Oval 15"/>
          <p:cNvSpPr/>
          <p:nvPr/>
        </p:nvSpPr>
        <p:spPr>
          <a:xfrm>
            <a:off x="4628340" y="160865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TextBox 16"/>
          <p:cNvSpPr txBox="1"/>
          <p:nvPr/>
        </p:nvSpPr>
        <p:spPr>
          <a:xfrm>
            <a:off x="456231" y="1071985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ratio of red to yellow counters is 4 :  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4079" y="2266069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are 18 counters in total.</a:t>
            </a:r>
          </a:p>
        </p:txBody>
      </p:sp>
      <p:sp>
        <p:nvSpPr>
          <p:cNvPr id="19" name="Oval 18"/>
          <p:cNvSpPr/>
          <p:nvPr/>
        </p:nvSpPr>
        <p:spPr>
          <a:xfrm>
            <a:off x="3089478" y="160865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0" name="TextBox 19"/>
          <p:cNvSpPr txBox="1"/>
          <p:nvPr/>
        </p:nvSpPr>
        <p:spPr>
          <a:xfrm>
            <a:off x="573267" y="2717981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counters are red?</a:t>
            </a:r>
          </a:p>
        </p:txBody>
      </p:sp>
      <p:sp>
        <p:nvSpPr>
          <p:cNvPr id="21" name="Oval 20"/>
          <p:cNvSpPr/>
          <p:nvPr/>
        </p:nvSpPr>
        <p:spPr>
          <a:xfrm>
            <a:off x="2320047" y="160865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2" name="Oval 21"/>
          <p:cNvSpPr/>
          <p:nvPr/>
        </p:nvSpPr>
        <p:spPr>
          <a:xfrm>
            <a:off x="6166391" y="1608655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38670255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8956" y="459982"/>
            <a:ext cx="1675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</a:t>
            </a:r>
            <a:r>
              <a:rPr kumimoji="0" lang="en-GB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858909" y="160865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Oval 14"/>
          <p:cNvSpPr/>
          <p:nvPr/>
        </p:nvSpPr>
        <p:spPr>
          <a:xfrm>
            <a:off x="5397771" y="1608655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Oval 15"/>
          <p:cNvSpPr/>
          <p:nvPr/>
        </p:nvSpPr>
        <p:spPr>
          <a:xfrm>
            <a:off x="4628340" y="160865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TextBox 16"/>
          <p:cNvSpPr txBox="1"/>
          <p:nvPr/>
        </p:nvSpPr>
        <p:spPr>
          <a:xfrm>
            <a:off x="456231" y="1071985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ratio of red to yellow counters is 4 : 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4079" y="2266069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are 18 counters in total.</a:t>
            </a:r>
          </a:p>
        </p:txBody>
      </p:sp>
      <p:sp>
        <p:nvSpPr>
          <p:cNvPr id="19" name="Oval 18"/>
          <p:cNvSpPr/>
          <p:nvPr/>
        </p:nvSpPr>
        <p:spPr>
          <a:xfrm>
            <a:off x="3089478" y="160865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0" name="TextBox 19"/>
          <p:cNvSpPr txBox="1"/>
          <p:nvPr/>
        </p:nvSpPr>
        <p:spPr>
          <a:xfrm>
            <a:off x="573267" y="2717981"/>
            <a:ext cx="7911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counters are red?</a:t>
            </a:r>
          </a:p>
        </p:txBody>
      </p:sp>
      <p:sp>
        <p:nvSpPr>
          <p:cNvPr id="21" name="Oval 20"/>
          <p:cNvSpPr/>
          <p:nvPr/>
        </p:nvSpPr>
        <p:spPr>
          <a:xfrm>
            <a:off x="2320047" y="160865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2" name="Oval 21"/>
          <p:cNvSpPr/>
          <p:nvPr/>
        </p:nvSpPr>
        <p:spPr>
          <a:xfrm>
            <a:off x="6166391" y="1608655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3" name="Oval 22"/>
          <p:cNvSpPr/>
          <p:nvPr/>
        </p:nvSpPr>
        <p:spPr>
          <a:xfrm>
            <a:off x="2320858" y="3276008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4" name="Oval 23"/>
          <p:cNvSpPr/>
          <p:nvPr/>
        </p:nvSpPr>
        <p:spPr>
          <a:xfrm>
            <a:off x="3859720" y="3276008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5" name="Oval 24"/>
          <p:cNvSpPr/>
          <p:nvPr/>
        </p:nvSpPr>
        <p:spPr>
          <a:xfrm>
            <a:off x="3090289" y="3276008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6" name="Oval 25"/>
          <p:cNvSpPr/>
          <p:nvPr/>
        </p:nvSpPr>
        <p:spPr>
          <a:xfrm>
            <a:off x="1551427" y="3276008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7" name="Oval 26"/>
          <p:cNvSpPr/>
          <p:nvPr/>
        </p:nvSpPr>
        <p:spPr>
          <a:xfrm>
            <a:off x="781996" y="3276008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8" name="Oval 27"/>
          <p:cNvSpPr/>
          <p:nvPr/>
        </p:nvSpPr>
        <p:spPr>
          <a:xfrm>
            <a:off x="4628340" y="3276008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9" name="Oval 28"/>
          <p:cNvSpPr/>
          <p:nvPr/>
        </p:nvSpPr>
        <p:spPr>
          <a:xfrm>
            <a:off x="2334637" y="394081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0" name="Oval 29"/>
          <p:cNvSpPr/>
          <p:nvPr/>
        </p:nvSpPr>
        <p:spPr>
          <a:xfrm>
            <a:off x="3873499" y="3940815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1" name="Oval 30"/>
          <p:cNvSpPr/>
          <p:nvPr/>
        </p:nvSpPr>
        <p:spPr>
          <a:xfrm>
            <a:off x="3104068" y="394081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2" name="Oval 31"/>
          <p:cNvSpPr/>
          <p:nvPr/>
        </p:nvSpPr>
        <p:spPr>
          <a:xfrm>
            <a:off x="1565206" y="394081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3" name="Oval 32"/>
          <p:cNvSpPr/>
          <p:nvPr/>
        </p:nvSpPr>
        <p:spPr>
          <a:xfrm>
            <a:off x="795775" y="3940815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4" name="Oval 33"/>
          <p:cNvSpPr/>
          <p:nvPr/>
        </p:nvSpPr>
        <p:spPr>
          <a:xfrm>
            <a:off x="4642119" y="3940815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5" name="Oval 34"/>
          <p:cNvSpPr/>
          <p:nvPr/>
        </p:nvSpPr>
        <p:spPr>
          <a:xfrm>
            <a:off x="2334637" y="4660523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6" name="Oval 35"/>
          <p:cNvSpPr/>
          <p:nvPr/>
        </p:nvSpPr>
        <p:spPr>
          <a:xfrm>
            <a:off x="3873499" y="4660523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7" name="Oval 36"/>
          <p:cNvSpPr/>
          <p:nvPr/>
        </p:nvSpPr>
        <p:spPr>
          <a:xfrm>
            <a:off x="3104068" y="4660523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8" name="Oval 37"/>
          <p:cNvSpPr/>
          <p:nvPr/>
        </p:nvSpPr>
        <p:spPr>
          <a:xfrm>
            <a:off x="1565206" y="4660523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9" name="Oval 38"/>
          <p:cNvSpPr/>
          <p:nvPr/>
        </p:nvSpPr>
        <p:spPr>
          <a:xfrm>
            <a:off x="795775" y="4660523"/>
            <a:ext cx="630810" cy="63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0" name="Oval 39"/>
          <p:cNvSpPr/>
          <p:nvPr/>
        </p:nvSpPr>
        <p:spPr>
          <a:xfrm>
            <a:off x="4642119" y="4660523"/>
            <a:ext cx="630000" cy="63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7" name="TextBox 46"/>
          <p:cNvSpPr txBox="1"/>
          <p:nvPr/>
        </p:nvSpPr>
        <p:spPr>
          <a:xfrm>
            <a:off x="5240190" y="3383694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</a:t>
            </a:r>
            <a:endParaRPr lang="en-GB" dirty="0"/>
          </a:p>
        </p:txBody>
      </p:sp>
      <p:sp>
        <p:nvSpPr>
          <p:cNvPr id="48" name="TextBox 47"/>
          <p:cNvSpPr txBox="1"/>
          <p:nvPr/>
        </p:nvSpPr>
        <p:spPr>
          <a:xfrm>
            <a:off x="5264359" y="4219619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Y</a:t>
            </a:r>
            <a:endParaRPr lang="en-GB" dirty="0"/>
          </a:p>
        </p:txBody>
      </p:sp>
      <p:sp>
        <p:nvSpPr>
          <p:cNvPr id="51" name="Right Brace 50"/>
          <p:cNvSpPr/>
          <p:nvPr/>
        </p:nvSpPr>
        <p:spPr>
          <a:xfrm>
            <a:off x="7393927" y="3395890"/>
            <a:ext cx="248194" cy="135914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/>
          <p:cNvSpPr txBox="1"/>
          <p:nvPr/>
        </p:nvSpPr>
        <p:spPr>
          <a:xfrm>
            <a:off x="7697005" y="3815292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6268124" y="5172774"/>
                <a:ext cx="20493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8124" y="5172774"/>
                <a:ext cx="2049305" cy="523220"/>
              </a:xfrm>
              <a:prstGeom prst="rect">
                <a:avLst/>
              </a:prstGeom>
              <a:blipFill>
                <a:blip r:embed="rId5"/>
                <a:stretch>
                  <a:fillRect l="-595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6529686"/>
              </p:ext>
            </p:extLst>
          </p:nvPr>
        </p:nvGraphicFramePr>
        <p:xfrm>
          <a:off x="5638535" y="3460643"/>
          <a:ext cx="1707708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927">
                  <a:extLst>
                    <a:ext uri="{9D8B030D-6E8A-4147-A177-3AD203B41FA5}">
                      <a16:colId xmlns:a16="http://schemas.microsoft.com/office/drawing/2014/main" val="961026703"/>
                    </a:ext>
                  </a:extLst>
                </a:gridCol>
                <a:gridCol w="426927">
                  <a:extLst>
                    <a:ext uri="{9D8B030D-6E8A-4147-A177-3AD203B41FA5}">
                      <a16:colId xmlns:a16="http://schemas.microsoft.com/office/drawing/2014/main" val="3058940733"/>
                    </a:ext>
                  </a:extLst>
                </a:gridCol>
                <a:gridCol w="426927">
                  <a:extLst>
                    <a:ext uri="{9D8B030D-6E8A-4147-A177-3AD203B41FA5}">
                      <a16:colId xmlns:a16="http://schemas.microsoft.com/office/drawing/2014/main" val="4225726042"/>
                    </a:ext>
                  </a:extLst>
                </a:gridCol>
                <a:gridCol w="426927">
                  <a:extLst>
                    <a:ext uri="{9D8B030D-6E8A-4147-A177-3AD203B41FA5}">
                      <a16:colId xmlns:a16="http://schemas.microsoft.com/office/drawing/2014/main" val="219809731"/>
                    </a:ext>
                  </a:extLst>
                </a:gridCol>
              </a:tblGrid>
              <a:tr h="34854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557007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6174465"/>
              </p:ext>
            </p:extLst>
          </p:nvPr>
        </p:nvGraphicFramePr>
        <p:xfrm>
          <a:off x="5647576" y="4289683"/>
          <a:ext cx="85467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339">
                  <a:extLst>
                    <a:ext uri="{9D8B030D-6E8A-4147-A177-3AD203B41FA5}">
                      <a16:colId xmlns:a16="http://schemas.microsoft.com/office/drawing/2014/main" val="3513594258"/>
                    </a:ext>
                  </a:extLst>
                </a:gridCol>
                <a:gridCol w="427339">
                  <a:extLst>
                    <a:ext uri="{9D8B030D-6E8A-4147-A177-3AD203B41FA5}">
                      <a16:colId xmlns:a16="http://schemas.microsoft.com/office/drawing/2014/main" val="41056181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0457587"/>
                  </a:ext>
                </a:extLst>
              </a:tr>
            </a:tbl>
          </a:graphicData>
        </a:graphic>
      </p:graphicFrame>
      <p:sp>
        <p:nvSpPr>
          <p:cNvPr id="54" name="TextBox 53"/>
          <p:cNvSpPr txBox="1"/>
          <p:nvPr/>
        </p:nvSpPr>
        <p:spPr>
          <a:xfrm>
            <a:off x="5671524" y="337821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096893" y="337821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501142" y="337821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963148" y="337821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684400" y="4213493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6115179" y="4213493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13015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4" grpId="0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9" grpId="0" animBg="1"/>
      <p:bldP spid="29" grpId="1" animBg="1"/>
      <p:bldP spid="30" grpId="0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5" grpId="0" animBg="1"/>
      <p:bldP spid="35" grpId="1" animBg="1"/>
      <p:bldP spid="36" grpId="0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7" grpId="0"/>
      <p:bldP spid="48" grpId="0"/>
      <p:bldP spid="51" grpId="0" animBg="1"/>
      <p:bldP spid="52" grpId="0"/>
      <p:bldP spid="53" grpId="0"/>
      <p:bldP spid="54" grpId="0"/>
      <p:bldP spid="54" grpId="1"/>
      <p:bldP spid="58" grpId="0"/>
      <p:bldP spid="58" grpId="1"/>
      <p:bldP spid="59" grpId="0"/>
      <p:bldP spid="59" grpId="1"/>
      <p:bldP spid="60" grpId="0"/>
      <p:bldP spid="60" grpId="1"/>
      <p:bldP spid="61" grpId="0"/>
      <p:bldP spid="6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667511" y="447279"/>
            <a:ext cx="57443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Dora is practising her shooting skills.</a:t>
            </a:r>
          </a:p>
          <a:p>
            <a:r>
              <a:rPr lang="en-GB" sz="2400" dirty="0"/>
              <a:t>In total she takes 24 penalties. 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564" y="239094"/>
            <a:ext cx="1334620" cy="16099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391" y="1003461"/>
            <a:ext cx="639585" cy="693445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757563" y="1512781"/>
            <a:ext cx="6282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5 penalties she scores, she misses 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757563" y="2127504"/>
            <a:ext cx="6282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penalties does Dora score?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41915" y="3011885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66084" y="3847810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</a:t>
            </a:r>
            <a:endParaRPr lang="en-GB" dirty="0"/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8504818"/>
              </p:ext>
            </p:extLst>
          </p:nvPr>
        </p:nvGraphicFramePr>
        <p:xfrm>
          <a:off x="1645185" y="3085134"/>
          <a:ext cx="288274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549">
                  <a:extLst>
                    <a:ext uri="{9D8B030D-6E8A-4147-A177-3AD203B41FA5}">
                      <a16:colId xmlns:a16="http://schemas.microsoft.com/office/drawing/2014/main" val="2287498087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1179389146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2662151892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2468418303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37153047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722597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4831002"/>
              </p:ext>
            </p:extLst>
          </p:nvPr>
        </p:nvGraphicFramePr>
        <p:xfrm>
          <a:off x="1645184" y="3924000"/>
          <a:ext cx="172964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549">
                  <a:extLst>
                    <a:ext uri="{9D8B030D-6E8A-4147-A177-3AD203B41FA5}">
                      <a16:colId xmlns:a16="http://schemas.microsoft.com/office/drawing/2014/main" val="2287498087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1179389146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26621518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722597"/>
                  </a:ext>
                </a:extLst>
              </a:tr>
            </a:tbl>
          </a:graphicData>
        </a:graphic>
      </p:graphicFrame>
      <p:sp>
        <p:nvSpPr>
          <p:cNvPr id="31" name="Right Brace 30"/>
          <p:cNvSpPr/>
          <p:nvPr/>
        </p:nvSpPr>
        <p:spPr>
          <a:xfrm>
            <a:off x="4688536" y="3085134"/>
            <a:ext cx="248194" cy="135914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5054810" y="3516732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6143719" y="3115943"/>
                <a:ext cx="20493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8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3719" y="3115943"/>
                <a:ext cx="2049305" cy="523220"/>
              </a:xfrm>
              <a:prstGeom prst="rect">
                <a:avLst/>
              </a:prstGeom>
              <a:blipFill>
                <a:blip r:embed="rId7"/>
                <a:stretch>
                  <a:fillRect l="-625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1738934" y="3831047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328883" y="3831047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918831" y="3831047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760927" y="300384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339879" y="300384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918831" y="300384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497783" y="300384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076735" y="3003840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695690" y="2095787"/>
            <a:ext cx="20493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15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824795" y="4904512"/>
            <a:ext cx="692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more penalties does Dora score than miss?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3408599" y="4120308"/>
            <a:ext cx="1119331" cy="0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7687557" y="4873734"/>
            <a:ext cx="429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8059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7" grpId="1"/>
      <p:bldP spid="28" grpId="0"/>
      <p:bldP spid="31" grpId="0" animBg="1"/>
      <p:bldP spid="32" grpId="0"/>
      <p:bldP spid="34" grpId="0"/>
      <p:bldP spid="35" grpId="0"/>
      <p:bldP spid="36" grpId="0"/>
      <p:bldP spid="37" grpId="0"/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4" grpId="0"/>
      <p:bldP spid="45" grpId="0"/>
      <p:bldP spid="4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8956" y="459982"/>
            <a:ext cx="1675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</a:t>
            </a:r>
            <a:r>
              <a:rPr kumimoji="0" lang="en-GB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5979" y="426536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48823" y="5692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Rectangle 1"/>
          <p:cNvSpPr/>
          <p:nvPr/>
        </p:nvSpPr>
        <p:spPr>
          <a:xfrm>
            <a:off x="1194063" y="1408030"/>
            <a:ext cx="647241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Tommy has a packet of sweets.</a:t>
            </a:r>
          </a:p>
          <a:p>
            <a:pPr algn="ctr"/>
            <a:r>
              <a:rPr lang="en-GB" sz="2800" dirty="0"/>
              <a:t> </a:t>
            </a:r>
          </a:p>
          <a:p>
            <a:pPr algn="ctr"/>
            <a:r>
              <a:rPr lang="en-GB" sz="2800" dirty="0"/>
              <a:t>For every 2 red sweets there are 3 green sweets. 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If there are 30 sweets in the packet in total, how many of each colour are there? </a:t>
            </a:r>
          </a:p>
        </p:txBody>
      </p:sp>
    </p:spTree>
    <p:extLst>
      <p:ext uri="{BB962C8B-B14F-4D97-AF65-F5344CB8AC3E}">
        <p14:creationId xmlns:p14="http://schemas.microsoft.com/office/powerpoint/2010/main" val="7828849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8956" y="459982"/>
            <a:ext cx="1675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</a:t>
            </a:r>
            <a:r>
              <a:rPr kumimoji="0" lang="en-GB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3" name="Group 62"/>
          <p:cNvGrpSpPr/>
          <p:nvPr/>
        </p:nvGrpSpPr>
        <p:grpSpPr>
          <a:xfrm>
            <a:off x="1019168" y="1862310"/>
            <a:ext cx="3145102" cy="395568"/>
            <a:chOff x="868956" y="1284039"/>
            <a:chExt cx="2423419" cy="304800"/>
          </a:xfrm>
        </p:grpSpPr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61578" y="1284039"/>
              <a:ext cx="542925" cy="304800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8956" y="1293564"/>
              <a:ext cx="495300" cy="285750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15267" y="1293564"/>
              <a:ext cx="495300" cy="285750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55514" y="1284039"/>
              <a:ext cx="542925" cy="304800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49450" y="1284039"/>
              <a:ext cx="542925" cy="304800"/>
            </a:xfrm>
            <a:prstGeom prst="rect">
              <a:avLst/>
            </a:prstGeom>
          </p:spPr>
        </p:pic>
      </p:grpSp>
      <p:grpSp>
        <p:nvGrpSpPr>
          <p:cNvPr id="64" name="Group 63"/>
          <p:cNvGrpSpPr/>
          <p:nvPr/>
        </p:nvGrpSpPr>
        <p:grpSpPr>
          <a:xfrm>
            <a:off x="1019168" y="2274334"/>
            <a:ext cx="3145102" cy="395568"/>
            <a:chOff x="868956" y="1284039"/>
            <a:chExt cx="2423419" cy="304800"/>
          </a:xfrm>
        </p:grpSpPr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61578" y="1284039"/>
              <a:ext cx="542925" cy="304800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8956" y="1293564"/>
              <a:ext cx="495300" cy="285750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15267" y="1293564"/>
              <a:ext cx="495300" cy="285750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55514" y="1284039"/>
              <a:ext cx="542925" cy="304800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49450" y="1284039"/>
              <a:ext cx="542925" cy="304800"/>
            </a:xfrm>
            <a:prstGeom prst="rect">
              <a:avLst/>
            </a:prstGeom>
          </p:spPr>
        </p:pic>
      </p:grpSp>
      <p:grpSp>
        <p:nvGrpSpPr>
          <p:cNvPr id="70" name="Group 69"/>
          <p:cNvGrpSpPr/>
          <p:nvPr/>
        </p:nvGrpSpPr>
        <p:grpSpPr>
          <a:xfrm>
            <a:off x="1019168" y="2686358"/>
            <a:ext cx="3145102" cy="395568"/>
            <a:chOff x="868956" y="1284039"/>
            <a:chExt cx="2423419" cy="304800"/>
          </a:xfrm>
        </p:grpSpPr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61578" y="1284039"/>
              <a:ext cx="542925" cy="304800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8956" y="1293564"/>
              <a:ext cx="495300" cy="285750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15267" y="1293564"/>
              <a:ext cx="495300" cy="285750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55514" y="1284039"/>
              <a:ext cx="542925" cy="304800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49450" y="1284039"/>
              <a:ext cx="542925" cy="304800"/>
            </a:xfrm>
            <a:prstGeom prst="rect">
              <a:avLst/>
            </a:prstGeom>
          </p:spPr>
        </p:pic>
      </p:grpSp>
      <p:grpSp>
        <p:nvGrpSpPr>
          <p:cNvPr id="76" name="Group 75"/>
          <p:cNvGrpSpPr/>
          <p:nvPr/>
        </p:nvGrpSpPr>
        <p:grpSpPr>
          <a:xfrm>
            <a:off x="1019168" y="3098382"/>
            <a:ext cx="3145102" cy="395568"/>
            <a:chOff x="868956" y="1284039"/>
            <a:chExt cx="2423419" cy="304800"/>
          </a:xfrm>
        </p:grpSpPr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61578" y="1284039"/>
              <a:ext cx="542925" cy="304800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8956" y="1293564"/>
              <a:ext cx="495300" cy="285750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15267" y="1293564"/>
              <a:ext cx="495300" cy="285750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55514" y="1284039"/>
              <a:ext cx="542925" cy="304800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49450" y="1284039"/>
              <a:ext cx="542925" cy="304800"/>
            </a:xfrm>
            <a:prstGeom prst="rect">
              <a:avLst/>
            </a:prstGeom>
          </p:spPr>
        </p:pic>
      </p:grpSp>
      <p:grpSp>
        <p:nvGrpSpPr>
          <p:cNvPr id="82" name="Group 81"/>
          <p:cNvGrpSpPr/>
          <p:nvPr/>
        </p:nvGrpSpPr>
        <p:grpSpPr>
          <a:xfrm>
            <a:off x="1019168" y="3510406"/>
            <a:ext cx="3145102" cy="395568"/>
            <a:chOff x="868956" y="1284039"/>
            <a:chExt cx="2423419" cy="304800"/>
          </a:xfrm>
        </p:grpSpPr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61578" y="1284039"/>
              <a:ext cx="542925" cy="304800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8956" y="1293564"/>
              <a:ext cx="495300" cy="285750"/>
            </a:xfrm>
            <a:prstGeom prst="rect">
              <a:avLst/>
            </a:prstGeom>
          </p:spPr>
        </p:pic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15267" y="1293564"/>
              <a:ext cx="495300" cy="285750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55514" y="1284039"/>
              <a:ext cx="542925" cy="304800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49450" y="1284039"/>
              <a:ext cx="542925" cy="304800"/>
            </a:xfrm>
            <a:prstGeom prst="rect">
              <a:avLst/>
            </a:prstGeom>
          </p:spPr>
        </p:pic>
      </p:grpSp>
      <p:grpSp>
        <p:nvGrpSpPr>
          <p:cNvPr id="88" name="Group 87"/>
          <p:cNvGrpSpPr/>
          <p:nvPr/>
        </p:nvGrpSpPr>
        <p:grpSpPr>
          <a:xfrm>
            <a:off x="1019168" y="3922432"/>
            <a:ext cx="3145102" cy="395568"/>
            <a:chOff x="868956" y="1284039"/>
            <a:chExt cx="2423419" cy="304800"/>
          </a:xfrm>
        </p:grpSpPr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61578" y="1284039"/>
              <a:ext cx="542925" cy="304800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8956" y="1293564"/>
              <a:ext cx="495300" cy="285750"/>
            </a:xfrm>
            <a:prstGeom prst="rect">
              <a:avLst/>
            </a:prstGeom>
          </p:spPr>
        </p:pic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15267" y="1293564"/>
              <a:ext cx="495300" cy="285750"/>
            </a:xfrm>
            <a:prstGeom prst="rect">
              <a:avLst/>
            </a:prstGeom>
          </p:spPr>
        </p:pic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55514" y="1284039"/>
              <a:ext cx="542925" cy="304800"/>
            </a:xfrm>
            <a:prstGeom prst="rect">
              <a:avLst/>
            </a:prstGeom>
          </p:spPr>
        </p:pic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49450" y="1284039"/>
              <a:ext cx="542925" cy="304800"/>
            </a:xfrm>
            <a:prstGeom prst="rect">
              <a:avLst/>
            </a:prstGeom>
          </p:spPr>
        </p:pic>
      </p:grpSp>
      <p:sp>
        <p:nvSpPr>
          <p:cNvPr id="94" name="TextBox 93"/>
          <p:cNvSpPr txBox="1"/>
          <p:nvPr/>
        </p:nvSpPr>
        <p:spPr>
          <a:xfrm>
            <a:off x="4411750" y="2390219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4435919" y="3226144"/>
            <a:ext cx="748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G</a:t>
            </a:r>
          </a:p>
        </p:txBody>
      </p:sp>
      <p:graphicFrame>
        <p:nvGraphicFramePr>
          <p:cNvPr id="96" name="Table 9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2671087"/>
              </p:ext>
            </p:extLst>
          </p:nvPr>
        </p:nvGraphicFramePr>
        <p:xfrm>
          <a:off x="4915020" y="2463468"/>
          <a:ext cx="115309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549">
                  <a:extLst>
                    <a:ext uri="{9D8B030D-6E8A-4147-A177-3AD203B41FA5}">
                      <a16:colId xmlns:a16="http://schemas.microsoft.com/office/drawing/2014/main" val="2287498087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11793891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722597"/>
                  </a:ext>
                </a:extLst>
              </a:tr>
            </a:tbl>
          </a:graphicData>
        </a:graphic>
      </p:graphicFrame>
      <p:graphicFrame>
        <p:nvGraphicFramePr>
          <p:cNvPr id="97" name="Table 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6032718"/>
              </p:ext>
            </p:extLst>
          </p:nvPr>
        </p:nvGraphicFramePr>
        <p:xfrm>
          <a:off x="4915019" y="3302334"/>
          <a:ext cx="172964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549">
                  <a:extLst>
                    <a:ext uri="{9D8B030D-6E8A-4147-A177-3AD203B41FA5}">
                      <a16:colId xmlns:a16="http://schemas.microsoft.com/office/drawing/2014/main" val="2287498087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1179389146"/>
                    </a:ext>
                  </a:extLst>
                </a:gridCol>
                <a:gridCol w="576549">
                  <a:extLst>
                    <a:ext uri="{9D8B030D-6E8A-4147-A177-3AD203B41FA5}">
                      <a16:colId xmlns:a16="http://schemas.microsoft.com/office/drawing/2014/main" val="26621518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722597"/>
                  </a:ext>
                </a:extLst>
              </a:tr>
            </a:tbl>
          </a:graphicData>
        </a:graphic>
      </p:graphicFrame>
      <p:sp>
        <p:nvSpPr>
          <p:cNvPr id="98" name="Right Brace 97"/>
          <p:cNvSpPr/>
          <p:nvPr/>
        </p:nvSpPr>
        <p:spPr>
          <a:xfrm>
            <a:off x="6780875" y="2385661"/>
            <a:ext cx="248194" cy="135914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TextBox 98"/>
          <p:cNvSpPr txBox="1"/>
          <p:nvPr/>
        </p:nvSpPr>
        <p:spPr>
          <a:xfrm>
            <a:off x="7147936" y="2788866"/>
            <a:ext cx="7483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  <a:p>
            <a:endParaRPr lang="en-GB" sz="2800" dirty="0"/>
          </a:p>
        </p:txBody>
      </p:sp>
      <p:sp>
        <p:nvSpPr>
          <p:cNvPr id="100" name="TextBox 99"/>
          <p:cNvSpPr txBox="1"/>
          <p:nvPr/>
        </p:nvSpPr>
        <p:spPr>
          <a:xfrm>
            <a:off x="5018125" y="3219708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9" name="TextBox 108"/>
              <p:cNvSpPr txBox="1"/>
              <p:nvPr/>
            </p:nvSpPr>
            <p:spPr>
              <a:xfrm>
                <a:off x="5491569" y="4005276"/>
                <a:ext cx="20493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09" name="TextBox 10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1569" y="4005276"/>
                <a:ext cx="2049305" cy="523220"/>
              </a:xfrm>
              <a:prstGeom prst="rect">
                <a:avLst/>
              </a:prstGeom>
              <a:blipFill>
                <a:blip r:embed="rId7"/>
                <a:stretch>
                  <a:fillRect l="-625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0" name="TextBox 109"/>
          <p:cNvSpPr txBox="1"/>
          <p:nvPr/>
        </p:nvSpPr>
        <p:spPr>
          <a:xfrm>
            <a:off x="5609395" y="3219708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6169956" y="3226144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4995385" y="2390219"/>
            <a:ext cx="354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5604646" y="2385661"/>
            <a:ext cx="359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1689295" y="5244884"/>
            <a:ext cx="5924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 red sweets and 18 green sweets.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7245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95" grpId="0"/>
      <p:bldP spid="98" grpId="0" animBg="1"/>
      <p:bldP spid="99" grpId="0"/>
      <p:bldP spid="100" grpId="0"/>
      <p:bldP spid="109" grpId="0"/>
      <p:bldP spid="110" grpId="0"/>
      <p:bldP spid="111" grpId="0"/>
      <p:bldP spid="112" grpId="0"/>
      <p:bldP spid="113" grpId="0"/>
      <p:bldP spid="1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.5|4.7|12.1|9|4.8|4.3|7.3|0.8|8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1.7|2|7.7|2.4|3.2|5|5|5.3|4.9|15.9|16.1|1.2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6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7.4|1.9|2.9|2.3|6.2|4.5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0.4|18.5|8.4|6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2.2|3.6|7.7|6.1|1.7|8|4.4|1.6|11.6|15.5|0.7|2.5|1.6|13.8|1.5|5.8|3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0.7|1.1|3.4|7.1|0.8|5.5|1.3|8|1.9|2.2|5.4|7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2|3.1|4.6|1.6|2.8|5|1.7|4.8|5.8|1.1|2.3|3.6|3.3|4.2|8.6|11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0.6|0.8|0.8|0.7|1|3.8|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elements/1.1/"/>
    <ds:schemaRef ds:uri="http://purl.org/dc/dcmitype/"/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documentManagement/types"/>
    <ds:schemaRef ds:uri="cee99ee9-287b-4f9a-957c-ba5ae7375c9a"/>
    <ds:schemaRef ds:uri="522d4c35-b548-4432-90ae-af4376e1c4b4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63CDC992-970D-4B90-89D2-28F7127718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18222</TotalTime>
  <Words>472</Words>
  <Application>Microsoft Office PowerPoint</Application>
  <PresentationFormat>On-screen Show (4:3)</PresentationFormat>
  <Paragraphs>128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Emma Cooper</cp:lastModifiedBy>
  <cp:revision>742</cp:revision>
  <dcterms:created xsi:type="dcterms:W3CDTF">2019-07-05T11:02:13Z</dcterms:created>
  <dcterms:modified xsi:type="dcterms:W3CDTF">2021-03-23T14:47:15Z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