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71" r:id="rId4"/>
    <p:sldId id="270" r:id="rId5"/>
    <p:sldId id="258" r:id="rId6"/>
    <p:sldId id="267" r:id="rId7"/>
    <p:sldId id="262" r:id="rId8"/>
    <p:sldId id="274" r:id="rId9"/>
    <p:sldId id="261" r:id="rId10"/>
    <p:sldId id="263" r:id="rId11"/>
    <p:sldId id="264" r:id="rId12"/>
    <p:sldId id="265" r:id="rId13"/>
    <p:sldId id="272" r:id="rId14"/>
    <p:sldId id="273" r:id="rId15"/>
    <p:sldId id="259" r:id="rId16"/>
    <p:sldId id="260" r:id="rId17"/>
    <p:sldId id="266" r:id="rId1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A32ED-F43D-41AA-A8BC-F411145C3FC3}" type="datetimeFigureOut">
              <a:rPr lang="en-GB" smtClean="0"/>
              <a:t>24/09/2017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BD431E-BD01-4CA8-A71D-7471FA27CF0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3427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A32ED-F43D-41AA-A8BC-F411145C3FC3}" type="datetimeFigureOut">
              <a:rPr lang="en-GB" smtClean="0"/>
              <a:t>24/09/2017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BD431E-BD01-4CA8-A71D-7471FA27CF0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036914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A32ED-F43D-41AA-A8BC-F411145C3FC3}" type="datetimeFigureOut">
              <a:rPr lang="en-GB" smtClean="0"/>
              <a:t>24/09/2017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BD431E-BD01-4CA8-A71D-7471FA27CF0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70840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A32ED-F43D-41AA-A8BC-F411145C3FC3}" type="datetimeFigureOut">
              <a:rPr lang="en-GB" smtClean="0"/>
              <a:t>24/09/2017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BD431E-BD01-4CA8-A71D-7471FA27CF0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447196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A32ED-F43D-41AA-A8BC-F411145C3FC3}" type="datetimeFigureOut">
              <a:rPr lang="en-GB" smtClean="0"/>
              <a:t>24/09/2017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BD431E-BD01-4CA8-A71D-7471FA27CF0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010303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A32ED-F43D-41AA-A8BC-F411145C3FC3}" type="datetimeFigureOut">
              <a:rPr lang="en-GB" smtClean="0"/>
              <a:t>24/09/2017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BD431E-BD01-4CA8-A71D-7471FA27CF0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41729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A32ED-F43D-41AA-A8BC-F411145C3FC3}" type="datetimeFigureOut">
              <a:rPr lang="en-GB" smtClean="0"/>
              <a:t>24/09/2017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BD431E-BD01-4CA8-A71D-7471FA27CF0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09417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A32ED-F43D-41AA-A8BC-F411145C3FC3}" type="datetimeFigureOut">
              <a:rPr lang="en-GB" smtClean="0"/>
              <a:t>24/09/2017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BD431E-BD01-4CA8-A71D-7471FA27CF0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529738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A32ED-F43D-41AA-A8BC-F411145C3FC3}" type="datetimeFigureOut">
              <a:rPr lang="en-GB" smtClean="0"/>
              <a:t>24/09/2017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BD431E-BD01-4CA8-A71D-7471FA27CF0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369142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A32ED-F43D-41AA-A8BC-F411145C3FC3}" type="datetimeFigureOut">
              <a:rPr lang="en-GB" smtClean="0"/>
              <a:t>24/09/2017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BD431E-BD01-4CA8-A71D-7471FA27CF0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226802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A32ED-F43D-41AA-A8BC-F411145C3FC3}" type="datetimeFigureOut">
              <a:rPr lang="en-GB" smtClean="0"/>
              <a:t>24/09/2017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BD431E-BD01-4CA8-A71D-7471FA27CF0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562949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DA32ED-F43D-41AA-A8BC-F411145C3FC3}" type="datetimeFigureOut">
              <a:rPr lang="en-GB" smtClean="0"/>
              <a:t>24/09/2017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BD431E-BD01-4CA8-A71D-7471FA27CF0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569106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11560" y="332656"/>
            <a:ext cx="7772400" cy="1584176"/>
          </a:xfrm>
          <a:solidFill>
            <a:schemeClr val="accent6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en-GB" sz="2800" dirty="0">
                <a:latin typeface="CCW Cursive Writing 7" pitchFamily="66" charset="0"/>
              </a:rPr>
              <a:t>Reception Parents Workshop</a:t>
            </a:r>
            <a:br>
              <a:rPr lang="en-GB" sz="2800" dirty="0">
                <a:latin typeface="CCW Cursive Writing 7" pitchFamily="66" charset="0"/>
              </a:rPr>
            </a:br>
            <a:r>
              <a:rPr lang="en-GB" sz="2800" dirty="0">
                <a:latin typeface="CCW Cursive Writing 7" pitchFamily="66" charset="0"/>
              </a:rPr>
              <a:t>Welcome!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636912"/>
            <a:ext cx="6400800" cy="3001888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981"/>
          <a:stretch/>
        </p:blipFill>
        <p:spPr>
          <a:xfrm>
            <a:off x="827584" y="2132856"/>
            <a:ext cx="7416824" cy="43398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00138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9208" y="153664"/>
            <a:ext cx="8229600" cy="1143000"/>
          </a:xfrm>
          <a:solidFill>
            <a:schemeClr val="accent6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en-GB" sz="4000" b="1" dirty="0">
                <a:latin typeface="CCW Cursive Writing 7" pitchFamily="66" charset="0"/>
              </a:rPr>
              <a:t>Phonics</a:t>
            </a:r>
            <a:r>
              <a:rPr lang="en-GB" sz="4000" dirty="0">
                <a:latin typeface="CCW Cursive Writing 7" pitchFamily="66" charset="0"/>
              </a:rPr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4896544"/>
          </a:xfrm>
          <a:solidFill>
            <a:schemeClr val="accent6">
              <a:lumMod val="20000"/>
              <a:lumOff val="80000"/>
            </a:schemeClr>
          </a:solidFill>
        </p:spPr>
        <p:txBody>
          <a:bodyPr>
            <a:normAutofit fontScale="55000" lnSpcReduction="20000"/>
          </a:bodyPr>
          <a:lstStyle/>
          <a:p>
            <a:r>
              <a:rPr lang="en-GB" sz="4400" b="1" dirty="0">
                <a:latin typeface="CCW Cursive Writing 7" pitchFamily="66" charset="0"/>
              </a:rPr>
              <a:t>What is phonics?</a:t>
            </a:r>
          </a:p>
          <a:p>
            <a:pPr marL="0" indent="0" algn="ctr">
              <a:buNone/>
            </a:pPr>
            <a:r>
              <a:rPr lang="en-GB" sz="4400" dirty="0">
                <a:latin typeface="CCW Cursive Writing 7" pitchFamily="66" charset="0"/>
              </a:rPr>
              <a:t>All words are made up of sounds. We have 26 letters in our alphabet but the English language is made up of 42 </a:t>
            </a:r>
            <a:r>
              <a:rPr lang="en-GB" sz="4400" dirty="0" smtClean="0">
                <a:latin typeface="CCW Cursive Writing 7" pitchFamily="66" charset="0"/>
              </a:rPr>
              <a:t>sounds or</a:t>
            </a:r>
            <a:r>
              <a:rPr lang="en-GB" sz="4400" dirty="0" smtClean="0">
                <a:latin typeface="CCW Cursive Writing 7" pitchFamily="66" charset="0"/>
              </a:rPr>
              <a:t> </a:t>
            </a:r>
            <a:r>
              <a:rPr lang="en-GB" sz="4400" dirty="0">
                <a:latin typeface="CCW Cursive Writing 7" pitchFamily="66" charset="0"/>
              </a:rPr>
              <a:t>phonemes</a:t>
            </a:r>
          </a:p>
          <a:p>
            <a:pPr marL="0" indent="0" algn="ctr">
              <a:buNone/>
            </a:pPr>
            <a:endParaRPr lang="en-GB" sz="4400" dirty="0">
              <a:latin typeface="CCW Cursive Writing 7" pitchFamily="66" charset="0"/>
            </a:endParaRPr>
          </a:p>
          <a:p>
            <a:pPr marL="0" indent="0">
              <a:buNone/>
            </a:pPr>
            <a:r>
              <a:rPr lang="en-GB" sz="4400" dirty="0">
                <a:latin typeface="CCW Cursive Writing 7" pitchFamily="66" charset="0"/>
              </a:rPr>
              <a:t>    </a:t>
            </a:r>
            <a:r>
              <a:rPr lang="en-GB" sz="4400" b="1" dirty="0">
                <a:solidFill>
                  <a:srgbClr val="FF0000"/>
                </a:solidFill>
                <a:latin typeface="CCW Cursive Writing 7" pitchFamily="66" charset="0"/>
              </a:rPr>
              <a:t>c/a/t       </a:t>
            </a:r>
            <a:r>
              <a:rPr lang="en-GB" sz="4400" b="1" dirty="0" err="1">
                <a:solidFill>
                  <a:srgbClr val="FF0000"/>
                </a:solidFill>
                <a:latin typeface="CCW Cursive Writing 7" pitchFamily="66" charset="0"/>
              </a:rPr>
              <a:t>sh</a:t>
            </a:r>
            <a:r>
              <a:rPr lang="en-GB" sz="4400" b="1" dirty="0">
                <a:solidFill>
                  <a:srgbClr val="FF0000"/>
                </a:solidFill>
                <a:latin typeface="CCW Cursive Writing 7" pitchFamily="66" charset="0"/>
              </a:rPr>
              <a:t>/</a:t>
            </a:r>
            <a:r>
              <a:rPr lang="en-GB" sz="4400" b="1" dirty="0" err="1">
                <a:solidFill>
                  <a:srgbClr val="FF0000"/>
                </a:solidFill>
                <a:latin typeface="CCW Cursive Writing 7" pitchFamily="66" charset="0"/>
              </a:rPr>
              <a:t>ee</a:t>
            </a:r>
            <a:r>
              <a:rPr lang="en-GB" sz="4400" b="1" dirty="0">
                <a:solidFill>
                  <a:srgbClr val="FF0000"/>
                </a:solidFill>
                <a:latin typeface="CCW Cursive Writing 7" pitchFamily="66" charset="0"/>
              </a:rPr>
              <a:t>/p     </a:t>
            </a:r>
            <a:r>
              <a:rPr lang="en-GB" sz="4400" b="1" dirty="0" err="1" smtClean="0">
                <a:solidFill>
                  <a:srgbClr val="FF0000"/>
                </a:solidFill>
                <a:latin typeface="CCW Cursive Writing 7" pitchFamily="66" charset="0"/>
              </a:rPr>
              <a:t>ch</a:t>
            </a:r>
            <a:r>
              <a:rPr lang="en-GB" sz="4400" b="1" dirty="0" smtClean="0">
                <a:solidFill>
                  <a:srgbClr val="FF0000"/>
                </a:solidFill>
                <a:latin typeface="CCW Cursive Writing 7" pitchFamily="66" charset="0"/>
              </a:rPr>
              <a:t>/</a:t>
            </a:r>
            <a:r>
              <a:rPr lang="en-GB" sz="4400" b="1" dirty="0" err="1" smtClean="0">
                <a:solidFill>
                  <a:srgbClr val="FF0000"/>
                </a:solidFill>
                <a:latin typeface="CCW Cursive Writing 7" pitchFamily="66" charset="0"/>
              </a:rPr>
              <a:t>i</a:t>
            </a:r>
            <a:r>
              <a:rPr lang="en-GB" sz="4400" b="1" dirty="0" smtClean="0">
                <a:solidFill>
                  <a:srgbClr val="FF0000"/>
                </a:solidFill>
                <a:latin typeface="CCW Cursive Writing 7" pitchFamily="66" charset="0"/>
              </a:rPr>
              <a:t>/</a:t>
            </a:r>
            <a:r>
              <a:rPr lang="en-GB" sz="4400" b="1" dirty="0" err="1" smtClean="0">
                <a:solidFill>
                  <a:srgbClr val="FF0000"/>
                </a:solidFill>
                <a:latin typeface="CCW Cursive Writing 7" pitchFamily="66" charset="0"/>
              </a:rPr>
              <a:t>ck</a:t>
            </a:r>
            <a:endParaRPr lang="en-GB" sz="4400" b="1" dirty="0" smtClean="0">
              <a:solidFill>
                <a:srgbClr val="FF0000"/>
              </a:solidFill>
              <a:latin typeface="CCW Cursive Writing 7" pitchFamily="66" charset="0"/>
            </a:endParaRPr>
          </a:p>
          <a:p>
            <a:pPr marL="0" indent="0">
              <a:buNone/>
            </a:pPr>
            <a:endParaRPr lang="en-GB" sz="4400" dirty="0" smtClean="0">
              <a:latin typeface="CCW Cursive Writing 7" pitchFamily="66" charset="0"/>
            </a:endParaRPr>
          </a:p>
          <a:p>
            <a:pPr marL="0" indent="0" algn="just">
              <a:buNone/>
            </a:pPr>
            <a:r>
              <a:rPr lang="en-GB" sz="3600" dirty="0" smtClean="0">
                <a:latin typeface="CCW Cursive Writing 7" pitchFamily="66" charset="0"/>
              </a:rPr>
              <a:t>We </a:t>
            </a:r>
            <a:r>
              <a:rPr lang="en-GB" sz="3600" dirty="0">
                <a:latin typeface="CCW Cursive Writing 7" pitchFamily="66" charset="0"/>
              </a:rPr>
              <a:t>use </a:t>
            </a:r>
            <a:r>
              <a:rPr lang="en-GB" sz="3600" b="1" u="sng" dirty="0">
                <a:solidFill>
                  <a:srgbClr val="FF0000"/>
                </a:solidFill>
                <a:latin typeface="CCW Cursive Writing 7" pitchFamily="66" charset="0"/>
              </a:rPr>
              <a:t>Jolly Phonics </a:t>
            </a:r>
            <a:r>
              <a:rPr lang="en-GB" sz="3600" dirty="0">
                <a:latin typeface="CCW Cursive Writing 7" pitchFamily="66" charset="0"/>
              </a:rPr>
              <a:t>to introduce and teach phonics. Fun, interactive, multi-sensory with each sound introduced through a story, a song and an action.</a:t>
            </a:r>
          </a:p>
          <a:p>
            <a:pPr marL="0" indent="0">
              <a:buNone/>
            </a:pPr>
            <a:r>
              <a:rPr lang="en-GB" sz="4000" dirty="0"/>
              <a:t> </a:t>
            </a:r>
            <a:endParaRPr lang="en-GB" sz="2400" b="1" dirty="0"/>
          </a:p>
        </p:txBody>
      </p:sp>
      <p:pic>
        <p:nvPicPr>
          <p:cNvPr id="1026" name="Picture 2" descr="C:\Users\klaassena.SPPS.004\AppData\Local\Microsoft\Windows\Temporary Internet Files\Content.IE5\X3CLS1SY\logo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5733256"/>
            <a:ext cx="5616624" cy="1092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C:\Users\Home\AppData\Local\Microsoft\Windows\Temporary Internet Files\Content.IE5\7783T5QF\VOCABULARIO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6087" y="188640"/>
            <a:ext cx="1812466" cy="9886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717375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40000"/>
              <a:lumOff val="60000"/>
            </a:schemeClr>
          </a:solidFill>
        </p:spPr>
        <p:txBody>
          <a:bodyPr/>
          <a:lstStyle/>
          <a:p>
            <a:r>
              <a:rPr lang="en-GB" dirty="0">
                <a:latin typeface="CCW Cursive Writing 7" pitchFamily="66" charset="0"/>
              </a:rPr>
              <a:t>Today’s sound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417638"/>
            <a:ext cx="8229600" cy="50974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62875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14:ripple dir="ld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r>
              <a:rPr lang="en-GB" sz="3600" b="1" dirty="0">
                <a:latin typeface="CCW Cursive Writing 7" pitchFamily="66" charset="0"/>
              </a:rPr>
              <a:t>Daily Phonics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solidFill>
            <a:schemeClr val="accent6">
              <a:lumMod val="20000"/>
              <a:lumOff val="80000"/>
            </a:schemeClr>
          </a:solidFill>
        </p:spPr>
        <p:txBody>
          <a:bodyPr>
            <a:normAutofit fontScale="77500" lnSpcReduction="20000"/>
          </a:bodyPr>
          <a:lstStyle/>
          <a:p>
            <a:r>
              <a:rPr lang="en-GB" dirty="0">
                <a:latin typeface="CCW Cursive Writing 7" pitchFamily="66" charset="0"/>
              </a:rPr>
              <a:t>First sounds</a:t>
            </a:r>
          </a:p>
          <a:p>
            <a:pPr marL="0" indent="0">
              <a:buNone/>
            </a:pPr>
            <a:r>
              <a:rPr lang="en-GB" sz="6000" dirty="0">
                <a:latin typeface="CCW Cursive Writing 7" pitchFamily="66" charset="0"/>
              </a:rPr>
              <a:t>s       a       t       p       </a:t>
            </a:r>
            <a:r>
              <a:rPr lang="en-GB" sz="6000" dirty="0" err="1">
                <a:latin typeface="CCW Cursive Writing 7" pitchFamily="66" charset="0"/>
              </a:rPr>
              <a:t>i</a:t>
            </a:r>
            <a:r>
              <a:rPr lang="en-GB" sz="6000" dirty="0">
                <a:latin typeface="CCW Cursive Writing 7" pitchFamily="66" charset="0"/>
              </a:rPr>
              <a:t>      n </a:t>
            </a:r>
          </a:p>
          <a:p>
            <a:pPr marL="0" indent="0">
              <a:buNone/>
            </a:pPr>
            <a:r>
              <a:rPr lang="en-GB" sz="6000" dirty="0"/>
              <a:t>			</a:t>
            </a:r>
            <a:r>
              <a:rPr lang="en-GB" sz="6000" b="1" u="sng" dirty="0">
                <a:solidFill>
                  <a:srgbClr val="FF0000"/>
                </a:solidFill>
                <a:latin typeface="CCW Cursive Writing 7" pitchFamily="66" charset="0"/>
              </a:rPr>
              <a:t>Blend </a:t>
            </a:r>
          </a:p>
          <a:p>
            <a:pPr marL="0" indent="0">
              <a:buNone/>
            </a:pPr>
            <a:r>
              <a:rPr lang="en-GB" sz="6000" b="1" dirty="0">
                <a:latin typeface="CCW Cursive Writing 7" pitchFamily="66" charset="0"/>
              </a:rPr>
              <a:t>sat    pin     nip     sit     pit </a:t>
            </a:r>
            <a:r>
              <a:rPr lang="en-GB" sz="6000" b="1" dirty="0" smtClean="0">
                <a:latin typeface="CCW Cursive Writing 7" pitchFamily="66" charset="0"/>
              </a:rPr>
              <a:t>	pat     </a:t>
            </a:r>
            <a:r>
              <a:rPr lang="en-GB" sz="6000" b="1" dirty="0">
                <a:latin typeface="CCW Cursive Writing 7" pitchFamily="66" charset="0"/>
              </a:rPr>
              <a:t>	pip 		sip </a:t>
            </a:r>
          </a:p>
        </p:txBody>
      </p:sp>
      <p:sp>
        <p:nvSpPr>
          <p:cNvPr id="4" name="AutoShape 2" descr="Image result for sound buttons phase 2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" name="AutoShape 4" descr="Image result for sound buttons phase 2"/>
          <p:cNvSpPr>
            <a:spLocks noChangeAspect="1" noChangeArrowheads="1"/>
          </p:cNvSpPr>
          <p:nvPr/>
        </p:nvSpPr>
        <p:spPr bwMode="auto">
          <a:xfrm>
            <a:off x="4572000" y="34290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21939" y="0"/>
            <a:ext cx="1564861" cy="191175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892" y="92076"/>
            <a:ext cx="1572780" cy="13255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78144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14:ripple dir="rd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184964"/>
            <a:ext cx="8229600" cy="1143000"/>
          </a:xfrm>
          <a:solidFill>
            <a:schemeClr val="accent6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/>
          <a:lstStyle/>
          <a:p>
            <a:r>
              <a:rPr lang="en-GB" dirty="0">
                <a:latin typeface="CCW Cursive Writing 7" pitchFamily="66" charset="0"/>
              </a:rPr>
              <a:t>Phonics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84784"/>
            <a:ext cx="8507288" cy="5112568"/>
          </a:xfrm>
          <a:solidFill>
            <a:schemeClr val="accent6">
              <a:lumMod val="20000"/>
              <a:lumOff val="80000"/>
            </a:schemeClr>
          </a:solidFill>
        </p:spPr>
        <p:txBody>
          <a:bodyPr>
            <a:normAutofit fontScale="47500" lnSpcReduction="20000"/>
          </a:bodyPr>
          <a:lstStyle/>
          <a:p>
            <a:r>
              <a:rPr lang="en-GB" sz="5100" dirty="0">
                <a:latin typeface="CCW Cursive Writing 7" pitchFamily="66" charset="0"/>
              </a:rPr>
              <a:t>Young children learn quickly </a:t>
            </a:r>
            <a:r>
              <a:rPr lang="en-GB" sz="5100" dirty="0" smtClean="0">
                <a:latin typeface="CCW Cursive Writing 7" pitchFamily="66" charset="0"/>
              </a:rPr>
              <a:t>with activities and songs </a:t>
            </a:r>
          </a:p>
          <a:p>
            <a:pPr marL="0" indent="0">
              <a:buNone/>
            </a:pPr>
            <a:endParaRPr lang="en-GB" sz="5100" dirty="0" smtClean="0">
              <a:latin typeface="CCW Cursive Writing 7" pitchFamily="66" charset="0"/>
            </a:endParaRPr>
          </a:p>
          <a:p>
            <a:r>
              <a:rPr lang="en-GB" sz="5100" dirty="0" smtClean="0">
                <a:latin typeface="CCW Cursive Writing 7" pitchFamily="66" charset="0"/>
              </a:rPr>
              <a:t>A sound a day and recap on Friday</a:t>
            </a:r>
            <a:endParaRPr lang="en-GB" sz="5100" dirty="0">
              <a:latin typeface="CCW Cursive Writing 7" pitchFamily="66" charset="0"/>
            </a:endParaRPr>
          </a:p>
          <a:p>
            <a:pPr marL="0" indent="0">
              <a:buNone/>
            </a:pPr>
            <a:r>
              <a:rPr lang="en-GB" sz="6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CW Cursive Writing 7" pitchFamily="66" charset="0"/>
              </a:rPr>
              <a:t>  </a:t>
            </a:r>
            <a:endParaRPr lang="en-GB" sz="66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CW Cursive Writing 7" pitchFamily="66" charset="0"/>
            </a:endParaRPr>
          </a:p>
          <a:p>
            <a:pPr marL="0" indent="0" algn="ctr">
              <a:buNone/>
            </a:pPr>
            <a:r>
              <a:rPr lang="en-GB" sz="6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CW Cursive Writing 7" pitchFamily="66" charset="0"/>
              </a:rPr>
              <a:t>	</a:t>
            </a:r>
            <a:r>
              <a:rPr lang="en-GB" sz="6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CW Cursive Writing 7" pitchFamily="66" charset="0"/>
              </a:rPr>
              <a:t>is </a:t>
            </a:r>
            <a:r>
              <a:rPr lang="en-GB" sz="6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CW Cursive Writing 7" pitchFamily="66" charset="0"/>
              </a:rPr>
              <a:t> </a:t>
            </a:r>
            <a:r>
              <a:rPr lang="en-GB" sz="6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CW Cursive Writing 7" pitchFamily="66" charset="0"/>
              </a:rPr>
              <a:t> it   in   at</a:t>
            </a:r>
          </a:p>
          <a:p>
            <a:pPr marL="0" indent="0" algn="ctr">
              <a:buNone/>
            </a:pPr>
            <a:r>
              <a:rPr lang="en-GB" sz="6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CW Cursive Writing 7" pitchFamily="66" charset="0"/>
              </a:rPr>
              <a:t> </a:t>
            </a:r>
            <a:r>
              <a:rPr lang="en-GB" sz="6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CW Cursive Writing 7" pitchFamily="66" charset="0"/>
              </a:rPr>
              <a:t>and  he  she the  I</a:t>
            </a:r>
          </a:p>
          <a:p>
            <a:pPr marL="0" indent="0" algn="ctr">
              <a:buNone/>
            </a:pPr>
            <a:r>
              <a:rPr lang="en-GB" sz="51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CW Cursive Writing 7" pitchFamily="66" charset="0"/>
              </a:rPr>
              <a:t>  </a:t>
            </a:r>
            <a:endParaRPr lang="en-GB" sz="5100" b="1" dirty="0">
              <a:solidFill>
                <a:srgbClr val="FF0000"/>
              </a:solidFill>
              <a:latin typeface="CCW Cursive Writing 7" pitchFamily="66" charset="0"/>
            </a:endParaRPr>
          </a:p>
          <a:p>
            <a:r>
              <a:rPr lang="en-GB" sz="5100" dirty="0" smtClean="0">
                <a:latin typeface="CCW Cursive Writing 7" pitchFamily="66" charset="0"/>
              </a:rPr>
              <a:t>Reading is introduced after we know some t</a:t>
            </a:r>
            <a:r>
              <a:rPr lang="en-GB" sz="5100" dirty="0" smtClean="0">
                <a:latin typeface="CCW Cursive Writing 7" pitchFamily="66" charset="0"/>
              </a:rPr>
              <a:t>ricky </a:t>
            </a:r>
            <a:r>
              <a:rPr lang="en-GB" sz="5100" dirty="0">
                <a:latin typeface="CCW Cursive Writing 7" pitchFamily="66" charset="0"/>
              </a:rPr>
              <a:t>words and </a:t>
            </a:r>
            <a:r>
              <a:rPr lang="en-GB" sz="5100" dirty="0" smtClean="0">
                <a:latin typeface="CCW Cursive Writing 7" pitchFamily="66" charset="0"/>
              </a:rPr>
              <a:t>sounds. </a:t>
            </a:r>
          </a:p>
          <a:p>
            <a:r>
              <a:rPr lang="en-GB" sz="5100" dirty="0" smtClean="0">
                <a:latin typeface="CCW Cursive Writing 7" pitchFamily="66" charset="0"/>
              </a:rPr>
              <a:t>No </a:t>
            </a:r>
            <a:r>
              <a:rPr lang="en-GB" sz="5100" dirty="0" smtClean="0">
                <a:latin typeface="CCW Cursive Writing 7" pitchFamily="66" charset="0"/>
              </a:rPr>
              <a:t>rushing </a:t>
            </a:r>
            <a:r>
              <a:rPr lang="en-GB" sz="5100" dirty="0">
                <a:latin typeface="CCW Cursive Writing 7" pitchFamily="66" charset="0"/>
              </a:rPr>
              <a:t>into this as we don’t want to put children off reading.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2050" name="Picture 2" descr="C:\Users\Home\AppData\Local\Microsoft\Windows\Temporary Internet Files\Content.IE5\7783T5QF\VOCABULARIO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332656"/>
            <a:ext cx="1824732" cy="9953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364359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/>
          <a:p>
            <a:r>
              <a:rPr lang="en-GB" dirty="0">
                <a:latin typeface="CCW Cursive Writing 7" pitchFamily="66" charset="0"/>
              </a:rPr>
              <a:t>Jolly Phonics App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2"/>
          </p:nvPr>
        </p:nvSpPr>
        <p:spPr>
          <a:xfrm>
            <a:off x="179512" y="1628800"/>
            <a:ext cx="4536504" cy="4853709"/>
          </a:xfrm>
          <a:solidFill>
            <a:schemeClr val="accent6">
              <a:lumMod val="20000"/>
              <a:lumOff val="80000"/>
            </a:schemeClr>
          </a:solidFill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GB" sz="2900" b="1" dirty="0"/>
              <a:t>Children learn to</a:t>
            </a:r>
          </a:p>
          <a:p>
            <a:r>
              <a:rPr lang="en-GB" sz="3100" dirty="0"/>
              <a:t>– </a:t>
            </a:r>
            <a:r>
              <a:rPr lang="en-GB" sz="3100" dirty="0">
                <a:latin typeface="CCW Cursive Writing 7" pitchFamily="66" charset="0"/>
              </a:rPr>
              <a:t>Hear the letter sounds</a:t>
            </a:r>
          </a:p>
          <a:p>
            <a:r>
              <a:rPr lang="en-GB" sz="3100" dirty="0">
                <a:latin typeface="CCW Cursive Writing 7" pitchFamily="66" charset="0"/>
              </a:rPr>
              <a:t>– Recognize the letter sounds</a:t>
            </a:r>
          </a:p>
          <a:p>
            <a:r>
              <a:rPr lang="en-GB" sz="3100" dirty="0">
                <a:latin typeface="CCW Cursive Writing 7" pitchFamily="66" charset="0"/>
              </a:rPr>
              <a:t>– See letter formation</a:t>
            </a:r>
          </a:p>
          <a:p>
            <a:r>
              <a:rPr lang="en-GB" sz="3100" dirty="0">
                <a:latin typeface="CCW Cursive Writing 7" pitchFamily="66" charset="0"/>
              </a:rPr>
              <a:t>– Write the letters themselves</a:t>
            </a:r>
          </a:p>
          <a:p>
            <a:r>
              <a:rPr lang="en-GB" sz="3100" dirty="0">
                <a:latin typeface="CCW Cursive Writing 7" pitchFamily="66" charset="0"/>
              </a:rPr>
              <a:t>– Blend sounds in words for reading</a:t>
            </a:r>
          </a:p>
          <a:p>
            <a:r>
              <a:rPr lang="en-GB" sz="3100" dirty="0">
                <a:latin typeface="CCW Cursive Writing 7" pitchFamily="66" charset="0"/>
              </a:rPr>
              <a:t>– Identify sounds in words for spelling</a:t>
            </a:r>
          </a:p>
          <a:p>
            <a:endParaRPr lang="en-GB" dirty="0"/>
          </a:p>
        </p:txBody>
      </p:sp>
      <p:pic>
        <p:nvPicPr>
          <p:cNvPr id="1026" name="Picture 2" descr="The Jolly Phonics Letter Sounds App Splash screen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1988840"/>
            <a:ext cx="4499992" cy="4093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1691680" y="6190122"/>
            <a:ext cx="489654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b="1" dirty="0">
                <a:solidFill>
                  <a:srgbClr val="00B050"/>
                </a:solidFill>
              </a:rPr>
              <a:t>http://jollylearning.co.uk/</a:t>
            </a:r>
          </a:p>
        </p:txBody>
      </p:sp>
    </p:spTree>
    <p:extLst>
      <p:ext uri="{BB962C8B-B14F-4D97-AF65-F5344CB8AC3E}">
        <p14:creationId xmlns:p14="http://schemas.microsoft.com/office/powerpoint/2010/main" val="23330845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14:ripple dir="lu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/>
          <a:lstStyle/>
          <a:p>
            <a:r>
              <a:rPr lang="en-GB" dirty="0">
                <a:latin typeface="CCW Cursive Writing 7" pitchFamily="66" charset="0"/>
              </a:rPr>
              <a:t>Reading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686800" cy="5257800"/>
          </a:xfrm>
          <a:solidFill>
            <a:schemeClr val="accent6">
              <a:lumMod val="20000"/>
              <a:lumOff val="80000"/>
            </a:schemeClr>
          </a:solidFill>
        </p:spPr>
        <p:txBody>
          <a:bodyPr>
            <a:normAutofit fontScale="55000" lnSpcReduction="20000"/>
          </a:bodyPr>
          <a:lstStyle/>
          <a:p>
            <a:r>
              <a:rPr lang="en-GB" dirty="0">
                <a:latin typeface="CCW Cursive Writing 7" pitchFamily="66" charset="0"/>
              </a:rPr>
              <a:t>Range of reading books </a:t>
            </a:r>
          </a:p>
          <a:p>
            <a:r>
              <a:rPr lang="en-GB" dirty="0">
                <a:latin typeface="CCW Cursive Writing 7" pitchFamily="66" charset="0"/>
              </a:rPr>
              <a:t>Reading records – please comment</a:t>
            </a:r>
          </a:p>
          <a:p>
            <a:r>
              <a:rPr lang="en-GB" dirty="0">
                <a:latin typeface="CCW Cursive Writing 7" pitchFamily="66" charset="0"/>
              </a:rPr>
              <a:t>Initially books are changed weekly on a set day</a:t>
            </a:r>
          </a:p>
          <a:p>
            <a:r>
              <a:rPr lang="en-GB" dirty="0">
                <a:latin typeface="CCW Cursive Writing 7" pitchFamily="66" charset="0"/>
              </a:rPr>
              <a:t>Library books</a:t>
            </a:r>
          </a:p>
          <a:p>
            <a:r>
              <a:rPr lang="en-GB" dirty="0">
                <a:latin typeface="CCW Cursive Writing 7" pitchFamily="66" charset="0"/>
              </a:rPr>
              <a:t>Guided group reading and whole class reading </a:t>
            </a:r>
          </a:p>
          <a:p>
            <a:pPr marL="0" indent="0" algn="ctr">
              <a:buNone/>
            </a:pPr>
            <a:r>
              <a:rPr lang="en-GB" sz="3600" u="sng" dirty="0">
                <a:latin typeface="CCW Cursive Writing 7" pitchFamily="66" charset="0"/>
              </a:rPr>
              <a:t>Reading tips 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>
                <a:latin typeface="CCW Cursive Writing 7" pitchFamily="66" charset="0"/>
              </a:rPr>
              <a:t>Little and often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>
                <a:latin typeface="CCW Cursive Writing 7" pitchFamily="66" charset="0"/>
              </a:rPr>
              <a:t>Point to words as reading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>
                <a:latin typeface="CCW Cursive Writing 7" pitchFamily="66" charset="0"/>
              </a:rPr>
              <a:t>Talk about pictures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>
                <a:latin typeface="CCW Cursive Writing 7" pitchFamily="66" charset="0"/>
              </a:rPr>
              <a:t>Look at initial sound of word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>
                <a:latin typeface="CCW Cursive Writing 7" pitchFamily="66" charset="0"/>
              </a:rPr>
              <a:t>Sound out &amp; blend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>
                <a:latin typeface="CCW Cursive Writing 7" pitchFamily="66" charset="0"/>
              </a:rPr>
              <a:t>Spot tricky words</a:t>
            </a:r>
          </a:p>
          <a:p>
            <a:pPr marL="514350" indent="-514350">
              <a:buAutoNum type="arabicPeriod" startAt="7"/>
            </a:pPr>
            <a:r>
              <a:rPr lang="en-GB" dirty="0">
                <a:latin typeface="CCW Cursive Writing 7" pitchFamily="66" charset="0"/>
              </a:rPr>
              <a:t>Good reading environment with no distractions </a:t>
            </a:r>
          </a:p>
          <a:p>
            <a:pPr marL="514350" indent="-514350">
              <a:buAutoNum type="arabicPeriod" startAt="7"/>
            </a:pPr>
            <a:r>
              <a:rPr lang="en-GB" dirty="0">
                <a:latin typeface="CCW Cursive Writing 7" pitchFamily="66" charset="0"/>
              </a:rPr>
              <a:t>Ask </a:t>
            </a:r>
            <a:r>
              <a:rPr lang="en-GB" b="1" u="sng" dirty="0">
                <a:latin typeface="CCW Cursive Writing 7" pitchFamily="66" charset="0"/>
              </a:rPr>
              <a:t>open questions </a:t>
            </a:r>
            <a:r>
              <a:rPr lang="en-GB" dirty="0">
                <a:latin typeface="CCW Cursive Writing 7" pitchFamily="66" charset="0"/>
              </a:rPr>
              <a:t>like What? Why? Where? Which? How do you know? </a:t>
            </a:r>
          </a:p>
        </p:txBody>
      </p:sp>
      <p:pic>
        <p:nvPicPr>
          <p:cNvPr id="4" name="Picture 2" descr="C:\Users\klaassena.SPPS.004\AppData\Local\Microsoft\Windows\Temporary Internet Files\Content.IE5\R4TU22LU\Teddy_Bear_Reading01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332656"/>
            <a:ext cx="1008112" cy="9845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386187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14:ripple dir="ru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40000"/>
              <a:lumOff val="60000"/>
            </a:schemeClr>
          </a:solidFill>
        </p:spPr>
        <p:txBody>
          <a:bodyPr/>
          <a:lstStyle/>
          <a:p>
            <a:r>
              <a:rPr lang="en-GB" u="sng" dirty="0" smtClean="0">
                <a:latin typeface="CCW Cursive Writing 7" pitchFamily="66" charset="0"/>
              </a:rPr>
              <a:t>Pre-cursive Writing </a:t>
            </a:r>
            <a:endParaRPr lang="en-GB" u="sng" dirty="0">
              <a:latin typeface="CCW Cursive Writing 7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435280" cy="4525963"/>
          </a:xfrm>
          <a:solidFill>
            <a:schemeClr val="accent6">
              <a:lumMod val="20000"/>
              <a:lumOff val="80000"/>
            </a:schemeClr>
          </a:solidFill>
        </p:spPr>
        <p:txBody>
          <a:bodyPr>
            <a:normAutofit fontScale="92500" lnSpcReduction="10000"/>
          </a:bodyPr>
          <a:lstStyle/>
          <a:p>
            <a:r>
              <a:rPr lang="en-GB" sz="9600" dirty="0" err="1" smtClean="0">
                <a:latin typeface="CCW Cursive Writing 7" pitchFamily="66" charset="0"/>
              </a:rPr>
              <a:t>Aa</a:t>
            </a:r>
            <a:r>
              <a:rPr lang="en-GB" sz="9600" dirty="0" smtClean="0">
                <a:latin typeface="CCW Cursive Writing 7" pitchFamily="66" charset="0"/>
              </a:rPr>
              <a:t>   sat</a:t>
            </a:r>
          </a:p>
          <a:p>
            <a:r>
              <a:rPr lang="en-GB" sz="9600" dirty="0" err="1" smtClean="0">
                <a:latin typeface="CCW Cursive Writing 7" pitchFamily="66" charset="0"/>
              </a:rPr>
              <a:t>Ss</a:t>
            </a:r>
            <a:endParaRPr lang="en-GB" sz="9600" dirty="0" smtClean="0">
              <a:latin typeface="CCW Cursive Writing 7" pitchFamily="66" charset="0"/>
            </a:endParaRPr>
          </a:p>
          <a:p>
            <a:r>
              <a:rPr lang="en-GB" sz="9600" dirty="0" err="1" smtClean="0">
                <a:latin typeface="CCW Cursive Writing 7" pitchFamily="66" charset="0"/>
              </a:rPr>
              <a:t>Tt</a:t>
            </a:r>
            <a:r>
              <a:rPr lang="en-GB" sz="9600" dirty="0" smtClean="0">
                <a:latin typeface="CCW Cursive Writing 7" pitchFamily="66" charset="0"/>
              </a:rPr>
              <a:t>	</a:t>
            </a:r>
            <a:r>
              <a:rPr lang="en-GB" sz="1800" dirty="0" smtClean="0">
                <a:latin typeface="CCW Cursive Writing 7" pitchFamily="66" charset="0"/>
              </a:rPr>
              <a:t>Start at the bottom - Swoosh in!</a:t>
            </a:r>
            <a:endParaRPr lang="en-GB" sz="9600" dirty="0">
              <a:latin typeface="CCW Cursive Writing 7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42468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14:ripple dir="rd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solidFill>
            <a:schemeClr val="accent6">
              <a:lumMod val="20000"/>
              <a:lumOff val="80000"/>
            </a:schemeClr>
          </a:solidFill>
        </p:spPr>
        <p:txBody>
          <a:bodyPr/>
          <a:lstStyle/>
          <a:p>
            <a:r>
              <a:rPr lang="en-GB" dirty="0"/>
              <a:t>NUMBER</a:t>
            </a:r>
          </a:p>
          <a:p>
            <a:pPr marL="0" indent="0">
              <a:buNone/>
            </a:pPr>
            <a:r>
              <a:rPr lang="en-GB" dirty="0"/>
              <a:t>Strong focus on number and developing the children’s understanding of the patterns that underpin early number.</a:t>
            </a:r>
          </a:p>
          <a:p>
            <a:pPr marL="0" indent="0">
              <a:buNone/>
            </a:pPr>
            <a:r>
              <a:rPr lang="en-GB" dirty="0"/>
              <a:t>Numicon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/>
          <a:lstStyle/>
          <a:p>
            <a:r>
              <a:rPr lang="en-GB" dirty="0">
                <a:latin typeface="CCW Cursive Writing 7" pitchFamily="66" charset="0"/>
              </a:rPr>
              <a:t>Maths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3844630"/>
            <a:ext cx="2808312" cy="2136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 descr="C:\Users\Home\AppData\Local\Microsoft\Windows\Temporary Internet Files\Content.IE5\D0OELYFJ\vector_bubble_numbers_by_sedj-d4dvz0c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317932"/>
            <a:ext cx="1800200" cy="10589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455829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/>
          <a:lstStyle/>
          <a:p>
            <a:r>
              <a:rPr lang="en-GB" dirty="0">
                <a:latin typeface="CCW Cursive Writing 7" pitchFamily="66" charset="0"/>
              </a:rPr>
              <a:t>Maths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709120"/>
          </a:xfrm>
          <a:solidFill>
            <a:schemeClr val="accent6">
              <a:lumMod val="20000"/>
              <a:lumOff val="80000"/>
            </a:schemeClr>
          </a:solidFill>
        </p:spPr>
        <p:txBody>
          <a:bodyPr>
            <a:normAutofit fontScale="92500" lnSpcReduction="10000"/>
          </a:bodyPr>
          <a:lstStyle/>
          <a:p>
            <a:r>
              <a:rPr lang="en-GB" dirty="0"/>
              <a:t>Counting groups of objects accurately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Last number is the quantity. </a:t>
            </a:r>
          </a:p>
          <a:p>
            <a:pPr marL="0" indent="0">
              <a:buNone/>
            </a:pPr>
            <a:r>
              <a:rPr lang="en-GB" dirty="0"/>
              <a:t>Seen &amp; unseen objects to count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solidFill>
            <a:schemeClr val="accent6">
              <a:lumMod val="20000"/>
              <a:lumOff val="80000"/>
            </a:schemeClr>
          </a:solidFill>
        </p:spPr>
        <p:txBody>
          <a:bodyPr>
            <a:normAutofit fontScale="92500" lnSpcReduction="20000"/>
          </a:bodyPr>
          <a:lstStyle/>
          <a:p>
            <a:r>
              <a:rPr lang="en-GB" dirty="0"/>
              <a:t>Rote counting in order</a:t>
            </a:r>
          </a:p>
          <a:p>
            <a:r>
              <a:rPr lang="en-GB" dirty="0"/>
              <a:t>Starting at 0 and 1 but other numbers too!</a:t>
            </a:r>
          </a:p>
          <a:p>
            <a:pPr marL="0" indent="0">
              <a:buNone/>
            </a:pPr>
            <a:r>
              <a:rPr lang="en-GB" dirty="0"/>
              <a:t>  </a:t>
            </a:r>
            <a:r>
              <a:rPr lang="en-GB" b="1" dirty="0"/>
              <a:t>3 to 19 or 9 to 21</a:t>
            </a:r>
          </a:p>
          <a:p>
            <a:r>
              <a:rPr lang="en-GB" dirty="0"/>
              <a:t>Equally important is counting backwards</a:t>
            </a:r>
          </a:p>
          <a:p>
            <a:pPr marL="0" indent="0" algn="ctr">
              <a:buNone/>
            </a:pPr>
            <a:r>
              <a:rPr lang="en-GB" b="1" dirty="0"/>
              <a:t>20,19,18,17</a:t>
            </a:r>
          </a:p>
          <a:p>
            <a:r>
              <a:rPr lang="en-GB" dirty="0"/>
              <a:t>Counting in 2’s, 5’s, 10’s</a:t>
            </a:r>
          </a:p>
          <a:p>
            <a:r>
              <a:rPr lang="en-GB" dirty="0"/>
              <a:t>Crossing the tens 29 then 30 not 20 10</a:t>
            </a:r>
          </a:p>
          <a:p>
            <a:r>
              <a:rPr lang="en-GB" dirty="0"/>
              <a:t> Emphasising </a:t>
            </a:r>
            <a:r>
              <a:rPr lang="en-GB" b="1" dirty="0"/>
              <a:t>teens</a:t>
            </a:r>
            <a:r>
              <a:rPr lang="en-GB" dirty="0"/>
              <a:t> </a:t>
            </a:r>
          </a:p>
          <a:p>
            <a:endParaRPr lang="en-GB" dirty="0"/>
          </a:p>
        </p:txBody>
      </p:sp>
      <p:pic>
        <p:nvPicPr>
          <p:cNvPr id="4098" name="Picture 2" descr="C:\Users\Home\AppData\Local\Microsoft\Windows\Temporary Internet Files\Content.IE5\D0OELYFJ\vector_bubble_numbers_by_sedj-d4dvz0c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260648"/>
            <a:ext cx="1897584" cy="1116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Home\AppData\Local\Microsoft\Windows\Temporary Internet Files\Content.IE5\DIWCQD8P\smiles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2492896"/>
            <a:ext cx="2160240" cy="21168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065665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14:ripple dir="ld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260976"/>
            <a:ext cx="8229600" cy="1143000"/>
          </a:xfrm>
          <a:solidFill>
            <a:schemeClr val="accent6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/>
          <a:lstStyle/>
          <a:p>
            <a:r>
              <a:rPr lang="en-GB" dirty="0">
                <a:latin typeface="CCW Cursive Writing 7" pitchFamily="66" charset="0"/>
              </a:rPr>
              <a:t>Maths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solidFill>
            <a:schemeClr val="accent6">
              <a:lumMod val="20000"/>
              <a:lumOff val="80000"/>
            </a:schemeClr>
          </a:solidFill>
        </p:spPr>
        <p:txBody>
          <a:bodyPr/>
          <a:lstStyle/>
          <a:p>
            <a:r>
              <a:rPr lang="en-GB" sz="3200" b="1" dirty="0"/>
              <a:t>Problem solving</a:t>
            </a:r>
          </a:p>
          <a:p>
            <a:r>
              <a:rPr lang="en-GB" dirty="0"/>
              <a:t>Daily practical activities</a:t>
            </a:r>
          </a:p>
          <a:p>
            <a:r>
              <a:rPr lang="en-GB" dirty="0"/>
              <a:t>Encourage ‘have a go’ and ‘I can’ attitude</a:t>
            </a:r>
          </a:p>
          <a:p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solidFill>
            <a:schemeClr val="accent6">
              <a:lumMod val="20000"/>
              <a:lumOff val="80000"/>
            </a:schemeClr>
          </a:solidFill>
        </p:spPr>
        <p:txBody>
          <a:bodyPr/>
          <a:lstStyle/>
          <a:p>
            <a:r>
              <a:rPr lang="en-GB" sz="3200" b="1" dirty="0"/>
              <a:t>Shape, space &amp; measure</a:t>
            </a:r>
          </a:p>
          <a:p>
            <a:r>
              <a:rPr lang="en-GB" dirty="0"/>
              <a:t>Patterns – describing, making, recognising</a:t>
            </a:r>
          </a:p>
          <a:p>
            <a:r>
              <a:rPr lang="en-GB" dirty="0"/>
              <a:t>2d &amp; 3d shapes</a:t>
            </a:r>
          </a:p>
          <a:p>
            <a:r>
              <a:rPr lang="en-GB" dirty="0"/>
              <a:t>Measurements</a:t>
            </a:r>
          </a:p>
          <a:p>
            <a:r>
              <a:rPr lang="en-GB" dirty="0"/>
              <a:t>Language </a:t>
            </a:r>
          </a:p>
        </p:txBody>
      </p:sp>
      <p:pic>
        <p:nvPicPr>
          <p:cNvPr id="5" name="Picture 2" descr="C:\Users\Home\AppData\Local\Microsoft\Windows\Temporary Internet Files\Content.IE5\D0OELYFJ\vector_bubble_numbers_by_sedj-d4dvz0c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345363"/>
            <a:ext cx="1656184" cy="974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C:\Users\Home\AppData\Local\Microsoft\Windows\Temporary Internet Files\Content.IE5\DIWCQD8P\problem-Problem_solving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 flipV="1">
            <a:off x="1378066" y="4005064"/>
            <a:ext cx="2126010" cy="17008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Home\AppData\Local\Microsoft\Windows\Temporary Internet Files\Content.IE5\7783T5QF\3d_shapes_2dr3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4970971"/>
            <a:ext cx="1025648" cy="7925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928556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/>
          <a:lstStyle/>
          <a:p>
            <a:r>
              <a:rPr lang="en-GB" dirty="0">
                <a:latin typeface="CCW Cursive Writing 7" pitchFamily="66" charset="0"/>
              </a:rPr>
              <a:t>Other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5144"/>
          </a:xfrm>
          <a:solidFill>
            <a:schemeClr val="accent6">
              <a:lumMod val="20000"/>
              <a:lumOff val="80000"/>
            </a:schemeClr>
          </a:solidFill>
        </p:spPr>
        <p:txBody>
          <a:bodyPr>
            <a:normAutofit fontScale="70000" lnSpcReduction="20000"/>
          </a:bodyPr>
          <a:lstStyle/>
          <a:p>
            <a:r>
              <a:rPr lang="en-GB" dirty="0">
                <a:latin typeface="CCW Cursive Writing 7" pitchFamily="66" charset="0"/>
              </a:rPr>
              <a:t>Writing, pencil grip &amp; robot </a:t>
            </a:r>
            <a:r>
              <a:rPr lang="en-GB" dirty="0" smtClean="0">
                <a:latin typeface="CCW Cursive Writing 7" pitchFamily="66" charset="0"/>
              </a:rPr>
              <a:t>talking</a:t>
            </a:r>
          </a:p>
          <a:p>
            <a:pPr marL="0" indent="0">
              <a:buNone/>
            </a:pPr>
            <a:endParaRPr lang="en-GB" dirty="0">
              <a:latin typeface="CCW Cursive Writing 7" pitchFamily="66" charset="0"/>
            </a:endParaRPr>
          </a:p>
          <a:p>
            <a:r>
              <a:rPr lang="en-GB" dirty="0">
                <a:latin typeface="CCW Cursive Writing 7" pitchFamily="66" charset="0"/>
              </a:rPr>
              <a:t>Learning journeys, WOW certificates, child and parents </a:t>
            </a:r>
            <a:r>
              <a:rPr lang="en-GB" dirty="0" smtClean="0">
                <a:latin typeface="CCW Cursive Writing 7" pitchFamily="66" charset="0"/>
              </a:rPr>
              <a:t>comments</a:t>
            </a:r>
          </a:p>
          <a:p>
            <a:pPr marL="0" indent="0">
              <a:buNone/>
            </a:pPr>
            <a:endParaRPr lang="en-GB" dirty="0">
              <a:latin typeface="CCW Cursive Writing 7" pitchFamily="66" charset="0"/>
            </a:endParaRPr>
          </a:p>
          <a:p>
            <a:r>
              <a:rPr lang="en-GB" dirty="0">
                <a:latin typeface="CCW Cursive Writing 7" pitchFamily="66" charset="0"/>
              </a:rPr>
              <a:t>Homework books – fortnightly, </a:t>
            </a:r>
            <a:r>
              <a:rPr lang="en-GB" dirty="0" smtClean="0">
                <a:latin typeface="CCW Cursive Writing 7" pitchFamily="66" charset="0"/>
              </a:rPr>
              <a:t>topical</a:t>
            </a:r>
          </a:p>
          <a:p>
            <a:pPr marL="0" indent="0">
              <a:buNone/>
            </a:pPr>
            <a:endParaRPr lang="en-GB" dirty="0">
              <a:latin typeface="CCW Cursive Writing 7" pitchFamily="66" charset="0"/>
            </a:endParaRPr>
          </a:p>
          <a:p>
            <a:r>
              <a:rPr lang="en-GB" dirty="0">
                <a:latin typeface="CCW Cursive Writing 7" pitchFamily="66" charset="0"/>
              </a:rPr>
              <a:t>Named PE kits –Tuesday&amp; Thursday</a:t>
            </a:r>
          </a:p>
          <a:p>
            <a:r>
              <a:rPr lang="en-GB" dirty="0">
                <a:latin typeface="CCW Cursive Writing 7" pitchFamily="66" charset="0"/>
              </a:rPr>
              <a:t>Lunches, water bottles, milk &amp; </a:t>
            </a:r>
            <a:r>
              <a:rPr lang="en-GB" dirty="0" smtClean="0">
                <a:latin typeface="CCW Cursive Writing 7" pitchFamily="66" charset="0"/>
              </a:rPr>
              <a:t>fruit</a:t>
            </a:r>
          </a:p>
          <a:p>
            <a:pPr marL="0" indent="0">
              <a:buNone/>
            </a:pPr>
            <a:endParaRPr lang="en-GB" dirty="0">
              <a:latin typeface="CCW Cursive Writing 7" pitchFamily="66" charset="0"/>
            </a:endParaRPr>
          </a:p>
          <a:p>
            <a:r>
              <a:rPr lang="en-GB" dirty="0">
                <a:latin typeface="CCW Cursive Writing 7" pitchFamily="66" charset="0"/>
              </a:rPr>
              <a:t>Information, newsletters, website, text messages &amp; twitter</a:t>
            </a:r>
          </a:p>
          <a:p>
            <a:endParaRPr lang="en-GB" dirty="0"/>
          </a:p>
        </p:txBody>
      </p:sp>
      <p:pic>
        <p:nvPicPr>
          <p:cNvPr id="5122" name="Picture 2" descr="C:\Users\Home\AppData\Local\Microsoft\Windows\Temporary Internet Files\Content.IE5\LLQYV6CB\5529526696_157a2a1ace_z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476672"/>
            <a:ext cx="1211796" cy="9088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Home\AppData\Local\Microsoft\Windows\Temporary Internet Files\Content.IE5\OXPIZWFJ\RCK012_LRG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926449">
            <a:off x="6935924" y="453943"/>
            <a:ext cx="1164468" cy="93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:\Users\Home\AppData\Local\Microsoft\Windows\Temporary Internet Files\Content.IE5\D0OELYFJ\que-es-twitter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0356" y="5301208"/>
            <a:ext cx="967755" cy="7269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97306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14:ripple dir="ru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93812" y="-243408"/>
            <a:ext cx="7772400" cy="1470025"/>
          </a:xfrm>
          <a:solidFill>
            <a:schemeClr val="accent6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r>
              <a:rPr lang="en-GB" sz="3600" b="1" dirty="0">
                <a:latin typeface="CCW Cursive Writing 7" pitchFamily="66" charset="0"/>
              </a:rPr>
              <a:t>Blast </a:t>
            </a:r>
            <a:r>
              <a:rPr lang="en-GB" sz="3600" b="1" dirty="0" smtClean="0">
                <a:latin typeface="CCW Cursive Writing 7" pitchFamily="66" charset="0"/>
              </a:rPr>
              <a:t>Off </a:t>
            </a:r>
            <a:r>
              <a:rPr lang="en-GB" sz="3600" b="1" dirty="0">
                <a:latin typeface="CCW Cursive Writing 7" pitchFamily="66" charset="0"/>
              </a:rPr>
              <a:t>Behaviour</a:t>
            </a:r>
            <a:endParaRPr lang="en-GB" sz="3600" dirty="0">
              <a:latin typeface="CCW Cursive Writing 7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1052736"/>
            <a:ext cx="6400800" cy="5616624"/>
          </a:xfrm>
          <a:solidFill>
            <a:schemeClr val="accent6">
              <a:lumMod val="20000"/>
              <a:lumOff val="80000"/>
            </a:schemeClr>
          </a:solidFill>
        </p:spPr>
        <p:txBody>
          <a:bodyPr/>
          <a:lstStyle/>
          <a:p>
            <a:endParaRPr lang="en-GB" dirty="0"/>
          </a:p>
        </p:txBody>
      </p:sp>
      <p:pic>
        <p:nvPicPr>
          <p:cNvPr id="4" name="Picture 2" descr="F:\DCIM\147MSDCF\DSC0992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994619"/>
            <a:ext cx="4680520" cy="58772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464848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2461" y="692696"/>
            <a:ext cx="7772400" cy="1470025"/>
          </a:xfrm>
          <a:solidFill>
            <a:schemeClr val="accent6">
              <a:lumMod val="40000"/>
              <a:lumOff val="60000"/>
            </a:schemeClr>
          </a:solidFill>
        </p:spPr>
        <p:txBody>
          <a:bodyPr/>
          <a:lstStyle/>
          <a:p>
            <a:r>
              <a:rPr lang="en-GB" dirty="0" smtClean="0">
                <a:latin typeface="CCW Cursive Writing 7" pitchFamily="66" charset="0"/>
              </a:rPr>
              <a:t>Class Dojos</a:t>
            </a:r>
            <a:endParaRPr lang="en-GB" dirty="0">
              <a:latin typeface="CCW Cursive Writing 7" pitchFamily="66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2276872"/>
            <a:ext cx="4231357" cy="40324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116873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/>
          <a:lstStyle/>
          <a:p>
            <a:r>
              <a:rPr lang="en-GB" dirty="0">
                <a:latin typeface="CCW Cursive Writing 7" pitchFamily="66" charset="0"/>
              </a:rPr>
              <a:t>Stay and </a:t>
            </a:r>
            <a:r>
              <a:rPr lang="en-GB" dirty="0" smtClean="0">
                <a:latin typeface="CCW Cursive Writing 7" pitchFamily="66" charset="0"/>
              </a:rPr>
              <a:t>Play</a:t>
            </a:r>
            <a:endParaRPr lang="en-GB" dirty="0">
              <a:latin typeface="CCW Cursive Writing 7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solidFill>
            <a:schemeClr val="accent6">
              <a:lumMod val="20000"/>
              <a:lumOff val="80000"/>
            </a:schemeClr>
          </a:solidFill>
        </p:spPr>
        <p:txBody>
          <a:bodyPr/>
          <a:lstStyle/>
          <a:p>
            <a:r>
              <a:rPr lang="en-GB" sz="2800" dirty="0">
                <a:latin typeface="CCW Cursive Writing 7" pitchFamily="66" charset="0"/>
              </a:rPr>
              <a:t>Stay and Play time where you can stay with your child and share their learning </a:t>
            </a:r>
            <a:r>
              <a:rPr lang="en-GB" sz="2800" dirty="0" smtClean="0">
                <a:latin typeface="CCW Cursive Writing 7" pitchFamily="66" charset="0"/>
              </a:rPr>
              <a:t>journey</a:t>
            </a:r>
          </a:p>
          <a:p>
            <a:pPr marL="0" indent="0">
              <a:buNone/>
            </a:pPr>
            <a:endParaRPr lang="en-GB" sz="2800" dirty="0">
              <a:latin typeface="CCW Cursive Writing 7" pitchFamily="66" charset="0"/>
            </a:endParaRPr>
          </a:p>
          <a:p>
            <a:r>
              <a:rPr lang="en-GB" sz="2800" dirty="0">
                <a:latin typeface="CCW Cursive Writing 7" pitchFamily="66" charset="0"/>
              </a:rPr>
              <a:t>Letter will be sent home with dates 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1026" name="Picture 2" descr="C:\Users\Home\AppData\Local\Microsoft\Windows\Temporary Internet Files\Content.IE5\DIWCQD8P\niÃ±os-jugando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3757" y="5085184"/>
            <a:ext cx="1889760" cy="12649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Home\AppData\Local\Microsoft\Windows\Temporary Internet Files\Content.IE5\D0OELYFJ\specialkids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4443412"/>
            <a:ext cx="2857500" cy="2028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257905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14:ripple dir="ld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/>
          <a:lstStyle/>
          <a:p>
            <a:r>
              <a:rPr lang="en-GB" dirty="0">
                <a:latin typeface="CCW Cursive Writing 7" pitchFamily="66" charset="0"/>
              </a:rPr>
              <a:t>Reminders!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7504" y="1616922"/>
            <a:ext cx="9036496" cy="4980430"/>
          </a:xfrm>
          <a:solidFill>
            <a:schemeClr val="accent6">
              <a:lumMod val="20000"/>
              <a:lumOff val="80000"/>
            </a:schemeClr>
          </a:solidFill>
        </p:spPr>
        <p:txBody>
          <a:bodyPr>
            <a:normAutofit fontScale="85000" lnSpcReduction="20000"/>
          </a:bodyPr>
          <a:lstStyle/>
          <a:p>
            <a:r>
              <a:rPr lang="en-GB" dirty="0">
                <a:latin typeface="CCW Cursive Writing 7" pitchFamily="66" charset="0"/>
              </a:rPr>
              <a:t>Harvest festival – </a:t>
            </a:r>
            <a:r>
              <a:rPr lang="en-GB" dirty="0" smtClean="0">
                <a:latin typeface="CCW Cursive Writing 7" pitchFamily="66" charset="0"/>
              </a:rPr>
              <a:t>Monday</a:t>
            </a:r>
            <a:r>
              <a:rPr lang="en-GB" dirty="0" smtClean="0">
                <a:latin typeface="CCW Cursive Writing 7" pitchFamily="66" charset="0"/>
              </a:rPr>
              <a:t> </a:t>
            </a:r>
            <a:r>
              <a:rPr lang="en-GB" dirty="0" smtClean="0">
                <a:latin typeface="CCW Cursive Writing 7" pitchFamily="66" charset="0"/>
              </a:rPr>
              <a:t>09</a:t>
            </a:r>
            <a:r>
              <a:rPr lang="en-GB" dirty="0" smtClean="0">
                <a:latin typeface="CCW Cursive Writing 7" pitchFamily="66" charset="0"/>
              </a:rPr>
              <a:t>/10/17 </a:t>
            </a:r>
            <a:r>
              <a:rPr lang="en-GB" dirty="0">
                <a:latin typeface="CCW Cursive Writing 7" pitchFamily="66" charset="0"/>
              </a:rPr>
              <a:t>(2.30pm</a:t>
            </a:r>
            <a:r>
              <a:rPr lang="en-GB" dirty="0" smtClean="0">
                <a:latin typeface="CCW Cursive Writing 7" pitchFamily="66" charset="0"/>
              </a:rPr>
              <a:t>)</a:t>
            </a:r>
          </a:p>
          <a:p>
            <a:pPr marL="0" indent="0">
              <a:buNone/>
            </a:pPr>
            <a:endParaRPr lang="en-GB" dirty="0">
              <a:latin typeface="CCW Cursive Writing 7" pitchFamily="66" charset="0"/>
            </a:endParaRPr>
          </a:p>
          <a:p>
            <a:r>
              <a:rPr lang="en-GB" dirty="0">
                <a:latin typeface="CCW Cursive Writing 7" pitchFamily="66" charset="0"/>
              </a:rPr>
              <a:t>Buddy Assembly –Wednesday 11/10/16 (2.30pm</a:t>
            </a:r>
            <a:r>
              <a:rPr lang="en-GB" dirty="0" smtClean="0">
                <a:latin typeface="CCW Cursive Writing 7" pitchFamily="66" charset="0"/>
              </a:rPr>
              <a:t>)</a:t>
            </a:r>
          </a:p>
          <a:p>
            <a:pPr marL="0" indent="0">
              <a:buNone/>
            </a:pPr>
            <a:endParaRPr lang="en-GB" dirty="0">
              <a:latin typeface="CCW Cursive Writing 7" pitchFamily="66" charset="0"/>
            </a:endParaRPr>
          </a:p>
          <a:p>
            <a:r>
              <a:rPr lang="en-GB" dirty="0" smtClean="0">
                <a:latin typeface="CCW Cursive Writing 7" pitchFamily="66" charset="0"/>
              </a:rPr>
              <a:t>Parent </a:t>
            </a:r>
            <a:r>
              <a:rPr lang="en-GB" dirty="0">
                <a:latin typeface="CCW Cursive Writing 7" pitchFamily="66" charset="0"/>
              </a:rPr>
              <a:t>teacher meetings just </a:t>
            </a:r>
            <a:r>
              <a:rPr lang="en-GB" dirty="0" smtClean="0">
                <a:latin typeface="CCW Cursive Writing 7" pitchFamily="66" charset="0"/>
              </a:rPr>
              <a:t>after </a:t>
            </a:r>
            <a:r>
              <a:rPr lang="en-GB" dirty="0">
                <a:latin typeface="CCW Cursive Writing 7" pitchFamily="66" charset="0"/>
              </a:rPr>
              <a:t>half </a:t>
            </a:r>
            <a:r>
              <a:rPr lang="en-GB" dirty="0" smtClean="0">
                <a:latin typeface="CCW Cursive Writing 7" pitchFamily="66" charset="0"/>
              </a:rPr>
              <a:t>term – November 1</a:t>
            </a:r>
            <a:r>
              <a:rPr lang="en-GB" baseline="30000" dirty="0" smtClean="0">
                <a:latin typeface="CCW Cursive Writing 7" pitchFamily="66" charset="0"/>
              </a:rPr>
              <a:t>st</a:t>
            </a:r>
            <a:r>
              <a:rPr lang="en-GB" dirty="0" smtClean="0">
                <a:latin typeface="CCW Cursive Writing 7" pitchFamily="66" charset="0"/>
              </a:rPr>
              <a:t> and 2</a:t>
            </a:r>
            <a:r>
              <a:rPr lang="en-GB" baseline="30000" dirty="0" smtClean="0">
                <a:latin typeface="CCW Cursive Writing 7" pitchFamily="66" charset="0"/>
              </a:rPr>
              <a:t>nd</a:t>
            </a:r>
            <a:r>
              <a:rPr lang="en-GB" dirty="0" smtClean="0">
                <a:latin typeface="CCW Cursive Writing 7" pitchFamily="66" charset="0"/>
              </a:rPr>
              <a:t>. </a:t>
            </a:r>
            <a:endParaRPr lang="en-GB" dirty="0" smtClean="0">
              <a:latin typeface="CCW Cursive Writing 7" pitchFamily="66" charset="0"/>
            </a:endParaRPr>
          </a:p>
          <a:p>
            <a:pPr marL="0" indent="0">
              <a:buNone/>
            </a:pPr>
            <a:endParaRPr lang="en-GB" dirty="0">
              <a:latin typeface="CCW Cursive Writing 7" pitchFamily="66" charset="0"/>
            </a:endParaRPr>
          </a:p>
          <a:p>
            <a:r>
              <a:rPr lang="en-GB" dirty="0">
                <a:latin typeface="CCW Cursive Writing 7" pitchFamily="66" charset="0"/>
              </a:rPr>
              <a:t>A letter with relevant dates will follow </a:t>
            </a:r>
          </a:p>
        </p:txBody>
      </p:sp>
      <p:pic>
        <p:nvPicPr>
          <p:cNvPr id="2050" name="Picture 2" descr="C:\Users\Home\AppData\Local\Microsoft\Windows\Temporary Internet Files\Content.IE5\DIWCQD8P\fruits-157966_640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37282" y="5229200"/>
            <a:ext cx="1406718" cy="13583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14098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/>
          <a:lstStyle/>
          <a:p>
            <a:r>
              <a:rPr lang="en-GB" dirty="0">
                <a:latin typeface="CCW Cursive Writing 7" pitchFamily="66" charset="0"/>
              </a:rPr>
              <a:t>Thank you!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 algn="ctr">
              <a:buNone/>
            </a:pPr>
            <a:r>
              <a:rPr lang="en-GB" dirty="0">
                <a:latin typeface="CCW Cursive Writing 7" pitchFamily="66" charset="0"/>
              </a:rPr>
              <a:t>Information sheet</a:t>
            </a:r>
          </a:p>
          <a:p>
            <a:pPr marL="0" indent="0" algn="ctr">
              <a:buNone/>
            </a:pPr>
            <a:r>
              <a:rPr lang="en-GB" dirty="0">
                <a:latin typeface="CCW Cursive Writing 7" pitchFamily="66" charset="0"/>
              </a:rPr>
              <a:t>Questionnaire to complete</a:t>
            </a:r>
          </a:p>
        </p:txBody>
      </p:sp>
      <p:pic>
        <p:nvPicPr>
          <p:cNvPr id="4098" name="Picture 2" descr="C:\Users\Home\AppData\Local\Microsoft\Windows\Temporary Internet Files\Content.IE5\18IHP9M4\holding-hands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1725" y="2204864"/>
            <a:ext cx="5056592" cy="21671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Home\AppData\Local\Microsoft\Windows\Temporary Internet Files\Content.IE5\M9ERMG83\Smiley_Face[1]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1777" y="422573"/>
            <a:ext cx="1008112" cy="977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998121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373</TotalTime>
  <Words>472</Words>
  <Application>Microsoft Office PowerPoint</Application>
  <PresentationFormat>On-screen Show (4:3)</PresentationFormat>
  <Paragraphs>118</Paragraphs>
  <Slides>17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18" baseType="lpstr">
      <vt:lpstr>Office Theme</vt:lpstr>
      <vt:lpstr>Reception Parents Workshop Welcome!</vt:lpstr>
      <vt:lpstr>Phonics </vt:lpstr>
      <vt:lpstr>Today’s sound </vt:lpstr>
      <vt:lpstr>Daily Phonics </vt:lpstr>
      <vt:lpstr>Phonics </vt:lpstr>
      <vt:lpstr>Jolly Phonics App</vt:lpstr>
      <vt:lpstr>Reading</vt:lpstr>
      <vt:lpstr>Pre-cursive Writing </vt:lpstr>
      <vt:lpstr>Maths</vt:lpstr>
      <vt:lpstr>Maths</vt:lpstr>
      <vt:lpstr>Maths</vt:lpstr>
      <vt:lpstr>Other</vt:lpstr>
      <vt:lpstr>Blast Off Behaviour</vt:lpstr>
      <vt:lpstr>Class Dojos</vt:lpstr>
      <vt:lpstr>Stay and Play</vt:lpstr>
      <vt:lpstr>Reminders!</vt:lpstr>
      <vt:lpstr>Thank you!</vt:lpstr>
    </vt:vector>
  </TitlesOfParts>
  <Company>St Philip's Primary School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Reception Parents Workshop</dc:title>
  <dc:creator>SPPS</dc:creator>
  <cp:lastModifiedBy>Home</cp:lastModifiedBy>
  <cp:revision>37</cp:revision>
  <dcterms:created xsi:type="dcterms:W3CDTF">2015-09-16T13:59:55Z</dcterms:created>
  <dcterms:modified xsi:type="dcterms:W3CDTF">2017-09-24T20:04:21Z</dcterms:modified>
</cp:coreProperties>
</file>