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0" r:id="rId5"/>
    <p:sldId id="259"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67" d="100"/>
          <a:sy n="67" d="100"/>
        </p:scale>
        <p:origin x="102" y="4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78950-74C9-4855-AEA0-66601BD06C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55B78F3-C647-4352-BDAD-95A4A694B7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5344ECF-ACD8-463B-9DAD-E31A25ACF360}"/>
              </a:ext>
            </a:extLst>
          </p:cNvPr>
          <p:cNvSpPr>
            <a:spLocks noGrp="1"/>
          </p:cNvSpPr>
          <p:nvPr>
            <p:ph type="dt" sz="half" idx="10"/>
          </p:nvPr>
        </p:nvSpPr>
        <p:spPr/>
        <p:txBody>
          <a:bodyPr/>
          <a:lstStyle/>
          <a:p>
            <a:fld id="{57109385-7524-454C-974B-580F2160D542}" type="datetimeFigureOut">
              <a:rPr lang="en-GB" smtClean="0"/>
              <a:t>08/11/2020</a:t>
            </a:fld>
            <a:endParaRPr lang="en-GB"/>
          </a:p>
        </p:txBody>
      </p:sp>
      <p:sp>
        <p:nvSpPr>
          <p:cNvPr id="5" name="Footer Placeholder 4">
            <a:extLst>
              <a:ext uri="{FF2B5EF4-FFF2-40B4-BE49-F238E27FC236}">
                <a16:creationId xmlns:a16="http://schemas.microsoft.com/office/drawing/2014/main" id="{3BF6D81B-6354-49C5-8037-CBD89658A9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DE0A94-7B28-46C6-86B2-EBFFFF70CFF8}"/>
              </a:ext>
            </a:extLst>
          </p:cNvPr>
          <p:cNvSpPr>
            <a:spLocks noGrp="1"/>
          </p:cNvSpPr>
          <p:nvPr>
            <p:ph type="sldNum" sz="quarter" idx="12"/>
          </p:nvPr>
        </p:nvSpPr>
        <p:spPr/>
        <p:txBody>
          <a:bodyPr/>
          <a:lstStyle/>
          <a:p>
            <a:fld id="{59CDD84E-0C4C-4228-8D39-47EBA5BEEDEF}" type="slidenum">
              <a:rPr lang="en-GB" smtClean="0"/>
              <a:t>‹#›</a:t>
            </a:fld>
            <a:endParaRPr lang="en-GB"/>
          </a:p>
        </p:txBody>
      </p:sp>
    </p:spTree>
    <p:extLst>
      <p:ext uri="{BB962C8B-B14F-4D97-AF65-F5344CB8AC3E}">
        <p14:creationId xmlns:p14="http://schemas.microsoft.com/office/powerpoint/2010/main" val="2174418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27210-04A7-4302-9297-372BE6A1EE4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42D709-1A11-4883-9B1F-9FD274AB563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743D65-F22D-4862-8BBF-A4EF01B14751}"/>
              </a:ext>
            </a:extLst>
          </p:cNvPr>
          <p:cNvSpPr>
            <a:spLocks noGrp="1"/>
          </p:cNvSpPr>
          <p:nvPr>
            <p:ph type="dt" sz="half" idx="10"/>
          </p:nvPr>
        </p:nvSpPr>
        <p:spPr/>
        <p:txBody>
          <a:bodyPr/>
          <a:lstStyle/>
          <a:p>
            <a:fld id="{57109385-7524-454C-974B-580F2160D542}" type="datetimeFigureOut">
              <a:rPr lang="en-GB" smtClean="0"/>
              <a:t>08/11/2020</a:t>
            </a:fld>
            <a:endParaRPr lang="en-GB"/>
          </a:p>
        </p:txBody>
      </p:sp>
      <p:sp>
        <p:nvSpPr>
          <p:cNvPr id="5" name="Footer Placeholder 4">
            <a:extLst>
              <a:ext uri="{FF2B5EF4-FFF2-40B4-BE49-F238E27FC236}">
                <a16:creationId xmlns:a16="http://schemas.microsoft.com/office/drawing/2014/main" id="{781D5E6F-F187-44BE-B036-AA92A7C5D8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5BA466-244D-4429-A1EF-B36629022B36}"/>
              </a:ext>
            </a:extLst>
          </p:cNvPr>
          <p:cNvSpPr>
            <a:spLocks noGrp="1"/>
          </p:cNvSpPr>
          <p:nvPr>
            <p:ph type="sldNum" sz="quarter" idx="12"/>
          </p:nvPr>
        </p:nvSpPr>
        <p:spPr/>
        <p:txBody>
          <a:bodyPr/>
          <a:lstStyle/>
          <a:p>
            <a:fld id="{59CDD84E-0C4C-4228-8D39-47EBA5BEEDEF}" type="slidenum">
              <a:rPr lang="en-GB" smtClean="0"/>
              <a:t>‹#›</a:t>
            </a:fld>
            <a:endParaRPr lang="en-GB"/>
          </a:p>
        </p:txBody>
      </p:sp>
    </p:spTree>
    <p:extLst>
      <p:ext uri="{BB962C8B-B14F-4D97-AF65-F5344CB8AC3E}">
        <p14:creationId xmlns:p14="http://schemas.microsoft.com/office/powerpoint/2010/main" val="4236013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50D17-69D0-4529-AB7E-D8C5CAA6C1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EDCBDA2-2337-4421-B383-4DBC70ADA3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36A52E8-27FA-41A4-82BB-E6618B4CCB1B}"/>
              </a:ext>
            </a:extLst>
          </p:cNvPr>
          <p:cNvSpPr>
            <a:spLocks noGrp="1"/>
          </p:cNvSpPr>
          <p:nvPr>
            <p:ph type="dt" sz="half" idx="10"/>
          </p:nvPr>
        </p:nvSpPr>
        <p:spPr/>
        <p:txBody>
          <a:bodyPr/>
          <a:lstStyle/>
          <a:p>
            <a:fld id="{57109385-7524-454C-974B-580F2160D542}" type="datetimeFigureOut">
              <a:rPr lang="en-GB" smtClean="0"/>
              <a:t>08/11/2020</a:t>
            </a:fld>
            <a:endParaRPr lang="en-GB"/>
          </a:p>
        </p:txBody>
      </p:sp>
      <p:sp>
        <p:nvSpPr>
          <p:cNvPr id="5" name="Footer Placeholder 4">
            <a:extLst>
              <a:ext uri="{FF2B5EF4-FFF2-40B4-BE49-F238E27FC236}">
                <a16:creationId xmlns:a16="http://schemas.microsoft.com/office/drawing/2014/main" id="{86A11EEF-5471-4566-A308-44BA18A817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0152AB-FF04-4CFF-9202-7926DAB0692F}"/>
              </a:ext>
            </a:extLst>
          </p:cNvPr>
          <p:cNvSpPr>
            <a:spLocks noGrp="1"/>
          </p:cNvSpPr>
          <p:nvPr>
            <p:ph type="sldNum" sz="quarter" idx="12"/>
          </p:nvPr>
        </p:nvSpPr>
        <p:spPr/>
        <p:txBody>
          <a:bodyPr/>
          <a:lstStyle/>
          <a:p>
            <a:fld id="{59CDD84E-0C4C-4228-8D39-47EBA5BEEDEF}" type="slidenum">
              <a:rPr lang="en-GB" smtClean="0"/>
              <a:t>‹#›</a:t>
            </a:fld>
            <a:endParaRPr lang="en-GB"/>
          </a:p>
        </p:txBody>
      </p:sp>
    </p:spTree>
    <p:extLst>
      <p:ext uri="{BB962C8B-B14F-4D97-AF65-F5344CB8AC3E}">
        <p14:creationId xmlns:p14="http://schemas.microsoft.com/office/powerpoint/2010/main" val="2451807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4238C-4C29-41FA-AF76-22A0688CCA8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98F580-40B1-46D8-9237-732A65763E5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C7343C-9583-4921-A3FF-96E603333F5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3B7BDC8-0C84-4573-9A8A-3EB40B97D297}"/>
              </a:ext>
            </a:extLst>
          </p:cNvPr>
          <p:cNvSpPr>
            <a:spLocks noGrp="1"/>
          </p:cNvSpPr>
          <p:nvPr>
            <p:ph type="dt" sz="half" idx="10"/>
          </p:nvPr>
        </p:nvSpPr>
        <p:spPr/>
        <p:txBody>
          <a:bodyPr/>
          <a:lstStyle/>
          <a:p>
            <a:fld id="{57109385-7524-454C-974B-580F2160D542}" type="datetimeFigureOut">
              <a:rPr lang="en-GB" smtClean="0"/>
              <a:t>08/11/2020</a:t>
            </a:fld>
            <a:endParaRPr lang="en-GB"/>
          </a:p>
        </p:txBody>
      </p:sp>
      <p:sp>
        <p:nvSpPr>
          <p:cNvPr id="6" name="Footer Placeholder 5">
            <a:extLst>
              <a:ext uri="{FF2B5EF4-FFF2-40B4-BE49-F238E27FC236}">
                <a16:creationId xmlns:a16="http://schemas.microsoft.com/office/drawing/2014/main" id="{0EF3015D-FF91-47D9-AF7C-814EF72085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A3C0D2-DB23-416E-B8B7-BBB106BEFA69}"/>
              </a:ext>
            </a:extLst>
          </p:cNvPr>
          <p:cNvSpPr>
            <a:spLocks noGrp="1"/>
          </p:cNvSpPr>
          <p:nvPr>
            <p:ph type="sldNum" sz="quarter" idx="12"/>
          </p:nvPr>
        </p:nvSpPr>
        <p:spPr/>
        <p:txBody>
          <a:bodyPr/>
          <a:lstStyle/>
          <a:p>
            <a:fld id="{59CDD84E-0C4C-4228-8D39-47EBA5BEEDEF}" type="slidenum">
              <a:rPr lang="en-GB" smtClean="0"/>
              <a:t>‹#›</a:t>
            </a:fld>
            <a:endParaRPr lang="en-GB"/>
          </a:p>
        </p:txBody>
      </p:sp>
    </p:spTree>
    <p:extLst>
      <p:ext uri="{BB962C8B-B14F-4D97-AF65-F5344CB8AC3E}">
        <p14:creationId xmlns:p14="http://schemas.microsoft.com/office/powerpoint/2010/main" val="2932365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751BF-7908-4FE7-AD10-577B73E31D8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A687C2-A60E-41C2-BB5E-5C8415D222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216E4EE-1F03-488B-A23D-56DCA615390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956A43-BBC7-4AB3-AFF3-792D848DC3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726363-5A8E-4683-A24F-4960F247C15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AB7CEE1-6D7C-4A6B-B863-E3F475214C49}"/>
              </a:ext>
            </a:extLst>
          </p:cNvPr>
          <p:cNvSpPr>
            <a:spLocks noGrp="1"/>
          </p:cNvSpPr>
          <p:nvPr>
            <p:ph type="dt" sz="half" idx="10"/>
          </p:nvPr>
        </p:nvSpPr>
        <p:spPr/>
        <p:txBody>
          <a:bodyPr/>
          <a:lstStyle/>
          <a:p>
            <a:fld id="{57109385-7524-454C-974B-580F2160D542}" type="datetimeFigureOut">
              <a:rPr lang="en-GB" smtClean="0"/>
              <a:t>08/11/2020</a:t>
            </a:fld>
            <a:endParaRPr lang="en-GB"/>
          </a:p>
        </p:txBody>
      </p:sp>
      <p:sp>
        <p:nvSpPr>
          <p:cNvPr id="8" name="Footer Placeholder 7">
            <a:extLst>
              <a:ext uri="{FF2B5EF4-FFF2-40B4-BE49-F238E27FC236}">
                <a16:creationId xmlns:a16="http://schemas.microsoft.com/office/drawing/2014/main" id="{E34E99D4-60DB-4AC9-A1F3-104F7A71D64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64F415F-720F-4DF9-8984-A9724FF85317}"/>
              </a:ext>
            </a:extLst>
          </p:cNvPr>
          <p:cNvSpPr>
            <a:spLocks noGrp="1"/>
          </p:cNvSpPr>
          <p:nvPr>
            <p:ph type="sldNum" sz="quarter" idx="12"/>
          </p:nvPr>
        </p:nvSpPr>
        <p:spPr/>
        <p:txBody>
          <a:bodyPr/>
          <a:lstStyle/>
          <a:p>
            <a:fld id="{59CDD84E-0C4C-4228-8D39-47EBA5BEEDEF}" type="slidenum">
              <a:rPr lang="en-GB" smtClean="0"/>
              <a:t>‹#›</a:t>
            </a:fld>
            <a:endParaRPr lang="en-GB"/>
          </a:p>
        </p:txBody>
      </p:sp>
    </p:spTree>
    <p:extLst>
      <p:ext uri="{BB962C8B-B14F-4D97-AF65-F5344CB8AC3E}">
        <p14:creationId xmlns:p14="http://schemas.microsoft.com/office/powerpoint/2010/main" val="3847896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E598D-45C6-4048-9734-D9308D396C5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15E3A56-0E91-4A59-81A6-56E5513401EF}"/>
              </a:ext>
            </a:extLst>
          </p:cNvPr>
          <p:cNvSpPr>
            <a:spLocks noGrp="1"/>
          </p:cNvSpPr>
          <p:nvPr>
            <p:ph type="dt" sz="half" idx="10"/>
          </p:nvPr>
        </p:nvSpPr>
        <p:spPr/>
        <p:txBody>
          <a:bodyPr/>
          <a:lstStyle/>
          <a:p>
            <a:fld id="{57109385-7524-454C-974B-580F2160D542}" type="datetimeFigureOut">
              <a:rPr lang="en-GB" smtClean="0"/>
              <a:t>08/11/2020</a:t>
            </a:fld>
            <a:endParaRPr lang="en-GB"/>
          </a:p>
        </p:txBody>
      </p:sp>
      <p:sp>
        <p:nvSpPr>
          <p:cNvPr id="4" name="Footer Placeholder 3">
            <a:extLst>
              <a:ext uri="{FF2B5EF4-FFF2-40B4-BE49-F238E27FC236}">
                <a16:creationId xmlns:a16="http://schemas.microsoft.com/office/drawing/2014/main" id="{3AB79EC2-CE07-4D9A-B90E-76EB1448C21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CD0C69-9EE0-4E31-90A4-21961CDB0FDB}"/>
              </a:ext>
            </a:extLst>
          </p:cNvPr>
          <p:cNvSpPr>
            <a:spLocks noGrp="1"/>
          </p:cNvSpPr>
          <p:nvPr>
            <p:ph type="sldNum" sz="quarter" idx="12"/>
          </p:nvPr>
        </p:nvSpPr>
        <p:spPr/>
        <p:txBody>
          <a:bodyPr/>
          <a:lstStyle/>
          <a:p>
            <a:fld id="{59CDD84E-0C4C-4228-8D39-47EBA5BEEDEF}" type="slidenum">
              <a:rPr lang="en-GB" smtClean="0"/>
              <a:t>‹#›</a:t>
            </a:fld>
            <a:endParaRPr lang="en-GB"/>
          </a:p>
        </p:txBody>
      </p:sp>
    </p:spTree>
    <p:extLst>
      <p:ext uri="{BB962C8B-B14F-4D97-AF65-F5344CB8AC3E}">
        <p14:creationId xmlns:p14="http://schemas.microsoft.com/office/powerpoint/2010/main" val="1843423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1F01CB-7136-478E-BE00-C08FFCBC2A06}"/>
              </a:ext>
            </a:extLst>
          </p:cNvPr>
          <p:cNvSpPr>
            <a:spLocks noGrp="1"/>
          </p:cNvSpPr>
          <p:nvPr>
            <p:ph type="dt" sz="half" idx="10"/>
          </p:nvPr>
        </p:nvSpPr>
        <p:spPr/>
        <p:txBody>
          <a:bodyPr/>
          <a:lstStyle/>
          <a:p>
            <a:fld id="{57109385-7524-454C-974B-580F2160D542}" type="datetimeFigureOut">
              <a:rPr lang="en-GB" smtClean="0"/>
              <a:t>08/11/2020</a:t>
            </a:fld>
            <a:endParaRPr lang="en-GB"/>
          </a:p>
        </p:txBody>
      </p:sp>
      <p:sp>
        <p:nvSpPr>
          <p:cNvPr id="3" name="Footer Placeholder 2">
            <a:extLst>
              <a:ext uri="{FF2B5EF4-FFF2-40B4-BE49-F238E27FC236}">
                <a16:creationId xmlns:a16="http://schemas.microsoft.com/office/drawing/2014/main" id="{BE0929F3-EA57-49EF-B16C-7CED17D1BE5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8684AEE-D578-44F3-BAFC-02E21023FB1E}"/>
              </a:ext>
            </a:extLst>
          </p:cNvPr>
          <p:cNvSpPr>
            <a:spLocks noGrp="1"/>
          </p:cNvSpPr>
          <p:nvPr>
            <p:ph type="sldNum" sz="quarter" idx="12"/>
          </p:nvPr>
        </p:nvSpPr>
        <p:spPr/>
        <p:txBody>
          <a:bodyPr/>
          <a:lstStyle/>
          <a:p>
            <a:fld id="{59CDD84E-0C4C-4228-8D39-47EBA5BEEDEF}" type="slidenum">
              <a:rPr lang="en-GB" smtClean="0"/>
              <a:t>‹#›</a:t>
            </a:fld>
            <a:endParaRPr lang="en-GB"/>
          </a:p>
        </p:txBody>
      </p:sp>
    </p:spTree>
    <p:extLst>
      <p:ext uri="{BB962C8B-B14F-4D97-AF65-F5344CB8AC3E}">
        <p14:creationId xmlns:p14="http://schemas.microsoft.com/office/powerpoint/2010/main" val="1908018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15576-1DED-40D3-AE19-DC698ADCB9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4A0FA54-AD6E-456A-9B8B-1308DD3984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480F626-B5E2-46DB-9DAA-66BB751085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593631-3D16-4162-AAC3-A11B1EC72C36}"/>
              </a:ext>
            </a:extLst>
          </p:cNvPr>
          <p:cNvSpPr>
            <a:spLocks noGrp="1"/>
          </p:cNvSpPr>
          <p:nvPr>
            <p:ph type="dt" sz="half" idx="10"/>
          </p:nvPr>
        </p:nvSpPr>
        <p:spPr/>
        <p:txBody>
          <a:bodyPr/>
          <a:lstStyle/>
          <a:p>
            <a:fld id="{57109385-7524-454C-974B-580F2160D542}" type="datetimeFigureOut">
              <a:rPr lang="en-GB" smtClean="0"/>
              <a:t>08/11/2020</a:t>
            </a:fld>
            <a:endParaRPr lang="en-GB"/>
          </a:p>
        </p:txBody>
      </p:sp>
      <p:sp>
        <p:nvSpPr>
          <p:cNvPr id="6" name="Footer Placeholder 5">
            <a:extLst>
              <a:ext uri="{FF2B5EF4-FFF2-40B4-BE49-F238E27FC236}">
                <a16:creationId xmlns:a16="http://schemas.microsoft.com/office/drawing/2014/main" id="{F55C9A6E-66F6-43CD-85C9-4760D2E4B4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A6CB42-3FC8-4AC7-AA86-2764EA0692ED}"/>
              </a:ext>
            </a:extLst>
          </p:cNvPr>
          <p:cNvSpPr>
            <a:spLocks noGrp="1"/>
          </p:cNvSpPr>
          <p:nvPr>
            <p:ph type="sldNum" sz="quarter" idx="12"/>
          </p:nvPr>
        </p:nvSpPr>
        <p:spPr/>
        <p:txBody>
          <a:bodyPr/>
          <a:lstStyle/>
          <a:p>
            <a:fld id="{59CDD84E-0C4C-4228-8D39-47EBA5BEEDEF}" type="slidenum">
              <a:rPr lang="en-GB" smtClean="0"/>
              <a:t>‹#›</a:t>
            </a:fld>
            <a:endParaRPr lang="en-GB"/>
          </a:p>
        </p:txBody>
      </p:sp>
    </p:spTree>
    <p:extLst>
      <p:ext uri="{BB962C8B-B14F-4D97-AF65-F5344CB8AC3E}">
        <p14:creationId xmlns:p14="http://schemas.microsoft.com/office/powerpoint/2010/main" val="4024419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1DC73-0840-46D5-84F6-72DC5C6BC1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6ABC35-596F-4219-80BE-E7AF927F7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C9FB7D-17DB-4C25-891B-8166222092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A482E3-564E-463E-87BD-E7F5B0E79E00}"/>
              </a:ext>
            </a:extLst>
          </p:cNvPr>
          <p:cNvSpPr>
            <a:spLocks noGrp="1"/>
          </p:cNvSpPr>
          <p:nvPr>
            <p:ph type="dt" sz="half" idx="10"/>
          </p:nvPr>
        </p:nvSpPr>
        <p:spPr/>
        <p:txBody>
          <a:bodyPr/>
          <a:lstStyle/>
          <a:p>
            <a:fld id="{57109385-7524-454C-974B-580F2160D542}" type="datetimeFigureOut">
              <a:rPr lang="en-GB" smtClean="0"/>
              <a:t>08/11/2020</a:t>
            </a:fld>
            <a:endParaRPr lang="en-GB"/>
          </a:p>
        </p:txBody>
      </p:sp>
      <p:sp>
        <p:nvSpPr>
          <p:cNvPr id="6" name="Footer Placeholder 5">
            <a:extLst>
              <a:ext uri="{FF2B5EF4-FFF2-40B4-BE49-F238E27FC236}">
                <a16:creationId xmlns:a16="http://schemas.microsoft.com/office/drawing/2014/main" id="{10A21A2A-0B18-4653-92BC-CB57931FD5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972165-9F12-465A-8390-F215FA06AB6D}"/>
              </a:ext>
            </a:extLst>
          </p:cNvPr>
          <p:cNvSpPr>
            <a:spLocks noGrp="1"/>
          </p:cNvSpPr>
          <p:nvPr>
            <p:ph type="sldNum" sz="quarter" idx="12"/>
          </p:nvPr>
        </p:nvSpPr>
        <p:spPr/>
        <p:txBody>
          <a:bodyPr/>
          <a:lstStyle/>
          <a:p>
            <a:fld id="{59CDD84E-0C4C-4228-8D39-47EBA5BEEDEF}" type="slidenum">
              <a:rPr lang="en-GB" smtClean="0"/>
              <a:t>‹#›</a:t>
            </a:fld>
            <a:endParaRPr lang="en-GB"/>
          </a:p>
        </p:txBody>
      </p:sp>
    </p:spTree>
    <p:extLst>
      <p:ext uri="{BB962C8B-B14F-4D97-AF65-F5344CB8AC3E}">
        <p14:creationId xmlns:p14="http://schemas.microsoft.com/office/powerpoint/2010/main" val="1028244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12F6D-9441-4338-9C57-14E134395E4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98BBAD-0C8A-4210-ACFB-4659000A117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996B32-88B7-4BF7-B486-BF970C847AD9}"/>
              </a:ext>
            </a:extLst>
          </p:cNvPr>
          <p:cNvSpPr>
            <a:spLocks noGrp="1"/>
          </p:cNvSpPr>
          <p:nvPr>
            <p:ph type="dt" sz="half" idx="10"/>
          </p:nvPr>
        </p:nvSpPr>
        <p:spPr/>
        <p:txBody>
          <a:bodyPr/>
          <a:lstStyle/>
          <a:p>
            <a:fld id="{57109385-7524-454C-974B-580F2160D542}" type="datetimeFigureOut">
              <a:rPr lang="en-GB" smtClean="0"/>
              <a:t>08/11/2020</a:t>
            </a:fld>
            <a:endParaRPr lang="en-GB"/>
          </a:p>
        </p:txBody>
      </p:sp>
      <p:sp>
        <p:nvSpPr>
          <p:cNvPr id="5" name="Footer Placeholder 4">
            <a:extLst>
              <a:ext uri="{FF2B5EF4-FFF2-40B4-BE49-F238E27FC236}">
                <a16:creationId xmlns:a16="http://schemas.microsoft.com/office/drawing/2014/main" id="{04EAEABD-69ED-4E48-8945-88D9C62B30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B03524-23C6-4CB1-BDA7-8D269FB46C2C}"/>
              </a:ext>
            </a:extLst>
          </p:cNvPr>
          <p:cNvSpPr>
            <a:spLocks noGrp="1"/>
          </p:cNvSpPr>
          <p:nvPr>
            <p:ph type="sldNum" sz="quarter" idx="12"/>
          </p:nvPr>
        </p:nvSpPr>
        <p:spPr/>
        <p:txBody>
          <a:bodyPr/>
          <a:lstStyle/>
          <a:p>
            <a:fld id="{59CDD84E-0C4C-4228-8D39-47EBA5BEEDEF}" type="slidenum">
              <a:rPr lang="en-GB" smtClean="0"/>
              <a:t>‹#›</a:t>
            </a:fld>
            <a:endParaRPr lang="en-GB"/>
          </a:p>
        </p:txBody>
      </p:sp>
    </p:spTree>
    <p:extLst>
      <p:ext uri="{BB962C8B-B14F-4D97-AF65-F5344CB8AC3E}">
        <p14:creationId xmlns:p14="http://schemas.microsoft.com/office/powerpoint/2010/main" val="18004214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5496E6-5B01-4FE4-80C1-88F5A3285FC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E35819-12D5-4679-ABC5-F526544A00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5CB289-3114-482A-96BA-4385000523D9}"/>
              </a:ext>
            </a:extLst>
          </p:cNvPr>
          <p:cNvSpPr>
            <a:spLocks noGrp="1"/>
          </p:cNvSpPr>
          <p:nvPr>
            <p:ph type="dt" sz="half" idx="10"/>
          </p:nvPr>
        </p:nvSpPr>
        <p:spPr/>
        <p:txBody>
          <a:bodyPr/>
          <a:lstStyle/>
          <a:p>
            <a:fld id="{57109385-7524-454C-974B-580F2160D542}" type="datetimeFigureOut">
              <a:rPr lang="en-GB" smtClean="0"/>
              <a:t>08/11/2020</a:t>
            </a:fld>
            <a:endParaRPr lang="en-GB"/>
          </a:p>
        </p:txBody>
      </p:sp>
      <p:sp>
        <p:nvSpPr>
          <p:cNvPr id="5" name="Footer Placeholder 4">
            <a:extLst>
              <a:ext uri="{FF2B5EF4-FFF2-40B4-BE49-F238E27FC236}">
                <a16:creationId xmlns:a16="http://schemas.microsoft.com/office/drawing/2014/main" id="{9102995D-DFDC-47F9-84D9-CC46BBEBBE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7C4044-0E47-41B7-8F4D-23A35140377D}"/>
              </a:ext>
            </a:extLst>
          </p:cNvPr>
          <p:cNvSpPr>
            <a:spLocks noGrp="1"/>
          </p:cNvSpPr>
          <p:nvPr>
            <p:ph type="sldNum" sz="quarter" idx="12"/>
          </p:nvPr>
        </p:nvSpPr>
        <p:spPr/>
        <p:txBody>
          <a:bodyPr/>
          <a:lstStyle/>
          <a:p>
            <a:fld id="{59CDD84E-0C4C-4228-8D39-47EBA5BEEDEF}" type="slidenum">
              <a:rPr lang="en-GB" smtClean="0"/>
              <a:t>‹#›</a:t>
            </a:fld>
            <a:endParaRPr lang="en-GB"/>
          </a:p>
        </p:txBody>
      </p:sp>
    </p:spTree>
    <p:extLst>
      <p:ext uri="{BB962C8B-B14F-4D97-AF65-F5344CB8AC3E}">
        <p14:creationId xmlns:p14="http://schemas.microsoft.com/office/powerpoint/2010/main" val="4181810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57C8F2F-B5C2-46C0-8986-3F52518F32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43E40C-E7D5-42FF-A0FB-26972773AC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51E306-4FBC-4D45-A1F9-515A07EC4E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109385-7524-454C-974B-580F2160D542}" type="datetimeFigureOut">
              <a:rPr lang="en-GB" smtClean="0"/>
              <a:t>08/11/2020</a:t>
            </a:fld>
            <a:endParaRPr lang="en-GB"/>
          </a:p>
        </p:txBody>
      </p:sp>
      <p:sp>
        <p:nvSpPr>
          <p:cNvPr id="5" name="Footer Placeholder 4">
            <a:extLst>
              <a:ext uri="{FF2B5EF4-FFF2-40B4-BE49-F238E27FC236}">
                <a16:creationId xmlns:a16="http://schemas.microsoft.com/office/drawing/2014/main" id="{AF939EE1-0C4E-474C-8A47-DC931CBC1A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CB39577-B817-4E68-B54C-F704DCE68B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CDD84E-0C4C-4228-8D39-47EBA5BEEDEF}" type="slidenum">
              <a:rPr lang="en-GB" smtClean="0"/>
              <a:t>‹#›</a:t>
            </a:fld>
            <a:endParaRPr lang="en-GB"/>
          </a:p>
        </p:txBody>
      </p:sp>
    </p:spTree>
    <p:extLst>
      <p:ext uri="{BB962C8B-B14F-4D97-AF65-F5344CB8AC3E}">
        <p14:creationId xmlns:p14="http://schemas.microsoft.com/office/powerpoint/2010/main" val="3205948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file:///C:\Users\Jane\Downloads\https\www.youtube.com\watch%3fv=wWEKBQRbFiM"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6DC49-7A82-461E-88DD-6B90CA7D88D6}"/>
              </a:ext>
            </a:extLst>
          </p:cNvPr>
          <p:cNvSpPr>
            <a:spLocks noGrp="1"/>
          </p:cNvSpPr>
          <p:nvPr>
            <p:ph type="ctrTitle"/>
          </p:nvPr>
        </p:nvSpPr>
        <p:spPr>
          <a:xfrm>
            <a:off x="1524000" y="657225"/>
            <a:ext cx="9144000" cy="1066800"/>
          </a:xfrm>
        </p:spPr>
        <p:txBody>
          <a:bodyPr/>
          <a:lstStyle/>
          <a:p>
            <a:r>
              <a:rPr lang="en-GB" sz="6600" dirty="0">
                <a:solidFill>
                  <a:srgbClr val="002060"/>
                </a:solidFill>
                <a:latin typeface="Lucida Calligraphy" panose="03010101010101010101" pitchFamily="66" charset="0"/>
              </a:rPr>
              <a:t>Wolves</a:t>
            </a:r>
            <a:r>
              <a:rPr lang="en-GB" dirty="0"/>
              <a:t> </a:t>
            </a:r>
          </a:p>
        </p:txBody>
      </p:sp>
      <p:sp>
        <p:nvSpPr>
          <p:cNvPr id="3" name="Subtitle 2">
            <a:extLst>
              <a:ext uri="{FF2B5EF4-FFF2-40B4-BE49-F238E27FC236}">
                <a16:creationId xmlns:a16="http://schemas.microsoft.com/office/drawing/2014/main" id="{89B35179-65AB-4AF1-A5CC-311DDA2D2053}"/>
              </a:ext>
            </a:extLst>
          </p:cNvPr>
          <p:cNvSpPr>
            <a:spLocks noGrp="1"/>
          </p:cNvSpPr>
          <p:nvPr>
            <p:ph type="subTitle" idx="1"/>
          </p:nvPr>
        </p:nvSpPr>
        <p:spPr>
          <a:xfrm>
            <a:off x="1524000" y="2216150"/>
            <a:ext cx="9144000" cy="1655762"/>
          </a:xfrm>
        </p:spPr>
        <p:txBody>
          <a:bodyPr>
            <a:normAutofit/>
          </a:bodyPr>
          <a:lstStyle/>
          <a:p>
            <a:r>
              <a:rPr lang="en-GB" sz="2800" b="1" dirty="0">
                <a:solidFill>
                  <a:srgbClr val="0070C0"/>
                </a:solidFill>
                <a:latin typeface="Lucida Calligraphy" panose="03010101010101010101" pitchFamily="66" charset="0"/>
              </a:rPr>
              <a:t>Non-fiction information texts</a:t>
            </a:r>
          </a:p>
        </p:txBody>
      </p:sp>
      <p:pic>
        <p:nvPicPr>
          <p:cNvPr id="4098" name="Picture 11">
            <a:extLst>
              <a:ext uri="{FF2B5EF4-FFF2-40B4-BE49-F238E27FC236}">
                <a16:creationId xmlns:a16="http://schemas.microsoft.com/office/drawing/2014/main" id="{2005E57E-7FB7-4DA2-8ADB-5AD0B4AE31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8502" y="540543"/>
            <a:ext cx="2559974" cy="2588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5">
            <a:extLst>
              <a:ext uri="{FF2B5EF4-FFF2-40B4-BE49-F238E27FC236}">
                <a16:creationId xmlns:a16="http://schemas.microsoft.com/office/drawing/2014/main" id="{73C06D6D-85BF-49D9-AAD7-CF472BFBC4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87" y="657225"/>
            <a:ext cx="2100263" cy="263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1">
            <a:extLst>
              <a:ext uri="{FF2B5EF4-FFF2-40B4-BE49-F238E27FC236}">
                <a16:creationId xmlns:a16="http://schemas.microsoft.com/office/drawing/2014/main" id="{974FB259-D6C0-4BCD-8547-E0183FB4F8E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6128" y="3273258"/>
            <a:ext cx="4619744" cy="327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76057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D52CFB1-CBDB-4D53-A204-12587AF7A53C}"/>
              </a:ext>
            </a:extLst>
          </p:cNvPr>
          <p:cNvSpPr txBox="1"/>
          <p:nvPr/>
        </p:nvSpPr>
        <p:spPr>
          <a:xfrm>
            <a:off x="2103835" y="1301234"/>
            <a:ext cx="8326040" cy="830997"/>
          </a:xfrm>
          <a:prstGeom prst="rect">
            <a:avLst/>
          </a:prstGeom>
          <a:noFill/>
        </p:spPr>
        <p:txBody>
          <a:bodyPr wrap="square">
            <a:spAutoFit/>
          </a:bodyPr>
          <a:lstStyle/>
          <a:p>
            <a:r>
              <a:rPr lang="en-GB" sz="4800" b="1" u="sng" dirty="0">
                <a:solidFill>
                  <a:srgbClr val="002060"/>
                </a:solidFill>
                <a:latin typeface="XCCW Joined 7a" panose="03050602040000000000" pitchFamily="66" charset="0"/>
              </a:rPr>
              <a:t>Monday 9</a:t>
            </a:r>
            <a:r>
              <a:rPr lang="en-GB" sz="4800" b="1" u="sng" baseline="30000" dirty="0">
                <a:solidFill>
                  <a:srgbClr val="002060"/>
                </a:solidFill>
                <a:latin typeface="XCCW Joined 7a" panose="03050602040000000000" pitchFamily="66" charset="0"/>
              </a:rPr>
              <a:t>th</a:t>
            </a:r>
            <a:r>
              <a:rPr lang="en-GB" sz="4800" b="1" u="sng" dirty="0">
                <a:solidFill>
                  <a:srgbClr val="002060"/>
                </a:solidFill>
                <a:latin typeface="XCCW Joined 7a" panose="03050602040000000000" pitchFamily="66" charset="0"/>
              </a:rPr>
              <a:t> November</a:t>
            </a:r>
            <a:endParaRPr lang="en-GB" sz="4800" dirty="0"/>
          </a:p>
        </p:txBody>
      </p:sp>
      <p:sp>
        <p:nvSpPr>
          <p:cNvPr id="5" name="TextBox 4">
            <a:extLst>
              <a:ext uri="{FF2B5EF4-FFF2-40B4-BE49-F238E27FC236}">
                <a16:creationId xmlns:a16="http://schemas.microsoft.com/office/drawing/2014/main" id="{F68F2C9E-918B-44A0-99D1-2E9F21A6631F}"/>
              </a:ext>
            </a:extLst>
          </p:cNvPr>
          <p:cNvSpPr txBox="1"/>
          <p:nvPr/>
        </p:nvSpPr>
        <p:spPr>
          <a:xfrm>
            <a:off x="314325" y="2413338"/>
            <a:ext cx="11715749" cy="2246769"/>
          </a:xfrm>
          <a:prstGeom prst="rect">
            <a:avLst/>
          </a:prstGeom>
          <a:noFill/>
        </p:spPr>
        <p:txBody>
          <a:bodyPr wrap="square">
            <a:spAutoFit/>
          </a:bodyPr>
          <a:lstStyle/>
          <a:p>
            <a:pPr algn="l"/>
            <a:r>
              <a:rPr lang="en-GB" sz="2800" b="1" u="sng" dirty="0">
                <a:solidFill>
                  <a:srgbClr val="002060"/>
                </a:solidFill>
                <a:latin typeface="XCCW Joined 7a" panose="03050602040000000000" pitchFamily="66" charset="0"/>
              </a:rPr>
              <a:t>LO: </a:t>
            </a:r>
            <a:r>
              <a:rPr lang="en-GB" sz="2800" b="1" u="sng" kern="100" dirty="0">
                <a:solidFill>
                  <a:srgbClr val="002060"/>
                </a:solidFill>
                <a:latin typeface="XCCW Joined 7a" panose="03050602040000000000" pitchFamily="66" charset="0"/>
                <a:ea typeface="Yu Mincho" panose="02020400000000000000" pitchFamily="18" charset="-128"/>
                <a:cs typeface="Calibri Light" panose="020F0302020204030204" pitchFamily="34" charset="0"/>
              </a:rPr>
              <a:t>To </a:t>
            </a:r>
            <a:r>
              <a:rPr lang="en-GB" sz="2800" b="1" u="sng" kern="100" dirty="0">
                <a:solidFill>
                  <a:srgbClr val="002060"/>
                </a:solidFill>
                <a:effectLst/>
                <a:latin typeface="XCCW Joined 7a" panose="03050602040000000000" pitchFamily="66" charset="0"/>
                <a:ea typeface="Times New Roman" panose="02020603050405020304" pitchFamily="18" charset="0"/>
                <a:cs typeface="Calibri Light" panose="020F0302020204030204" pitchFamily="34" charset="0"/>
              </a:rPr>
              <a:t>Identify how language, structure, and presentation contribute to meaning. </a:t>
            </a:r>
          </a:p>
          <a:p>
            <a:pPr algn="l"/>
            <a:endParaRPr lang="en-GB" sz="2800" b="1" u="sng" dirty="0">
              <a:solidFill>
                <a:srgbClr val="002060"/>
              </a:solidFill>
              <a:latin typeface="XCCW Joined 7a" panose="03050602040000000000" pitchFamily="66" charset="0"/>
            </a:endParaRPr>
          </a:p>
          <a:p>
            <a:pPr algn="l"/>
            <a:r>
              <a:rPr lang="en-GB" sz="2800" b="1" u="sng" dirty="0">
                <a:solidFill>
                  <a:srgbClr val="002060"/>
                </a:solidFill>
                <a:latin typeface="XCCW Joined 7a" panose="03050602040000000000" pitchFamily="66" charset="0"/>
              </a:rPr>
              <a:t>LO: To </a:t>
            </a:r>
            <a:r>
              <a:rPr lang="en-GB" sz="2800" b="1" u="sng" kern="100" dirty="0">
                <a:solidFill>
                  <a:srgbClr val="002060"/>
                </a:solidFill>
                <a:effectLst/>
                <a:latin typeface="XCCW Joined 7a" panose="03050602040000000000" pitchFamily="66" charset="0"/>
                <a:ea typeface="Times New Roman" panose="02020603050405020304" pitchFamily="18" charset="0"/>
                <a:cs typeface="Calibri Light" panose="020F0302020204030204" pitchFamily="34" charset="0"/>
              </a:rPr>
              <a:t>Retrieve and record information from non-fiction</a:t>
            </a:r>
            <a:endParaRPr lang="en-GB" sz="2800" b="1" u="sng" dirty="0">
              <a:solidFill>
                <a:srgbClr val="002060"/>
              </a:solidFill>
              <a:latin typeface="XCCW Joined 7a" panose="03050602040000000000" pitchFamily="66" charset="0"/>
            </a:endParaRPr>
          </a:p>
        </p:txBody>
      </p:sp>
    </p:spTree>
    <p:extLst>
      <p:ext uri="{BB962C8B-B14F-4D97-AF65-F5344CB8AC3E}">
        <p14:creationId xmlns:p14="http://schemas.microsoft.com/office/powerpoint/2010/main" val="3970918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87C79E2-8BDB-47E6-B4CC-AF365D925DFC}"/>
              </a:ext>
            </a:extLst>
          </p:cNvPr>
          <p:cNvSpPr txBox="1"/>
          <p:nvPr/>
        </p:nvSpPr>
        <p:spPr>
          <a:xfrm>
            <a:off x="325636" y="312286"/>
            <a:ext cx="11540728" cy="545855"/>
          </a:xfrm>
          <a:prstGeom prst="rect">
            <a:avLst/>
          </a:prstGeom>
          <a:noFill/>
        </p:spPr>
        <p:txBody>
          <a:bodyPr wrap="square">
            <a:spAutoFit/>
          </a:bodyPr>
          <a:lstStyle/>
          <a:p>
            <a:pPr>
              <a:lnSpc>
                <a:spcPct val="107000"/>
              </a:lnSpc>
              <a:spcAft>
                <a:spcPts val="800"/>
              </a:spcAft>
            </a:pPr>
            <a:r>
              <a:rPr lang="en-GB" sz="2800" b="1" dirty="0">
                <a:solidFill>
                  <a:srgbClr val="002060"/>
                </a:solidFill>
                <a:effectLst/>
                <a:latin typeface="XCCW Joined 7a" panose="03050602040000000000" pitchFamily="66" charset="0"/>
                <a:ea typeface="Calibri" panose="020F0502020204030204" pitchFamily="34" charset="0"/>
                <a:cs typeface="Times New Roman" panose="02020603050405020304" pitchFamily="18" charset="0"/>
              </a:rPr>
              <a:t>We are going to watch a video clip about wolves.</a:t>
            </a:r>
          </a:p>
        </p:txBody>
      </p:sp>
      <p:sp>
        <p:nvSpPr>
          <p:cNvPr id="5" name="TextBox 4">
            <a:extLst>
              <a:ext uri="{FF2B5EF4-FFF2-40B4-BE49-F238E27FC236}">
                <a16:creationId xmlns:a16="http://schemas.microsoft.com/office/drawing/2014/main" id="{B1576727-4AA2-4D98-A683-CA9974C704ED}"/>
              </a:ext>
            </a:extLst>
          </p:cNvPr>
          <p:cNvSpPr txBox="1"/>
          <p:nvPr/>
        </p:nvSpPr>
        <p:spPr>
          <a:xfrm>
            <a:off x="446485" y="986909"/>
            <a:ext cx="6093618" cy="369332"/>
          </a:xfrm>
          <a:prstGeom prst="rect">
            <a:avLst/>
          </a:prstGeom>
          <a:noFill/>
        </p:spPr>
        <p:txBody>
          <a:bodyPr wrap="square">
            <a:spAutoFit/>
          </a:bodyPr>
          <a:lstStyle/>
          <a:p>
            <a:r>
              <a:rPr lang="en-GB" sz="1800" u="sng" dirty="0">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2"/>
              </a:rPr>
              <a:t>https//www.youtube.com/watch?v=wWEKBQRbFiM</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a:t>
            </a:r>
          </a:p>
        </p:txBody>
      </p:sp>
      <p:sp>
        <p:nvSpPr>
          <p:cNvPr id="7" name="TextBox 6">
            <a:extLst>
              <a:ext uri="{FF2B5EF4-FFF2-40B4-BE49-F238E27FC236}">
                <a16:creationId xmlns:a16="http://schemas.microsoft.com/office/drawing/2014/main" id="{46EB25EA-A4A0-409A-B8FC-1584AAC7BF5E}"/>
              </a:ext>
            </a:extLst>
          </p:cNvPr>
          <p:cNvSpPr txBox="1"/>
          <p:nvPr/>
        </p:nvSpPr>
        <p:spPr>
          <a:xfrm>
            <a:off x="-214313" y="1575344"/>
            <a:ext cx="12080677" cy="927946"/>
          </a:xfrm>
          <a:prstGeom prst="rect">
            <a:avLst/>
          </a:prstGeom>
          <a:noFill/>
        </p:spPr>
        <p:txBody>
          <a:bodyPr wrap="square">
            <a:spAutoFit/>
          </a:bodyPr>
          <a:lstStyle/>
          <a:p>
            <a:pPr marL="457200">
              <a:lnSpc>
                <a:spcPct val="115000"/>
              </a:lnSpc>
            </a:pPr>
            <a:r>
              <a:rPr lang="en-GB" sz="2400" b="1"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What facts and information did you learn from watching this clip? </a:t>
            </a:r>
          </a:p>
        </p:txBody>
      </p:sp>
      <p:sp>
        <p:nvSpPr>
          <p:cNvPr id="9" name="TextBox 8">
            <a:extLst>
              <a:ext uri="{FF2B5EF4-FFF2-40B4-BE49-F238E27FC236}">
                <a16:creationId xmlns:a16="http://schemas.microsoft.com/office/drawing/2014/main" id="{C729016F-8B9F-43CE-941B-A763F442C9FC}"/>
              </a:ext>
            </a:extLst>
          </p:cNvPr>
          <p:cNvSpPr txBox="1"/>
          <p:nvPr/>
        </p:nvSpPr>
        <p:spPr>
          <a:xfrm>
            <a:off x="185738" y="2643313"/>
            <a:ext cx="11387137" cy="461665"/>
          </a:xfrm>
          <a:prstGeom prst="rect">
            <a:avLst/>
          </a:prstGeom>
          <a:noFill/>
        </p:spPr>
        <p:txBody>
          <a:bodyPr wrap="square">
            <a:spAutoFit/>
          </a:bodyPr>
          <a:lstStyle/>
          <a:p>
            <a:r>
              <a:rPr lang="en-GB" sz="2400" b="1"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Did anyone spot the fact about wolves’ teeth? What was it? </a:t>
            </a:r>
            <a:endParaRPr lang="en-GB" sz="2400" b="1" dirty="0"/>
          </a:p>
        </p:txBody>
      </p:sp>
      <p:sp>
        <p:nvSpPr>
          <p:cNvPr id="11" name="TextBox 10">
            <a:extLst>
              <a:ext uri="{FF2B5EF4-FFF2-40B4-BE49-F238E27FC236}">
                <a16:creationId xmlns:a16="http://schemas.microsoft.com/office/drawing/2014/main" id="{081FB3CE-95A7-4251-97F4-CF7CEB8F3749}"/>
              </a:ext>
            </a:extLst>
          </p:cNvPr>
          <p:cNvSpPr txBox="1"/>
          <p:nvPr/>
        </p:nvSpPr>
        <p:spPr>
          <a:xfrm>
            <a:off x="223242" y="4312134"/>
            <a:ext cx="11745515" cy="830997"/>
          </a:xfrm>
          <a:prstGeom prst="rect">
            <a:avLst/>
          </a:prstGeom>
          <a:noFill/>
        </p:spPr>
        <p:txBody>
          <a:bodyPr wrap="square">
            <a:spAutoFit/>
          </a:bodyPr>
          <a:lstStyle/>
          <a:p>
            <a:r>
              <a:rPr lang="en-GB" sz="2400" b="1"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Can you think about any other questions that we might ask to find out about wolves’ teeth? </a:t>
            </a:r>
            <a:endParaRPr lang="en-GB" sz="2400" b="1" dirty="0"/>
          </a:p>
        </p:txBody>
      </p:sp>
      <p:sp>
        <p:nvSpPr>
          <p:cNvPr id="13" name="TextBox 12">
            <a:extLst>
              <a:ext uri="{FF2B5EF4-FFF2-40B4-BE49-F238E27FC236}">
                <a16:creationId xmlns:a16="http://schemas.microsoft.com/office/drawing/2014/main" id="{3F667A91-FA26-476C-94D1-6BBFB03080E2}"/>
              </a:ext>
            </a:extLst>
          </p:cNvPr>
          <p:cNvSpPr txBox="1"/>
          <p:nvPr/>
        </p:nvSpPr>
        <p:spPr>
          <a:xfrm>
            <a:off x="135731" y="3294546"/>
            <a:ext cx="11487150" cy="830997"/>
          </a:xfrm>
          <a:prstGeom prst="rect">
            <a:avLst/>
          </a:prstGeom>
          <a:noFill/>
        </p:spPr>
        <p:txBody>
          <a:bodyPr wrap="square">
            <a:spAutoFit/>
          </a:bodyPr>
          <a:lstStyle/>
          <a:p>
            <a:r>
              <a:rPr lang="en-GB" sz="2400" b="1" dirty="0">
                <a:solidFill>
                  <a:srgbClr val="00B0F0"/>
                </a:solidFill>
                <a:effectLst/>
                <a:latin typeface="XCCW Joined 7a" panose="03050602040000000000" pitchFamily="66" charset="0"/>
                <a:ea typeface="Times New Roman" panose="02020603050405020304" pitchFamily="18" charset="0"/>
                <a:cs typeface="Times New Roman" panose="02020603050405020304" pitchFamily="18" charset="0"/>
              </a:rPr>
              <a:t>1:06 ‘Wolves have a bite twice as strong as a German Shepherd police-dog’ </a:t>
            </a:r>
            <a:endParaRPr lang="en-GB" sz="2400" b="1" dirty="0">
              <a:solidFill>
                <a:srgbClr val="00B0F0"/>
              </a:solidFill>
            </a:endParaRPr>
          </a:p>
        </p:txBody>
      </p:sp>
    </p:spTree>
    <p:extLst>
      <p:ext uri="{BB962C8B-B14F-4D97-AF65-F5344CB8AC3E}">
        <p14:creationId xmlns:p14="http://schemas.microsoft.com/office/powerpoint/2010/main" val="2362343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 calcmode="lin" valueType="num">
                                      <p:cBhvr additive="base">
                                        <p:cTn id="25"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01AE48-DB43-49F0-8986-30894640D06C}"/>
              </a:ext>
            </a:extLst>
          </p:cNvPr>
          <p:cNvSpPr txBox="1"/>
          <p:nvPr/>
        </p:nvSpPr>
        <p:spPr>
          <a:xfrm>
            <a:off x="260747" y="312286"/>
            <a:ext cx="11112103" cy="545855"/>
          </a:xfrm>
          <a:prstGeom prst="rect">
            <a:avLst/>
          </a:prstGeom>
          <a:noFill/>
        </p:spPr>
        <p:txBody>
          <a:bodyPr wrap="square">
            <a:spAutoFit/>
          </a:bodyPr>
          <a:lstStyle/>
          <a:p>
            <a:pPr>
              <a:lnSpc>
                <a:spcPct val="107000"/>
              </a:lnSpc>
              <a:spcAft>
                <a:spcPts val="800"/>
              </a:spcAft>
            </a:pPr>
            <a:r>
              <a:rPr lang="en-GB" sz="2800" b="1" dirty="0">
                <a:solidFill>
                  <a:srgbClr val="002060"/>
                </a:solidFill>
                <a:effectLst/>
                <a:latin typeface="XCCW Joined 7a" panose="03050602040000000000" pitchFamily="66" charset="0"/>
                <a:ea typeface="Calibri" panose="020F0502020204030204" pitchFamily="34" charset="0"/>
                <a:cs typeface="Times New Roman" panose="02020603050405020304" pitchFamily="18" charset="0"/>
              </a:rPr>
              <a:t>Let’s look at the information on </a:t>
            </a:r>
            <a:r>
              <a:rPr lang="en-GB" sz="2800" b="1" u="sng" dirty="0">
                <a:solidFill>
                  <a:srgbClr val="002060"/>
                </a:solidFill>
                <a:effectLst/>
                <a:latin typeface="XCCW Joined 7a" panose="03050602040000000000" pitchFamily="66" charset="0"/>
                <a:ea typeface="Calibri" panose="020F0502020204030204" pitchFamily="34" charset="0"/>
                <a:cs typeface="Times New Roman" panose="02020603050405020304" pitchFamily="18" charset="0"/>
              </a:rPr>
              <a:t>Wolves’ teeth</a:t>
            </a:r>
          </a:p>
        </p:txBody>
      </p:sp>
      <p:sp>
        <p:nvSpPr>
          <p:cNvPr id="10" name="TextBox 9">
            <a:extLst>
              <a:ext uri="{FF2B5EF4-FFF2-40B4-BE49-F238E27FC236}">
                <a16:creationId xmlns:a16="http://schemas.microsoft.com/office/drawing/2014/main" id="{2D9E53D1-ACB2-4788-B2B9-0182622F1D65}"/>
              </a:ext>
            </a:extLst>
          </p:cNvPr>
          <p:cNvSpPr txBox="1"/>
          <p:nvPr/>
        </p:nvSpPr>
        <p:spPr>
          <a:xfrm>
            <a:off x="460773" y="858141"/>
            <a:ext cx="11354990" cy="5175263"/>
          </a:xfrm>
          <a:prstGeom prst="rect">
            <a:avLst/>
          </a:prstGeom>
          <a:noFill/>
        </p:spPr>
        <p:txBody>
          <a:bodyPr wrap="square">
            <a:spAutoFit/>
          </a:bodyPr>
          <a:lstStyle/>
          <a:p>
            <a:pPr>
              <a:lnSpc>
                <a:spcPct val="115000"/>
              </a:lnSpc>
            </a:pPr>
            <a:r>
              <a:rPr lang="en-GB" sz="2400" dirty="0">
                <a:solidFill>
                  <a:srgbClr val="002060"/>
                </a:solidFill>
                <a:effectLst/>
                <a:latin typeface="XCCW Joined 7a" panose="03050602040000000000" pitchFamily="66" charset="0"/>
                <a:ea typeface="Times New Roman" panose="02020603050405020304" pitchFamily="18" charset="0"/>
              </a:rPr>
              <a:t>A grey wolf's head is large and heavy, with a wide forehead, strong jaws and a long, blunt muzzle. The skull averages 230–280mm in length, and 130–150mm wide. The teeth are heavy and large, being better suited to crushing bone than those of other animals in the dog family, though not as specialised as those found in hyenas. </a:t>
            </a:r>
          </a:p>
          <a:p>
            <a:pPr>
              <a:lnSpc>
                <a:spcPct val="115000"/>
              </a:lnSpc>
            </a:pPr>
            <a:r>
              <a:rPr lang="en-GB" sz="2400" dirty="0">
                <a:solidFill>
                  <a:srgbClr val="002060"/>
                </a:solidFill>
                <a:effectLst/>
                <a:latin typeface="XCCW Joined 7a" panose="03050602040000000000" pitchFamily="66" charset="0"/>
                <a:ea typeface="Times New Roman" panose="02020603050405020304" pitchFamily="18" charset="0"/>
              </a:rPr>
              <a:t>Its molars have a flat chewing surface, but not to the same extent as the coyote, whose diet contains more vegetable matter. </a:t>
            </a:r>
          </a:p>
          <a:p>
            <a:pPr>
              <a:lnSpc>
                <a:spcPct val="115000"/>
              </a:lnSpc>
            </a:pPr>
            <a:r>
              <a:rPr lang="en-GB" sz="2400" dirty="0">
                <a:solidFill>
                  <a:srgbClr val="002060"/>
                </a:solidFill>
                <a:effectLst/>
                <a:latin typeface="XCCW Joined 7a" panose="03050602040000000000" pitchFamily="66" charset="0"/>
                <a:ea typeface="Times New Roman" panose="02020603050405020304" pitchFamily="18" charset="0"/>
              </a:rPr>
              <a:t>The grey wolf's jaws can exert a crushing pressure of perhaps 10,340 kPa compared to 5,200 kPa for a German shepherd. This force is sufficient to break open most bones.</a:t>
            </a:r>
          </a:p>
        </p:txBody>
      </p:sp>
    </p:spTree>
    <p:extLst>
      <p:ext uri="{BB962C8B-B14F-4D97-AF65-F5344CB8AC3E}">
        <p14:creationId xmlns:p14="http://schemas.microsoft.com/office/powerpoint/2010/main" val="427226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55519DA-49AC-41CA-8D6C-27FE0B36CCE4}"/>
              </a:ext>
            </a:extLst>
          </p:cNvPr>
          <p:cNvSpPr txBox="1"/>
          <p:nvPr/>
        </p:nvSpPr>
        <p:spPr>
          <a:xfrm>
            <a:off x="185738" y="519913"/>
            <a:ext cx="11129962" cy="1352678"/>
          </a:xfrm>
          <a:prstGeom prst="rect">
            <a:avLst/>
          </a:prstGeom>
          <a:noFill/>
        </p:spPr>
        <p:txBody>
          <a:bodyPr wrap="square">
            <a:spAutoFit/>
          </a:bodyPr>
          <a:lstStyle/>
          <a:p>
            <a:pPr lvl="0">
              <a:lnSpc>
                <a:spcPct val="115000"/>
              </a:lnSpc>
            </a:pPr>
            <a:r>
              <a:rPr lang="en-GB" sz="2400" b="1"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These sentences give information about wolves’ teeth. </a:t>
            </a:r>
          </a:p>
          <a:p>
            <a:pPr lvl="0">
              <a:lnSpc>
                <a:spcPct val="115000"/>
              </a:lnSpc>
            </a:pPr>
            <a:r>
              <a:rPr lang="en-GB" sz="2400" b="1"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Do they answer any of our questions? </a:t>
            </a:r>
          </a:p>
          <a:p>
            <a:pPr lvl="0">
              <a:lnSpc>
                <a:spcPct val="115000"/>
              </a:lnSpc>
            </a:pPr>
            <a:r>
              <a:rPr lang="en-GB" sz="2400" b="1"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What sort of writing might they be from? </a:t>
            </a:r>
          </a:p>
        </p:txBody>
      </p:sp>
      <p:sp>
        <p:nvSpPr>
          <p:cNvPr id="5" name="TextBox 4">
            <a:extLst>
              <a:ext uri="{FF2B5EF4-FFF2-40B4-BE49-F238E27FC236}">
                <a16:creationId xmlns:a16="http://schemas.microsoft.com/office/drawing/2014/main" id="{EDEF9E36-9E20-426C-962A-E13A079826A6}"/>
              </a:ext>
            </a:extLst>
          </p:cNvPr>
          <p:cNvSpPr txBox="1"/>
          <p:nvPr/>
        </p:nvSpPr>
        <p:spPr>
          <a:xfrm>
            <a:off x="185738" y="2043113"/>
            <a:ext cx="8754665" cy="461665"/>
          </a:xfrm>
          <a:prstGeom prst="rect">
            <a:avLst/>
          </a:prstGeom>
          <a:noFill/>
        </p:spPr>
        <p:txBody>
          <a:bodyPr wrap="square">
            <a:spAutoFit/>
          </a:bodyPr>
          <a:lstStyle/>
          <a:p>
            <a:r>
              <a:rPr lang="en-GB" sz="2400" b="1" dirty="0">
                <a:solidFill>
                  <a:srgbClr val="C00000"/>
                </a:solidFill>
                <a:effectLst/>
                <a:latin typeface="XCCW Joined 7a" panose="03050602040000000000" pitchFamily="66" charset="0"/>
                <a:ea typeface="Times New Roman" panose="02020603050405020304" pitchFamily="18" charset="0"/>
                <a:cs typeface="Times New Roman" panose="02020603050405020304" pitchFamily="18" charset="0"/>
              </a:rPr>
              <a:t>An information book or a report.</a:t>
            </a:r>
            <a:endParaRPr lang="en-GB" sz="2400" b="1" dirty="0">
              <a:solidFill>
                <a:srgbClr val="C00000"/>
              </a:solidFill>
            </a:endParaRPr>
          </a:p>
        </p:txBody>
      </p:sp>
      <p:sp>
        <p:nvSpPr>
          <p:cNvPr id="7" name="TextBox 6">
            <a:extLst>
              <a:ext uri="{FF2B5EF4-FFF2-40B4-BE49-F238E27FC236}">
                <a16:creationId xmlns:a16="http://schemas.microsoft.com/office/drawing/2014/main" id="{BF8DE2CF-61C5-4C67-9292-33CD835E26E2}"/>
              </a:ext>
            </a:extLst>
          </p:cNvPr>
          <p:cNvSpPr txBox="1"/>
          <p:nvPr/>
        </p:nvSpPr>
        <p:spPr>
          <a:xfrm>
            <a:off x="185738" y="2675300"/>
            <a:ext cx="6093618" cy="461665"/>
          </a:xfrm>
          <a:prstGeom prst="rect">
            <a:avLst/>
          </a:prstGeom>
          <a:noFill/>
        </p:spPr>
        <p:txBody>
          <a:bodyPr wrap="square">
            <a:spAutoFit/>
          </a:bodyPr>
          <a:lstStyle/>
          <a:p>
            <a:r>
              <a:rPr lang="en-GB" sz="2400" b="1"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How can we tell? </a:t>
            </a:r>
            <a:endParaRPr lang="en-GB" dirty="0"/>
          </a:p>
        </p:txBody>
      </p:sp>
      <p:sp>
        <p:nvSpPr>
          <p:cNvPr id="9" name="TextBox 8">
            <a:extLst>
              <a:ext uri="{FF2B5EF4-FFF2-40B4-BE49-F238E27FC236}">
                <a16:creationId xmlns:a16="http://schemas.microsoft.com/office/drawing/2014/main" id="{209F2A09-9AC1-49C0-9D1F-D7B8E9725E3A}"/>
              </a:ext>
            </a:extLst>
          </p:cNvPr>
          <p:cNvSpPr txBox="1"/>
          <p:nvPr/>
        </p:nvSpPr>
        <p:spPr>
          <a:xfrm>
            <a:off x="2381" y="3215154"/>
            <a:ext cx="12027693" cy="1569660"/>
          </a:xfrm>
          <a:prstGeom prst="rect">
            <a:avLst/>
          </a:prstGeom>
          <a:noFill/>
        </p:spPr>
        <p:txBody>
          <a:bodyPr wrap="square">
            <a:spAutoFit/>
          </a:bodyPr>
          <a:lstStyle/>
          <a:p>
            <a:r>
              <a:rPr lang="en-GB" sz="2400" b="1" dirty="0">
                <a:solidFill>
                  <a:srgbClr val="C00000"/>
                </a:solidFill>
                <a:effectLst/>
                <a:latin typeface="XCCW Joined 7a" panose="03050602040000000000" pitchFamily="66" charset="0"/>
                <a:ea typeface="Times New Roman" panose="02020603050405020304" pitchFamily="18" charset="0"/>
                <a:cs typeface="Times New Roman" panose="02020603050405020304" pitchFamily="18" charset="0"/>
              </a:rPr>
              <a:t>General language: ‘A grey wolf’s head…Technical vocabulary: ‘muzzle, specialised’ </a:t>
            </a:r>
          </a:p>
          <a:p>
            <a:endParaRPr lang="en-GB" sz="2400" b="1" dirty="0">
              <a:solidFill>
                <a:srgbClr val="C00000"/>
              </a:solidFill>
              <a:latin typeface="XCCW Joined 7a" panose="03050602040000000000" pitchFamily="66" charset="0"/>
              <a:ea typeface="Times New Roman" panose="02020603050405020304" pitchFamily="18" charset="0"/>
              <a:cs typeface="Times New Roman" panose="02020603050405020304" pitchFamily="18" charset="0"/>
            </a:endParaRPr>
          </a:p>
          <a:p>
            <a:r>
              <a:rPr lang="en-GB" sz="2400" b="1" dirty="0">
                <a:solidFill>
                  <a:srgbClr val="C00000"/>
                </a:solidFill>
                <a:effectLst/>
                <a:latin typeface="XCCW Joined 7a" panose="03050602040000000000" pitchFamily="66" charset="0"/>
                <a:ea typeface="Times New Roman" panose="02020603050405020304" pitchFamily="18" charset="0"/>
                <a:cs typeface="Times New Roman" panose="02020603050405020304" pitchFamily="18" charset="0"/>
              </a:rPr>
              <a:t>Statistics:’10,430 kPa’ [kilopascals – a measure of pressure]. </a:t>
            </a:r>
            <a:endParaRPr lang="en-GB" sz="2400" b="1" dirty="0">
              <a:solidFill>
                <a:srgbClr val="C00000"/>
              </a:solidFill>
            </a:endParaRPr>
          </a:p>
        </p:txBody>
      </p:sp>
    </p:spTree>
    <p:extLst>
      <p:ext uri="{BB962C8B-B14F-4D97-AF65-F5344CB8AC3E}">
        <p14:creationId xmlns:p14="http://schemas.microsoft.com/office/powerpoint/2010/main" val="41546419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87D486-17A7-4F17-8FEA-77570423E9FA}"/>
              </a:ext>
            </a:extLst>
          </p:cNvPr>
          <p:cNvSpPr txBox="1"/>
          <p:nvPr/>
        </p:nvSpPr>
        <p:spPr>
          <a:xfrm>
            <a:off x="130970" y="379126"/>
            <a:ext cx="11713368" cy="738664"/>
          </a:xfrm>
          <a:prstGeom prst="rect">
            <a:avLst/>
          </a:prstGeom>
          <a:noFill/>
        </p:spPr>
        <p:txBody>
          <a:bodyPr wrap="square">
            <a:spAutoFit/>
          </a:bodyPr>
          <a:lstStyle/>
          <a:p>
            <a:r>
              <a:rPr lang="en-GB" sz="2800" b="1" dirty="0">
                <a:solidFill>
                  <a:srgbClr val="002060"/>
                </a:solidFill>
                <a:effectLst/>
                <a:latin typeface="XCCW Joined 7a" panose="03050602040000000000" pitchFamily="66" charset="0"/>
                <a:ea typeface="Calibri" panose="020F0502020204030204" pitchFamily="34" charset="0"/>
                <a:cs typeface="Times New Roman" panose="02020603050405020304" pitchFamily="18" charset="0"/>
              </a:rPr>
              <a:t>Let’s look at the information on </a:t>
            </a:r>
            <a:r>
              <a:rPr lang="en-GB" sz="2800" b="1" u="sng" dirty="0">
                <a:solidFill>
                  <a:srgbClr val="002060"/>
                </a:solidFill>
                <a:effectLst/>
                <a:latin typeface="XCCW Joined 7a" panose="03050602040000000000" pitchFamily="66" charset="0"/>
                <a:ea typeface="Times New Roman" panose="02020603050405020304" pitchFamily="18" charset="0"/>
              </a:rPr>
              <a:t>Wolf Howl</a:t>
            </a:r>
            <a:endParaRPr lang="en-GB" sz="2800" dirty="0">
              <a:solidFill>
                <a:srgbClr val="002060"/>
              </a:solidFill>
              <a:effectLst/>
              <a:latin typeface="XCCW Joined 7a" panose="03050602040000000000" pitchFamily="66" charset="0"/>
              <a:ea typeface="Times New Roman" panose="02020603050405020304" pitchFamily="18" charset="0"/>
            </a:endParaRPr>
          </a:p>
          <a:p>
            <a:r>
              <a:rPr lang="en-GB" sz="1400" dirty="0">
                <a:solidFill>
                  <a:srgbClr val="222222"/>
                </a:solidFill>
                <a:effectLst/>
                <a:latin typeface="Calibri" panose="020F0502020204030204" pitchFamily="34" charset="0"/>
                <a:ea typeface="Times New Roman" panose="02020603050405020304" pitchFamily="18" charset="0"/>
              </a:rPr>
              <a:t> </a:t>
            </a:r>
            <a:endParaRPr lang="en-GB" sz="105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F8BF09CB-A296-4A8B-9D8C-CA0C47CBF5A4}"/>
              </a:ext>
            </a:extLst>
          </p:cNvPr>
          <p:cNvSpPr txBox="1"/>
          <p:nvPr/>
        </p:nvSpPr>
        <p:spPr>
          <a:xfrm>
            <a:off x="130970" y="1016488"/>
            <a:ext cx="11515725" cy="4325800"/>
          </a:xfrm>
          <a:prstGeom prst="rect">
            <a:avLst/>
          </a:prstGeom>
          <a:noFill/>
        </p:spPr>
        <p:txBody>
          <a:bodyPr wrap="square">
            <a:spAutoFit/>
          </a:bodyPr>
          <a:lstStyle/>
          <a:p>
            <a:pPr>
              <a:lnSpc>
                <a:spcPct val="115000"/>
              </a:lnSpc>
            </a:pPr>
            <a:r>
              <a:rPr lang="en-GB" sz="2400" dirty="0">
                <a:solidFill>
                  <a:srgbClr val="002060"/>
                </a:solidFill>
                <a:effectLst/>
                <a:latin typeface="XCCW Joined 7a" panose="03050602040000000000" pitchFamily="66" charset="0"/>
                <a:ea typeface="Times New Roman" panose="02020603050405020304" pitchFamily="18" charset="0"/>
              </a:rPr>
              <a:t>Grey wolves howl to assemble the pack (usually before and after hunts), to pass on an alarm (particularly at a den site), to locate each other during a storm or unfamiliar territory and to communicate across great distances. Wolf howls can under certain conditions be heard over areas of up to 130 km2. The pitch usually remains constant or varies smoothly and may change direction as many as four or five times. The frequency of the pitch is between 150 and 760 Hz. Wolf howls are generally indistinguishable from those of large dogs.</a:t>
            </a:r>
          </a:p>
        </p:txBody>
      </p:sp>
    </p:spTree>
    <p:extLst>
      <p:ext uri="{BB962C8B-B14F-4D97-AF65-F5344CB8AC3E}">
        <p14:creationId xmlns:p14="http://schemas.microsoft.com/office/powerpoint/2010/main" val="3135316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D1736E-7C08-41B5-B8B7-C26E4FA86A46}"/>
              </a:ext>
            </a:extLst>
          </p:cNvPr>
          <p:cNvSpPr txBox="1"/>
          <p:nvPr/>
        </p:nvSpPr>
        <p:spPr>
          <a:xfrm>
            <a:off x="228600" y="314047"/>
            <a:ext cx="11615738" cy="1067215"/>
          </a:xfrm>
          <a:prstGeom prst="rect">
            <a:avLst/>
          </a:prstGeom>
          <a:noFill/>
        </p:spPr>
        <p:txBody>
          <a:bodyPr wrap="square">
            <a:spAutoFit/>
          </a:bodyPr>
          <a:lstStyle/>
          <a:p>
            <a:pPr lvl="0">
              <a:lnSpc>
                <a:spcPct val="115000"/>
              </a:lnSpc>
            </a:pPr>
            <a:r>
              <a:rPr lang="en-GB" sz="2800" b="1"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This is information writing about one way that wolves communicate. </a:t>
            </a:r>
          </a:p>
        </p:txBody>
      </p:sp>
      <p:sp>
        <p:nvSpPr>
          <p:cNvPr id="5" name="TextBox 4">
            <a:extLst>
              <a:ext uri="{FF2B5EF4-FFF2-40B4-BE49-F238E27FC236}">
                <a16:creationId xmlns:a16="http://schemas.microsoft.com/office/drawing/2014/main" id="{19E61621-3DB6-4968-A085-C89FF68CAAFD}"/>
              </a:ext>
            </a:extLst>
          </p:cNvPr>
          <p:cNvSpPr txBox="1"/>
          <p:nvPr/>
        </p:nvSpPr>
        <p:spPr>
          <a:xfrm>
            <a:off x="228599" y="1552873"/>
            <a:ext cx="9715501" cy="1384995"/>
          </a:xfrm>
          <a:prstGeom prst="rect">
            <a:avLst/>
          </a:prstGeom>
          <a:noFill/>
        </p:spPr>
        <p:txBody>
          <a:bodyPr wrap="square">
            <a:spAutoFit/>
          </a:bodyPr>
          <a:lstStyle/>
          <a:p>
            <a:r>
              <a:rPr lang="en-GB" sz="2800" b="1" dirty="0">
                <a:solidFill>
                  <a:srgbClr val="00B0F0"/>
                </a:solidFill>
                <a:effectLst/>
                <a:latin typeface="XCCW Joined 7a" panose="03050602040000000000" pitchFamily="66" charset="0"/>
                <a:ea typeface="Times New Roman" panose="02020603050405020304" pitchFamily="18" charset="0"/>
                <a:cs typeface="Times New Roman" panose="02020603050405020304" pitchFamily="18" charset="0"/>
              </a:rPr>
              <a:t>Does it include general language, technical vocabulary and statistics? </a:t>
            </a:r>
          </a:p>
          <a:p>
            <a:r>
              <a:rPr lang="en-GB" sz="2800" b="1" dirty="0">
                <a:solidFill>
                  <a:srgbClr val="00B0F0"/>
                </a:solidFill>
                <a:effectLst/>
                <a:latin typeface="XCCW Joined 7a" panose="03050602040000000000" pitchFamily="66" charset="0"/>
                <a:ea typeface="Times New Roman" panose="02020603050405020304" pitchFamily="18" charset="0"/>
                <a:cs typeface="Times New Roman" panose="02020603050405020304" pitchFamily="18" charset="0"/>
              </a:rPr>
              <a:t>What sort of writing is it? </a:t>
            </a:r>
            <a:endParaRPr lang="en-GB" sz="2800" dirty="0">
              <a:solidFill>
                <a:srgbClr val="00B0F0"/>
              </a:solidFill>
            </a:endParaRPr>
          </a:p>
        </p:txBody>
      </p:sp>
      <p:sp>
        <p:nvSpPr>
          <p:cNvPr id="12" name="TextBox 11">
            <a:extLst>
              <a:ext uri="{FF2B5EF4-FFF2-40B4-BE49-F238E27FC236}">
                <a16:creationId xmlns:a16="http://schemas.microsoft.com/office/drawing/2014/main" id="{B6724324-6301-4A78-BAB6-2A059091941E}"/>
              </a:ext>
            </a:extLst>
          </p:cNvPr>
          <p:cNvSpPr txBox="1"/>
          <p:nvPr/>
        </p:nvSpPr>
        <p:spPr>
          <a:xfrm>
            <a:off x="228599" y="3483723"/>
            <a:ext cx="10329864" cy="3416320"/>
          </a:xfrm>
          <a:prstGeom prst="rect">
            <a:avLst/>
          </a:prstGeom>
          <a:noFill/>
        </p:spPr>
        <p:txBody>
          <a:bodyPr wrap="square">
            <a:spAutoFit/>
          </a:bodyPr>
          <a:lstStyle/>
          <a:p>
            <a:r>
              <a:rPr lang="en-GB" sz="2400" b="1" dirty="0">
                <a:solidFill>
                  <a:srgbClr val="002060"/>
                </a:solidFill>
                <a:effectLst/>
                <a:latin typeface="XCCW Joined 7a" panose="03050602040000000000" pitchFamily="66" charset="0"/>
                <a:ea typeface="Times New Roman" panose="02020603050405020304" pitchFamily="18" charset="0"/>
              </a:rPr>
              <a:t>Now answer these three questions n your w/b</a:t>
            </a:r>
          </a:p>
          <a:p>
            <a:endParaRPr lang="en-GB" sz="2400" b="1" dirty="0">
              <a:solidFill>
                <a:srgbClr val="002060"/>
              </a:solidFill>
              <a:latin typeface="XCCW Joined 7a" panose="03050602040000000000" pitchFamily="66" charset="0"/>
              <a:ea typeface="Times New Roman" panose="02020603050405020304" pitchFamily="18" charset="0"/>
            </a:endParaRPr>
          </a:p>
          <a:p>
            <a:r>
              <a:rPr lang="en-GB" sz="2400" b="1" dirty="0">
                <a:solidFill>
                  <a:srgbClr val="002060"/>
                </a:solidFill>
                <a:effectLst/>
                <a:latin typeface="XCCW Joined 7a" panose="03050602040000000000" pitchFamily="66" charset="0"/>
                <a:ea typeface="Times New Roman" panose="02020603050405020304" pitchFamily="18" charset="0"/>
              </a:rPr>
              <a:t>1. What are two reasons that grey wolves howl?</a:t>
            </a:r>
          </a:p>
          <a:p>
            <a:r>
              <a:rPr lang="en-GB" sz="2400" b="1" dirty="0">
                <a:solidFill>
                  <a:srgbClr val="002060"/>
                </a:solidFill>
                <a:effectLst/>
                <a:latin typeface="XCCW Joined 7a" panose="03050602040000000000" pitchFamily="66" charset="0"/>
                <a:ea typeface="Times New Roman" panose="02020603050405020304" pitchFamily="18" charset="0"/>
              </a:rPr>
              <a:t> </a:t>
            </a:r>
          </a:p>
          <a:p>
            <a:r>
              <a:rPr lang="en-GB" sz="2400" b="1" dirty="0">
                <a:solidFill>
                  <a:srgbClr val="002060"/>
                </a:solidFill>
                <a:effectLst/>
                <a:latin typeface="XCCW Joined 7a" panose="03050602040000000000" pitchFamily="66" charset="0"/>
                <a:ea typeface="Times New Roman" panose="02020603050405020304" pitchFamily="18" charset="0"/>
              </a:rPr>
              <a:t>2. How far can a grey wolf howl be heard?</a:t>
            </a:r>
          </a:p>
          <a:p>
            <a:endParaRPr lang="en-GB" sz="2400" b="1" dirty="0">
              <a:solidFill>
                <a:srgbClr val="002060"/>
              </a:solidFill>
              <a:effectLst/>
              <a:latin typeface="XCCW Joined 7a" panose="03050602040000000000" pitchFamily="66" charset="0"/>
              <a:ea typeface="Times New Roman" panose="02020603050405020304" pitchFamily="18" charset="0"/>
            </a:endParaRPr>
          </a:p>
          <a:p>
            <a:r>
              <a:rPr lang="en-GB" sz="2400" b="1" dirty="0">
                <a:solidFill>
                  <a:srgbClr val="002060"/>
                </a:solidFill>
                <a:effectLst/>
                <a:latin typeface="XCCW Joined 7a" panose="03050602040000000000" pitchFamily="66" charset="0"/>
                <a:ea typeface="Times New Roman" panose="02020603050405020304" pitchFamily="18" charset="0"/>
              </a:rPr>
              <a:t>3. What is the difference between a grey wolf howl and that of a large dog?</a:t>
            </a:r>
          </a:p>
          <a:p>
            <a:endParaRPr lang="en-GB" sz="2400" b="1" dirty="0">
              <a:solidFill>
                <a:srgbClr val="002060"/>
              </a:solidFill>
              <a:effectLst/>
              <a:latin typeface="XCCW Joined 7a" panose="03050602040000000000" pitchFamily="66" charset="0"/>
              <a:ea typeface="Times New Roman" panose="02020603050405020304" pitchFamily="18" charset="0"/>
            </a:endParaRPr>
          </a:p>
        </p:txBody>
      </p:sp>
      <p:sp>
        <p:nvSpPr>
          <p:cNvPr id="14" name="TextBox 13">
            <a:extLst>
              <a:ext uri="{FF2B5EF4-FFF2-40B4-BE49-F238E27FC236}">
                <a16:creationId xmlns:a16="http://schemas.microsoft.com/office/drawing/2014/main" id="{DD6CE932-E070-4B58-A042-110FE8461199}"/>
              </a:ext>
            </a:extLst>
          </p:cNvPr>
          <p:cNvSpPr txBox="1"/>
          <p:nvPr/>
        </p:nvSpPr>
        <p:spPr>
          <a:xfrm>
            <a:off x="10176272" y="1552873"/>
            <a:ext cx="1439465" cy="545855"/>
          </a:xfrm>
          <a:prstGeom prst="rect">
            <a:avLst/>
          </a:prstGeom>
          <a:noFill/>
        </p:spPr>
        <p:txBody>
          <a:bodyPr wrap="square">
            <a:spAutoFit/>
          </a:bodyPr>
          <a:lstStyle/>
          <a:p>
            <a:pPr>
              <a:lnSpc>
                <a:spcPct val="107000"/>
              </a:lnSpc>
              <a:spcAft>
                <a:spcPts val="800"/>
              </a:spcAft>
            </a:pPr>
            <a:r>
              <a:rPr lang="en-GB" sz="2800" b="1" dirty="0">
                <a:solidFill>
                  <a:srgbClr val="C00000"/>
                </a:solidFill>
                <a:effectLst/>
                <a:latin typeface="XCCW Joined 7a" panose="03050602040000000000" pitchFamily="66" charset="0"/>
                <a:ea typeface="Calibri" panose="020F0502020204030204" pitchFamily="34" charset="0"/>
                <a:cs typeface="Times New Roman" panose="02020603050405020304" pitchFamily="18" charset="0"/>
              </a:rPr>
              <a:t>Yes</a:t>
            </a:r>
          </a:p>
        </p:txBody>
      </p:sp>
      <p:sp>
        <p:nvSpPr>
          <p:cNvPr id="16" name="TextBox 15">
            <a:extLst>
              <a:ext uri="{FF2B5EF4-FFF2-40B4-BE49-F238E27FC236}">
                <a16:creationId xmlns:a16="http://schemas.microsoft.com/office/drawing/2014/main" id="{EB39D694-C673-43E0-85BA-5C39E3C81518}"/>
              </a:ext>
            </a:extLst>
          </p:cNvPr>
          <p:cNvSpPr txBox="1"/>
          <p:nvPr/>
        </p:nvSpPr>
        <p:spPr>
          <a:xfrm>
            <a:off x="6324598" y="2287786"/>
            <a:ext cx="5867402" cy="1006879"/>
          </a:xfrm>
          <a:prstGeom prst="rect">
            <a:avLst/>
          </a:prstGeom>
          <a:noFill/>
        </p:spPr>
        <p:txBody>
          <a:bodyPr wrap="square">
            <a:spAutoFit/>
          </a:bodyPr>
          <a:lstStyle/>
          <a:p>
            <a:pPr>
              <a:lnSpc>
                <a:spcPct val="107000"/>
              </a:lnSpc>
              <a:spcAft>
                <a:spcPts val="800"/>
              </a:spcAft>
            </a:pPr>
            <a:r>
              <a:rPr lang="en-GB" sz="2800" b="1" dirty="0">
                <a:solidFill>
                  <a:srgbClr val="C00000"/>
                </a:solidFill>
                <a:effectLst/>
                <a:latin typeface="XCCW Joined 7a" panose="03050602040000000000" pitchFamily="66" charset="0"/>
                <a:ea typeface="Calibri" panose="020F0502020204030204" pitchFamily="34" charset="0"/>
                <a:cs typeface="Times New Roman" panose="02020603050405020304" pitchFamily="18" charset="0"/>
              </a:rPr>
              <a:t>A non-fiction information text</a:t>
            </a:r>
          </a:p>
        </p:txBody>
      </p:sp>
    </p:spTree>
    <p:extLst>
      <p:ext uri="{BB962C8B-B14F-4D97-AF65-F5344CB8AC3E}">
        <p14:creationId xmlns:p14="http://schemas.microsoft.com/office/powerpoint/2010/main" val="3793265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arn(inVertical)">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F4CA62D-DC08-42EB-99ED-86252DC6A374}"/>
              </a:ext>
            </a:extLst>
          </p:cNvPr>
          <p:cNvSpPr txBox="1"/>
          <p:nvPr/>
        </p:nvSpPr>
        <p:spPr>
          <a:xfrm>
            <a:off x="368498" y="491223"/>
            <a:ext cx="10111979" cy="2246769"/>
          </a:xfrm>
          <a:prstGeom prst="rect">
            <a:avLst/>
          </a:prstGeom>
          <a:noFill/>
        </p:spPr>
        <p:txBody>
          <a:bodyPr wrap="square">
            <a:spAutoFit/>
          </a:bodyPr>
          <a:lstStyle/>
          <a:p>
            <a:pPr lvl="0"/>
            <a:r>
              <a:rPr lang="en-GB" sz="2800" b="1" u="sng"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Monday 9</a:t>
            </a:r>
            <a:r>
              <a:rPr lang="en-GB" sz="2800" b="1" u="sng" baseline="30000"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th</a:t>
            </a:r>
            <a:r>
              <a:rPr lang="en-GB" sz="2800" b="1" u="sng"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 November</a:t>
            </a:r>
          </a:p>
          <a:p>
            <a:pPr lvl="0"/>
            <a:endParaRPr lang="en-GB" sz="2800" b="1" u="sng" dirty="0">
              <a:solidFill>
                <a:srgbClr val="002060"/>
              </a:solidFill>
              <a:latin typeface="XCCW Joined 7a" panose="03050602040000000000" pitchFamily="66" charset="0"/>
              <a:ea typeface="Times New Roman" panose="02020603050405020304" pitchFamily="18" charset="0"/>
              <a:cs typeface="Times New Roman" panose="02020603050405020304" pitchFamily="18" charset="0"/>
            </a:endParaRPr>
          </a:p>
          <a:p>
            <a:pPr lvl="0"/>
            <a:r>
              <a:rPr lang="en-GB" sz="2800" b="1" u="sng"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LO: To find information from non-fiction.</a:t>
            </a:r>
          </a:p>
          <a:p>
            <a:pPr lvl="0"/>
            <a:endParaRPr lang="en-GB" sz="2800" b="1" u="sng"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endParaRPr>
          </a:p>
          <a:p>
            <a:r>
              <a:rPr lang="en-GB" sz="2800" b="1" u="sng" dirty="0">
                <a:solidFill>
                  <a:srgbClr val="002060"/>
                </a:solidFill>
                <a:latin typeface="XCCW Joined 7a" panose="03050602040000000000" pitchFamily="66" charset="0"/>
                <a:ea typeface="Times New Roman" panose="02020603050405020304" pitchFamily="18" charset="0"/>
                <a:cs typeface="Times New Roman" panose="02020603050405020304" pitchFamily="18" charset="0"/>
              </a:rPr>
              <a:t>LO: To </a:t>
            </a:r>
            <a:r>
              <a:rPr lang="en-GB" sz="2800" b="1" u="sng" dirty="0">
                <a:solidFill>
                  <a:srgbClr val="002060"/>
                </a:solidFill>
                <a:effectLst/>
                <a:latin typeface="XCCW Joined 7a" panose="03050602040000000000" pitchFamily="66" charset="0"/>
                <a:ea typeface="Times New Roman" panose="02020603050405020304" pitchFamily="18" charset="0"/>
                <a:cs typeface="Times New Roman" panose="02020603050405020304" pitchFamily="18" charset="0"/>
              </a:rPr>
              <a:t> explain some features of reports.</a:t>
            </a:r>
            <a:endParaRPr lang="en-GB" sz="2800" b="1" u="sng" dirty="0">
              <a:solidFill>
                <a:srgbClr val="002060"/>
              </a:solidFill>
              <a:latin typeface="XCCW Joined 7a" panose="03050602040000000000" pitchFamily="66" charset="0"/>
            </a:endParaRPr>
          </a:p>
        </p:txBody>
      </p:sp>
      <p:sp>
        <p:nvSpPr>
          <p:cNvPr id="5" name="TextBox 4">
            <a:extLst>
              <a:ext uri="{FF2B5EF4-FFF2-40B4-BE49-F238E27FC236}">
                <a16:creationId xmlns:a16="http://schemas.microsoft.com/office/drawing/2014/main" id="{F8E24D53-065B-4D7D-93CD-490D53471D16}"/>
              </a:ext>
            </a:extLst>
          </p:cNvPr>
          <p:cNvSpPr txBox="1"/>
          <p:nvPr/>
        </p:nvSpPr>
        <p:spPr>
          <a:xfrm>
            <a:off x="368498" y="3007866"/>
            <a:ext cx="11304390" cy="1570495"/>
          </a:xfrm>
          <a:prstGeom prst="rect">
            <a:avLst/>
          </a:prstGeom>
          <a:noFill/>
        </p:spPr>
        <p:txBody>
          <a:bodyPr wrap="square">
            <a:spAutoFit/>
          </a:bodyPr>
          <a:lstStyle/>
          <a:p>
            <a:pPr>
              <a:lnSpc>
                <a:spcPct val="107000"/>
              </a:lnSpc>
              <a:spcAft>
                <a:spcPts val="800"/>
              </a:spcAft>
            </a:pPr>
            <a:r>
              <a:rPr lang="en-GB" sz="2800" b="1" dirty="0">
                <a:solidFill>
                  <a:srgbClr val="0070C0"/>
                </a:solidFill>
                <a:effectLst/>
                <a:latin typeface="XCCW Joined 7a" panose="03050602040000000000" pitchFamily="66" charset="0"/>
                <a:ea typeface="Calibri" panose="020F0502020204030204" pitchFamily="34" charset="0"/>
                <a:cs typeface="Times New Roman" panose="02020603050405020304" pitchFamily="18" charset="0"/>
              </a:rPr>
              <a:t>Activity:</a:t>
            </a:r>
          </a:p>
          <a:p>
            <a:pPr>
              <a:lnSpc>
                <a:spcPct val="107000"/>
              </a:lnSpc>
              <a:spcAft>
                <a:spcPts val="800"/>
              </a:spcAft>
            </a:pPr>
            <a:r>
              <a:rPr lang="en-GB" sz="2800" dirty="0">
                <a:solidFill>
                  <a:srgbClr val="0070C0"/>
                </a:solidFill>
                <a:effectLst/>
                <a:latin typeface="XCCW Joined 7a" panose="03050602040000000000" pitchFamily="66" charset="0"/>
                <a:ea typeface="Calibri" panose="020F0502020204030204" pitchFamily="34" charset="0"/>
                <a:cs typeface="Times New Roman" panose="02020603050405020304" pitchFamily="18" charset="0"/>
              </a:rPr>
              <a:t>You are going to answer questions based on a non-fiction text about wolves.</a:t>
            </a:r>
          </a:p>
        </p:txBody>
      </p:sp>
      <p:pic>
        <p:nvPicPr>
          <p:cNvPr id="6" name="Picture 5" descr="Queen' of wolves shot by trophy hunter | Daily Mercury">
            <a:extLst>
              <a:ext uri="{FF2B5EF4-FFF2-40B4-BE49-F238E27FC236}">
                <a16:creationId xmlns:a16="http://schemas.microsoft.com/office/drawing/2014/main" id="{D06E48D3-8280-4FA1-AA41-3F17E3B5933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727290" y="4578361"/>
            <a:ext cx="4159410" cy="2181551"/>
          </a:xfrm>
          <a:prstGeom prst="rect">
            <a:avLst/>
          </a:prstGeom>
          <a:noFill/>
          <a:ln>
            <a:noFill/>
          </a:ln>
        </p:spPr>
      </p:pic>
    </p:spTree>
    <p:extLst>
      <p:ext uri="{BB962C8B-B14F-4D97-AF65-F5344CB8AC3E}">
        <p14:creationId xmlns:p14="http://schemas.microsoft.com/office/powerpoint/2010/main" val="11722756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550</Words>
  <Application>Microsoft Office PowerPoint</Application>
  <PresentationFormat>Widescreen</PresentationFormat>
  <Paragraphs>46</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Calibri Light</vt:lpstr>
      <vt:lpstr>Lucida Calligraphy</vt:lpstr>
      <vt:lpstr>Times New Roman</vt:lpstr>
      <vt:lpstr>XCCW Joined 7a</vt:lpstr>
      <vt:lpstr>Office Theme</vt:lpstr>
      <vt:lpstr>Wolves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Wolves</dc:title>
  <dc:creator>Jane Afford</dc:creator>
  <cp:lastModifiedBy>Jane Afford</cp:lastModifiedBy>
  <cp:revision>6</cp:revision>
  <dcterms:created xsi:type="dcterms:W3CDTF">2020-11-08T21:31:40Z</dcterms:created>
  <dcterms:modified xsi:type="dcterms:W3CDTF">2020-11-08T22:28:26Z</dcterms:modified>
</cp:coreProperties>
</file>