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301" r:id="rId6"/>
    <p:sldId id="407" r:id="rId7"/>
    <p:sldId id="376" r:id="rId8"/>
    <p:sldId id="392" r:id="rId9"/>
    <p:sldId id="408" r:id="rId10"/>
    <p:sldId id="395" r:id="rId11"/>
    <p:sldId id="409" r:id="rId12"/>
    <p:sldId id="410" r:id="rId13"/>
    <p:sldId id="411" r:id="rId14"/>
    <p:sldId id="397" r:id="rId15"/>
    <p:sldId id="398" r:id="rId16"/>
    <p:sldId id="399" r:id="rId17"/>
    <p:sldId id="400" r:id="rId18"/>
    <p:sldId id="413" r:id="rId19"/>
    <p:sldId id="414" r:id="rId20"/>
    <p:sldId id="403" r:id="rId21"/>
    <p:sldId id="415" r:id="rId22"/>
    <p:sldId id="389" r:id="rId23"/>
    <p:sldId id="405" r:id="rId24"/>
    <p:sldId id="406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8003371-6295-499F-BAFB-E4ED754D0884}" v="50" dt="2019-05-06T13:13:01.91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64" autoAdjust="0"/>
    <p:restoredTop sz="94660"/>
  </p:normalViewPr>
  <p:slideViewPr>
    <p:cSldViewPr snapToGrid="0">
      <p:cViewPr varScale="1">
        <p:scale>
          <a:sx n="85" d="100"/>
          <a:sy n="85" d="100"/>
        </p:scale>
        <p:origin x="11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lassroomsecrets.co.uk/content-domain-filter/?fwp_contentdomain=2m1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Mass, Capacity and Temperature – Compare Capacity</a:t>
            </a:r>
          </a:p>
          <a:p>
            <a:pPr lvl="0" algn="ctr"/>
            <a:endParaRPr lang="en-GB" sz="16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National Curriculum Objectives:</a:t>
            </a:r>
            <a:endParaRPr lang="en-GB" sz="16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Mathematics Year </a:t>
            </a:r>
            <a:r>
              <a:rPr lang="en-GB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2: (2M1</a:t>
            </a:r>
            <a:r>
              <a:rPr lang="en-GB" sz="1600" b="1">
                <a:solidFill>
                  <a:schemeClr val="tx1"/>
                </a:solidFill>
                <a:latin typeface="Century Gothic" panose="020B0502020202020204" pitchFamily="34" charset="0"/>
              </a:rPr>
              <a:t>)</a:t>
            </a:r>
            <a:r>
              <a:rPr lang="en-GB" sz="1600" b="1">
                <a:latin typeface="Century Gothic" panose="020B0502020202020204" pitchFamily="34" charset="0"/>
              </a:rPr>
              <a:t> </a:t>
            </a:r>
          </a:p>
          <a:p>
            <a:pPr>
              <a:defRPr/>
            </a:pPr>
            <a:r>
              <a:rPr lang="en-GB" sz="1600" b="1">
                <a:latin typeface="Century Gothic" panose="020B0502020202020204" pitchFamily="34" charset="0"/>
                <a:hlinkClick r:id="rId4"/>
              </a:rPr>
              <a:t>Compare </a:t>
            </a:r>
            <a:r>
              <a:rPr lang="en-GB" sz="1600" b="1" dirty="0">
                <a:latin typeface="Century Gothic" panose="020B0502020202020204" pitchFamily="34" charset="0"/>
                <a:hlinkClick r:id="rId4"/>
              </a:rPr>
              <a:t>and order lengths, mass, volume/capacity and record the results using &gt;, &lt; and =</a:t>
            </a:r>
            <a:endParaRPr lang="en-GB" sz="1600" b="1" dirty="0">
              <a:latin typeface="Century Gothic" panose="020B0502020202020204" pitchFamily="34" charset="0"/>
            </a:endParaRP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br>
              <a:rPr lang="en-GB" sz="1200" b="1" u="sng" dirty="0">
                <a:solidFill>
                  <a:prstClr val="black"/>
                </a:solidFill>
                <a:latin typeface="Century Gothic" panose="020B0502020202020204" pitchFamily="34" charset="0"/>
              </a:rPr>
            </a:br>
            <a:endParaRPr lang="en-GB" sz="12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7481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2 – Summer Block 4 – Mass, Capacity &amp; Temperature</a:t>
            </a:r>
            <a:b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5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4: Compare Capacity</a:t>
            </a:r>
          </a:p>
          <a:p>
            <a:pPr lvl="0" fontAlgn="base">
              <a:defRPr/>
            </a:pPr>
            <a:endParaRPr lang="en-GB" sz="1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5900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indoor, bottle&#10;&#10;Description generated with high confidence">
            <a:extLst>
              <a:ext uri="{FF2B5EF4-FFF2-40B4-BE49-F238E27FC236}">
                <a16:creationId xmlns:a16="http://schemas.microsoft.com/office/drawing/2014/main" id="{FBE1353B-4509-4E07-9859-1245ACD86F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8C1B6FDC-4427-4EDD-987D-A99C7A525E94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container has the largest capacity?</a:t>
            </a:r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 </a:t>
            </a:r>
          </a:p>
          <a:p>
            <a:pPr marL="88900"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18515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indoor, bottle&#10;&#10;Description generated with high confidence">
            <a:extLst>
              <a:ext uri="{FF2B5EF4-FFF2-40B4-BE49-F238E27FC236}">
                <a16:creationId xmlns:a16="http://schemas.microsoft.com/office/drawing/2014/main" id="{FBE1353B-4509-4E07-9859-1245ACD86F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8C1B6FDC-4427-4EDD-987D-A99C7A525E94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container has the largest capacity?</a:t>
            </a:r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 </a:t>
            </a:r>
          </a:p>
          <a:p>
            <a:pPr marL="88900"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FE91335B-8C56-471C-800A-D55044D1F7D4}"/>
              </a:ext>
            </a:extLst>
          </p:cNvPr>
          <p:cNvSpPr/>
          <p:nvPr/>
        </p:nvSpPr>
        <p:spPr>
          <a:xfrm>
            <a:off x="6338657" y="1764364"/>
            <a:ext cx="2450237" cy="323147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2568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789C98A5-A87D-4297-8F1D-AF35661A2C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5870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039794D-2DC2-4043-AB50-C161D9BD2724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volume of the container below is a quarter full.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16439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789C98A5-A87D-4297-8F1D-AF35661A2C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5870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039794D-2DC2-4043-AB50-C161D9BD2724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volume of the container below is a quarter full.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True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4326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7" name="Picture 26">
            <a:extLst>
              <a:ext uri="{FF2B5EF4-FFF2-40B4-BE49-F238E27FC236}">
                <a16:creationId xmlns:a16="http://schemas.microsoft.com/office/drawing/2014/main" id="{879E2434-68BA-41C6-8D59-1CAE2642BC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5870"/>
            <a:ext cx="8913124" cy="63221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462E1E2F-CAB4-4A7D-A461-8A3403762029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&lt;, &gt; and = symbols to compare the capacity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of container A with container B. 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5F6E392F-61E1-4393-A6F8-2C76BBE176F8}"/>
              </a:ext>
            </a:extLst>
          </p:cNvPr>
          <p:cNvSpPr/>
          <p:nvPr/>
        </p:nvSpPr>
        <p:spPr>
          <a:xfrm>
            <a:off x="3937438" y="2002221"/>
            <a:ext cx="1269124" cy="122971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8FB18AD2-88A0-49B0-93DB-EED9AE4DC365}"/>
              </a:ext>
            </a:extLst>
          </p:cNvPr>
          <p:cNvSpPr/>
          <p:nvPr/>
        </p:nvSpPr>
        <p:spPr>
          <a:xfrm>
            <a:off x="3937438" y="3472563"/>
            <a:ext cx="1269124" cy="122971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AC383F5D-295A-4626-B839-42576C5DCE49}"/>
              </a:ext>
            </a:extLst>
          </p:cNvPr>
          <p:cNvSpPr/>
          <p:nvPr/>
        </p:nvSpPr>
        <p:spPr>
          <a:xfrm>
            <a:off x="3937438" y="4934605"/>
            <a:ext cx="1269124" cy="122971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C592E03-D0CD-479E-AFF0-07A233C8357B}"/>
              </a:ext>
            </a:extLst>
          </p:cNvPr>
          <p:cNvSpPr txBox="1"/>
          <p:nvPr/>
        </p:nvSpPr>
        <p:spPr>
          <a:xfrm>
            <a:off x="2593429" y="1522439"/>
            <a:ext cx="4099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381E910-3A2E-4F3A-AEF1-E65AE710AE00}"/>
              </a:ext>
            </a:extLst>
          </p:cNvPr>
          <p:cNvSpPr txBox="1"/>
          <p:nvPr/>
        </p:nvSpPr>
        <p:spPr>
          <a:xfrm>
            <a:off x="6251030" y="1522439"/>
            <a:ext cx="4099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39444291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7" name="Picture 26">
            <a:extLst>
              <a:ext uri="{FF2B5EF4-FFF2-40B4-BE49-F238E27FC236}">
                <a16:creationId xmlns:a16="http://schemas.microsoft.com/office/drawing/2014/main" id="{879E2434-68BA-41C6-8D59-1CAE2642BC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5870"/>
            <a:ext cx="8913124" cy="63221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462E1E2F-CAB4-4A7D-A461-8A3403762029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&lt;, &gt; and = symbols to compare the capacity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of container A with container B. 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C592E03-D0CD-479E-AFF0-07A233C8357B}"/>
              </a:ext>
            </a:extLst>
          </p:cNvPr>
          <p:cNvSpPr txBox="1"/>
          <p:nvPr/>
        </p:nvSpPr>
        <p:spPr>
          <a:xfrm>
            <a:off x="2593429" y="1522439"/>
            <a:ext cx="4099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381E910-3A2E-4F3A-AEF1-E65AE710AE00}"/>
              </a:ext>
            </a:extLst>
          </p:cNvPr>
          <p:cNvSpPr txBox="1"/>
          <p:nvPr/>
        </p:nvSpPr>
        <p:spPr>
          <a:xfrm>
            <a:off x="6251030" y="1522439"/>
            <a:ext cx="4099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B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2909637C-6285-4528-993A-E2640DA152EC}"/>
              </a:ext>
            </a:extLst>
          </p:cNvPr>
          <p:cNvSpPr/>
          <p:nvPr/>
        </p:nvSpPr>
        <p:spPr>
          <a:xfrm>
            <a:off x="3937438" y="2002221"/>
            <a:ext cx="1269124" cy="122971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&lt;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0D46A5EC-9F66-48EA-A91D-06582FAA500F}"/>
              </a:ext>
            </a:extLst>
          </p:cNvPr>
          <p:cNvSpPr/>
          <p:nvPr/>
        </p:nvSpPr>
        <p:spPr>
          <a:xfrm>
            <a:off x="3937438" y="3472563"/>
            <a:ext cx="1269124" cy="122971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&gt;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66B53EBF-4453-4A5A-BF68-9DFE42FADF23}"/>
              </a:ext>
            </a:extLst>
          </p:cNvPr>
          <p:cNvSpPr/>
          <p:nvPr/>
        </p:nvSpPr>
        <p:spPr>
          <a:xfrm>
            <a:off x="3937438" y="4934605"/>
            <a:ext cx="1269124" cy="122971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26120246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DFEFDDBB-5ED6-4430-8D1A-B9646A679F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5870"/>
            <a:ext cx="8913124" cy="63221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E2E1F62B-B9EF-4824-A2DC-8CDF12BAF489}"/>
              </a:ext>
            </a:extLst>
          </p:cNvPr>
          <p:cNvSpPr/>
          <p:nvPr/>
        </p:nvSpPr>
        <p:spPr>
          <a:xfrm>
            <a:off x="275304" y="271105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Draw a line to the word that best describes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volume of each container. 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C5377A0C-4B0E-46A5-8A30-BA2FDB916B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0410476"/>
              </p:ext>
            </p:extLst>
          </p:nvPr>
        </p:nvGraphicFramePr>
        <p:xfrm>
          <a:off x="769417" y="5213578"/>
          <a:ext cx="7838563" cy="396240"/>
        </p:xfrm>
        <a:graphic>
          <a:graphicData uri="http://schemas.openxmlformats.org/drawingml/2006/table">
            <a:tbl>
              <a:tblPr firstRow="1" bandRow="1">
                <a:effectLst/>
                <a:tableStyleId>{1FECB4D8-DB02-4DC6-A0A2-4F2EBAE1DC90}</a:tableStyleId>
              </a:tblPr>
              <a:tblGrid>
                <a:gridCol w="1211672">
                  <a:extLst>
                    <a:ext uri="{9D8B030D-6E8A-4147-A177-3AD203B41FA5}">
                      <a16:colId xmlns:a16="http://schemas.microsoft.com/office/drawing/2014/main" val="1744541775"/>
                    </a:ext>
                  </a:extLst>
                </a:gridCol>
                <a:gridCol w="2114966">
                  <a:extLst>
                    <a:ext uri="{9D8B030D-6E8A-4147-A177-3AD203B41FA5}">
                      <a16:colId xmlns:a16="http://schemas.microsoft.com/office/drawing/2014/main" val="1838148499"/>
                    </a:ext>
                  </a:extLst>
                </a:gridCol>
                <a:gridCol w="1560375">
                  <a:extLst>
                    <a:ext uri="{9D8B030D-6E8A-4147-A177-3AD203B41FA5}">
                      <a16:colId xmlns:a16="http://schemas.microsoft.com/office/drawing/2014/main" val="1482488788"/>
                    </a:ext>
                  </a:extLst>
                </a:gridCol>
                <a:gridCol w="2951550">
                  <a:extLst>
                    <a:ext uri="{9D8B030D-6E8A-4147-A177-3AD203B41FA5}">
                      <a16:colId xmlns:a16="http://schemas.microsoft.com/office/drawing/2014/main" val="27972536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full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quarter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half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three-quarters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48682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47322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DFEFDDBB-5ED6-4430-8D1A-B9646A679F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5870"/>
            <a:ext cx="8913124" cy="63221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E2E1F62B-B9EF-4824-A2DC-8CDF12BAF489}"/>
              </a:ext>
            </a:extLst>
          </p:cNvPr>
          <p:cNvSpPr/>
          <p:nvPr/>
        </p:nvSpPr>
        <p:spPr>
          <a:xfrm>
            <a:off x="275304" y="271105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Draw a line to the word that best describes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volume of each container. 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C5377A0C-4B0E-46A5-8A30-BA2FDB916B79}"/>
              </a:ext>
            </a:extLst>
          </p:cNvPr>
          <p:cNvGraphicFramePr>
            <a:graphicFrameLocks noGrp="1"/>
          </p:cNvGraphicFramePr>
          <p:nvPr/>
        </p:nvGraphicFramePr>
        <p:xfrm>
          <a:off x="769417" y="5213578"/>
          <a:ext cx="7838563" cy="396240"/>
        </p:xfrm>
        <a:graphic>
          <a:graphicData uri="http://schemas.openxmlformats.org/drawingml/2006/table">
            <a:tbl>
              <a:tblPr firstRow="1" bandRow="1">
                <a:effectLst/>
                <a:tableStyleId>{1FECB4D8-DB02-4DC6-A0A2-4F2EBAE1DC90}</a:tableStyleId>
              </a:tblPr>
              <a:tblGrid>
                <a:gridCol w="1211672">
                  <a:extLst>
                    <a:ext uri="{9D8B030D-6E8A-4147-A177-3AD203B41FA5}">
                      <a16:colId xmlns:a16="http://schemas.microsoft.com/office/drawing/2014/main" val="1744541775"/>
                    </a:ext>
                  </a:extLst>
                </a:gridCol>
                <a:gridCol w="2114966">
                  <a:extLst>
                    <a:ext uri="{9D8B030D-6E8A-4147-A177-3AD203B41FA5}">
                      <a16:colId xmlns:a16="http://schemas.microsoft.com/office/drawing/2014/main" val="1838148499"/>
                    </a:ext>
                  </a:extLst>
                </a:gridCol>
                <a:gridCol w="1560375">
                  <a:extLst>
                    <a:ext uri="{9D8B030D-6E8A-4147-A177-3AD203B41FA5}">
                      <a16:colId xmlns:a16="http://schemas.microsoft.com/office/drawing/2014/main" val="1482488788"/>
                    </a:ext>
                  </a:extLst>
                </a:gridCol>
                <a:gridCol w="2951550">
                  <a:extLst>
                    <a:ext uri="{9D8B030D-6E8A-4147-A177-3AD203B41FA5}">
                      <a16:colId xmlns:a16="http://schemas.microsoft.com/office/drawing/2014/main" val="27972536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full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quarter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half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three-quarters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48682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656500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1" name="Picture 20">
            <a:extLst>
              <a:ext uri="{FF2B5EF4-FFF2-40B4-BE49-F238E27FC236}">
                <a16:creationId xmlns:a16="http://schemas.microsoft.com/office/drawing/2014/main" id="{5C3424E9-64F1-435C-AA13-A38022479D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5870"/>
            <a:ext cx="8913124" cy="632210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E513ABA8-F169-4C7A-8B73-D3974F2F4A6B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Draw a line to the word that best describes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volume of each container. 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19BEFD8B-3482-4164-AB9F-A9C27B08921F}"/>
              </a:ext>
            </a:extLst>
          </p:cNvPr>
          <p:cNvGraphicFramePr>
            <a:graphicFrameLocks noGrp="1"/>
          </p:cNvGraphicFramePr>
          <p:nvPr/>
        </p:nvGraphicFramePr>
        <p:xfrm>
          <a:off x="769417" y="5223738"/>
          <a:ext cx="7838563" cy="396240"/>
        </p:xfrm>
        <a:graphic>
          <a:graphicData uri="http://schemas.openxmlformats.org/drawingml/2006/table">
            <a:tbl>
              <a:tblPr firstRow="1" bandRow="1">
                <a:effectLst/>
                <a:tableStyleId>{1FECB4D8-DB02-4DC6-A0A2-4F2EBAE1DC90}</a:tableStyleId>
              </a:tblPr>
              <a:tblGrid>
                <a:gridCol w="1211672">
                  <a:extLst>
                    <a:ext uri="{9D8B030D-6E8A-4147-A177-3AD203B41FA5}">
                      <a16:colId xmlns:a16="http://schemas.microsoft.com/office/drawing/2014/main" val="1744541775"/>
                    </a:ext>
                  </a:extLst>
                </a:gridCol>
                <a:gridCol w="2114966">
                  <a:extLst>
                    <a:ext uri="{9D8B030D-6E8A-4147-A177-3AD203B41FA5}">
                      <a16:colId xmlns:a16="http://schemas.microsoft.com/office/drawing/2014/main" val="1838148499"/>
                    </a:ext>
                  </a:extLst>
                </a:gridCol>
                <a:gridCol w="1560375">
                  <a:extLst>
                    <a:ext uri="{9D8B030D-6E8A-4147-A177-3AD203B41FA5}">
                      <a16:colId xmlns:a16="http://schemas.microsoft.com/office/drawing/2014/main" val="1482488788"/>
                    </a:ext>
                  </a:extLst>
                </a:gridCol>
                <a:gridCol w="2951550">
                  <a:extLst>
                    <a:ext uri="{9D8B030D-6E8A-4147-A177-3AD203B41FA5}">
                      <a16:colId xmlns:a16="http://schemas.microsoft.com/office/drawing/2014/main" val="27972536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20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full</a:t>
                      </a:r>
                      <a:endParaRPr lang="en-US" sz="2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quarter</a:t>
                      </a:r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half</a:t>
                      </a:r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three-quarters</a:t>
                      </a:r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48682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08402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3EF89D31-A4FF-4B60-B7D2-29F3927789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5870"/>
            <a:ext cx="8913124" cy="6322100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4DB94B0E-5C86-462B-A391-DB6B337C1719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Order these items from the </a:t>
            </a: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largest capacity to the smallest capacity.</a:t>
            </a:r>
          </a:p>
        </p:txBody>
      </p: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687D2B09-3F02-4E42-85F8-DE9677C1C366}"/>
              </a:ext>
            </a:extLst>
          </p:cNvPr>
          <p:cNvGraphicFramePr>
            <a:graphicFrameLocks noGrp="1"/>
          </p:cNvGraphicFramePr>
          <p:nvPr/>
        </p:nvGraphicFramePr>
        <p:xfrm>
          <a:off x="1244599" y="4156938"/>
          <a:ext cx="6798733" cy="396240"/>
        </p:xfrm>
        <a:graphic>
          <a:graphicData uri="http://schemas.openxmlformats.org/drawingml/2006/table">
            <a:tbl>
              <a:tblPr firstRow="1" bandRow="1">
                <a:effectLst/>
                <a:tableStyleId>{1FECB4D8-DB02-4DC6-A0A2-4F2EBAE1DC90}</a:tableStyleId>
              </a:tblPr>
              <a:tblGrid>
                <a:gridCol w="1050937">
                  <a:extLst>
                    <a:ext uri="{9D8B030D-6E8A-4147-A177-3AD203B41FA5}">
                      <a16:colId xmlns:a16="http://schemas.microsoft.com/office/drawing/2014/main" val="1744541775"/>
                    </a:ext>
                  </a:extLst>
                </a:gridCol>
                <a:gridCol w="1834404">
                  <a:extLst>
                    <a:ext uri="{9D8B030D-6E8A-4147-A177-3AD203B41FA5}">
                      <a16:colId xmlns:a16="http://schemas.microsoft.com/office/drawing/2014/main" val="1838148499"/>
                    </a:ext>
                  </a:extLst>
                </a:gridCol>
                <a:gridCol w="2340710">
                  <a:extLst>
                    <a:ext uri="{9D8B030D-6E8A-4147-A177-3AD203B41FA5}">
                      <a16:colId xmlns:a16="http://schemas.microsoft.com/office/drawing/2014/main" val="1482488788"/>
                    </a:ext>
                  </a:extLst>
                </a:gridCol>
                <a:gridCol w="1572682">
                  <a:extLst>
                    <a:ext uri="{9D8B030D-6E8A-4147-A177-3AD203B41FA5}">
                      <a16:colId xmlns:a16="http://schemas.microsoft.com/office/drawing/2014/main" val="27972536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         B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    C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 D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48682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98027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5" name="Picture 24">
            <a:extLst>
              <a:ext uri="{FF2B5EF4-FFF2-40B4-BE49-F238E27FC236}">
                <a16:creationId xmlns:a16="http://schemas.microsoft.com/office/drawing/2014/main" id="{FA019331-FBF6-4D3C-924F-4202944E39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4780"/>
            <a:ext cx="8913124" cy="6322100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462035AE-400C-4493-878C-ABBB9A01211A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Order these items from the </a:t>
            </a: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largest capacity to the smallest capacity.</a:t>
            </a: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353F8FFE-0F58-40C4-B973-7C8FA30AE125}"/>
              </a:ext>
            </a:extLst>
          </p:cNvPr>
          <p:cNvCxnSpPr/>
          <p:nvPr/>
        </p:nvCxnSpPr>
        <p:spPr>
          <a:xfrm>
            <a:off x="922751" y="4785153"/>
            <a:ext cx="7371126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E14BBA20-E886-45E0-8D94-6621E51752ED}"/>
              </a:ext>
            </a:extLst>
          </p:cNvPr>
          <p:cNvSpPr/>
          <p:nvPr/>
        </p:nvSpPr>
        <p:spPr>
          <a:xfrm>
            <a:off x="410366" y="4912932"/>
            <a:ext cx="228780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largest capacity 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5126F07-D8F6-4FD6-ADAF-65F0DDABB4E4}"/>
              </a:ext>
            </a:extLst>
          </p:cNvPr>
          <p:cNvSpPr/>
          <p:nvPr/>
        </p:nvSpPr>
        <p:spPr>
          <a:xfrm>
            <a:off x="6339878" y="4932304"/>
            <a:ext cx="242887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smallest capacity </a:t>
            </a:r>
          </a:p>
        </p:txBody>
      </p:sp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63C94F37-3CCB-4D4D-8621-F3111C4D27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0489876"/>
              </p:ext>
            </p:extLst>
          </p:nvPr>
        </p:nvGraphicFramePr>
        <p:xfrm>
          <a:off x="1246452" y="4139182"/>
          <a:ext cx="6798733" cy="396240"/>
        </p:xfrm>
        <a:graphic>
          <a:graphicData uri="http://schemas.openxmlformats.org/drawingml/2006/table">
            <a:tbl>
              <a:tblPr firstRow="1" bandRow="1">
                <a:effectLst/>
                <a:tableStyleId>{1FECB4D8-DB02-4DC6-A0A2-4F2EBAE1DC90}</a:tableStyleId>
              </a:tblPr>
              <a:tblGrid>
                <a:gridCol w="1050937">
                  <a:extLst>
                    <a:ext uri="{9D8B030D-6E8A-4147-A177-3AD203B41FA5}">
                      <a16:colId xmlns:a16="http://schemas.microsoft.com/office/drawing/2014/main" val="1744541775"/>
                    </a:ext>
                  </a:extLst>
                </a:gridCol>
                <a:gridCol w="1834404">
                  <a:extLst>
                    <a:ext uri="{9D8B030D-6E8A-4147-A177-3AD203B41FA5}">
                      <a16:colId xmlns:a16="http://schemas.microsoft.com/office/drawing/2014/main" val="1838148499"/>
                    </a:ext>
                  </a:extLst>
                </a:gridCol>
                <a:gridCol w="2340710">
                  <a:extLst>
                    <a:ext uri="{9D8B030D-6E8A-4147-A177-3AD203B41FA5}">
                      <a16:colId xmlns:a16="http://schemas.microsoft.com/office/drawing/2014/main" val="1482488788"/>
                    </a:ext>
                  </a:extLst>
                </a:gridCol>
                <a:gridCol w="1572682">
                  <a:extLst>
                    <a:ext uri="{9D8B030D-6E8A-4147-A177-3AD203B41FA5}">
                      <a16:colId xmlns:a16="http://schemas.microsoft.com/office/drawing/2014/main" val="27972536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          A</a:t>
                      </a:r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     B</a:t>
                      </a:r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  D</a:t>
                      </a:r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48682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18048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75" name="Picture 74">
            <a:extLst>
              <a:ext uri="{FF2B5EF4-FFF2-40B4-BE49-F238E27FC236}">
                <a16:creationId xmlns:a16="http://schemas.microsoft.com/office/drawing/2014/main" id="{2D162BB2-1285-41C6-A366-BC2C01A85C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4780"/>
            <a:ext cx="8913124" cy="6322100"/>
          </a:xfrm>
          <a:prstGeom prst="rect">
            <a:avLst/>
          </a:prstGeom>
        </p:spPr>
      </p:pic>
      <p:sp>
        <p:nvSpPr>
          <p:cNvPr id="77" name="Rectangle 76">
            <a:extLst>
              <a:ext uri="{FF2B5EF4-FFF2-40B4-BE49-F238E27FC236}">
                <a16:creationId xmlns:a16="http://schemas.microsoft.com/office/drawing/2014/main" id="{46B27C7E-C8D6-40CF-BCDA-7277148C1E0C}"/>
              </a:ext>
            </a:extLst>
          </p:cNvPr>
          <p:cNvSpPr/>
          <p:nvPr/>
        </p:nvSpPr>
        <p:spPr>
          <a:xfrm>
            <a:off x="275304" y="254631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container has the largest capacity? 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do you know?</a:t>
            </a: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0948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75" name="Picture 74">
            <a:extLst>
              <a:ext uri="{FF2B5EF4-FFF2-40B4-BE49-F238E27FC236}">
                <a16:creationId xmlns:a16="http://schemas.microsoft.com/office/drawing/2014/main" id="{2D162BB2-1285-41C6-A366-BC2C01A85C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4780"/>
            <a:ext cx="8913124" cy="6322100"/>
          </a:xfrm>
          <a:prstGeom prst="rect">
            <a:avLst/>
          </a:prstGeom>
        </p:spPr>
      </p:pic>
      <p:sp>
        <p:nvSpPr>
          <p:cNvPr id="77" name="Rectangle 76">
            <a:extLst>
              <a:ext uri="{FF2B5EF4-FFF2-40B4-BE49-F238E27FC236}">
                <a16:creationId xmlns:a16="http://schemas.microsoft.com/office/drawing/2014/main" id="{46B27C7E-C8D6-40CF-BCDA-7277148C1E0C}"/>
              </a:ext>
            </a:extLst>
          </p:cNvPr>
          <p:cNvSpPr/>
          <p:nvPr/>
        </p:nvSpPr>
        <p:spPr>
          <a:xfrm>
            <a:off x="275304" y="254631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container has the largest capacity? 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do you know?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Container A because…</a:t>
            </a: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99076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75" name="Picture 74">
            <a:extLst>
              <a:ext uri="{FF2B5EF4-FFF2-40B4-BE49-F238E27FC236}">
                <a16:creationId xmlns:a16="http://schemas.microsoft.com/office/drawing/2014/main" id="{2D162BB2-1285-41C6-A366-BC2C01A85C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4780"/>
            <a:ext cx="8913124" cy="6322100"/>
          </a:xfrm>
          <a:prstGeom prst="rect">
            <a:avLst/>
          </a:prstGeom>
        </p:spPr>
      </p:pic>
      <p:sp>
        <p:nvSpPr>
          <p:cNvPr id="77" name="Rectangle 76">
            <a:extLst>
              <a:ext uri="{FF2B5EF4-FFF2-40B4-BE49-F238E27FC236}">
                <a16:creationId xmlns:a16="http://schemas.microsoft.com/office/drawing/2014/main" id="{46B27C7E-C8D6-40CF-BCDA-7277148C1E0C}"/>
              </a:ext>
            </a:extLst>
          </p:cNvPr>
          <p:cNvSpPr/>
          <p:nvPr/>
        </p:nvSpPr>
        <p:spPr>
          <a:xfrm>
            <a:off x="275304" y="254631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container has the largest capacity? 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do you know?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Container A because it can hold 4 full glasses and 1 half glass which is more than 2 full glasses and 3 half glasses.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66171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30" name="Picture 29">
            <a:extLst>
              <a:ext uri="{FF2B5EF4-FFF2-40B4-BE49-F238E27FC236}">
                <a16:creationId xmlns:a16="http://schemas.microsoft.com/office/drawing/2014/main" id="{0A6C024B-645C-4D90-BD56-1B132F3634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4780"/>
            <a:ext cx="8913124" cy="6322100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721D7C51-96DE-49D4-9A66-5DE52CA1CA41}"/>
              </a:ext>
            </a:extLst>
          </p:cNvPr>
          <p:cNvSpPr/>
          <p:nvPr/>
        </p:nvSpPr>
        <p:spPr>
          <a:xfrm>
            <a:off x="275304" y="263509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Look at the comparison below: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these statements using &lt;, &gt; and = symbols.</a:t>
            </a: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59956D82-2DB4-41F8-A6F2-C6CC5723A674}"/>
              </a:ext>
            </a:extLst>
          </p:cNvPr>
          <p:cNvSpPr/>
          <p:nvPr/>
        </p:nvSpPr>
        <p:spPr>
          <a:xfrm>
            <a:off x="3951877" y="3212543"/>
            <a:ext cx="1269124" cy="122971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E5FA7F46-A0B0-4060-B06E-39F10653AFBA}"/>
              </a:ext>
            </a:extLst>
          </p:cNvPr>
          <p:cNvSpPr/>
          <p:nvPr/>
        </p:nvSpPr>
        <p:spPr>
          <a:xfrm>
            <a:off x="3951877" y="5003252"/>
            <a:ext cx="1269124" cy="122971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A047BCB7-6EEE-463A-9830-073A9BC34422}"/>
              </a:ext>
            </a:extLst>
          </p:cNvPr>
          <p:cNvSpPr/>
          <p:nvPr/>
        </p:nvSpPr>
        <p:spPr>
          <a:xfrm>
            <a:off x="3951877" y="1334601"/>
            <a:ext cx="1270800" cy="123120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41197589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30" name="Picture 29">
            <a:extLst>
              <a:ext uri="{FF2B5EF4-FFF2-40B4-BE49-F238E27FC236}">
                <a16:creationId xmlns:a16="http://schemas.microsoft.com/office/drawing/2014/main" id="{0A6C024B-645C-4D90-BD56-1B132F3634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4780"/>
            <a:ext cx="8913124" cy="6322100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721D7C51-96DE-49D4-9A66-5DE52CA1CA41}"/>
              </a:ext>
            </a:extLst>
          </p:cNvPr>
          <p:cNvSpPr/>
          <p:nvPr/>
        </p:nvSpPr>
        <p:spPr>
          <a:xfrm>
            <a:off x="275304" y="263509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Look at the comparison below: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these statements using &lt;, &gt; and = symbols.</a:t>
            </a: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A047BCB7-6EEE-463A-9830-073A9BC34422}"/>
              </a:ext>
            </a:extLst>
          </p:cNvPr>
          <p:cNvSpPr/>
          <p:nvPr/>
        </p:nvSpPr>
        <p:spPr>
          <a:xfrm>
            <a:off x="3951877" y="1334601"/>
            <a:ext cx="1270800" cy="123120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=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1045C02B-7A64-4D8A-82EA-A6664C07FB6B}"/>
              </a:ext>
            </a:extLst>
          </p:cNvPr>
          <p:cNvSpPr/>
          <p:nvPr/>
        </p:nvSpPr>
        <p:spPr>
          <a:xfrm>
            <a:off x="3951877" y="3212543"/>
            <a:ext cx="1269124" cy="122971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&lt;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B2C8CD1E-3449-45F6-A310-50AA6F8A9074}"/>
              </a:ext>
            </a:extLst>
          </p:cNvPr>
          <p:cNvSpPr/>
          <p:nvPr/>
        </p:nvSpPr>
        <p:spPr>
          <a:xfrm>
            <a:off x="3951877" y="5003252"/>
            <a:ext cx="1269124" cy="122971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8144283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map&#10;&#10;Description generated with high confidence">
            <a:extLst>
              <a:ext uri="{FF2B5EF4-FFF2-40B4-BE49-F238E27FC236}">
                <a16:creationId xmlns:a16="http://schemas.microsoft.com/office/drawing/2014/main" id="{D4E600AC-2E92-486F-AF7E-E3F204F158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E44FF5D-B0D5-430E-BDEF-0B06111083F4}"/>
              </a:ext>
            </a:extLst>
          </p:cNvPr>
          <p:cNvSpPr/>
          <p:nvPr/>
        </p:nvSpPr>
        <p:spPr>
          <a:xfrm>
            <a:off x="275304" y="263509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Daisy knows that 8 jugs of water will fill 5 buckets or 10 bowls.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she correct? Explain your answer.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Rounded Rectangular Callout 3">
            <a:extLst>
              <a:ext uri="{FF2B5EF4-FFF2-40B4-BE49-F238E27FC236}">
                <a16:creationId xmlns:a16="http://schemas.microsoft.com/office/drawing/2014/main" id="{0F345DCA-F086-427E-88EA-41EFDA9F53D9}"/>
              </a:ext>
            </a:extLst>
          </p:cNvPr>
          <p:cNvSpPr/>
          <p:nvPr/>
        </p:nvSpPr>
        <p:spPr>
          <a:xfrm>
            <a:off x="3920267" y="1734109"/>
            <a:ext cx="2902366" cy="1896140"/>
          </a:xfrm>
          <a:prstGeom prst="wedgeRoundRectCallout">
            <a:avLst>
              <a:gd name="adj1" fmla="val -76082"/>
              <a:gd name="adj2" fmla="val 30170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think that the capacity of a bowl is greater than the capacity of a jug.</a:t>
            </a:r>
          </a:p>
        </p:txBody>
      </p:sp>
    </p:spTree>
    <p:extLst>
      <p:ext uri="{BB962C8B-B14F-4D97-AF65-F5344CB8AC3E}">
        <p14:creationId xmlns:p14="http://schemas.microsoft.com/office/powerpoint/2010/main" val="33123782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map&#10;&#10;Description generated with high confidence">
            <a:extLst>
              <a:ext uri="{FF2B5EF4-FFF2-40B4-BE49-F238E27FC236}">
                <a16:creationId xmlns:a16="http://schemas.microsoft.com/office/drawing/2014/main" id="{D4E600AC-2E92-486F-AF7E-E3F204F158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E44FF5D-B0D5-430E-BDEF-0B06111083F4}"/>
              </a:ext>
            </a:extLst>
          </p:cNvPr>
          <p:cNvSpPr/>
          <p:nvPr/>
        </p:nvSpPr>
        <p:spPr>
          <a:xfrm>
            <a:off x="275304" y="263509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Daisy knows that 8 jugs of water will fill 5 buckets or 10 bowls.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she correct? Explain your answer.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Daisy is incorrect because…</a:t>
            </a: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Rounded Rectangular Callout 3">
            <a:extLst>
              <a:ext uri="{FF2B5EF4-FFF2-40B4-BE49-F238E27FC236}">
                <a16:creationId xmlns:a16="http://schemas.microsoft.com/office/drawing/2014/main" id="{0F345DCA-F086-427E-88EA-41EFDA9F53D9}"/>
              </a:ext>
            </a:extLst>
          </p:cNvPr>
          <p:cNvSpPr/>
          <p:nvPr/>
        </p:nvSpPr>
        <p:spPr>
          <a:xfrm>
            <a:off x="3920267" y="1742987"/>
            <a:ext cx="2902366" cy="1896140"/>
          </a:xfrm>
          <a:prstGeom prst="wedgeRoundRectCallout">
            <a:avLst>
              <a:gd name="adj1" fmla="val -76082"/>
              <a:gd name="adj2" fmla="val 30170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think that the capacity of a bowl is greater than the capacity of a jug.</a:t>
            </a:r>
          </a:p>
        </p:txBody>
      </p:sp>
    </p:spTree>
    <p:extLst>
      <p:ext uri="{BB962C8B-B14F-4D97-AF65-F5344CB8AC3E}">
        <p14:creationId xmlns:p14="http://schemas.microsoft.com/office/powerpoint/2010/main" val="13167595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map&#10;&#10;Description generated with high confidence">
            <a:extLst>
              <a:ext uri="{FF2B5EF4-FFF2-40B4-BE49-F238E27FC236}">
                <a16:creationId xmlns:a16="http://schemas.microsoft.com/office/drawing/2014/main" id="{D4E600AC-2E92-486F-AF7E-E3F204F158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E44FF5D-B0D5-430E-BDEF-0B06111083F4}"/>
              </a:ext>
            </a:extLst>
          </p:cNvPr>
          <p:cNvSpPr/>
          <p:nvPr/>
        </p:nvSpPr>
        <p:spPr>
          <a:xfrm>
            <a:off x="275304" y="263509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Daisy knows that 8 jugs of water will fill 5 buckets or 10 bowls.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she correct? Explain your answer.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Daisy is incorrect because with the same amount of water, you can fill more bowls than buckets so the bowls must have a smaller capacity.</a:t>
            </a: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Rounded Rectangular Callout 3">
            <a:extLst>
              <a:ext uri="{FF2B5EF4-FFF2-40B4-BE49-F238E27FC236}">
                <a16:creationId xmlns:a16="http://schemas.microsoft.com/office/drawing/2014/main" id="{0F345DCA-F086-427E-88EA-41EFDA9F53D9}"/>
              </a:ext>
            </a:extLst>
          </p:cNvPr>
          <p:cNvSpPr/>
          <p:nvPr/>
        </p:nvSpPr>
        <p:spPr>
          <a:xfrm>
            <a:off x="3920267" y="1742987"/>
            <a:ext cx="2902366" cy="1896140"/>
          </a:xfrm>
          <a:prstGeom prst="wedgeRoundRectCallout">
            <a:avLst>
              <a:gd name="adj1" fmla="val -76082"/>
              <a:gd name="adj2" fmla="val 30170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think that the capacity of a bowl is greater than the capacity of a jug.</a:t>
            </a:r>
          </a:p>
        </p:txBody>
      </p:sp>
    </p:spTree>
    <p:extLst>
      <p:ext uri="{BB962C8B-B14F-4D97-AF65-F5344CB8AC3E}">
        <p14:creationId xmlns:p14="http://schemas.microsoft.com/office/powerpoint/2010/main" val="29265276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6768ad0e7065588ff79bad5efd391656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023737c47b7c15f707c24ad90848c5a9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EF8F11D-A449-4684-B8E0-461263A2E192}">
  <ds:schemaRefs>
    <ds:schemaRef ds:uri="http://schemas.microsoft.com/office/2006/metadata/properties"/>
    <ds:schemaRef ds:uri="http://schemas.microsoft.com/office/2006/documentManagement/types"/>
    <ds:schemaRef ds:uri="http://schemas.microsoft.com/sharepoint/v3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86144f90-c7b6-48d0-aae5-f5e9e48cc3df"/>
    <ds:schemaRef ds:uri="http://purl.org/dc/elements/1.1/"/>
    <ds:schemaRef ds:uri="0f0ae0ff-29c4-4766-b250-c1a9bee8d430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F59598B-C807-439C-9ED5-910D71BFAF4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2663</TotalTime>
  <Words>625</Words>
  <Application>Microsoft Office PowerPoint</Application>
  <PresentationFormat>On-screen Show (4:3)</PresentationFormat>
  <Paragraphs>229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Calibri</vt:lpstr>
      <vt:lpstr>Calibri Light</vt:lpstr>
      <vt:lpstr>Century Gothic</vt:lpstr>
      <vt:lpstr>SassoonCRInfantMedium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Jane Afford</cp:lastModifiedBy>
  <cp:revision>64</cp:revision>
  <dcterms:created xsi:type="dcterms:W3CDTF">2018-03-17T10:08:43Z</dcterms:created>
  <dcterms:modified xsi:type="dcterms:W3CDTF">2020-07-01T09:19:02Z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