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17"/>
  </p:handoutMasterIdLst>
  <p:sldIdLst>
    <p:sldId id="280" r:id="rId2"/>
    <p:sldId id="263" r:id="rId3"/>
    <p:sldId id="264" r:id="rId4"/>
    <p:sldId id="268" r:id="rId5"/>
    <p:sldId id="269" r:id="rId6"/>
    <p:sldId id="270" r:id="rId7"/>
    <p:sldId id="271" r:id="rId8"/>
    <p:sldId id="272" r:id="rId9"/>
    <p:sldId id="273" r:id="rId10"/>
    <p:sldId id="274" r:id="rId11"/>
    <p:sldId id="282" r:id="rId12"/>
    <p:sldId id="283" r:id="rId13"/>
    <p:sldId id="276" r:id="rId14"/>
    <p:sldId id="277" r:id="rId15"/>
    <p:sldId id="278" r:id="rId16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Sassoon Infant Rg" panose="02000503030000020003" charset="0"/>
      <p:regular r:id="rId22"/>
      <p:bold r:id="rId23"/>
    </p:embeddedFont>
    <p:embeddedFont>
      <p:font typeface="Tuffy" panose="020B0603060100000000" charset="0"/>
      <p:regular r:id="rId24"/>
      <p:bold r:id="rId25"/>
      <p:italic r:id="rId26"/>
      <p:boldItalic r:id="rId27"/>
    </p:embeddedFont>
    <p:embeddedFont>
      <p:font typeface="Twinkl" panose="020B0604020202020204" charset="0"/>
      <p:regular r:id="rId28"/>
      <p:bold r:id="rId29"/>
    </p:embeddedFont>
    <p:embeddedFont>
      <p:font typeface="Twinkl SemiBold" charset="0"/>
      <p:bold r:id="rId3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65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EE469"/>
    <a:srgbClr val="7AB1D8"/>
    <a:srgbClr val="F2CA73"/>
    <a:srgbClr val="AAD1A5"/>
    <a:srgbClr val="8EAC3D"/>
    <a:srgbClr val="FF7E00"/>
    <a:srgbClr val="A21770"/>
    <a:srgbClr val="3399FF"/>
    <a:srgbClr val="DB5183"/>
    <a:srgbClr val="FEFBD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308" y="66"/>
      </p:cViewPr>
      <p:guideLst>
        <p:guide orient="horz" pos="2160"/>
        <p:guide pos="2880"/>
        <p:guide pos="317"/>
        <p:guide orient="horz" pos="3997"/>
        <p:guide pos="5465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5" Type="http://schemas.openxmlformats.org/officeDocument/2006/relationships/font" Target="fonts/font8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29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font" Target="fonts/font11.fntdata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font" Target="fonts/font10.fntdata"/><Relationship Id="rId30" Type="http://schemas.openxmlformats.org/officeDocument/2006/relationships/font" Target="fonts/font13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 anchor="ctr" anchorCtr="1">
            <a:normAutofit/>
          </a:bodyPr>
          <a:lstStyle>
            <a:lvl1pPr algn="ctr">
              <a:defRPr sz="4000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Twinkl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636480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4729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Twinkl SemiBold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microsoft.com/office/2007/relationships/media" Target="../media/media2.mp3"/><Relationship Id="rId7" Type="http://schemas.openxmlformats.org/officeDocument/2006/relationships/image" Target="../media/image5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4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2.mp3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microsoft.com/office/2007/relationships/media" Target="../media/media2.mp3"/><Relationship Id="rId7" Type="http://schemas.openxmlformats.org/officeDocument/2006/relationships/image" Target="../media/image5.png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4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2.mp3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microsoft.com/office/2007/relationships/media" Target="../media/media2.mp3"/><Relationship Id="rId7" Type="http://schemas.openxmlformats.org/officeDocument/2006/relationships/image" Target="../media/image5.png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4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2.mp3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microsoft.com/office/2007/relationships/media" Target="../media/media2.mp3"/><Relationship Id="rId7" Type="http://schemas.openxmlformats.org/officeDocument/2006/relationships/image" Target="../media/image5.png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6" Type="http://schemas.openxmlformats.org/officeDocument/2006/relationships/image" Target="../media/image4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2.mp3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microsoft.com/office/2007/relationships/media" Target="../media/media2.mp3"/><Relationship Id="rId7" Type="http://schemas.openxmlformats.org/officeDocument/2006/relationships/image" Target="../media/image5.png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6" Type="http://schemas.openxmlformats.org/officeDocument/2006/relationships/image" Target="../media/image4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2.mp3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microsoft.com/office/2007/relationships/media" Target="../media/media2.mp3"/><Relationship Id="rId7" Type="http://schemas.openxmlformats.org/officeDocument/2006/relationships/image" Target="../media/image5.png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6" Type="http://schemas.openxmlformats.org/officeDocument/2006/relationships/image" Target="../media/image4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2.mp3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microsoft.com/office/2007/relationships/media" Target="../media/media2.mp3"/><Relationship Id="rId7" Type="http://schemas.openxmlformats.org/officeDocument/2006/relationships/image" Target="../media/image5.png"/><Relationship Id="rId2" Type="http://schemas.openxmlformats.org/officeDocument/2006/relationships/audio" Target="../media/media8.mp3"/><Relationship Id="rId1" Type="http://schemas.microsoft.com/office/2007/relationships/media" Target="../media/media8.mp3"/><Relationship Id="rId6" Type="http://schemas.openxmlformats.org/officeDocument/2006/relationships/image" Target="../media/image4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2.mp3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microsoft.com/office/2007/relationships/media" Target="../media/media2.mp3"/><Relationship Id="rId7" Type="http://schemas.openxmlformats.org/officeDocument/2006/relationships/image" Target="../media/image5.png"/><Relationship Id="rId2" Type="http://schemas.openxmlformats.org/officeDocument/2006/relationships/audio" Target="../media/media9.mp3"/><Relationship Id="rId1" Type="http://schemas.microsoft.com/office/2007/relationships/media" Target="../media/media9.mp3"/><Relationship Id="rId6" Type="http://schemas.openxmlformats.org/officeDocument/2006/relationships/image" Target="../media/image4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2.mp3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microsoft.com/office/2007/relationships/media" Target="../media/media2.mp3"/><Relationship Id="rId7" Type="http://schemas.openxmlformats.org/officeDocument/2006/relationships/image" Target="../media/image5.png"/><Relationship Id="rId2" Type="http://schemas.openxmlformats.org/officeDocument/2006/relationships/audio" Target="../media/media10.mp3"/><Relationship Id="rId1" Type="http://schemas.microsoft.com/office/2007/relationships/media" Target="../media/media10.mp3"/><Relationship Id="rId6" Type="http://schemas.openxmlformats.org/officeDocument/2006/relationships/image" Target="../media/image4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2.mp3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microsoft.com/office/2007/relationships/media" Target="../media/media2.mp3"/><Relationship Id="rId7" Type="http://schemas.openxmlformats.org/officeDocument/2006/relationships/image" Target="../media/image5.png"/><Relationship Id="rId2" Type="http://schemas.openxmlformats.org/officeDocument/2006/relationships/audio" Target="../media/media11.mp3"/><Relationship Id="rId1" Type="http://schemas.microsoft.com/office/2007/relationships/media" Target="../media/media11.mp3"/><Relationship Id="rId6" Type="http://schemas.openxmlformats.org/officeDocument/2006/relationships/image" Target="../media/image4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2.mp3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audio" Target="../media/media14.mp3"/><Relationship Id="rId13" Type="http://schemas.openxmlformats.org/officeDocument/2006/relationships/image" Target="../media/image5.png"/><Relationship Id="rId3" Type="http://schemas.microsoft.com/office/2007/relationships/media" Target="../media/media1.mp3"/><Relationship Id="rId7" Type="http://schemas.microsoft.com/office/2007/relationships/media" Target="../media/media14.mp3"/><Relationship Id="rId12" Type="http://schemas.openxmlformats.org/officeDocument/2006/relationships/image" Target="../media/image7.png"/><Relationship Id="rId2" Type="http://schemas.openxmlformats.org/officeDocument/2006/relationships/audio" Target="../media/media12.mp3"/><Relationship Id="rId1" Type="http://schemas.microsoft.com/office/2007/relationships/media" Target="../media/media12.mp3"/><Relationship Id="rId6" Type="http://schemas.openxmlformats.org/officeDocument/2006/relationships/audio" Target="../media/media13.mp3"/><Relationship Id="rId11" Type="http://schemas.openxmlformats.org/officeDocument/2006/relationships/slideLayout" Target="../slideLayouts/slideLayout2.xml"/><Relationship Id="rId5" Type="http://schemas.microsoft.com/office/2007/relationships/media" Target="../media/media13.mp3"/><Relationship Id="rId10" Type="http://schemas.openxmlformats.org/officeDocument/2006/relationships/audio" Target="../media/media2.mp3"/><Relationship Id="rId4" Type="http://schemas.openxmlformats.org/officeDocument/2006/relationships/audio" Target="../media/media1.mp3"/><Relationship Id="rId9" Type="http://schemas.microsoft.com/office/2007/relationships/media" Target="../media/media2.mp3"/><Relationship Id="rId1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audio" Target="../media/media18.mp3"/><Relationship Id="rId13" Type="http://schemas.openxmlformats.org/officeDocument/2006/relationships/image" Target="../media/image5.png"/><Relationship Id="rId3" Type="http://schemas.microsoft.com/office/2007/relationships/media" Target="../media/media16.mp3"/><Relationship Id="rId7" Type="http://schemas.microsoft.com/office/2007/relationships/media" Target="../media/media18.mp3"/><Relationship Id="rId12" Type="http://schemas.openxmlformats.org/officeDocument/2006/relationships/image" Target="../media/image7.png"/><Relationship Id="rId2" Type="http://schemas.openxmlformats.org/officeDocument/2006/relationships/audio" Target="../media/media15.mp3"/><Relationship Id="rId1" Type="http://schemas.microsoft.com/office/2007/relationships/media" Target="../media/media15.mp3"/><Relationship Id="rId6" Type="http://schemas.openxmlformats.org/officeDocument/2006/relationships/audio" Target="../media/media17.mp3"/><Relationship Id="rId11" Type="http://schemas.openxmlformats.org/officeDocument/2006/relationships/slideLayout" Target="../slideLayouts/slideLayout2.xml"/><Relationship Id="rId5" Type="http://schemas.microsoft.com/office/2007/relationships/media" Target="../media/media17.mp3"/><Relationship Id="rId10" Type="http://schemas.openxmlformats.org/officeDocument/2006/relationships/audio" Target="../media/media2.mp3"/><Relationship Id="rId4" Type="http://schemas.openxmlformats.org/officeDocument/2006/relationships/audio" Target="../media/media16.mp3"/><Relationship Id="rId9" Type="http://schemas.microsoft.com/office/2007/relationships/media" Target="../media/media2.mp3"/><Relationship Id="rId1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329489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 SemiBold" pitchFamily="2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 SemiBold" pitchFamily="2" charset="0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/>
          </a:bodyPr>
          <a:lstStyle/>
          <a:p>
            <a:pPr marL="285750" indent="-285750">
              <a:lnSpc>
                <a:spcPct val="120000"/>
              </a:lnSpc>
              <a:tabLst>
                <a:tab pos="226695" algn="l"/>
                <a:tab pos="457200" algn="l"/>
              </a:tabLst>
            </a:pPr>
            <a:r>
              <a:rPr lang="en-GB" kern="1400" dirty="0">
                <a:ea typeface="Times New Roman" panose="02020603050405020304" pitchFamily="18" charset="0"/>
              </a:rPr>
              <a:t>I can say and write a sentence to tell the time.</a:t>
            </a:r>
            <a:endParaRPr lang="en-GB" sz="3200" dirty="0">
              <a:ea typeface="Times New Roman" panose="02020603050405020304" pitchFamily="18" charset="0"/>
            </a:endParaRP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2626022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01650" indent="-285750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I can say and write a sentence to tell the time – quarter past.</a:t>
            </a:r>
          </a:p>
          <a:p>
            <a:pPr marL="501650" indent="-285750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I can say and write a sentence to tell the time – quarter to.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755650" y="5418442"/>
            <a:ext cx="7632700" cy="503847"/>
          </a:xfrm>
          <a:prstGeom prst="rect">
            <a:avLst/>
          </a:prstGeom>
          <a:solidFill>
            <a:srgbClr val="FEE4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755650" y="1790700"/>
            <a:ext cx="7632700" cy="3522081"/>
          </a:xfrm>
          <a:prstGeom prst="rect">
            <a:avLst/>
          </a:prstGeom>
          <a:solidFill>
            <a:srgbClr val="7AB1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2844403" y="5474190"/>
            <a:ext cx="34734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Il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quatre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b="1" u="sng" dirty="0" err="1">
                <a:latin typeface="Twinkl" pitchFamily="2" charset="0"/>
              </a:rPr>
              <a:t>heures</a:t>
            </a:r>
            <a:r>
              <a:rPr lang="en-GB" dirty="0">
                <a:latin typeface="Twinkl" pitchFamily="2" charset="0"/>
              </a:rPr>
              <a:t> et </a:t>
            </a:r>
            <a:r>
              <a:rPr lang="en-GB" dirty="0" err="1">
                <a:latin typeface="Twinkl" pitchFamily="2" charset="0"/>
              </a:rPr>
              <a:t>demie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8198" y="1970589"/>
            <a:ext cx="3107603" cy="3102016"/>
          </a:xfrm>
          <a:prstGeom prst="rect">
            <a:avLst/>
          </a:prstGeom>
        </p:spPr>
      </p:pic>
      <p:cxnSp>
        <p:nvCxnSpPr>
          <p:cNvPr id="5" name="Straight Arrow Connector 4"/>
          <p:cNvCxnSpPr/>
          <p:nvPr/>
        </p:nvCxnSpPr>
        <p:spPr>
          <a:xfrm>
            <a:off x="4571999" y="3455526"/>
            <a:ext cx="0" cy="90011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4572000" y="3455526"/>
            <a:ext cx="462987" cy="503016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val 17"/>
          <p:cNvSpPr/>
          <p:nvPr/>
        </p:nvSpPr>
        <p:spPr>
          <a:xfrm>
            <a:off x="4501753" y="3378333"/>
            <a:ext cx="140493" cy="140493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itle 5"/>
          <p:cNvSpPr>
            <a:spLocks noGrp="1"/>
          </p:cNvSpPr>
          <p:nvPr>
            <p:ph type="title"/>
          </p:nvPr>
        </p:nvSpPr>
        <p:spPr>
          <a:xfrm>
            <a:off x="755650" y="485773"/>
            <a:ext cx="8220075" cy="1595581"/>
          </a:xfrm>
        </p:spPr>
        <p:txBody>
          <a:bodyPr>
            <a:normAutofit/>
          </a:bodyPr>
          <a:lstStyle/>
          <a:p>
            <a:pPr algn="ctr"/>
            <a:r>
              <a:rPr lang="en-GB" sz="3600" b="0" dirty="0" err="1"/>
              <a:t>Quelle</a:t>
            </a:r>
            <a:r>
              <a:rPr lang="en-GB" sz="3600" b="0" dirty="0"/>
              <a:t> </a:t>
            </a:r>
            <a:r>
              <a:rPr lang="en-GB" sz="3600" b="0" dirty="0" err="1"/>
              <a:t>heure</a:t>
            </a:r>
            <a:r>
              <a:rPr lang="en-GB" sz="3600" b="0" dirty="0"/>
              <a:t> </a:t>
            </a:r>
            <a:r>
              <a:rPr lang="en-GB" sz="3600" b="0" dirty="0" err="1"/>
              <a:t>est-il</a:t>
            </a:r>
            <a:r>
              <a:rPr lang="en-GB" sz="3600" b="0" dirty="0"/>
              <a:t> ?</a:t>
            </a:r>
            <a:br>
              <a:rPr lang="en-GB" sz="3600" dirty="0"/>
            </a:br>
            <a:r>
              <a:rPr lang="en-GB" sz="2400" b="0" dirty="0"/>
              <a:t>What’s the Time?</a:t>
            </a:r>
          </a:p>
        </p:txBody>
      </p:sp>
      <p:sp>
        <p:nvSpPr>
          <p:cNvPr id="24" name="Rectangle 23"/>
          <p:cNvSpPr/>
          <p:nvPr/>
        </p:nvSpPr>
        <p:spPr>
          <a:xfrm>
            <a:off x="1157287" y="728663"/>
            <a:ext cx="1519301" cy="654050"/>
          </a:xfrm>
          <a:prstGeom prst="rect">
            <a:avLst/>
          </a:prstGeom>
          <a:solidFill>
            <a:srgbClr val="FF7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5" name="TextBox 10"/>
          <p:cNvSpPr txBox="1">
            <a:spLocks noChangeArrowheads="1"/>
          </p:cNvSpPr>
          <p:nvPr/>
        </p:nvSpPr>
        <p:spPr bwMode="auto">
          <a:xfrm>
            <a:off x="1390070" y="779818"/>
            <a:ext cx="1286519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000" dirty="0">
                <a:solidFill>
                  <a:schemeClr val="tx1"/>
                </a:solidFill>
                <a:latin typeface="Twinkl" pitchFamily="2" charset="0"/>
              </a:rPr>
              <a:t>Click play buttons throughout to hear phrases and words.</a:t>
            </a:r>
          </a:p>
        </p:txBody>
      </p:sp>
      <p:pic>
        <p:nvPicPr>
          <p:cNvPr id="26" name="Play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quatre heures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0573" y="553026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quelle heure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0092" y="139313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Il est quatre heures et demi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2043422" y="1044000"/>
            <a:ext cx="609600" cy="609600"/>
          </a:xfrm>
          <a:prstGeom prst="rect">
            <a:avLst/>
          </a:prstGeom>
        </p:spPr>
      </p:pic>
      <p:pic>
        <p:nvPicPr>
          <p:cNvPr id="17" name="Quelle heure est-il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2027172" y="307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12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3186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3186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2612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755650" y="5418442"/>
            <a:ext cx="7632700" cy="503847"/>
          </a:xfrm>
          <a:prstGeom prst="rect">
            <a:avLst/>
          </a:prstGeom>
          <a:solidFill>
            <a:srgbClr val="FEE4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755650" y="1790700"/>
            <a:ext cx="7632700" cy="3522081"/>
          </a:xfrm>
          <a:prstGeom prst="rect">
            <a:avLst/>
          </a:prstGeom>
          <a:solidFill>
            <a:srgbClr val="7AB1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3011189" y="5472418"/>
            <a:ext cx="31146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Il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neuf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b="1" u="sng" dirty="0" err="1">
                <a:latin typeface="Twinkl" pitchFamily="2" charset="0"/>
              </a:rPr>
              <a:t>heures</a:t>
            </a:r>
            <a:r>
              <a:rPr lang="en-GB" dirty="0">
                <a:latin typeface="Twinkl" pitchFamily="2" charset="0"/>
              </a:rPr>
              <a:t> et </a:t>
            </a:r>
            <a:r>
              <a:rPr lang="en-GB" dirty="0" err="1">
                <a:latin typeface="Twinkl" pitchFamily="2" charset="0"/>
              </a:rPr>
              <a:t>demie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8198" y="1970589"/>
            <a:ext cx="3107603" cy="3102016"/>
          </a:xfrm>
          <a:prstGeom prst="rect">
            <a:avLst/>
          </a:prstGeom>
        </p:spPr>
      </p:pic>
      <p:cxnSp>
        <p:nvCxnSpPr>
          <p:cNvPr id="5" name="Straight Arrow Connector 4"/>
          <p:cNvCxnSpPr/>
          <p:nvPr/>
        </p:nvCxnSpPr>
        <p:spPr>
          <a:xfrm>
            <a:off x="4571999" y="3452150"/>
            <a:ext cx="0" cy="90011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 flipV="1">
            <a:off x="3889094" y="3287211"/>
            <a:ext cx="660284" cy="13860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val 17"/>
          <p:cNvSpPr/>
          <p:nvPr/>
        </p:nvSpPr>
        <p:spPr>
          <a:xfrm>
            <a:off x="4501753" y="3378333"/>
            <a:ext cx="140493" cy="140493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/>
          <a:p>
            <a:pPr algn="ctr"/>
            <a:r>
              <a:rPr lang="en-GB" b="0" dirty="0" err="1"/>
              <a:t>Quelle</a:t>
            </a:r>
            <a:r>
              <a:rPr lang="en-GB" b="0" dirty="0"/>
              <a:t> </a:t>
            </a:r>
            <a:r>
              <a:rPr lang="en-GB" b="0" dirty="0" err="1"/>
              <a:t>heure</a:t>
            </a:r>
            <a:r>
              <a:rPr lang="en-GB" b="0" dirty="0"/>
              <a:t> </a:t>
            </a:r>
            <a:r>
              <a:rPr lang="en-GB" b="0" dirty="0" err="1"/>
              <a:t>est-il</a:t>
            </a:r>
            <a:r>
              <a:rPr lang="en-GB" b="0" dirty="0"/>
              <a:t> ?</a:t>
            </a:r>
            <a:br>
              <a:rPr lang="en-GB" dirty="0"/>
            </a:br>
            <a:r>
              <a:rPr lang="en-GB" sz="2800" b="0" dirty="0"/>
              <a:t>What’s the Time?</a:t>
            </a:r>
          </a:p>
        </p:txBody>
      </p:sp>
      <p:pic>
        <p:nvPicPr>
          <p:cNvPr id="17" name="Play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neuf heures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6419" y="5541777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quelle heure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0092" y="143943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Il est neuf heures et demie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1645005" y="1347603"/>
            <a:ext cx="609600" cy="609600"/>
          </a:xfrm>
          <a:prstGeom prst="rect">
            <a:avLst/>
          </a:prstGeom>
        </p:spPr>
      </p:pic>
      <p:pic>
        <p:nvPicPr>
          <p:cNvPr id="21" name="Quelle heure est-il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1645005" y="60425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6004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12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3317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3317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2612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755650" y="5418442"/>
            <a:ext cx="7632700" cy="503847"/>
          </a:xfrm>
          <a:prstGeom prst="rect">
            <a:avLst/>
          </a:prstGeom>
          <a:solidFill>
            <a:srgbClr val="FEE4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755650" y="1790700"/>
            <a:ext cx="7632700" cy="3522081"/>
          </a:xfrm>
          <a:prstGeom prst="rect">
            <a:avLst/>
          </a:prstGeom>
          <a:solidFill>
            <a:srgbClr val="7AB1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3022764" y="5479970"/>
            <a:ext cx="31030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Il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trois </a:t>
            </a:r>
            <a:r>
              <a:rPr lang="en-GB" b="1" u="sng" dirty="0" err="1">
                <a:latin typeface="Twinkl" pitchFamily="2" charset="0"/>
              </a:rPr>
              <a:t>heures</a:t>
            </a:r>
            <a:r>
              <a:rPr lang="en-GB" dirty="0">
                <a:latin typeface="Twinkl" pitchFamily="2" charset="0"/>
              </a:rPr>
              <a:t> et quart.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8198" y="1970589"/>
            <a:ext cx="3107603" cy="3102016"/>
          </a:xfrm>
          <a:prstGeom prst="rect">
            <a:avLst/>
          </a:prstGeom>
        </p:spPr>
      </p:pic>
      <p:cxnSp>
        <p:nvCxnSpPr>
          <p:cNvPr id="5" name="Straight Arrow Connector 4"/>
          <p:cNvCxnSpPr/>
          <p:nvPr/>
        </p:nvCxnSpPr>
        <p:spPr>
          <a:xfrm rot="5400000" flipV="1">
            <a:off x="5022056" y="3052761"/>
            <a:ext cx="0" cy="90011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val 17"/>
          <p:cNvSpPr/>
          <p:nvPr/>
        </p:nvSpPr>
        <p:spPr>
          <a:xfrm>
            <a:off x="4501753" y="3429000"/>
            <a:ext cx="140493" cy="140493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4571999" y="3521868"/>
            <a:ext cx="659758" cy="4762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/>
          <a:p>
            <a:pPr algn="ctr"/>
            <a:r>
              <a:rPr lang="en-GB" b="0" dirty="0" err="1"/>
              <a:t>Quelle</a:t>
            </a:r>
            <a:r>
              <a:rPr lang="en-GB" b="0" dirty="0"/>
              <a:t> </a:t>
            </a:r>
            <a:r>
              <a:rPr lang="en-GB" b="0" dirty="0" err="1"/>
              <a:t>heure</a:t>
            </a:r>
            <a:r>
              <a:rPr lang="en-GB" b="0" dirty="0"/>
              <a:t> </a:t>
            </a:r>
            <a:r>
              <a:rPr lang="en-GB" b="0" dirty="0" err="1"/>
              <a:t>est-il</a:t>
            </a:r>
            <a:r>
              <a:rPr lang="en-GB" b="0" dirty="0"/>
              <a:t> ?</a:t>
            </a:r>
            <a:br>
              <a:rPr lang="en-GB" dirty="0"/>
            </a:br>
            <a:r>
              <a:rPr lang="en-GB" sz="2800" b="0" dirty="0"/>
              <a:t>What’s the Time?</a:t>
            </a:r>
          </a:p>
        </p:txBody>
      </p:sp>
      <p:pic>
        <p:nvPicPr>
          <p:cNvPr id="20" name="Play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trois heures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6419" y="5541777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quelle heure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0092" y="143943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l est trois heures et quar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1351879" y="1391814"/>
            <a:ext cx="609600" cy="609600"/>
          </a:xfrm>
          <a:prstGeom prst="rect">
            <a:avLst/>
          </a:prstGeom>
        </p:spPr>
      </p:pic>
      <p:pic>
        <p:nvPicPr>
          <p:cNvPr id="9" name="Quelle heure est-il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1351879" y="612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6584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12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87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287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2612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755650" y="5418442"/>
            <a:ext cx="7632700" cy="503847"/>
          </a:xfrm>
          <a:prstGeom prst="rect">
            <a:avLst/>
          </a:prstGeom>
          <a:solidFill>
            <a:srgbClr val="FEE4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755650" y="1790700"/>
            <a:ext cx="7632700" cy="3522081"/>
          </a:xfrm>
          <a:prstGeom prst="rect">
            <a:avLst/>
          </a:prstGeom>
          <a:solidFill>
            <a:srgbClr val="7AB1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3071122" y="5472418"/>
            <a:ext cx="30683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Il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onze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b="1" u="sng" dirty="0" err="1">
                <a:latin typeface="Twinkl" pitchFamily="2" charset="0"/>
              </a:rPr>
              <a:t>heures</a:t>
            </a:r>
            <a:r>
              <a:rPr lang="en-GB" dirty="0">
                <a:latin typeface="Twinkl" pitchFamily="2" charset="0"/>
              </a:rPr>
              <a:t> et quart.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8198" y="1970589"/>
            <a:ext cx="3107603" cy="3102016"/>
          </a:xfrm>
          <a:prstGeom prst="rect">
            <a:avLst/>
          </a:prstGeom>
        </p:spPr>
      </p:pic>
      <p:cxnSp>
        <p:nvCxnSpPr>
          <p:cNvPr id="5" name="Straight Arrow Connector 4"/>
          <p:cNvCxnSpPr/>
          <p:nvPr/>
        </p:nvCxnSpPr>
        <p:spPr>
          <a:xfrm rot="5400000" flipV="1">
            <a:off x="5034437" y="3045620"/>
            <a:ext cx="0" cy="90011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 flipV="1">
            <a:off x="4375230" y="2777924"/>
            <a:ext cx="174425" cy="67827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val 17"/>
          <p:cNvSpPr/>
          <p:nvPr/>
        </p:nvSpPr>
        <p:spPr>
          <a:xfrm>
            <a:off x="4501753" y="3413058"/>
            <a:ext cx="140493" cy="140493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/>
          <a:p>
            <a:pPr algn="ctr"/>
            <a:r>
              <a:rPr lang="en-GB" b="0" dirty="0" err="1"/>
              <a:t>Quelle</a:t>
            </a:r>
            <a:r>
              <a:rPr lang="en-GB" b="0" dirty="0"/>
              <a:t> </a:t>
            </a:r>
            <a:r>
              <a:rPr lang="en-GB" b="0" dirty="0" err="1"/>
              <a:t>heure</a:t>
            </a:r>
            <a:r>
              <a:rPr lang="en-GB" b="0" dirty="0"/>
              <a:t> </a:t>
            </a:r>
            <a:r>
              <a:rPr lang="en-GB" b="0" dirty="0" err="1"/>
              <a:t>est-il</a:t>
            </a:r>
            <a:r>
              <a:rPr lang="en-GB" b="0" dirty="0"/>
              <a:t> ?</a:t>
            </a:r>
            <a:br>
              <a:rPr lang="en-GB" dirty="0"/>
            </a:br>
            <a:r>
              <a:rPr lang="en-GB" sz="2800" b="0" dirty="0"/>
              <a:t>What’s the Time?</a:t>
            </a:r>
          </a:p>
        </p:txBody>
      </p:sp>
      <p:pic>
        <p:nvPicPr>
          <p:cNvPr id="15" name="Play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onze heures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0053" y="5541777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quelle heure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0092" y="143943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l est onze heures et quar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1264862" y="1134639"/>
            <a:ext cx="609600" cy="609600"/>
          </a:xfrm>
          <a:prstGeom prst="rect">
            <a:avLst/>
          </a:prstGeom>
        </p:spPr>
      </p:pic>
      <p:pic>
        <p:nvPicPr>
          <p:cNvPr id="19" name="Quelle heure est-il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1264862" y="4191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23010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12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82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282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2612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755650" y="5418442"/>
            <a:ext cx="7632700" cy="503847"/>
          </a:xfrm>
          <a:prstGeom prst="rect">
            <a:avLst/>
          </a:prstGeom>
          <a:solidFill>
            <a:srgbClr val="FEE4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755650" y="1790700"/>
            <a:ext cx="7632700" cy="3522081"/>
          </a:xfrm>
          <a:prstGeom prst="rect">
            <a:avLst/>
          </a:prstGeom>
          <a:solidFill>
            <a:srgbClr val="7AB1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2837535" y="5458004"/>
            <a:ext cx="34808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Il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huit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b="1" u="sng" dirty="0" err="1">
                <a:latin typeface="Twinkl" pitchFamily="2" charset="0"/>
              </a:rPr>
              <a:t>heures</a:t>
            </a:r>
            <a:r>
              <a:rPr lang="en-GB" b="1" dirty="0">
                <a:latin typeface="Twinkl" pitchFamily="2" charset="0"/>
              </a:rPr>
              <a:t> </a:t>
            </a:r>
            <a:r>
              <a:rPr lang="en-GB" dirty="0">
                <a:latin typeface="Twinkl" pitchFamily="2" charset="0"/>
              </a:rPr>
              <a:t>et quart.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8198" y="1970589"/>
            <a:ext cx="3107603" cy="3102016"/>
          </a:xfrm>
          <a:prstGeom prst="rect">
            <a:avLst/>
          </a:prstGeom>
        </p:spPr>
      </p:pic>
      <p:cxnSp>
        <p:nvCxnSpPr>
          <p:cNvPr id="5" name="Straight Arrow Connector 4"/>
          <p:cNvCxnSpPr/>
          <p:nvPr/>
        </p:nvCxnSpPr>
        <p:spPr>
          <a:xfrm rot="16200000">
            <a:off x="5022057" y="3045619"/>
            <a:ext cx="0" cy="90011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>
            <a:off x="3918313" y="3477243"/>
            <a:ext cx="660437" cy="26777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val 17"/>
          <p:cNvSpPr/>
          <p:nvPr/>
        </p:nvSpPr>
        <p:spPr>
          <a:xfrm>
            <a:off x="4501753" y="3413058"/>
            <a:ext cx="140493" cy="140493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/>
          <a:p>
            <a:pPr algn="ctr"/>
            <a:r>
              <a:rPr lang="en-GB" b="0" dirty="0" err="1"/>
              <a:t>Quelle</a:t>
            </a:r>
            <a:r>
              <a:rPr lang="en-GB" b="0" dirty="0"/>
              <a:t> </a:t>
            </a:r>
            <a:r>
              <a:rPr lang="en-GB" b="0" dirty="0" err="1"/>
              <a:t>heure</a:t>
            </a:r>
            <a:r>
              <a:rPr lang="en-GB" b="0" dirty="0"/>
              <a:t> </a:t>
            </a:r>
            <a:r>
              <a:rPr lang="en-GB" b="0" dirty="0" err="1"/>
              <a:t>est-il</a:t>
            </a:r>
            <a:r>
              <a:rPr lang="en-GB" b="0" dirty="0"/>
              <a:t> ?</a:t>
            </a:r>
            <a:br>
              <a:rPr lang="en-GB" dirty="0"/>
            </a:br>
            <a:r>
              <a:rPr lang="en-GB" sz="2800" b="0" dirty="0"/>
              <a:t>What’s the Time?</a:t>
            </a:r>
          </a:p>
        </p:txBody>
      </p:sp>
      <p:pic>
        <p:nvPicPr>
          <p:cNvPr id="16" name="Play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huit et quart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0710" y="5541777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quelle heure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0092" y="143943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l est huit heures et quar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1234347" y="1283563"/>
            <a:ext cx="609600" cy="609600"/>
          </a:xfrm>
          <a:prstGeom prst="rect">
            <a:avLst/>
          </a:prstGeom>
        </p:spPr>
      </p:pic>
      <p:pic>
        <p:nvPicPr>
          <p:cNvPr id="9" name="Quelle heure est-il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1234347" y="42386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2671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12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769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2769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2612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755650" y="1790700"/>
            <a:ext cx="7632700" cy="3522081"/>
          </a:xfrm>
          <a:prstGeom prst="rect">
            <a:avLst/>
          </a:prstGeom>
          <a:solidFill>
            <a:srgbClr val="7AB1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755650" y="5418442"/>
            <a:ext cx="7632700" cy="503847"/>
          </a:xfrm>
          <a:prstGeom prst="rect">
            <a:avLst/>
          </a:prstGeom>
          <a:solidFill>
            <a:srgbClr val="FEE4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2837535" y="5466523"/>
            <a:ext cx="34808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Il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dix </a:t>
            </a:r>
            <a:r>
              <a:rPr lang="en-GB" b="1" u="sng" dirty="0" err="1">
                <a:latin typeface="Twinkl" pitchFamily="2" charset="0"/>
              </a:rPr>
              <a:t>heures</a:t>
            </a:r>
            <a:r>
              <a:rPr lang="en-GB" b="1" dirty="0">
                <a:latin typeface="Twinkl" pitchFamily="2" charset="0"/>
              </a:rPr>
              <a:t> </a:t>
            </a:r>
            <a:r>
              <a:rPr lang="en-GB" dirty="0">
                <a:latin typeface="Twinkl" pitchFamily="2" charset="0"/>
              </a:rPr>
              <a:t>et quart.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8198" y="1970589"/>
            <a:ext cx="3107603" cy="3102016"/>
          </a:xfrm>
          <a:prstGeom prst="rect">
            <a:avLst/>
          </a:prstGeom>
        </p:spPr>
      </p:pic>
      <p:cxnSp>
        <p:nvCxnSpPr>
          <p:cNvPr id="5" name="Straight Arrow Connector 4"/>
          <p:cNvCxnSpPr/>
          <p:nvPr/>
        </p:nvCxnSpPr>
        <p:spPr>
          <a:xfrm rot="16200000">
            <a:off x="5045207" y="3054677"/>
            <a:ext cx="0" cy="90011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 flipV="1">
            <a:off x="4085863" y="3102017"/>
            <a:ext cx="490897" cy="39643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val 17"/>
          <p:cNvSpPr/>
          <p:nvPr/>
        </p:nvSpPr>
        <p:spPr>
          <a:xfrm>
            <a:off x="4501753" y="3436208"/>
            <a:ext cx="140493" cy="140493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/>
          <a:p>
            <a:pPr algn="ctr"/>
            <a:r>
              <a:rPr lang="en-GB" b="0" dirty="0" err="1"/>
              <a:t>Quelle</a:t>
            </a:r>
            <a:r>
              <a:rPr lang="en-GB" b="0" dirty="0"/>
              <a:t> </a:t>
            </a:r>
            <a:r>
              <a:rPr lang="en-GB" b="0" dirty="0" err="1"/>
              <a:t>heure</a:t>
            </a:r>
            <a:r>
              <a:rPr lang="en-GB" b="0" dirty="0"/>
              <a:t> </a:t>
            </a:r>
            <a:r>
              <a:rPr lang="en-GB" b="0" dirty="0" err="1"/>
              <a:t>est-il</a:t>
            </a:r>
            <a:r>
              <a:rPr lang="en-GB" b="0" dirty="0"/>
              <a:t> ?</a:t>
            </a:r>
            <a:br>
              <a:rPr lang="en-GB" dirty="0"/>
            </a:br>
            <a:r>
              <a:rPr lang="en-GB" sz="2800" b="0" dirty="0"/>
              <a:t>What’s the Time?</a:t>
            </a:r>
          </a:p>
        </p:txBody>
      </p:sp>
      <p:pic>
        <p:nvPicPr>
          <p:cNvPr id="17" name="Play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dix et quart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4122" y="5541777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quelle heure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0092" y="143943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l est dix heures et quar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1267279" y="1665789"/>
            <a:ext cx="609600" cy="609600"/>
          </a:xfrm>
          <a:prstGeom prst="rect">
            <a:avLst/>
          </a:prstGeom>
        </p:spPr>
      </p:pic>
      <p:pic>
        <p:nvPicPr>
          <p:cNvPr id="9" name="Quelle heure est-il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1267279" y="95842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649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12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3369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3369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2612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755650" y="5418442"/>
            <a:ext cx="7632700" cy="503847"/>
          </a:xfrm>
          <a:prstGeom prst="rect">
            <a:avLst/>
          </a:prstGeom>
          <a:solidFill>
            <a:srgbClr val="FEE4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755650" y="1790700"/>
            <a:ext cx="7632700" cy="3522081"/>
          </a:xfrm>
          <a:prstGeom prst="rect">
            <a:avLst/>
          </a:prstGeom>
          <a:solidFill>
            <a:srgbClr val="7AB1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b="0" dirty="0" err="1"/>
              <a:t>Quelle</a:t>
            </a:r>
            <a:r>
              <a:rPr lang="en-GB" b="0" dirty="0"/>
              <a:t> </a:t>
            </a:r>
            <a:r>
              <a:rPr lang="en-GB" b="0" dirty="0" err="1"/>
              <a:t>heure</a:t>
            </a:r>
            <a:r>
              <a:rPr lang="en-GB" b="0" dirty="0"/>
              <a:t> </a:t>
            </a:r>
            <a:r>
              <a:rPr lang="en-GB" b="0" dirty="0" err="1"/>
              <a:t>est-il</a:t>
            </a:r>
            <a:r>
              <a:rPr lang="en-GB" b="0" dirty="0"/>
              <a:t> ?</a:t>
            </a:r>
            <a:br>
              <a:rPr lang="en-GB" dirty="0"/>
            </a:br>
            <a:r>
              <a:rPr lang="en-GB" sz="2800" b="0" dirty="0"/>
              <a:t>What’s the Time?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576070" y="5466523"/>
            <a:ext cx="39918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Il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douze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b="1" u="sng" dirty="0" err="1">
                <a:latin typeface="Twinkl" pitchFamily="2" charset="0"/>
              </a:rPr>
              <a:t>heures</a:t>
            </a:r>
            <a:r>
              <a:rPr lang="en-GB" b="1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moins</a:t>
            </a:r>
            <a:r>
              <a:rPr lang="en-GB" b="1" dirty="0">
                <a:latin typeface="Twinkl" pitchFamily="2" charset="0"/>
              </a:rPr>
              <a:t> </a:t>
            </a:r>
            <a:r>
              <a:rPr lang="en-GB" dirty="0">
                <a:latin typeface="Twinkl" pitchFamily="2" charset="0"/>
              </a:rPr>
              <a:t>le quart.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8198" y="1970589"/>
            <a:ext cx="3107603" cy="3102016"/>
          </a:xfrm>
          <a:prstGeom prst="rect">
            <a:avLst/>
          </a:prstGeom>
        </p:spPr>
      </p:pic>
      <p:cxnSp>
        <p:nvCxnSpPr>
          <p:cNvPr id="5" name="Straight Arrow Connector 4"/>
          <p:cNvCxnSpPr/>
          <p:nvPr/>
        </p:nvCxnSpPr>
        <p:spPr>
          <a:xfrm rot="5400000" flipH="1">
            <a:off x="4134314" y="3036515"/>
            <a:ext cx="0" cy="90011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 flipV="1">
            <a:off x="4501753" y="2731625"/>
            <a:ext cx="67387" cy="69737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val 17"/>
          <p:cNvSpPr/>
          <p:nvPr/>
        </p:nvSpPr>
        <p:spPr>
          <a:xfrm>
            <a:off x="4501753" y="3401483"/>
            <a:ext cx="140493" cy="140493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lay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douze et le quart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6972" y="5541777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quelle heure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0092" y="143943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l est douze heures moins le quar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985224" y="1568026"/>
            <a:ext cx="609600" cy="609600"/>
          </a:xfrm>
          <a:prstGeom prst="rect">
            <a:avLst/>
          </a:prstGeom>
        </p:spPr>
      </p:pic>
      <p:pic>
        <p:nvPicPr>
          <p:cNvPr id="10" name="Quelle heure est-il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1058132" y="82983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4717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12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3552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3552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2612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>
          <a:xfrm>
            <a:off x="755650" y="5418442"/>
            <a:ext cx="7632700" cy="503847"/>
          </a:xfrm>
          <a:prstGeom prst="rect">
            <a:avLst/>
          </a:prstGeom>
          <a:solidFill>
            <a:srgbClr val="FEE4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755650" y="1790700"/>
            <a:ext cx="7632700" cy="3522081"/>
          </a:xfrm>
          <a:prstGeom prst="rect">
            <a:avLst/>
          </a:prstGeom>
          <a:solidFill>
            <a:srgbClr val="7AB1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2582880" y="5457455"/>
            <a:ext cx="39687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Il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cinq </a:t>
            </a:r>
            <a:r>
              <a:rPr lang="en-GB" b="1" u="sng" dirty="0" err="1">
                <a:latin typeface="Twinkl" pitchFamily="2" charset="0"/>
              </a:rPr>
              <a:t>heures</a:t>
            </a:r>
            <a:r>
              <a:rPr lang="en-GB" b="1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moins</a:t>
            </a:r>
            <a:r>
              <a:rPr lang="en-GB" b="1" dirty="0">
                <a:latin typeface="Twinkl" pitchFamily="2" charset="0"/>
              </a:rPr>
              <a:t> </a:t>
            </a:r>
            <a:r>
              <a:rPr lang="en-GB" dirty="0">
                <a:latin typeface="Twinkl" pitchFamily="2" charset="0"/>
              </a:rPr>
              <a:t>le quart.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8198" y="1970589"/>
            <a:ext cx="3107603" cy="3102016"/>
          </a:xfrm>
          <a:prstGeom prst="rect">
            <a:avLst/>
          </a:prstGeom>
        </p:spPr>
      </p:pic>
      <p:cxnSp>
        <p:nvCxnSpPr>
          <p:cNvPr id="5" name="Straight Arrow Connector 4"/>
          <p:cNvCxnSpPr/>
          <p:nvPr/>
        </p:nvCxnSpPr>
        <p:spPr>
          <a:xfrm rot="5400000">
            <a:off x="4123202" y="3045620"/>
            <a:ext cx="0" cy="90011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4575305" y="3499686"/>
            <a:ext cx="443326" cy="528304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val 17"/>
          <p:cNvSpPr/>
          <p:nvPr/>
        </p:nvSpPr>
        <p:spPr>
          <a:xfrm>
            <a:off x="4501753" y="3424633"/>
            <a:ext cx="140493" cy="140493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/>
          <a:p>
            <a:pPr algn="ctr"/>
            <a:r>
              <a:rPr lang="en-GB" b="0" dirty="0" err="1"/>
              <a:t>Quelle</a:t>
            </a:r>
            <a:r>
              <a:rPr lang="en-GB" b="0" dirty="0"/>
              <a:t> </a:t>
            </a:r>
            <a:r>
              <a:rPr lang="en-GB" b="0" dirty="0" err="1"/>
              <a:t>heure</a:t>
            </a:r>
            <a:r>
              <a:rPr lang="en-GB" b="0" dirty="0"/>
              <a:t> </a:t>
            </a:r>
            <a:r>
              <a:rPr lang="en-GB" b="0" dirty="0" err="1"/>
              <a:t>est-il</a:t>
            </a:r>
            <a:r>
              <a:rPr lang="en-GB" b="0" dirty="0"/>
              <a:t> ?</a:t>
            </a:r>
            <a:br>
              <a:rPr lang="en-GB" dirty="0"/>
            </a:br>
            <a:r>
              <a:rPr lang="en-GB" sz="2800" b="0" dirty="0"/>
              <a:t>What’s the Time?</a:t>
            </a:r>
          </a:p>
        </p:txBody>
      </p:sp>
      <p:pic>
        <p:nvPicPr>
          <p:cNvPr id="17" name="Play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cinq heures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9020" y="5541777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quelle heure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0092" y="143943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l est cinq heures moins le quar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1277144" y="1776554"/>
            <a:ext cx="609600" cy="609600"/>
          </a:xfrm>
          <a:prstGeom prst="rect">
            <a:avLst/>
          </a:prstGeom>
        </p:spPr>
      </p:pic>
      <p:pic>
        <p:nvPicPr>
          <p:cNvPr id="9" name="Quelle heure est-il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1277144" y="95545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535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12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378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378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2612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>
          <a:xfrm>
            <a:off x="755650" y="5418442"/>
            <a:ext cx="7632700" cy="503847"/>
          </a:xfrm>
          <a:prstGeom prst="rect">
            <a:avLst/>
          </a:prstGeom>
          <a:solidFill>
            <a:srgbClr val="FEE4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755650" y="1790700"/>
            <a:ext cx="7632700" cy="3522081"/>
          </a:xfrm>
          <a:prstGeom prst="rect">
            <a:avLst/>
          </a:prstGeom>
          <a:solidFill>
            <a:srgbClr val="7AB1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2582880" y="5457455"/>
            <a:ext cx="39687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Il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une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b="1" u="sng" dirty="0" err="1">
                <a:latin typeface="Twinkl" pitchFamily="2" charset="0"/>
              </a:rPr>
              <a:t>heure</a:t>
            </a:r>
            <a:r>
              <a:rPr lang="en-GB" b="1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moins</a:t>
            </a:r>
            <a:r>
              <a:rPr lang="en-GB" b="1" dirty="0">
                <a:latin typeface="Twinkl" pitchFamily="2" charset="0"/>
              </a:rPr>
              <a:t> </a:t>
            </a:r>
            <a:r>
              <a:rPr lang="en-GB" dirty="0">
                <a:latin typeface="Twinkl" pitchFamily="2" charset="0"/>
              </a:rPr>
              <a:t>le quart.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8198" y="1970589"/>
            <a:ext cx="3107603" cy="3102016"/>
          </a:xfrm>
          <a:prstGeom prst="rect">
            <a:avLst/>
          </a:prstGeom>
        </p:spPr>
      </p:pic>
      <p:cxnSp>
        <p:nvCxnSpPr>
          <p:cNvPr id="5" name="Straight Arrow Connector 4"/>
          <p:cNvCxnSpPr/>
          <p:nvPr/>
        </p:nvCxnSpPr>
        <p:spPr>
          <a:xfrm rot="5400000">
            <a:off x="4123202" y="3045620"/>
            <a:ext cx="0" cy="90011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V="1">
            <a:off x="4575305" y="2858947"/>
            <a:ext cx="355510" cy="64073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val 17"/>
          <p:cNvSpPr/>
          <p:nvPr/>
        </p:nvSpPr>
        <p:spPr>
          <a:xfrm>
            <a:off x="4501753" y="3424633"/>
            <a:ext cx="140493" cy="140493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/>
          <a:p>
            <a:pPr algn="ctr"/>
            <a:r>
              <a:rPr lang="en-GB" b="0" dirty="0" err="1"/>
              <a:t>Quelle</a:t>
            </a:r>
            <a:r>
              <a:rPr lang="en-GB" b="0" dirty="0"/>
              <a:t> </a:t>
            </a:r>
            <a:r>
              <a:rPr lang="en-GB" b="0" dirty="0" err="1"/>
              <a:t>heure</a:t>
            </a:r>
            <a:r>
              <a:rPr lang="en-GB" b="0" dirty="0"/>
              <a:t> </a:t>
            </a:r>
            <a:r>
              <a:rPr lang="en-GB" b="0" dirty="0" err="1"/>
              <a:t>est-il</a:t>
            </a:r>
            <a:r>
              <a:rPr lang="en-GB" b="0" dirty="0"/>
              <a:t> ?</a:t>
            </a:r>
            <a:br>
              <a:rPr lang="en-GB" dirty="0"/>
            </a:br>
            <a:r>
              <a:rPr lang="en-GB" sz="2800" b="0" dirty="0"/>
              <a:t>What’s the Time?</a:t>
            </a:r>
          </a:p>
        </p:txBody>
      </p:sp>
      <p:pic>
        <p:nvPicPr>
          <p:cNvPr id="17" name="Play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une le quart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9020" y="5541777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quelle heure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0092" y="143943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l est une heure moins le quar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1290024" y="1485900"/>
            <a:ext cx="609600" cy="609600"/>
          </a:xfrm>
          <a:prstGeom prst="rect">
            <a:avLst/>
          </a:prstGeom>
        </p:spPr>
      </p:pic>
      <p:pic>
        <p:nvPicPr>
          <p:cNvPr id="6" name="Quelle heure est-il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1290024" y="739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779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1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352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352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261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>
          <a:xfrm>
            <a:off x="755650" y="5418442"/>
            <a:ext cx="7632700" cy="503847"/>
          </a:xfrm>
          <a:prstGeom prst="rect">
            <a:avLst/>
          </a:prstGeom>
          <a:solidFill>
            <a:srgbClr val="FEE4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755650" y="1790700"/>
            <a:ext cx="7632700" cy="3522081"/>
          </a:xfrm>
          <a:prstGeom prst="rect">
            <a:avLst/>
          </a:prstGeom>
          <a:solidFill>
            <a:srgbClr val="7AB1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2582880" y="5457455"/>
            <a:ext cx="39687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Il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sept </a:t>
            </a:r>
            <a:r>
              <a:rPr lang="en-GB" b="1" u="sng" dirty="0" err="1">
                <a:latin typeface="Twinkl" pitchFamily="2" charset="0"/>
              </a:rPr>
              <a:t>heures</a:t>
            </a:r>
            <a:r>
              <a:rPr lang="en-GB" b="1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moins</a:t>
            </a:r>
            <a:r>
              <a:rPr lang="en-GB" b="1" dirty="0">
                <a:latin typeface="Twinkl" pitchFamily="2" charset="0"/>
              </a:rPr>
              <a:t> </a:t>
            </a:r>
            <a:r>
              <a:rPr lang="en-GB" dirty="0">
                <a:latin typeface="Twinkl" pitchFamily="2" charset="0"/>
              </a:rPr>
              <a:t>le quart.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8198" y="1970589"/>
            <a:ext cx="3107603" cy="3102016"/>
          </a:xfrm>
          <a:prstGeom prst="rect">
            <a:avLst/>
          </a:prstGeom>
        </p:spPr>
      </p:pic>
      <p:cxnSp>
        <p:nvCxnSpPr>
          <p:cNvPr id="5" name="Straight Arrow Connector 4"/>
          <p:cNvCxnSpPr/>
          <p:nvPr/>
        </p:nvCxnSpPr>
        <p:spPr>
          <a:xfrm rot="5400000">
            <a:off x="4123202" y="3045620"/>
            <a:ext cx="0" cy="90011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>
            <a:off x="4340506" y="3499687"/>
            <a:ext cx="234800" cy="62090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val 17"/>
          <p:cNvSpPr/>
          <p:nvPr/>
        </p:nvSpPr>
        <p:spPr>
          <a:xfrm>
            <a:off x="4501753" y="3424633"/>
            <a:ext cx="140493" cy="140493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/>
          <a:p>
            <a:pPr algn="ctr"/>
            <a:r>
              <a:rPr lang="en-GB" b="0" dirty="0" err="1"/>
              <a:t>Quelle</a:t>
            </a:r>
            <a:r>
              <a:rPr lang="en-GB" b="0" dirty="0"/>
              <a:t> </a:t>
            </a:r>
            <a:r>
              <a:rPr lang="en-GB" b="0" dirty="0" err="1"/>
              <a:t>heure</a:t>
            </a:r>
            <a:r>
              <a:rPr lang="en-GB" b="0" dirty="0"/>
              <a:t> </a:t>
            </a:r>
            <a:r>
              <a:rPr lang="en-GB" b="0" dirty="0" err="1"/>
              <a:t>est-il</a:t>
            </a:r>
            <a:r>
              <a:rPr lang="en-GB" b="0" dirty="0"/>
              <a:t> ?</a:t>
            </a:r>
            <a:br>
              <a:rPr lang="en-GB" dirty="0"/>
            </a:br>
            <a:r>
              <a:rPr lang="en-GB" sz="2800" b="0" dirty="0"/>
              <a:t>What’s the Time?</a:t>
            </a:r>
          </a:p>
        </p:txBody>
      </p:sp>
      <p:pic>
        <p:nvPicPr>
          <p:cNvPr id="17" name="Play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sept le quart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9020" y="5541777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quelle heure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0092" y="143943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l est sept heures moins le quar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1397330" y="1568026"/>
            <a:ext cx="609600" cy="609600"/>
          </a:xfrm>
          <a:prstGeom prst="rect">
            <a:avLst/>
          </a:prstGeom>
        </p:spPr>
      </p:pic>
      <p:pic>
        <p:nvPicPr>
          <p:cNvPr id="7" name="Quelle heure est-il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1397330" y="73787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8996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1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336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336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261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Rectangle 52"/>
          <p:cNvSpPr/>
          <p:nvPr/>
        </p:nvSpPr>
        <p:spPr>
          <a:xfrm>
            <a:off x="755650" y="5184821"/>
            <a:ext cx="7632700" cy="908003"/>
          </a:xfrm>
          <a:prstGeom prst="rect">
            <a:avLst/>
          </a:prstGeom>
          <a:solidFill>
            <a:srgbClr val="FEE4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Rectangle 53"/>
          <p:cNvSpPr/>
          <p:nvPr/>
        </p:nvSpPr>
        <p:spPr>
          <a:xfrm>
            <a:off x="755650" y="1790700"/>
            <a:ext cx="7632700" cy="3302953"/>
          </a:xfrm>
          <a:prstGeom prst="rect">
            <a:avLst/>
          </a:prstGeom>
          <a:solidFill>
            <a:srgbClr val="7AB1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/>
          <a:p>
            <a:pPr algn="ctr"/>
            <a:r>
              <a:rPr lang="en-GB" b="0" dirty="0" err="1"/>
              <a:t>Quelle</a:t>
            </a:r>
            <a:r>
              <a:rPr lang="en-GB" b="0" dirty="0"/>
              <a:t> </a:t>
            </a:r>
            <a:r>
              <a:rPr lang="en-GB" b="0" dirty="0" err="1"/>
              <a:t>heure</a:t>
            </a:r>
            <a:r>
              <a:rPr lang="en-GB" b="0" dirty="0"/>
              <a:t> </a:t>
            </a:r>
            <a:r>
              <a:rPr lang="en-GB" b="0" dirty="0" err="1"/>
              <a:t>est-il</a:t>
            </a:r>
            <a:r>
              <a:rPr lang="en-GB" b="0" dirty="0"/>
              <a:t> ?</a:t>
            </a:r>
            <a:br>
              <a:rPr lang="en-GB" dirty="0"/>
            </a:br>
            <a:r>
              <a:rPr lang="en-GB" sz="2800" b="0" dirty="0"/>
              <a:t>What’s The Time?</a:t>
            </a:r>
          </a:p>
        </p:txBody>
      </p:sp>
      <p:grpSp>
        <p:nvGrpSpPr>
          <p:cNvPr id="57" name="Group 56"/>
          <p:cNvGrpSpPr/>
          <p:nvPr/>
        </p:nvGrpSpPr>
        <p:grpSpPr>
          <a:xfrm>
            <a:off x="1034380" y="2425442"/>
            <a:ext cx="1519145" cy="1516414"/>
            <a:chOff x="755650" y="1812371"/>
            <a:chExt cx="1815059" cy="1811796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5650" y="1812371"/>
              <a:ext cx="1815059" cy="1811796"/>
            </a:xfrm>
            <a:prstGeom prst="rect">
              <a:avLst/>
            </a:prstGeom>
          </p:spPr>
        </p:pic>
        <p:cxnSp>
          <p:nvCxnSpPr>
            <p:cNvPr id="10" name="Straight Arrow Connector 9"/>
            <p:cNvCxnSpPr/>
            <p:nvPr/>
          </p:nvCxnSpPr>
          <p:spPr>
            <a:xfrm flipV="1">
              <a:off x="1663099" y="2190750"/>
              <a:ext cx="161" cy="54309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Arrow Connector 10"/>
            <p:cNvCxnSpPr/>
            <p:nvPr/>
          </p:nvCxnSpPr>
          <p:spPr>
            <a:xfrm flipH="1">
              <a:off x="1311266" y="2781227"/>
              <a:ext cx="312629" cy="165043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Oval 13"/>
            <p:cNvSpPr/>
            <p:nvPr/>
          </p:nvSpPr>
          <p:spPr>
            <a:xfrm>
              <a:off x="1612044" y="2700059"/>
              <a:ext cx="102109" cy="10210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aseline="-25000"/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2893260" y="2425442"/>
            <a:ext cx="1519145" cy="1516414"/>
            <a:chOff x="2869161" y="1806160"/>
            <a:chExt cx="1815059" cy="1811796"/>
          </a:xfrm>
        </p:grpSpPr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69161" y="1806160"/>
              <a:ext cx="1815059" cy="1811796"/>
            </a:xfrm>
            <a:prstGeom prst="rect">
              <a:avLst/>
            </a:prstGeom>
          </p:spPr>
        </p:pic>
        <p:cxnSp>
          <p:nvCxnSpPr>
            <p:cNvPr id="32" name="Straight Arrow Connector 31"/>
            <p:cNvCxnSpPr/>
            <p:nvPr/>
          </p:nvCxnSpPr>
          <p:spPr>
            <a:xfrm flipH="1">
              <a:off x="3776610" y="2708127"/>
              <a:ext cx="161" cy="543091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Arrow Connector 32"/>
            <p:cNvCxnSpPr/>
            <p:nvPr/>
          </p:nvCxnSpPr>
          <p:spPr>
            <a:xfrm>
              <a:off x="3742888" y="2733835"/>
              <a:ext cx="350481" cy="283209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Oval 33"/>
            <p:cNvSpPr/>
            <p:nvPr/>
          </p:nvSpPr>
          <p:spPr>
            <a:xfrm>
              <a:off x="3725553" y="2693529"/>
              <a:ext cx="102109" cy="10210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aseline="-25000"/>
            </a:p>
          </p:txBody>
        </p:sp>
      </p:grpSp>
      <p:grpSp>
        <p:nvGrpSpPr>
          <p:cNvPr id="61" name="Group 60"/>
          <p:cNvGrpSpPr/>
          <p:nvPr/>
        </p:nvGrpSpPr>
        <p:grpSpPr>
          <a:xfrm>
            <a:off x="4752142" y="2425442"/>
            <a:ext cx="1519145" cy="1516414"/>
            <a:chOff x="5042677" y="1805840"/>
            <a:chExt cx="1815059" cy="1811796"/>
          </a:xfrm>
        </p:grpSpPr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42677" y="1805840"/>
              <a:ext cx="1815059" cy="1811796"/>
            </a:xfrm>
            <a:prstGeom prst="rect">
              <a:avLst/>
            </a:prstGeom>
          </p:spPr>
        </p:pic>
        <p:cxnSp>
          <p:nvCxnSpPr>
            <p:cNvPr id="43" name="Straight Arrow Connector 42"/>
            <p:cNvCxnSpPr/>
            <p:nvPr/>
          </p:nvCxnSpPr>
          <p:spPr>
            <a:xfrm rot="16200000" flipH="1">
              <a:off x="6221588" y="2453300"/>
              <a:ext cx="161" cy="543091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Arrow Connector 43"/>
            <p:cNvCxnSpPr/>
            <p:nvPr/>
          </p:nvCxnSpPr>
          <p:spPr>
            <a:xfrm flipH="1">
              <a:off x="5663901" y="2726895"/>
              <a:ext cx="298111" cy="32807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Oval 44"/>
            <p:cNvSpPr/>
            <p:nvPr/>
          </p:nvSpPr>
          <p:spPr>
            <a:xfrm>
              <a:off x="5899069" y="2694345"/>
              <a:ext cx="102109" cy="10210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aseline="-25000"/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6611024" y="2425442"/>
            <a:ext cx="1519145" cy="1516414"/>
            <a:chOff x="7096183" y="1805520"/>
            <a:chExt cx="1815059" cy="1811796"/>
          </a:xfrm>
        </p:grpSpPr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96183" y="1805520"/>
              <a:ext cx="1815059" cy="1811796"/>
            </a:xfrm>
            <a:prstGeom prst="rect">
              <a:avLst/>
            </a:prstGeom>
          </p:spPr>
        </p:pic>
        <p:grpSp>
          <p:nvGrpSpPr>
            <p:cNvPr id="62" name="Group 61"/>
            <p:cNvGrpSpPr/>
            <p:nvPr/>
          </p:nvGrpSpPr>
          <p:grpSpPr>
            <a:xfrm>
              <a:off x="7466690" y="2482044"/>
              <a:ext cx="845772" cy="297017"/>
              <a:chOff x="7466690" y="2482044"/>
              <a:chExt cx="845772" cy="297017"/>
            </a:xfrm>
          </p:grpSpPr>
          <p:cxnSp>
            <p:nvCxnSpPr>
              <p:cNvPr id="50" name="Straight Arrow Connector 49"/>
              <p:cNvCxnSpPr/>
              <p:nvPr/>
            </p:nvCxnSpPr>
            <p:spPr>
              <a:xfrm rot="16200000" flipH="1" flipV="1">
                <a:off x="7738155" y="2442464"/>
                <a:ext cx="161" cy="543091"/>
              </a:xfrm>
              <a:prstGeom prst="straightConnector1">
                <a:avLst/>
              </a:prstGeom>
              <a:ln w="28575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Straight Arrow Connector 50"/>
              <p:cNvCxnSpPr/>
              <p:nvPr/>
            </p:nvCxnSpPr>
            <p:spPr>
              <a:xfrm flipV="1">
                <a:off x="7992652" y="2482044"/>
                <a:ext cx="319810" cy="250652"/>
              </a:xfrm>
              <a:prstGeom prst="straightConnector1">
                <a:avLst/>
              </a:prstGeom>
              <a:ln w="28575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2" name="Oval 51"/>
              <p:cNvSpPr/>
              <p:nvPr/>
            </p:nvSpPr>
            <p:spPr>
              <a:xfrm>
                <a:off x="7952575" y="2676952"/>
                <a:ext cx="102109" cy="102109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baseline="-25000"/>
              </a:p>
            </p:txBody>
          </p:sp>
        </p:grpSp>
      </p:grpSp>
      <p:sp>
        <p:nvSpPr>
          <p:cNvPr id="64" name="TextBox 63"/>
          <p:cNvSpPr txBox="1"/>
          <p:nvPr/>
        </p:nvSpPr>
        <p:spPr>
          <a:xfrm>
            <a:off x="909443" y="3981663"/>
            <a:ext cx="17690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Il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huit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b="1" u="sng" dirty="0" err="1">
                <a:latin typeface="Twinkl" pitchFamily="2" charset="0"/>
              </a:rPr>
              <a:t>heures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2643454" y="3981663"/>
            <a:ext cx="20187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Il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quatre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b="1" u="sng" dirty="0" err="1">
                <a:latin typeface="Twinkl" pitchFamily="2" charset="0"/>
              </a:rPr>
              <a:t>heures</a:t>
            </a:r>
            <a:r>
              <a:rPr lang="en-GB" dirty="0">
                <a:latin typeface="Twinkl" pitchFamily="2" charset="0"/>
              </a:rPr>
              <a:t> et </a:t>
            </a:r>
            <a:r>
              <a:rPr lang="en-GB" dirty="0" err="1">
                <a:latin typeface="Twinkl" pitchFamily="2" charset="0"/>
              </a:rPr>
              <a:t>demie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4502336" y="3981663"/>
            <a:ext cx="20187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Il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sept </a:t>
            </a:r>
            <a:r>
              <a:rPr lang="en-GB" b="1" u="sng" dirty="0" err="1">
                <a:latin typeface="Twinkl" pitchFamily="2" charset="0"/>
              </a:rPr>
              <a:t>heures</a:t>
            </a:r>
            <a:r>
              <a:rPr lang="en-GB" dirty="0">
                <a:latin typeface="Twinkl" pitchFamily="2" charset="0"/>
              </a:rPr>
              <a:t> et quart.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6361218" y="3981663"/>
            <a:ext cx="20187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Il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deux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b="1" u="sng" dirty="0" err="1">
                <a:latin typeface="Twinkl" pitchFamily="2" charset="0"/>
              </a:rPr>
              <a:t>heures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moins</a:t>
            </a:r>
            <a:r>
              <a:rPr lang="en-GB" dirty="0">
                <a:latin typeface="Twinkl" pitchFamily="2" charset="0"/>
              </a:rPr>
              <a:t> le quart.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2472921" y="1965327"/>
            <a:ext cx="4188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Tell your partner what the time is.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909442" y="5196700"/>
            <a:ext cx="38426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2" charset="0"/>
              </a:rPr>
              <a:t>Il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............. </a:t>
            </a:r>
            <a:r>
              <a:rPr lang="en-GB" b="1" u="sng" dirty="0" err="1">
                <a:latin typeface="Twinkl" pitchFamily="2" charset="0"/>
              </a:rPr>
              <a:t>heure</a:t>
            </a:r>
            <a:r>
              <a:rPr lang="en-GB" b="1" u="sng" dirty="0">
                <a:latin typeface="Twinkl" pitchFamily="2" charset="0"/>
              </a:rPr>
              <a:t>(s)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909443" y="5632325"/>
            <a:ext cx="45594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2" charset="0"/>
              </a:rPr>
              <a:t>Il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............. </a:t>
            </a:r>
            <a:r>
              <a:rPr lang="en-GB" b="1" u="sng" dirty="0" err="1">
                <a:latin typeface="Twinkl" pitchFamily="2" charset="0"/>
              </a:rPr>
              <a:t>heure</a:t>
            </a:r>
            <a:r>
              <a:rPr lang="en-GB" b="1" u="sng" dirty="0">
                <a:latin typeface="Twinkl" pitchFamily="2" charset="0"/>
              </a:rPr>
              <a:t>(s)</a:t>
            </a:r>
            <a:r>
              <a:rPr lang="en-GB" dirty="0">
                <a:latin typeface="Twinkl" pitchFamily="2" charset="0"/>
              </a:rPr>
              <a:t> et </a:t>
            </a:r>
            <a:r>
              <a:rPr lang="en-GB" dirty="0" err="1">
                <a:latin typeface="Twinkl" pitchFamily="2" charset="0"/>
              </a:rPr>
              <a:t>demie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pic>
        <p:nvPicPr>
          <p:cNvPr id="74" name="Play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huit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4571" y="4651282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" name="quatreet demie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3451" y="4651282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et quart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2333" y="466339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" name="le quart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1215" y="466339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quelle heure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0092" y="141628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" name="TextBox 46"/>
          <p:cNvSpPr txBox="1"/>
          <p:nvPr/>
        </p:nvSpPr>
        <p:spPr>
          <a:xfrm>
            <a:off x="4502336" y="5196700"/>
            <a:ext cx="3579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2" charset="0"/>
              </a:rPr>
              <a:t>Il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............. </a:t>
            </a:r>
            <a:r>
              <a:rPr lang="en-GB" b="1" u="sng" dirty="0" err="1">
                <a:latin typeface="Twinkl" pitchFamily="2" charset="0"/>
              </a:rPr>
              <a:t>heures</a:t>
            </a:r>
            <a:r>
              <a:rPr lang="en-GB" dirty="0">
                <a:latin typeface="Twinkl" pitchFamily="2" charset="0"/>
              </a:rPr>
              <a:t> et quart.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4441194" y="5632325"/>
            <a:ext cx="3938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2" charset="0"/>
              </a:rPr>
              <a:t>Il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............. </a:t>
            </a:r>
            <a:r>
              <a:rPr lang="en-GB" b="1" u="sng" dirty="0" err="1">
                <a:latin typeface="Twinkl" pitchFamily="2" charset="0"/>
              </a:rPr>
              <a:t>heures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moins</a:t>
            </a:r>
            <a:r>
              <a:rPr lang="en-GB" dirty="0">
                <a:latin typeface="Twinkl" pitchFamily="2" charset="0"/>
              </a:rPr>
              <a:t> le quart.</a:t>
            </a:r>
          </a:p>
        </p:txBody>
      </p:sp>
      <p:pic>
        <p:nvPicPr>
          <p:cNvPr id="12" name="Il est huit heure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-1462222" y="978763"/>
            <a:ext cx="609600" cy="609600"/>
          </a:xfrm>
          <a:prstGeom prst="rect">
            <a:avLst/>
          </a:prstGeom>
        </p:spPr>
      </p:pic>
      <p:pic>
        <p:nvPicPr>
          <p:cNvPr id="15" name="Il est quatre heures et demie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-1450330" y="1673464"/>
            <a:ext cx="609600" cy="609600"/>
          </a:xfrm>
          <a:prstGeom prst="rect">
            <a:avLst/>
          </a:prstGeom>
        </p:spPr>
      </p:pic>
      <p:pic>
        <p:nvPicPr>
          <p:cNvPr id="16" name="Il est sept heures et quart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-1450330" y="2417984"/>
            <a:ext cx="609600" cy="609600"/>
          </a:xfrm>
          <a:prstGeom prst="rect">
            <a:avLst/>
          </a:prstGeom>
        </p:spPr>
      </p:pic>
      <p:pic>
        <p:nvPicPr>
          <p:cNvPr id="17" name="Il est deux heures moins le quart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-1462222" y="3124200"/>
            <a:ext cx="609600" cy="609600"/>
          </a:xfrm>
          <a:prstGeom prst="rect">
            <a:avLst/>
          </a:prstGeom>
        </p:spPr>
      </p:pic>
      <p:pic>
        <p:nvPicPr>
          <p:cNvPr id="18" name="Quelle heure est-il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-1448742" y="22425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2337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12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612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3186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3056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6" dur="3813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2" dur="2612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audio>
              <p:cMediaNode vol="80000">
                <p:cTn id="5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8" dur="3186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audio>
              <p:cMediaNode vol="80000">
                <p:cTn id="5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4" dur="3056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audio>
              <p:cMediaNode vol="80000">
                <p:cTn id="6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0" dur="3813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8"/>
                  </p:tgtEl>
                </p:cond>
              </p:nextCondLst>
            </p:seq>
            <p:audio>
              <p:cMediaNode vol="80000">
                <p:cTn id="7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6" dur="2612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</p:childTnLst>
        </p:cTn>
      </p:par>
    </p:tnLst>
    <p:bldLst>
      <p:bldP spid="64" grpId="0"/>
      <p:bldP spid="65" grpId="0"/>
      <p:bldP spid="66" grpId="0"/>
      <p:bldP spid="6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Rectangle 59"/>
          <p:cNvSpPr/>
          <p:nvPr/>
        </p:nvSpPr>
        <p:spPr>
          <a:xfrm>
            <a:off x="755650" y="5184821"/>
            <a:ext cx="7632700" cy="908003"/>
          </a:xfrm>
          <a:prstGeom prst="rect">
            <a:avLst/>
          </a:prstGeom>
          <a:solidFill>
            <a:srgbClr val="FEE4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ectangle 60"/>
          <p:cNvSpPr/>
          <p:nvPr/>
        </p:nvSpPr>
        <p:spPr>
          <a:xfrm>
            <a:off x="755650" y="1790700"/>
            <a:ext cx="7632700" cy="3302953"/>
          </a:xfrm>
          <a:prstGeom prst="rect">
            <a:avLst/>
          </a:prstGeom>
          <a:solidFill>
            <a:srgbClr val="7AB1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/>
          <a:p>
            <a:pPr algn="ctr"/>
            <a:r>
              <a:rPr lang="en-GB" b="0" dirty="0" err="1"/>
              <a:t>Quelle</a:t>
            </a:r>
            <a:r>
              <a:rPr lang="en-GB" b="0" dirty="0"/>
              <a:t> </a:t>
            </a:r>
            <a:r>
              <a:rPr lang="en-GB" b="0" dirty="0" err="1"/>
              <a:t>heure</a:t>
            </a:r>
            <a:r>
              <a:rPr lang="en-GB" b="0" dirty="0"/>
              <a:t> </a:t>
            </a:r>
            <a:r>
              <a:rPr lang="en-GB" b="0" dirty="0" err="1"/>
              <a:t>est-il</a:t>
            </a:r>
            <a:r>
              <a:rPr lang="en-GB" b="0" dirty="0"/>
              <a:t> ?</a:t>
            </a:r>
            <a:br>
              <a:rPr lang="en-GB" dirty="0"/>
            </a:br>
            <a:r>
              <a:rPr lang="en-GB" sz="2800" b="0" dirty="0"/>
              <a:t>What’s The Time?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1034448" y="2425442"/>
            <a:ext cx="1519145" cy="1516414"/>
            <a:chOff x="1034448" y="2555914"/>
            <a:chExt cx="1519145" cy="1516414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34448" y="2555914"/>
              <a:ext cx="1519145" cy="1516414"/>
            </a:xfrm>
            <a:prstGeom prst="rect">
              <a:avLst/>
            </a:prstGeom>
          </p:spPr>
        </p:pic>
        <p:cxnSp>
          <p:nvCxnSpPr>
            <p:cNvPr id="10" name="Straight Arrow Connector 9"/>
            <p:cNvCxnSpPr/>
            <p:nvPr/>
          </p:nvCxnSpPr>
          <p:spPr>
            <a:xfrm>
              <a:off x="1793953" y="3309583"/>
              <a:ext cx="135" cy="454549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Arrow Connector 10"/>
            <p:cNvCxnSpPr/>
            <p:nvPr/>
          </p:nvCxnSpPr>
          <p:spPr>
            <a:xfrm flipH="1" flipV="1">
              <a:off x="1475613" y="3231188"/>
              <a:ext cx="303951" cy="99449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Oval 13"/>
            <p:cNvSpPr/>
            <p:nvPr/>
          </p:nvSpPr>
          <p:spPr>
            <a:xfrm>
              <a:off x="1751222" y="3301420"/>
              <a:ext cx="85462" cy="8546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aseline="-25000"/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2893330" y="2425442"/>
            <a:ext cx="1519145" cy="1516414"/>
            <a:chOff x="2869161" y="1806160"/>
            <a:chExt cx="1815059" cy="1811796"/>
          </a:xfrm>
        </p:grpSpPr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69161" y="1806160"/>
              <a:ext cx="1815059" cy="1811796"/>
            </a:xfrm>
            <a:prstGeom prst="rect">
              <a:avLst/>
            </a:prstGeom>
          </p:spPr>
        </p:pic>
        <p:cxnSp>
          <p:nvCxnSpPr>
            <p:cNvPr id="32" name="Straight Arrow Connector 31"/>
            <p:cNvCxnSpPr/>
            <p:nvPr/>
          </p:nvCxnSpPr>
          <p:spPr>
            <a:xfrm rot="5400000" flipH="1">
              <a:off x="3523495" y="2452295"/>
              <a:ext cx="161" cy="543091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Arrow Connector 32"/>
            <p:cNvCxnSpPr/>
            <p:nvPr/>
          </p:nvCxnSpPr>
          <p:spPr>
            <a:xfrm flipH="1">
              <a:off x="3370613" y="2733835"/>
              <a:ext cx="406413" cy="52124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Oval 33"/>
            <p:cNvSpPr/>
            <p:nvPr/>
          </p:nvSpPr>
          <p:spPr>
            <a:xfrm>
              <a:off x="3725553" y="2688977"/>
              <a:ext cx="102109" cy="10210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aseline="-25000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752212" y="2425442"/>
            <a:ext cx="1519145" cy="1516414"/>
            <a:chOff x="4752212" y="2425442"/>
            <a:chExt cx="1519145" cy="1516414"/>
          </a:xfrm>
        </p:grpSpPr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52212" y="2425442"/>
              <a:ext cx="1519145" cy="1516414"/>
            </a:xfrm>
            <a:prstGeom prst="rect">
              <a:avLst/>
            </a:prstGeom>
          </p:spPr>
        </p:pic>
        <p:cxnSp>
          <p:nvCxnSpPr>
            <p:cNvPr id="43" name="Straight Arrow Connector 42"/>
            <p:cNvCxnSpPr/>
            <p:nvPr/>
          </p:nvCxnSpPr>
          <p:spPr>
            <a:xfrm flipH="1" flipV="1">
              <a:off x="5511648" y="2733868"/>
              <a:ext cx="135" cy="454549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Arrow Connector 43"/>
            <p:cNvCxnSpPr/>
            <p:nvPr/>
          </p:nvCxnSpPr>
          <p:spPr>
            <a:xfrm flipH="1" flipV="1">
              <a:off x="5382333" y="2924149"/>
              <a:ext cx="132215" cy="301964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Oval 44"/>
            <p:cNvSpPr/>
            <p:nvPr/>
          </p:nvSpPr>
          <p:spPr>
            <a:xfrm>
              <a:off x="5468984" y="3183381"/>
              <a:ext cx="85462" cy="8546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aseline="-25000"/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6611094" y="2425442"/>
            <a:ext cx="1519145" cy="1516414"/>
            <a:chOff x="7096183" y="1805520"/>
            <a:chExt cx="1815059" cy="1811796"/>
          </a:xfrm>
        </p:grpSpPr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96183" y="1805520"/>
              <a:ext cx="1815059" cy="1811796"/>
            </a:xfrm>
            <a:prstGeom prst="rect">
              <a:avLst/>
            </a:prstGeom>
          </p:spPr>
        </p:pic>
        <p:grpSp>
          <p:nvGrpSpPr>
            <p:cNvPr id="62" name="Group 61"/>
            <p:cNvGrpSpPr/>
            <p:nvPr/>
          </p:nvGrpSpPr>
          <p:grpSpPr>
            <a:xfrm>
              <a:off x="7952575" y="2567067"/>
              <a:ext cx="594145" cy="215792"/>
              <a:chOff x="7952575" y="2567067"/>
              <a:chExt cx="594145" cy="215792"/>
            </a:xfrm>
          </p:grpSpPr>
          <p:cxnSp>
            <p:nvCxnSpPr>
              <p:cNvPr id="50" name="Straight Arrow Connector 49"/>
              <p:cNvCxnSpPr/>
              <p:nvPr/>
            </p:nvCxnSpPr>
            <p:spPr>
              <a:xfrm rot="16200000" flipH="1">
                <a:off x="8275094" y="2445490"/>
                <a:ext cx="161" cy="543090"/>
              </a:xfrm>
              <a:prstGeom prst="straightConnector1">
                <a:avLst/>
              </a:prstGeom>
              <a:ln w="28575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Straight Arrow Connector 50"/>
              <p:cNvCxnSpPr/>
              <p:nvPr/>
            </p:nvCxnSpPr>
            <p:spPr>
              <a:xfrm flipV="1">
                <a:off x="8007068" y="2567067"/>
                <a:ext cx="404203" cy="175191"/>
              </a:xfrm>
              <a:prstGeom prst="straightConnector1">
                <a:avLst/>
              </a:prstGeom>
              <a:ln w="28575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2" name="Oval 51"/>
              <p:cNvSpPr/>
              <p:nvPr/>
            </p:nvSpPr>
            <p:spPr>
              <a:xfrm>
                <a:off x="7952575" y="2680750"/>
                <a:ext cx="102109" cy="102109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baseline="-25000"/>
              </a:p>
            </p:txBody>
          </p:sp>
        </p:grpSp>
      </p:grpSp>
      <p:sp>
        <p:nvSpPr>
          <p:cNvPr id="64" name="TextBox 63"/>
          <p:cNvSpPr txBox="1"/>
          <p:nvPr/>
        </p:nvSpPr>
        <p:spPr>
          <a:xfrm>
            <a:off x="832546" y="3967761"/>
            <a:ext cx="19228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Il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neuf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b="1" u="sng" dirty="0" err="1">
                <a:latin typeface="Twinkl" pitchFamily="2" charset="0"/>
              </a:rPr>
              <a:t>heures</a:t>
            </a:r>
            <a:r>
              <a:rPr lang="en-GB" dirty="0">
                <a:latin typeface="Twinkl" pitchFamily="2" charset="0"/>
              </a:rPr>
              <a:t> et </a:t>
            </a:r>
            <a:r>
              <a:rPr lang="en-GB" dirty="0" err="1">
                <a:latin typeface="Twinkl" pitchFamily="2" charset="0"/>
              </a:rPr>
              <a:t>demie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2643454" y="3967761"/>
            <a:ext cx="20187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Il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neuf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b="1" u="sng" dirty="0" err="1">
                <a:latin typeface="Twinkl" pitchFamily="2" charset="0"/>
              </a:rPr>
              <a:t>heures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moins</a:t>
            </a:r>
            <a:r>
              <a:rPr lang="en-GB" dirty="0">
                <a:latin typeface="Twinkl" pitchFamily="2" charset="0"/>
              </a:rPr>
              <a:t> le quart.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4502336" y="3967761"/>
            <a:ext cx="20187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Il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onze</a:t>
            </a:r>
            <a:r>
              <a:rPr lang="en-GB" dirty="0">
                <a:latin typeface="Twinkl" pitchFamily="2" charset="0"/>
              </a:rPr>
              <a:t> </a:t>
            </a:r>
          </a:p>
          <a:p>
            <a:pPr algn="ctr"/>
            <a:r>
              <a:rPr lang="en-GB" b="1" u="sng" dirty="0" err="1">
                <a:latin typeface="Twinkl" pitchFamily="2" charset="0"/>
              </a:rPr>
              <a:t>heures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6361218" y="3967761"/>
            <a:ext cx="20187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Il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deux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b="1" u="sng" dirty="0" err="1">
                <a:latin typeface="Twinkl" pitchFamily="2" charset="0"/>
              </a:rPr>
              <a:t>heures</a:t>
            </a:r>
            <a:r>
              <a:rPr lang="en-GB" dirty="0">
                <a:latin typeface="Twinkl" pitchFamily="2" charset="0"/>
              </a:rPr>
              <a:t> et quart.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2472921" y="1965327"/>
            <a:ext cx="4188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Tell your partner what the time is.</a:t>
            </a:r>
          </a:p>
        </p:txBody>
      </p:sp>
      <p:pic>
        <p:nvPicPr>
          <p:cNvPr id="41" name="Play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et demie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4571" y="4651282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" name="le quart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3451" y="4651282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" name="onze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2333" y="466339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et quart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1215" y="466339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quelle heure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0092" y="141628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5" name="TextBox 54"/>
          <p:cNvSpPr txBox="1"/>
          <p:nvPr/>
        </p:nvSpPr>
        <p:spPr>
          <a:xfrm>
            <a:off x="909442" y="5196700"/>
            <a:ext cx="38426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2" charset="0"/>
              </a:rPr>
              <a:t>Il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............. </a:t>
            </a:r>
            <a:r>
              <a:rPr lang="en-GB" b="1" u="sng" dirty="0" err="1">
                <a:latin typeface="Twinkl" pitchFamily="2" charset="0"/>
              </a:rPr>
              <a:t>heure</a:t>
            </a:r>
            <a:r>
              <a:rPr lang="en-GB" b="1" u="sng" dirty="0">
                <a:latin typeface="Twinkl" pitchFamily="2" charset="0"/>
              </a:rPr>
              <a:t>(s)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909443" y="5632325"/>
            <a:ext cx="45594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2" charset="0"/>
              </a:rPr>
              <a:t>Il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............. </a:t>
            </a:r>
            <a:r>
              <a:rPr lang="en-GB" b="1" u="sng" dirty="0" err="1">
                <a:latin typeface="Twinkl" pitchFamily="2" charset="0"/>
              </a:rPr>
              <a:t>heure</a:t>
            </a:r>
            <a:r>
              <a:rPr lang="en-GB" b="1" u="sng" dirty="0">
                <a:latin typeface="Twinkl" pitchFamily="2" charset="0"/>
              </a:rPr>
              <a:t>(s)</a:t>
            </a:r>
            <a:r>
              <a:rPr lang="en-GB" dirty="0">
                <a:latin typeface="Twinkl" pitchFamily="2" charset="0"/>
              </a:rPr>
              <a:t> et </a:t>
            </a:r>
            <a:r>
              <a:rPr lang="en-GB" dirty="0" err="1">
                <a:latin typeface="Twinkl" pitchFamily="2" charset="0"/>
              </a:rPr>
              <a:t>demie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4502336" y="5196700"/>
            <a:ext cx="3579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2" charset="0"/>
              </a:rPr>
              <a:t>Il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............. </a:t>
            </a:r>
            <a:r>
              <a:rPr lang="en-GB" b="1" u="sng" dirty="0" err="1">
                <a:latin typeface="Twinkl" pitchFamily="2" charset="0"/>
              </a:rPr>
              <a:t>heures</a:t>
            </a:r>
            <a:r>
              <a:rPr lang="en-GB" dirty="0">
                <a:latin typeface="Twinkl" pitchFamily="2" charset="0"/>
              </a:rPr>
              <a:t> et quart.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4441194" y="5632325"/>
            <a:ext cx="3938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2" charset="0"/>
              </a:rPr>
              <a:t>Il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............. </a:t>
            </a:r>
            <a:r>
              <a:rPr lang="en-GB" b="1" u="sng" dirty="0" err="1">
                <a:latin typeface="Twinkl" pitchFamily="2" charset="0"/>
              </a:rPr>
              <a:t>heures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moins</a:t>
            </a:r>
            <a:r>
              <a:rPr lang="en-GB" dirty="0">
                <a:latin typeface="Twinkl" pitchFamily="2" charset="0"/>
              </a:rPr>
              <a:t> le quart.</a:t>
            </a:r>
          </a:p>
        </p:txBody>
      </p:sp>
      <p:pic>
        <p:nvPicPr>
          <p:cNvPr id="19" name="Il est neuf heures et demi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-1250381" y="1181100"/>
            <a:ext cx="609600" cy="609600"/>
          </a:xfrm>
          <a:prstGeom prst="rect">
            <a:avLst/>
          </a:prstGeom>
        </p:spPr>
      </p:pic>
      <p:pic>
        <p:nvPicPr>
          <p:cNvPr id="20" name="Il est neuf heures moins le quar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-1250381" y="2029859"/>
            <a:ext cx="609600" cy="609600"/>
          </a:xfrm>
          <a:prstGeom prst="rect">
            <a:avLst/>
          </a:prstGeom>
        </p:spPr>
      </p:pic>
      <p:pic>
        <p:nvPicPr>
          <p:cNvPr id="21" name="Il est onze heures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-1250381" y="2732447"/>
            <a:ext cx="609600" cy="609600"/>
          </a:xfrm>
          <a:prstGeom prst="rect">
            <a:avLst/>
          </a:prstGeom>
        </p:spPr>
      </p:pic>
      <p:pic>
        <p:nvPicPr>
          <p:cNvPr id="22" name="Il est deux heures et quart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-1250381" y="3527962"/>
            <a:ext cx="609600" cy="609600"/>
          </a:xfrm>
          <a:prstGeom prst="rect">
            <a:avLst/>
          </a:prstGeom>
        </p:spPr>
      </p:pic>
      <p:pic>
        <p:nvPicPr>
          <p:cNvPr id="23" name="Quelle heure est-il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-1250381" y="38558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8399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12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586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3631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3" dur="2951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6" dur="3108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2" dur="2586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audio>
              <p:cMediaNode vol="80000">
                <p:cTn id="5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8" dur="3631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audio>
              <p:cMediaNode vol="80000">
                <p:cTn id="5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4" dur="2951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audio>
              <p:cMediaNode vol="80000">
                <p:cTn id="6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0" dur="3108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audio>
              <p:cMediaNode vol="80000">
                <p:cTn id="7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6" dur="2612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</p:childTnLst>
        </p:cTn>
      </p:par>
    </p:tnLst>
    <p:bldLst>
      <p:bldP spid="64" grpId="0"/>
      <p:bldP spid="65" grpId="0"/>
      <p:bldP spid="66" grpId="0"/>
      <p:bldP spid="6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755650" y="1790700"/>
            <a:ext cx="7632700" cy="4302125"/>
          </a:xfrm>
          <a:prstGeom prst="rect">
            <a:avLst/>
          </a:prstGeom>
          <a:solidFill>
            <a:srgbClr val="7AB1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sz="4400" b="0" dirty="0" err="1"/>
              <a:t>Allez</a:t>
            </a:r>
            <a:r>
              <a:rPr lang="en-GB" sz="4400" b="0" dirty="0"/>
              <a:t>-y !</a:t>
            </a:r>
            <a:br>
              <a:rPr lang="en-GB" dirty="0"/>
            </a:br>
            <a:r>
              <a:rPr lang="en-GB" sz="3100" b="0" dirty="0"/>
              <a:t>Off You Go!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4177" y="1939413"/>
            <a:ext cx="2839786" cy="4016923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7357" y="1939413"/>
            <a:ext cx="2839786" cy="4016923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642789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1183</TotalTime>
  <Words>380</Words>
  <Application>Microsoft Office PowerPoint</Application>
  <PresentationFormat>On-screen Show (4:3)</PresentationFormat>
  <Paragraphs>50</Paragraphs>
  <Slides>15</Slides>
  <Notes>0</Notes>
  <HiddenSlides>0</HiddenSlides>
  <MMClips>30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Arial</vt:lpstr>
      <vt:lpstr>Twinkl SemiBold</vt:lpstr>
      <vt:lpstr>Sassoon Infant Rg</vt:lpstr>
      <vt:lpstr>Twinkl</vt:lpstr>
      <vt:lpstr>Calibri</vt:lpstr>
      <vt:lpstr>Tuffy</vt:lpstr>
      <vt:lpstr>Office Theme</vt:lpstr>
      <vt:lpstr>PowerPoint Presentation</vt:lpstr>
      <vt:lpstr>PowerPoint Presentation</vt:lpstr>
      <vt:lpstr>Quelle heure est-il ? What’s the Time?</vt:lpstr>
      <vt:lpstr>Quelle heure est-il ? What’s the Time?</vt:lpstr>
      <vt:lpstr>Quelle heure est-il ? What’s the Time?</vt:lpstr>
      <vt:lpstr>Quelle heure est-il ? What’s the Time?</vt:lpstr>
      <vt:lpstr>Quelle heure est-il ? What’s the Time?</vt:lpstr>
      <vt:lpstr>Quelle heure est-il ? What’s the Time?</vt:lpstr>
      <vt:lpstr>Quelle heure est-il ? What’s the Time?</vt:lpstr>
      <vt:lpstr>Quelle heure est-il ? What’s the Time?</vt:lpstr>
      <vt:lpstr>Quelle heure est-il ? What’s the Time?</vt:lpstr>
      <vt:lpstr>Quelle heure est-il ? What’s the Time?</vt:lpstr>
      <vt:lpstr>Quelle heure est-il ? What’s The Time?</vt:lpstr>
      <vt:lpstr>Quelle heure est-il ? What’s The Time?</vt:lpstr>
      <vt:lpstr>Allez-y ! Off You Go!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Jane Afford</cp:lastModifiedBy>
  <cp:revision>108</cp:revision>
  <dcterms:created xsi:type="dcterms:W3CDTF">2014-10-01T16:09:27Z</dcterms:created>
  <dcterms:modified xsi:type="dcterms:W3CDTF">2020-05-11T17:29:21Z</dcterms:modified>
</cp:coreProperties>
</file>