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97" r:id="rId5"/>
    <p:sldId id="302" r:id="rId6"/>
    <p:sldId id="322" r:id="rId7"/>
    <p:sldId id="325" r:id="rId8"/>
    <p:sldId id="303" r:id="rId9"/>
    <p:sldId id="304" r:id="rId10"/>
    <p:sldId id="321" r:id="rId11"/>
    <p:sldId id="332" r:id="rId12"/>
    <p:sldId id="333" r:id="rId13"/>
    <p:sldId id="331" r:id="rId14"/>
    <p:sldId id="329" r:id="rId15"/>
    <p:sldId id="330" r:id="rId16"/>
    <p:sldId id="323" r:id="rId17"/>
    <p:sldId id="328" r:id="rId18"/>
    <p:sldId id="324" r:id="rId19"/>
    <p:sldId id="326" r:id="rId20"/>
    <p:sldId id="327" r:id="rId21"/>
    <p:sldId id="31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213"/>
    <p:restoredTop sz="73537" autoAdjust="0"/>
  </p:normalViewPr>
  <p:slideViewPr>
    <p:cSldViewPr>
      <p:cViewPr varScale="1">
        <p:scale>
          <a:sx n="56" d="100"/>
          <a:sy n="56" d="100"/>
        </p:scale>
        <p:origin x="184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01/11/2023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01/11/2023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01/11/2023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01/11/2023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01/11/2023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01/11/2023</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01/11/2023</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01/11/2023</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01/11/2023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01/11/2023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01/11/2023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01/11/2023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are we going to cover?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3046988"/>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dirty="0">
                <a:cs typeface="Calibri"/>
              </a:rPr>
              <a:t>What is Phonics? </a:t>
            </a:r>
            <a:endParaRPr lang="en-GB" sz="2400" dirty="0"/>
          </a:p>
          <a:p>
            <a:pPr marL="342900" indent="-342900">
              <a:buFont typeface="Arial" panose="020B0604020202020204" pitchFamily="34" charset="0"/>
              <a:buChar char="•"/>
            </a:pPr>
            <a:r>
              <a:rPr lang="en-GB" sz="2400" dirty="0"/>
              <a:t>What is Essential Letters and Sounds?</a:t>
            </a:r>
            <a:endParaRPr lang="en-GB" dirty="0"/>
          </a:p>
          <a:p>
            <a:pPr marL="342900" indent="-342900">
              <a:buFont typeface="Arial" panose="020B0604020202020204" pitchFamily="34" charset="0"/>
              <a:buChar char="•"/>
            </a:pPr>
            <a:r>
              <a:rPr lang="en-GB" sz="2400" dirty="0"/>
              <a:t>How we teach phonics</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Using the letter formations and spelling sequence to support writing at home</a:t>
            </a: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3046988"/>
          </a:xfrm>
          <a:prstGeom prst="rect">
            <a:avLst/>
          </a:prstGeom>
        </p:spPr>
        <p:txBody>
          <a:bodyPr wrap="square" lIns="91440" tIns="45720" rIns="91440" bIns="45720" anchor="t">
            <a:spAutoFit/>
          </a:bodyPr>
          <a:lstStyle/>
          <a:p>
            <a:r>
              <a:rPr lang="en-GB" sz="2400" dirty="0">
                <a:cs typeface="Calibri"/>
              </a:rPr>
              <a:t>A method of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5170646"/>
          </a:xfrm>
          <a:prstGeom prst="rect">
            <a:avLst/>
          </a:prstGeom>
        </p:spPr>
        <p:txBody>
          <a:bodyPr wrap="square" lIns="91440" tIns="45720" rIns="91440" bIns="45720" anchor="t">
            <a:spAutoFit/>
          </a:bodyPr>
          <a:lstStyle/>
          <a:p>
            <a:r>
              <a:rPr lang="en-GB" sz="2400" b="1" dirty="0">
                <a:cs typeface="Calibri"/>
              </a:rPr>
              <a:t>Phoneme</a:t>
            </a:r>
            <a:r>
              <a:rPr lang="en-GB" sz="2400" dirty="0">
                <a:cs typeface="Calibri"/>
              </a:rPr>
              <a:t>: </a:t>
            </a:r>
            <a:r>
              <a:rPr lang="en-GB" sz="2400" dirty="0">
                <a:ea typeface="+mn-lt"/>
                <a:cs typeface="+mn-lt"/>
              </a:rPr>
              <a:t>the smallest single identifiable sound in a word. </a:t>
            </a:r>
            <a:endParaRPr lang="en-GB" sz="2400" dirty="0">
              <a:cs typeface="Calibri"/>
            </a:endParaRPr>
          </a:p>
          <a:p>
            <a:r>
              <a:rPr lang="en-GB" sz="2400" dirty="0">
                <a:cs typeface="Calibri"/>
              </a:rPr>
              <a:t>For example, in the word 'cat' there are three phonemes c/a/t.</a:t>
            </a:r>
          </a:p>
          <a:p>
            <a:endParaRPr lang="en-GB" dirty="0"/>
          </a:p>
          <a:p>
            <a:r>
              <a:rPr lang="en-GB" sz="2400" b="1" dirty="0">
                <a:cs typeface="Calibri"/>
              </a:rPr>
              <a:t>Grapheme: </a:t>
            </a:r>
            <a:r>
              <a:rPr lang="en-GB" sz="2400" dirty="0">
                <a:cs typeface="Calibri"/>
              </a:rPr>
              <a:t>the written representation of a sound. </a:t>
            </a:r>
          </a:p>
          <a:p>
            <a:endParaRPr lang="en-GB" sz="2400" dirty="0">
              <a:cs typeface="Calibri"/>
            </a:endParaRPr>
          </a:p>
          <a:p>
            <a:r>
              <a:rPr lang="en-GB" sz="2400" b="1" dirty="0">
                <a:cs typeface="Calibri"/>
              </a:rPr>
              <a:t>Digraph:</a:t>
            </a:r>
            <a:r>
              <a:rPr lang="en-GB" sz="2400" dirty="0">
                <a:cs typeface="Calibri"/>
              </a:rPr>
              <a:t> two letters making one sound. For example, /sh/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three letters making one sound. For example, /igh/ in the word 'n</a:t>
            </a:r>
            <a:r>
              <a:rPr lang="en-GB" sz="2400" b="1" dirty="0">
                <a:solidFill>
                  <a:srgbClr val="82368C"/>
                </a:solidFill>
                <a:cs typeface="Calibri"/>
              </a:rPr>
              <a:t>igh</a:t>
            </a:r>
            <a:r>
              <a:rPr lang="en-GB" sz="2400" dirty="0">
                <a:cs typeface="Calibri"/>
              </a:rPr>
              <a:t>t'. </a:t>
            </a:r>
          </a:p>
          <a:p>
            <a:endParaRPr lang="en-GB" sz="2400" dirty="0">
              <a:cs typeface="Calibri"/>
            </a:endParaRPr>
          </a:p>
          <a:p>
            <a:r>
              <a:rPr lang="en-GB" sz="2400" b="1" dirty="0">
                <a:cs typeface="Calibri"/>
              </a:rPr>
              <a:t>Split digraph</a:t>
            </a:r>
            <a:r>
              <a:rPr lang="en-GB" sz="2400" dirty="0">
                <a:cs typeface="Calibri"/>
              </a:rPr>
              <a:t>: two vowel letters split but are split by one or more consonants. For example, /a-e/ in the word 'c</a:t>
            </a:r>
            <a:r>
              <a:rPr lang="en-GB" sz="2400" b="1" dirty="0">
                <a:solidFill>
                  <a:srgbClr val="82368C"/>
                </a:solidFill>
                <a:cs typeface="Calibri"/>
              </a:rPr>
              <a:t>a</a:t>
            </a:r>
            <a:r>
              <a:rPr lang="en-GB" sz="2400" dirty="0">
                <a:cs typeface="Calibri"/>
              </a:rPr>
              <a:t>k</a:t>
            </a:r>
            <a:r>
              <a:rPr lang="en-GB" sz="2400" b="1" dirty="0">
                <a:solidFill>
                  <a:srgbClr val="82368C"/>
                </a:solidFill>
                <a:cs typeface="Calibri"/>
              </a:rPr>
              <a:t>e</a:t>
            </a:r>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2954655"/>
          </a:xfrm>
          <a:prstGeom prst="rect">
            <a:avLst/>
          </a:prstGeom>
        </p:spPr>
        <p:txBody>
          <a:bodyPr wrap="square">
            <a:spAutoFit/>
          </a:bodyPr>
          <a:lstStyle/>
          <a:p>
            <a:r>
              <a:rPr lang="en-US" sz="2800" dirty="0"/>
              <a:t>Essential Letters and Sounds (ELS) is our chosen phonics programme</a:t>
            </a:r>
          </a:p>
          <a:p>
            <a:endParaRPr lang="en-US" sz="2800" dirty="0"/>
          </a:p>
          <a:p>
            <a:r>
              <a:rPr lang="en-US" sz="2800" dirty="0"/>
              <a:t>Children will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74532" y="1899408"/>
            <a:ext cx="8126712"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cs typeface="Calibri"/>
              </a:rPr>
              <a:t>Phonics throughout the day to review new sounds &amp; graphemes taught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492775" y="1306708"/>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Tree>
    <p:extLst>
      <p:ext uri="{BB962C8B-B14F-4D97-AF65-F5344CB8AC3E}">
        <p14:creationId xmlns:p14="http://schemas.microsoft.com/office/powerpoint/2010/main" val="268519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7"/>
          <a:stretch>
            <a:fillRect/>
          </a:stretch>
        </p:blipFill>
        <p:spPr>
          <a:xfrm>
            <a:off x="544672" y="2182677"/>
            <a:ext cx="3995936" cy="2097715"/>
          </a:xfrm>
          <a:prstGeom prst="rect">
            <a:avLst/>
          </a:prstGeom>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8"/>
          <a:stretch>
            <a:fillRect/>
          </a:stretch>
        </p:blipFill>
        <p:spPr>
          <a:xfrm>
            <a:off x="4709634" y="2182677"/>
            <a:ext cx="3995936" cy="2261813"/>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231105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3283993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37319" y="1718270"/>
            <a:ext cx="5440963" cy="3733833"/>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reading from books that are entirely decodable</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a:t>
            </a:r>
          </a:p>
          <a:p>
            <a:r>
              <a:rPr lang="en-GB" sz="2400" dirty="0"/>
              <a:t>	fluency</a:t>
            </a:r>
          </a:p>
          <a:p>
            <a:r>
              <a:rPr lang="en-GB" sz="2400" dirty="0"/>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01BD4056-82A9-4356-B3BB-82DA5FF6A713}"/>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611560" y="2060848"/>
            <a:ext cx="8072961" cy="3046988"/>
          </a:xfrm>
          <a:prstGeom prst="rect">
            <a:avLst/>
          </a:prstGeom>
          <a:noFill/>
        </p:spPr>
        <p:txBody>
          <a:bodyPr wrap="square" rtlCol="0">
            <a:spAutoFit/>
          </a:bodyPr>
          <a:lstStyle/>
          <a:p>
            <a:r>
              <a:rPr lang="en-GB" sz="2400" dirty="0"/>
              <a:t>We want children to create a strong orthographic map. This means that they learn sounds spelt by the letters or groups of letters in each word. </a:t>
            </a:r>
          </a:p>
          <a:p>
            <a:r>
              <a:rPr lang="en-GB" sz="2400" dirty="0"/>
              <a:t>To read fluently, or well, we need a strong orthographic map.</a:t>
            </a:r>
          </a:p>
          <a:p>
            <a:endParaRPr lang="en-GB" sz="2400" dirty="0"/>
          </a:p>
          <a:p>
            <a:r>
              <a:rPr lang="en-GB" sz="2400" dirty="0"/>
              <a:t>To consistently recognise that the &lt;</a:t>
            </a:r>
            <a:r>
              <a:rPr lang="en-GB" sz="2400" dirty="0" err="1"/>
              <a:t>ea</a:t>
            </a:r>
            <a:r>
              <a:rPr lang="en-GB" sz="2400" dirty="0"/>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3477875"/>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p>
          <a:p>
            <a:endParaRPr lang="en-GB" sz="2400" dirty="0"/>
          </a:p>
          <a:p>
            <a:r>
              <a:rPr lang="en-GB" sz="2400" dirty="0"/>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writing at home</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7"/>
          <a:stretch>
            <a:fillRect/>
          </a:stretch>
        </p:blipFill>
        <p:spPr>
          <a:xfrm>
            <a:off x="401266" y="148478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531365" y="2420888"/>
            <a:ext cx="8081270" cy="3046988"/>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rain</a:t>
            </a:r>
          </a:p>
          <a:p>
            <a:endParaRPr lang="en-GB" sz="2400" dirty="0"/>
          </a:p>
          <a:p>
            <a:r>
              <a:rPr lang="en-GB" sz="2400" dirty="0"/>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r>
              <a:rPr lang="en-US" sz="3500" b="1" dirty="0">
                <a:solidFill>
                  <a:srgbClr val="82368C"/>
                </a:solidFill>
                <a:effectLst/>
              </a:rPr>
              <a:t>Questions</a:t>
            </a: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Tree>
    <p:extLst>
      <p:ext uri="{BB962C8B-B14F-4D97-AF65-F5344CB8AC3E}">
        <p14:creationId xmlns:p14="http://schemas.microsoft.com/office/powerpoint/2010/main" val="3396594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C2AD8AC-BB95-4999-8CC1-95DE38016F70}">
  <ds:schemaRefs>
    <ds:schemaRef ds:uri="http://schemas.microsoft.com/office/2006/documentManagement/types"/>
    <ds:schemaRef ds:uri="http://www.w3.org/XML/1998/namespace"/>
    <ds:schemaRef ds:uri="8894e085-ca10-42ec-aadf-154ab0169348"/>
    <ds:schemaRef ds:uri="http://purl.org/dc/terms/"/>
    <ds:schemaRef ds:uri="http://purl.org/dc/dcmitype/"/>
    <ds:schemaRef ds:uri="http://purl.org/dc/elements/1.1/"/>
    <ds:schemaRef ds:uri="http://schemas.microsoft.com/office/infopath/2007/PartnerControls"/>
    <ds:schemaRef ds:uri="4700a94c-e2d5-4e62-8a3b-b235c350b210"/>
    <ds:schemaRef ds:uri="http://schemas.openxmlformats.org/package/2006/metadata/core-properties"/>
    <ds:schemaRef ds:uri="aa5adec1-2310-4cd8-871b-e051d2dba17c"/>
    <ds:schemaRef ds:uri="http://schemas.microsoft.com/office/2006/metadata/properties"/>
  </ds:schemaRefs>
</ds:datastoreItem>
</file>

<file path=customXml/itemProps3.xml><?xml version="1.0" encoding="utf-8"?>
<ds:datastoreItem xmlns:ds="http://schemas.openxmlformats.org/officeDocument/2006/customXml" ds:itemID="{A531C47F-31A2-437A-8102-EA1BCFBAB75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13480</TotalTime>
  <Words>1740</Words>
  <Application>Microsoft Office PowerPoint</Application>
  <PresentationFormat>On-screen Show (4:3)</PresentationFormat>
  <Paragraphs>191</Paragraphs>
  <Slides>18</Slides>
  <Notes>18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Heather Parsons</cp:lastModifiedBy>
  <cp:revision>374</cp:revision>
  <dcterms:created xsi:type="dcterms:W3CDTF">2017-12-08T10:29:15Z</dcterms:created>
  <dcterms:modified xsi:type="dcterms:W3CDTF">2023-11-01T22:12:20Z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