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59" r:id="rId5"/>
    <p:sldId id="260" r:id="rId6"/>
    <p:sldId id="266" r:id="rId7"/>
    <p:sldId id="261" r:id="rId8"/>
    <p:sldId id="262" r:id="rId9"/>
    <p:sldId id="263" r:id="rId10"/>
    <p:sldId id="264" r:id="rId11"/>
    <p:sldId id="265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21A66-D025-4C6F-8723-23E8324D86A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C898FB9-42FA-4EDA-9940-E6B4BEE9B9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EA03CC-2BAA-4060-A909-DF372EA37A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46CF21-3A76-44B8-AEA8-42F6CCAB6B08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C9568A-6026-4EEA-AD46-9862E8FE8B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CBC178-8AA1-440F-9A1B-BBD049F1AE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0C7D12-5DC9-41CA-BAAE-94194F2A4B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57243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E7E686-8E45-4799-B7FD-F5FAFBBAA2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4706EE-3600-40D0-8DD8-B6F8229DCD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C9501B-C04D-4130-A97F-0D24DBFE4E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46CF21-3A76-44B8-AEA8-42F6CCAB6B08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D8344B-C3A0-41B5-B21C-7718803591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D47C59-7FF2-466A-AD7C-88CEEE9BCD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0C7D12-5DC9-41CA-BAAE-94194F2A4B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9631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FB5EB4-66E5-4F3D-9EF3-6E9E34DA9B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70C781-1937-4A10-B8DD-500EDE7180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562AEEC-C77C-45B1-A999-3C86A02C38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46CF21-3A76-44B8-AEA8-42F6CCAB6B08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86285D-8F4A-43A8-A942-851D7D5DB9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1D172A-77C7-45A8-9557-35FCC82D2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0C7D12-5DC9-41CA-BAAE-94194F2A4B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31894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37525F-36FA-44AC-97DD-3859F05A1E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927505-6ACC-4995-AD40-348CF1DACB3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8CDD0A6-A154-4B2F-ABCA-00B77C70E2E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EDE35CC-088E-415A-AB1A-7DBCE889EE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46CF21-3A76-44B8-AEA8-42F6CCAB6B08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30D6D39-FB89-44E9-8D80-7E1CC0A929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ABA9980-CDB6-4241-9A27-3189F4D31A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0C7D12-5DC9-41CA-BAAE-94194F2A4B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17665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2CC2AF-6A70-4A1B-94D7-8C53D8294A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A23B08D-1D50-4F8A-B878-F7532F8EFCD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809082-DE04-49EC-81AC-C2BFA944CF4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27B7EFB-2EEF-4CA9-9934-E4F9B84666E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7A35DD8-E590-455F-AC50-BE79B3EAE34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91DA2AC-3074-44DF-BCDE-3F891FC656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46CF21-3A76-44B8-AEA8-42F6CCAB6B08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D9668EF-C801-494D-B34F-81C7AF985B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30FE524-D317-47EC-9AAE-48EB4B26C5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0C7D12-5DC9-41CA-BAAE-94194F2A4B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09238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8F7819-D3CE-4E8D-B397-62D23CA0A3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4F3F0EA-97E9-4885-B0C3-89326DFC6D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46CF21-3A76-44B8-AEA8-42F6CCAB6B08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774B7A7-4696-48AC-903A-F2583D5283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72F10E2-F2C4-4699-886A-FDC806FE47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0C7D12-5DC9-41CA-BAAE-94194F2A4B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38551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4134036-4FF0-4587-900B-4AA315497E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46CF21-3A76-44B8-AEA8-42F6CCAB6B08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25C6630-2B0B-4564-A9FE-9408F6EC6E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95C47E6-045C-4194-B8EB-DC35D77664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0C7D12-5DC9-41CA-BAAE-94194F2A4B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64223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794107-5C56-472F-9FDC-29767A790B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F8F0A6-B934-4C66-B0F8-1BC478FFB7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99A9A1-65F2-453A-B4C9-45AEEF366EF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4C08887-D406-445B-8C1E-A3676093BB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46CF21-3A76-44B8-AEA8-42F6CCAB6B08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A628D13-19B2-4DE8-B240-7F6539BBC8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F109AF7-A9ED-4B6F-B5F0-CABFD7C066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0C7D12-5DC9-41CA-BAAE-94194F2A4B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40223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A9BB15-CDAD-4E8F-B5D3-319BD3EDED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E487D63-19B5-4315-8483-B88BBB97414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BEBE012-04CF-4096-A893-CEC1DC0C57B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F8D8E76-B665-492F-8CC7-EA393ABDD3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46CF21-3A76-44B8-AEA8-42F6CCAB6B08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1213990-8BD6-4F3C-9767-0114444E1C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2D948F5-B590-4226-A2BC-00A288820D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0C7D12-5DC9-41CA-BAAE-94194F2A4B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27643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9F99D3-7414-4AB0-BE30-FC1959579D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C8CBCA4-AE20-439A-80C2-755F868F771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1DDCBA-55D8-4EA5-A903-A2731794B4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46CF21-3A76-44B8-AEA8-42F6CCAB6B08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F6127CF-9274-4B9F-AB6F-7B1BF74892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0354202-FB77-400A-A978-FA6FA22270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0C7D12-5DC9-41CA-BAAE-94194F2A4B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51428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4626523-FCBA-452F-9951-0E3D9C3127A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76D36D9-290A-4EC3-BDCA-BBCBAA9F8F1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09E6A6-D541-4872-AD98-ED9F89222F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46CF21-3A76-44B8-AEA8-42F6CCAB6B08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6A293CA-6960-48A2-B576-0EDAD84551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DEB4BE-553D-4BC8-8926-618CBF18E9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0C7D12-5DC9-41CA-BAAE-94194F2A4B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08409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586C921-F99D-43BB-887D-47F840759C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6E8AE69-5D8D-41D8-825E-637B1F94B2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DB3572-4122-46C5-9454-0F8B41AC36E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46CF21-3A76-44B8-AEA8-42F6CCAB6B08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77C8A0-917C-45AC-A107-E51F55DAE8B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81A250-87F2-4DDC-9118-4D885C93134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0C7D12-5DC9-41CA-BAAE-94194F2A4B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76696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F9387913-B6E8-4B29-B454-A555DEA4EDA0}"/>
              </a:ext>
            </a:extLst>
          </p:cNvPr>
          <p:cNvSpPr/>
          <p:nvPr/>
        </p:nvSpPr>
        <p:spPr>
          <a:xfrm>
            <a:off x="2545723" y="1699021"/>
            <a:ext cx="8002073" cy="28175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u="sng" dirty="0">
                <a:latin typeface="XCCW Joined 7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Tuesday 5</a:t>
            </a:r>
            <a:r>
              <a:rPr lang="en-GB" sz="3200" u="sng" baseline="30000" dirty="0">
                <a:latin typeface="XCCW Joined 7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th</a:t>
            </a:r>
            <a:r>
              <a:rPr lang="en-GB" sz="3200" u="sng" dirty="0">
                <a:latin typeface="XCCW Joined 7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January </a:t>
            </a:r>
            <a:endParaRPr lang="en-GB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GB" sz="3200" u="sng" dirty="0">
                <a:latin typeface="XCCW Joined 7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LO: To understand the meaning of authority and to discuss how we know that Jesus had power and authority. </a:t>
            </a:r>
            <a:endParaRPr lang="en-GB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69571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ow wealthy is Lord Alan Sugar?">
            <a:extLst>
              <a:ext uri="{FF2B5EF4-FFF2-40B4-BE49-F238E27FC236}">
                <a16:creationId xmlns:a16="http://schemas.microsoft.com/office/drawing/2014/main" id="{C573E6C7-83C3-483C-8AD1-3C20D5097E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6041" y="2699012"/>
            <a:ext cx="3078809" cy="29323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Boris Johnson - Wikipedia">
            <a:extLst>
              <a:ext uri="{FF2B5EF4-FFF2-40B4-BE49-F238E27FC236}">
                <a16:creationId xmlns:a16="http://schemas.microsoft.com/office/drawing/2014/main" id="{864FECD9-CB1B-4D37-BD2C-C6275DC3A8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55404" y="2699012"/>
            <a:ext cx="2579032" cy="2932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Elizabeth II - Wikipedia">
            <a:extLst>
              <a:ext uri="{FF2B5EF4-FFF2-40B4-BE49-F238E27FC236}">
                <a16:creationId xmlns:a16="http://schemas.microsoft.com/office/drawing/2014/main" id="{EC26C0DC-76B4-457E-88F5-1FB36812EC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7460" y="2699012"/>
            <a:ext cx="2778027" cy="2928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10B9013-B1FD-4513-91A1-B3A4F4D623D7}"/>
              </a:ext>
            </a:extLst>
          </p:cNvPr>
          <p:cNvSpPr txBox="1"/>
          <p:nvPr/>
        </p:nvSpPr>
        <p:spPr>
          <a:xfrm>
            <a:off x="3240286" y="5751900"/>
            <a:ext cx="24759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XCCW Joined 7a" panose="03050602040000000000" pitchFamily="66" charset="0"/>
              </a:rPr>
              <a:t>The Queen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E59A68E-068E-4824-A470-C5DC0365F77A}"/>
              </a:ext>
            </a:extLst>
          </p:cNvPr>
          <p:cNvSpPr txBox="1"/>
          <p:nvPr/>
        </p:nvSpPr>
        <p:spPr>
          <a:xfrm>
            <a:off x="6320425" y="5751900"/>
            <a:ext cx="25844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XCCW Joined 7a" panose="03050602040000000000" pitchFamily="66" charset="0"/>
              </a:rPr>
              <a:t>Sir Alan Sugar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36529F7-9825-418B-894E-EFE3456023CD}"/>
              </a:ext>
            </a:extLst>
          </p:cNvPr>
          <p:cNvSpPr txBox="1"/>
          <p:nvPr/>
        </p:nvSpPr>
        <p:spPr>
          <a:xfrm>
            <a:off x="9258522" y="5778249"/>
            <a:ext cx="24759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XCCW Joined 7a" panose="03050602040000000000" pitchFamily="66" charset="0"/>
              </a:rPr>
              <a:t>Boris Johnson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3177162-261E-400A-8286-B58109AE49F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43676" t="41154" r="44846" b="34351"/>
          <a:stretch/>
        </p:blipFill>
        <p:spPr>
          <a:xfrm>
            <a:off x="105747" y="2699012"/>
            <a:ext cx="2441160" cy="292887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E5C85BD-CFB5-484F-866F-9751C13BB986}"/>
              </a:ext>
            </a:extLst>
          </p:cNvPr>
          <p:cNvSpPr txBox="1"/>
          <p:nvPr/>
        </p:nvSpPr>
        <p:spPr>
          <a:xfrm>
            <a:off x="466899" y="5792317"/>
            <a:ext cx="20800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XCCW Joined 7a" panose="03050602040000000000" pitchFamily="66" charset="0"/>
              </a:rPr>
              <a:t>Mrs Edward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BB6211C-90FA-478F-9B74-326BE3C4A545}"/>
              </a:ext>
            </a:extLst>
          </p:cNvPr>
          <p:cNvSpPr txBox="1"/>
          <p:nvPr/>
        </p:nvSpPr>
        <p:spPr>
          <a:xfrm>
            <a:off x="2124222" y="717452"/>
            <a:ext cx="831400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XCCW Joined 7a" panose="03050602040000000000" pitchFamily="66" charset="0"/>
              </a:rPr>
              <a:t>What do these people have in common? Think </a:t>
            </a:r>
            <a:r>
              <a:rPr lang="en-GB" sz="2800">
                <a:latin typeface="XCCW Joined 7a" panose="03050602040000000000" pitchFamily="66" charset="0"/>
              </a:rPr>
              <a:t>about how they </a:t>
            </a:r>
            <a:r>
              <a:rPr lang="en-GB" sz="2800" dirty="0">
                <a:latin typeface="XCCW Joined 7a" panose="03050602040000000000" pitchFamily="66" charset="0"/>
              </a:rPr>
              <a:t>could be similar! *Hint – think about our LO*</a:t>
            </a:r>
          </a:p>
        </p:txBody>
      </p:sp>
    </p:spTree>
    <p:extLst>
      <p:ext uri="{BB962C8B-B14F-4D97-AF65-F5344CB8AC3E}">
        <p14:creationId xmlns:p14="http://schemas.microsoft.com/office/powerpoint/2010/main" val="22337681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3A20228B-96D3-4AE6-B9E5-E475971F91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4809" y="322922"/>
            <a:ext cx="10515600" cy="1325563"/>
          </a:xfrm>
        </p:spPr>
        <p:txBody>
          <a:bodyPr/>
          <a:lstStyle/>
          <a:p>
            <a:pPr algn="ctr"/>
            <a:r>
              <a:rPr lang="en-GB" dirty="0">
                <a:solidFill>
                  <a:srgbClr val="002060"/>
                </a:solidFill>
                <a:highlight>
                  <a:srgbClr val="FFFF00"/>
                </a:highlight>
                <a:latin typeface="XCCW Joined 7a" panose="03050602040000000000" pitchFamily="66" charset="0"/>
              </a:rPr>
              <a:t>They all have authority…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C8622A4-2EA3-4C29-8D55-A934E6763819}"/>
              </a:ext>
            </a:extLst>
          </p:cNvPr>
          <p:cNvSpPr txBox="1"/>
          <p:nvPr/>
        </p:nvSpPr>
        <p:spPr>
          <a:xfrm>
            <a:off x="1109003" y="1482479"/>
            <a:ext cx="997399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sz="2800" dirty="0">
                <a:latin typeface="XCCW Joined 7a" panose="03050602040000000000" pitchFamily="66" charset="0"/>
              </a:rPr>
              <a:t>In a </a:t>
            </a:r>
            <a:r>
              <a:rPr lang="en-GB" sz="2800" u="sng" dirty="0">
                <a:latin typeface="XCCW Joined 7a" panose="03050602040000000000" pitchFamily="66" charset="0"/>
              </a:rPr>
              <a:t>school</a:t>
            </a:r>
            <a:r>
              <a:rPr lang="en-GB" sz="2800" dirty="0">
                <a:latin typeface="XCCW Joined 7a" panose="03050602040000000000" pitchFamily="66" charset="0"/>
              </a:rPr>
              <a:t>, a head teacher is able to make decisions that impact staff and children, they therefore are an authoritative figure.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sz="2800" dirty="0">
                <a:latin typeface="XCCW Joined 7a" panose="03050602040000000000" pitchFamily="66" charset="0"/>
              </a:rPr>
              <a:t>Can you think how The Queen has authority?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sz="2800" dirty="0">
                <a:latin typeface="XCCW Joined 7a" panose="03050602040000000000" pitchFamily="66" charset="0"/>
              </a:rPr>
              <a:t>Sir Alan Sugar has a television series where he holds an authoritative role as he is able to chose which contestants leave at the end of each episode!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sz="2800" dirty="0">
                <a:latin typeface="XCCW Joined 7a" panose="03050602040000000000" pitchFamily="66" charset="0"/>
              </a:rPr>
              <a:t>Can you think how Boris Johnson has authority?</a:t>
            </a:r>
          </a:p>
        </p:txBody>
      </p:sp>
    </p:spTree>
    <p:extLst>
      <p:ext uri="{BB962C8B-B14F-4D97-AF65-F5344CB8AC3E}">
        <p14:creationId xmlns:p14="http://schemas.microsoft.com/office/powerpoint/2010/main" val="36082874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hought Bubble: Cloud 6">
            <a:extLst>
              <a:ext uri="{FF2B5EF4-FFF2-40B4-BE49-F238E27FC236}">
                <a16:creationId xmlns:a16="http://schemas.microsoft.com/office/drawing/2014/main" id="{79C43597-3C45-4AC1-AE78-7CAA11A4A834}"/>
              </a:ext>
            </a:extLst>
          </p:cNvPr>
          <p:cNvSpPr/>
          <p:nvPr/>
        </p:nvSpPr>
        <p:spPr>
          <a:xfrm>
            <a:off x="3043089" y="562707"/>
            <a:ext cx="6790226" cy="4437038"/>
          </a:xfrm>
          <a:prstGeom prst="cloudCallout">
            <a:avLst>
              <a:gd name="adj1" fmla="val -56248"/>
              <a:gd name="adj2" fmla="val 79506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6E74735-E947-46C8-A9EF-02FD90ED5A91}"/>
              </a:ext>
            </a:extLst>
          </p:cNvPr>
          <p:cNvSpPr/>
          <p:nvPr/>
        </p:nvSpPr>
        <p:spPr>
          <a:xfrm>
            <a:off x="4332737" y="1751649"/>
            <a:ext cx="4210929" cy="20591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latin typeface="XCCW Joined 7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What does the word ‘authority’ mean to </a:t>
            </a:r>
            <a:r>
              <a:rPr lang="en-GB" sz="2400" u="sng" dirty="0">
                <a:solidFill>
                  <a:srgbClr val="FF0000"/>
                </a:solidFill>
                <a:latin typeface="XCCW Joined 7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you</a:t>
            </a:r>
            <a:r>
              <a:rPr lang="en-GB" sz="2400" dirty="0">
                <a:latin typeface="XCCW Joined 7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? Can you think of somebody who has authority?</a:t>
            </a:r>
            <a:endParaRPr lang="en-GB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732C8F0-3634-4B7F-B8E2-D8F8F0D2E9BC}"/>
              </a:ext>
            </a:extLst>
          </p:cNvPr>
          <p:cNvSpPr txBox="1"/>
          <p:nvPr/>
        </p:nvSpPr>
        <p:spPr>
          <a:xfrm>
            <a:off x="528034" y="437881"/>
            <a:ext cx="31553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ighlight>
                  <a:srgbClr val="FFFF00"/>
                </a:highlight>
                <a:latin typeface="XCCW Joined 7a" panose="03050602040000000000" pitchFamily="66" charset="0"/>
              </a:rPr>
              <a:t>Task One</a:t>
            </a:r>
          </a:p>
        </p:txBody>
      </p:sp>
    </p:spTree>
    <p:extLst>
      <p:ext uri="{BB962C8B-B14F-4D97-AF65-F5344CB8AC3E}">
        <p14:creationId xmlns:p14="http://schemas.microsoft.com/office/powerpoint/2010/main" val="25273434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5153AC-FF0A-4261-B142-E257D4072A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7351" y="2666145"/>
            <a:ext cx="105156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>
                <a:latin typeface="XCCW Joined 7a" panose="03050602040000000000" pitchFamily="66" charset="0"/>
              </a:rPr>
              <a:t>Authority is the power or right to give orders, make decisions, and enforce obedience.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4C1BC2B-290B-4332-BA2D-F8E79706BA29}"/>
              </a:ext>
            </a:extLst>
          </p:cNvPr>
          <p:cNvSpPr txBox="1"/>
          <p:nvPr/>
        </p:nvSpPr>
        <p:spPr>
          <a:xfrm>
            <a:off x="386366" y="321972"/>
            <a:ext cx="27689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ighlight>
                  <a:srgbClr val="FFFF00"/>
                </a:highlight>
                <a:latin typeface="XCCW Joined 7a" panose="03050602040000000000" pitchFamily="66" charset="0"/>
              </a:rPr>
              <a:t>Task Two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85378AF-2B19-4E27-9C3E-60CF38D3A479}"/>
              </a:ext>
            </a:extLst>
          </p:cNvPr>
          <p:cNvSpPr txBox="1"/>
          <p:nvPr/>
        </p:nvSpPr>
        <p:spPr>
          <a:xfrm>
            <a:off x="721217" y="1073308"/>
            <a:ext cx="45462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XCCW Joined 7a" panose="03050602040000000000" pitchFamily="66" charset="0"/>
              </a:rPr>
              <a:t>Definition of authority:</a:t>
            </a:r>
          </a:p>
        </p:txBody>
      </p:sp>
    </p:spTree>
    <p:extLst>
      <p:ext uri="{BB962C8B-B14F-4D97-AF65-F5344CB8AC3E}">
        <p14:creationId xmlns:p14="http://schemas.microsoft.com/office/powerpoint/2010/main" val="34191061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267797-936F-4F4E-A345-1713D3AC0E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38504"/>
            <a:ext cx="10515600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3600" dirty="0">
                <a:highlight>
                  <a:srgbClr val="FFFF00"/>
                </a:highlight>
                <a:latin typeface="XCCW Joined 7a" panose="03050602040000000000" pitchFamily="66" charset="0"/>
              </a:rPr>
              <a:t>Read the Bible extract ‘Jesus Walks on Water’ (Matthew 14:22- 25) whilst listening, think about how Jesus has power and authority – does he have power over the sea? The elements?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2F73B75-A32C-4A2F-BFB0-234500DD0E01}"/>
              </a:ext>
            </a:extLst>
          </p:cNvPr>
          <p:cNvSpPr txBox="1"/>
          <p:nvPr/>
        </p:nvSpPr>
        <p:spPr>
          <a:xfrm>
            <a:off x="180304" y="483492"/>
            <a:ext cx="16613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ighlight>
                  <a:srgbClr val="FFFF00"/>
                </a:highlight>
                <a:latin typeface="XCCW Joined 7a" panose="03050602040000000000" pitchFamily="66" charset="0"/>
              </a:rPr>
              <a:t>Task Three</a:t>
            </a:r>
          </a:p>
        </p:txBody>
      </p:sp>
    </p:spTree>
    <p:extLst>
      <p:ext uri="{BB962C8B-B14F-4D97-AF65-F5344CB8AC3E}">
        <p14:creationId xmlns:p14="http://schemas.microsoft.com/office/powerpoint/2010/main" val="10183043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BE1725-041A-4AB0-A8B0-E1373EA345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u="sng" dirty="0">
                <a:latin typeface="XCCW Joined 7a" panose="03050602040000000000" pitchFamily="66" charset="0"/>
              </a:rPr>
              <a:t>Jesus Walks on the Water (Matthew 14:22 – 25)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D9B7A0-B562-41F6-8401-7D09AABC481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just"/>
            <a:r>
              <a:rPr lang="en-GB" b="1" baseline="30000" dirty="0">
                <a:latin typeface="XCCW Joined 7a" panose="03050602040000000000" pitchFamily="66" charset="0"/>
              </a:rPr>
              <a:t>22 </a:t>
            </a:r>
            <a:r>
              <a:rPr lang="en-GB" dirty="0">
                <a:latin typeface="XCCW Joined 7a" panose="03050602040000000000" pitchFamily="66" charset="0"/>
              </a:rPr>
              <a:t>Immediately Jesus made the disciples get into the boat and go on ahead of him to the other side, while he dismissed the crowd. </a:t>
            </a:r>
            <a:r>
              <a:rPr lang="en-GB" b="1" baseline="30000" dirty="0">
                <a:latin typeface="XCCW Joined 7a" panose="03050602040000000000" pitchFamily="66" charset="0"/>
              </a:rPr>
              <a:t>23 </a:t>
            </a:r>
            <a:r>
              <a:rPr lang="en-GB" dirty="0">
                <a:latin typeface="XCCW Joined 7a" panose="03050602040000000000" pitchFamily="66" charset="0"/>
              </a:rPr>
              <a:t>After he had dismissed them, he went up on a mountainside by himself to pray. Later that night, he was there alone, </a:t>
            </a:r>
            <a:r>
              <a:rPr lang="en-GB" b="1" baseline="30000" dirty="0">
                <a:latin typeface="XCCW Joined 7a" panose="03050602040000000000" pitchFamily="66" charset="0"/>
              </a:rPr>
              <a:t>24 </a:t>
            </a:r>
            <a:r>
              <a:rPr lang="en-GB" dirty="0">
                <a:latin typeface="XCCW Joined 7a" panose="03050602040000000000" pitchFamily="66" charset="0"/>
              </a:rPr>
              <a:t>and the boat was already a considerable distance from land, buffeted by the waves because the wind was against it.</a:t>
            </a:r>
          </a:p>
          <a:p>
            <a:pPr algn="just"/>
            <a:r>
              <a:rPr lang="en-GB" b="1" baseline="30000" dirty="0">
                <a:latin typeface="XCCW Joined 7a" panose="03050602040000000000" pitchFamily="66" charset="0"/>
              </a:rPr>
              <a:t>25 </a:t>
            </a:r>
            <a:r>
              <a:rPr lang="en-GB" dirty="0">
                <a:latin typeface="XCCW Joined 7a" panose="03050602040000000000" pitchFamily="66" charset="0"/>
              </a:rPr>
              <a:t>Shortly before dawn Jesus went out to them, walking on the lake. </a:t>
            </a:r>
            <a:r>
              <a:rPr lang="en-GB" b="1" baseline="30000" dirty="0">
                <a:latin typeface="XCCW Joined 7a" panose="03050602040000000000" pitchFamily="66" charset="0"/>
              </a:rPr>
              <a:t>26 </a:t>
            </a:r>
            <a:r>
              <a:rPr lang="en-GB" dirty="0">
                <a:latin typeface="XCCW Joined 7a" panose="03050602040000000000" pitchFamily="66" charset="0"/>
              </a:rPr>
              <a:t>When the disciples saw him walking on the lake, they were terrified. “It’s a ghost,” they said, and cried out in fear.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503993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725236-50FD-4BEF-A505-2EC202D606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5162" y="875764"/>
            <a:ext cx="10941676" cy="5434744"/>
          </a:xfrm>
        </p:spPr>
        <p:txBody>
          <a:bodyPr>
            <a:normAutofit fontScale="70000" lnSpcReduction="20000"/>
          </a:bodyPr>
          <a:lstStyle/>
          <a:p>
            <a:pPr algn="just"/>
            <a:r>
              <a:rPr lang="en-GB" sz="3800" b="1" baseline="30000" dirty="0">
                <a:latin typeface="XCCW Joined 7a" panose="03050602040000000000" pitchFamily="66" charset="0"/>
              </a:rPr>
              <a:t>27 </a:t>
            </a:r>
            <a:r>
              <a:rPr lang="en-GB" sz="3800" dirty="0">
                <a:latin typeface="XCCW Joined 7a" panose="03050602040000000000" pitchFamily="66" charset="0"/>
              </a:rPr>
              <a:t>But Jesus immediately said to them: “Take courage! It is I. Don’t be afraid.”</a:t>
            </a:r>
          </a:p>
          <a:p>
            <a:pPr algn="just"/>
            <a:r>
              <a:rPr lang="en-GB" sz="3800" b="1" baseline="30000" dirty="0">
                <a:latin typeface="XCCW Joined 7a" panose="03050602040000000000" pitchFamily="66" charset="0"/>
              </a:rPr>
              <a:t>28 </a:t>
            </a:r>
            <a:r>
              <a:rPr lang="en-GB" sz="3800" dirty="0">
                <a:latin typeface="XCCW Joined 7a" panose="03050602040000000000" pitchFamily="66" charset="0"/>
              </a:rPr>
              <a:t>“Lord, if it’s you,” Peter replied, “tell me to come to you on the water.”</a:t>
            </a:r>
          </a:p>
          <a:p>
            <a:pPr algn="just"/>
            <a:r>
              <a:rPr lang="en-GB" sz="3800" b="1" baseline="30000" dirty="0">
                <a:latin typeface="XCCW Joined 7a" panose="03050602040000000000" pitchFamily="66" charset="0"/>
              </a:rPr>
              <a:t>29 </a:t>
            </a:r>
            <a:r>
              <a:rPr lang="en-GB" sz="3800" dirty="0">
                <a:latin typeface="XCCW Joined 7a" panose="03050602040000000000" pitchFamily="66" charset="0"/>
              </a:rPr>
              <a:t>“Come,” he said.</a:t>
            </a:r>
          </a:p>
          <a:p>
            <a:pPr algn="just"/>
            <a:r>
              <a:rPr lang="en-GB" sz="3800" dirty="0">
                <a:latin typeface="XCCW Joined 7a" panose="03050602040000000000" pitchFamily="66" charset="0"/>
              </a:rPr>
              <a:t>Then Peter got down out of the boat, walked on the water and came toward Jesus. </a:t>
            </a:r>
            <a:r>
              <a:rPr lang="en-GB" sz="3800" b="1" baseline="30000" dirty="0">
                <a:latin typeface="XCCW Joined 7a" panose="03050602040000000000" pitchFamily="66" charset="0"/>
              </a:rPr>
              <a:t>30 </a:t>
            </a:r>
            <a:r>
              <a:rPr lang="en-GB" sz="3800" dirty="0">
                <a:latin typeface="XCCW Joined 7a" panose="03050602040000000000" pitchFamily="66" charset="0"/>
              </a:rPr>
              <a:t>But when he saw the wind, he was afraid and, beginning to sink, cried out, “Lord, save me!”</a:t>
            </a:r>
          </a:p>
          <a:p>
            <a:pPr algn="just"/>
            <a:r>
              <a:rPr lang="en-GB" sz="3800" b="1" baseline="30000" dirty="0">
                <a:latin typeface="XCCW Joined 7a" panose="03050602040000000000" pitchFamily="66" charset="0"/>
              </a:rPr>
              <a:t>31 </a:t>
            </a:r>
            <a:r>
              <a:rPr lang="en-GB" sz="3800" dirty="0">
                <a:latin typeface="XCCW Joined 7a" panose="03050602040000000000" pitchFamily="66" charset="0"/>
              </a:rPr>
              <a:t>Immediately Jesus reached out his hand and caught him. “You of little faith,” he said, “why did you doubt?”</a:t>
            </a:r>
          </a:p>
          <a:p>
            <a:pPr algn="just"/>
            <a:r>
              <a:rPr lang="en-GB" sz="3800" b="1" baseline="30000" dirty="0">
                <a:latin typeface="XCCW Joined 7a" panose="03050602040000000000" pitchFamily="66" charset="0"/>
              </a:rPr>
              <a:t>32 </a:t>
            </a:r>
            <a:r>
              <a:rPr lang="en-GB" sz="3800" dirty="0">
                <a:latin typeface="XCCW Joined 7a" panose="03050602040000000000" pitchFamily="66" charset="0"/>
              </a:rPr>
              <a:t>And when they climbed into the boat, the wind died down. </a:t>
            </a:r>
            <a:r>
              <a:rPr lang="en-GB" sz="3800" b="1" baseline="30000" dirty="0">
                <a:latin typeface="XCCW Joined 7a" panose="03050602040000000000" pitchFamily="66" charset="0"/>
              </a:rPr>
              <a:t>33 </a:t>
            </a:r>
            <a:r>
              <a:rPr lang="en-GB" sz="3800" dirty="0">
                <a:latin typeface="XCCW Joined 7a" panose="03050602040000000000" pitchFamily="66" charset="0"/>
              </a:rPr>
              <a:t>Then those who were in the boat worshiped him, saying, “Truly you are the Son of God.”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6859897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845472-7C8C-48D7-AA73-F29A2F7793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756679"/>
            <a:ext cx="10515600" cy="435133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GB" sz="2400" dirty="0">
                <a:latin typeface="XCCW Joined 7a" panose="03050602040000000000" pitchFamily="66" charset="0"/>
              </a:rPr>
              <a:t>When they had crossed over, they landed at Gennesaret. </a:t>
            </a:r>
            <a:r>
              <a:rPr lang="en-GB" sz="2400" b="1" baseline="30000" dirty="0">
                <a:latin typeface="XCCW Joined 7a" panose="03050602040000000000" pitchFamily="66" charset="0"/>
              </a:rPr>
              <a:t>35 </a:t>
            </a:r>
            <a:r>
              <a:rPr lang="en-GB" sz="2400" dirty="0">
                <a:latin typeface="XCCW Joined 7a" panose="03050602040000000000" pitchFamily="66" charset="0"/>
              </a:rPr>
              <a:t>And when the men of that place recognized Jesus, they sent word to all the surrounding country. People brought all their sick to him </a:t>
            </a:r>
            <a:r>
              <a:rPr lang="en-GB" sz="2400" b="1" baseline="30000" dirty="0">
                <a:latin typeface="XCCW Joined 7a" panose="03050602040000000000" pitchFamily="66" charset="0"/>
              </a:rPr>
              <a:t>36 </a:t>
            </a:r>
            <a:r>
              <a:rPr lang="en-GB" sz="2400" dirty="0">
                <a:latin typeface="XCCW Joined 7a" panose="03050602040000000000" pitchFamily="66" charset="0"/>
              </a:rPr>
              <a:t>and begged him to let the sick just touch the edge of his cloak, and all who touched it were healed.</a:t>
            </a:r>
          </a:p>
        </p:txBody>
      </p:sp>
      <p:pic>
        <p:nvPicPr>
          <p:cNvPr id="4" name="Picture 3" descr="Courage! It Is I, Do Not Be Afraid – Bicol Peryodiko">
            <a:extLst>
              <a:ext uri="{FF2B5EF4-FFF2-40B4-BE49-F238E27FC236}">
                <a16:creationId xmlns:a16="http://schemas.microsoft.com/office/drawing/2014/main" id="{4E8458B4-05C5-4AF2-9A8A-B8595838C0E8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0245" y="3025485"/>
            <a:ext cx="5731510" cy="32797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2411714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0CC8F9-5F84-4D36-B55D-C383FA7CDE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756425"/>
            <a:ext cx="10515600" cy="2966344"/>
          </a:xfrm>
        </p:spPr>
        <p:txBody>
          <a:bodyPr/>
          <a:lstStyle/>
          <a:p>
            <a:pPr algn="just"/>
            <a:r>
              <a:rPr lang="en-GB" dirty="0">
                <a:latin typeface="XCCW Joined 7a" panose="03050602040000000000" pitchFamily="66" charset="0"/>
              </a:rPr>
              <a:t>How was Jesus able to walk on water but Peter was not? </a:t>
            </a:r>
          </a:p>
          <a:p>
            <a:pPr algn="just"/>
            <a:r>
              <a:rPr lang="en-GB" dirty="0">
                <a:latin typeface="XCCW Joined 7a" panose="03050602040000000000" pitchFamily="66" charset="0"/>
              </a:rPr>
              <a:t>How did he use his authority to command the sea? </a:t>
            </a:r>
          </a:p>
          <a:p>
            <a:pPr algn="just"/>
            <a:r>
              <a:rPr lang="en-GB" dirty="0">
                <a:latin typeface="XCCW Joined 7a" panose="03050602040000000000" pitchFamily="66" charset="0"/>
              </a:rPr>
              <a:t>Consider why those on the boat said “Truly you are the Son of God.”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6273C3F-5B89-4D09-9937-3CD0B7B2AF32}"/>
              </a:ext>
            </a:extLst>
          </p:cNvPr>
          <p:cNvSpPr txBox="1"/>
          <p:nvPr/>
        </p:nvSpPr>
        <p:spPr>
          <a:xfrm>
            <a:off x="167425" y="310079"/>
            <a:ext cx="44947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highlight>
                  <a:srgbClr val="FFFF00"/>
                </a:highlight>
                <a:latin typeface="XCCW Joined 7a" panose="03050602040000000000" pitchFamily="66" charset="0"/>
              </a:rPr>
              <a:t>Final task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F9A9EEE-4F60-4821-9B38-C98C18B2B055}"/>
              </a:ext>
            </a:extLst>
          </p:cNvPr>
          <p:cNvSpPr txBox="1"/>
          <p:nvPr/>
        </p:nvSpPr>
        <p:spPr>
          <a:xfrm>
            <a:off x="1313645" y="1096356"/>
            <a:ext cx="91440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XCCW Joined 7a" panose="03050602040000000000" pitchFamily="66" charset="0"/>
              </a:rPr>
              <a:t>After reading the Bible extract, think carefully and answer the following question:</a:t>
            </a:r>
          </a:p>
        </p:txBody>
      </p:sp>
    </p:spTree>
    <p:extLst>
      <p:ext uri="{BB962C8B-B14F-4D97-AF65-F5344CB8AC3E}">
        <p14:creationId xmlns:p14="http://schemas.microsoft.com/office/powerpoint/2010/main" val="226934909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5B5642-9E1F-400C-9495-E071E11011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800" dirty="0">
                <a:highlight>
                  <a:srgbClr val="FFFF00"/>
                </a:highlight>
                <a:latin typeface="XCCW Joined 7a" panose="03050602040000000000" pitchFamily="66" charset="0"/>
              </a:rPr>
              <a:t>Extension 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0EBA2B3-2114-480E-908B-66846568A15A}"/>
              </a:ext>
            </a:extLst>
          </p:cNvPr>
          <p:cNvSpPr/>
          <p:nvPr/>
        </p:nvSpPr>
        <p:spPr>
          <a:xfrm>
            <a:off x="2537138" y="2397948"/>
            <a:ext cx="754702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latin typeface="XCCW Joined 7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Can you think of any other stories that provide evidence of Jesus having power and authority?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371023930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132</TotalTime>
  <Words>317</Words>
  <Application>Microsoft Office PowerPoint</Application>
  <PresentationFormat>Widescreen</PresentationFormat>
  <Paragraphs>37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Arial</vt:lpstr>
      <vt:lpstr>Calibri</vt:lpstr>
      <vt:lpstr>Calibri Light</vt:lpstr>
      <vt:lpstr>Times New Roman</vt:lpstr>
      <vt:lpstr>XCCW Joined 7a</vt:lpstr>
      <vt:lpstr>Office Theme</vt:lpstr>
      <vt:lpstr>PowerPoint Presentation</vt:lpstr>
      <vt:lpstr>PowerPoint Presentation</vt:lpstr>
      <vt:lpstr>They all have authority… </vt:lpstr>
      <vt:lpstr>PowerPoint Presentation</vt:lpstr>
      <vt:lpstr>Authority is the power or right to give orders, make decisions, and enforce obedience.</vt:lpstr>
      <vt:lpstr>PowerPoint Presentation</vt:lpstr>
      <vt:lpstr>Jesus Walks on the Water (Matthew 14:22 – 25) </vt:lpstr>
      <vt:lpstr>PowerPoint Presentation</vt:lpstr>
      <vt:lpstr>PowerPoint Presentation</vt:lpstr>
      <vt:lpstr>PowerPoint Presentation</vt:lpstr>
      <vt:lpstr>Extension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Teacher</dc:creator>
  <cp:lastModifiedBy>Teacher</cp:lastModifiedBy>
  <cp:revision>14</cp:revision>
  <dcterms:created xsi:type="dcterms:W3CDTF">2021-01-04T12:51:26Z</dcterms:created>
  <dcterms:modified xsi:type="dcterms:W3CDTF">2021-01-05T11:49:44Z</dcterms:modified>
</cp:coreProperties>
</file>