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33"/>
  </p:notesMasterIdLst>
  <p:sldIdLst>
    <p:sldId id="294" r:id="rId2"/>
    <p:sldId id="258" r:id="rId3"/>
    <p:sldId id="259" r:id="rId4"/>
    <p:sldId id="260" r:id="rId5"/>
    <p:sldId id="261" r:id="rId6"/>
    <p:sldId id="262" r:id="rId7"/>
    <p:sldId id="263" r:id="rId8"/>
    <p:sldId id="264" r:id="rId9"/>
    <p:sldId id="266" r:id="rId10"/>
    <p:sldId id="283" r:id="rId11"/>
    <p:sldId id="267" r:id="rId12"/>
    <p:sldId id="268" r:id="rId13"/>
    <p:sldId id="269" r:id="rId14"/>
    <p:sldId id="270" r:id="rId15"/>
    <p:sldId id="271" r:id="rId16"/>
    <p:sldId id="272" r:id="rId17"/>
    <p:sldId id="274" r:id="rId18"/>
    <p:sldId id="275" r:id="rId19"/>
    <p:sldId id="277" r:id="rId20"/>
    <p:sldId id="278" r:id="rId21"/>
    <p:sldId id="279" r:id="rId22"/>
    <p:sldId id="280" r:id="rId23"/>
    <p:sldId id="281" r:id="rId24"/>
    <p:sldId id="282" r:id="rId25"/>
    <p:sldId id="288" r:id="rId26"/>
    <p:sldId id="289" r:id="rId27"/>
    <p:sldId id="284" r:id="rId28"/>
    <p:sldId id="285" r:id="rId29"/>
    <p:sldId id="290" r:id="rId30"/>
    <p:sldId id="291" r:id="rId31"/>
    <p:sldId id="287" r:id="rId3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5" d="100"/>
          <a:sy n="65" d="100"/>
        </p:scale>
        <p:origin x="2124" y="102"/>
      </p:cViewPr>
      <p:guideLst>
        <p:guide orient="horz" pos="2160"/>
        <p:guide pos="2880"/>
      </p:guideLst>
    </p:cSldViewPr>
  </p:slideViewPr>
  <p:notesTextViewPr>
    <p:cViewPr>
      <p:scale>
        <a:sx n="1" d="1"/>
        <a:sy n="1" d="1"/>
      </p:scale>
      <p:origin x="0" y="0"/>
    </p:cViewPr>
  </p:notesTextViewPr>
  <p:sorterViewPr>
    <p:cViewPr>
      <p:scale>
        <a:sx n="100" d="100"/>
        <a:sy n="100" d="100"/>
      </p:scale>
      <p:origin x="0" y="-67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B5B9F42-58D7-4D91-AC39-A4B849FF6F43}" type="datetimeFigureOut">
              <a:rPr lang="en-GB" smtClean="0"/>
              <a:t>22/01/2025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B169C5A-01BE-4EC5-A32A-E49BE921EAD4}" type="slidenum">
              <a:rPr lang="en-GB" smtClean="0"/>
              <a:t>‹#›</a:t>
            </a:fld>
            <a:endParaRPr lang="en-GB"/>
          </a:p>
        </p:txBody>
      </p:sp>
    </p:spTree>
    <p:extLst>
      <p:ext uri="{BB962C8B-B14F-4D97-AF65-F5344CB8AC3E}">
        <p14:creationId xmlns:p14="http://schemas.microsoft.com/office/powerpoint/2010/main" val="211764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22 January 2025</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7AC684FF-127E-4B27-8589-BD6B966ED701}"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2592938119"/>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128FA3D-C8AB-44B9-851E-A842C18FEA91}"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BC9B2E43-6806-47C4-AC21-68E076A7D434}"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8072188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F6428981-0A51-489D-8DD8-A050748E9C3F}" type="datetime3">
              <a:rPr lang="en-US" smtClean="0">
                <a:solidFill>
                  <a:srgbClr val="DBF5F9">
                    <a:shade val="90000"/>
                  </a:srgbClr>
                </a:solidFill>
              </a:rPr>
              <a:pPr>
                <a:defRPr/>
              </a:pPr>
              <a:t>22 January 2025</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pPr>
              <a:defRPr/>
            </a:pPr>
            <a:fld id="{FE84CA97-80E2-40A5-A277-74B160FFF7E9}" type="slidenum">
              <a:rPr lang="en-US" smtClean="0">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956524620"/>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7368DFCA-97FA-4105-A098-13F88009F3A6}"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D0EE6C6-86FA-4BDB-8F03-E88010857446}"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18234157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9B50B89-593F-4B50-BC88-C554255DDB25}"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pPr>
              <a:defRPr/>
            </a:pPr>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pPr>
              <a:defRPr/>
            </a:pPr>
            <a:fld id="{15CF4177-CAF5-4509-B6D0-C63997C56D1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828738443"/>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6F57A391-95DC-480C-8DD3-56DC7E2699FE}"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pPr>
              <a:defRPr/>
            </a:pPr>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pPr>
              <a:defRPr/>
            </a:pPr>
            <a:fld id="{C68174AA-C2CF-44F0-BCEC-4900C27F9B83}"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98811767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9F4ED11-B1A3-41FC-80E2-436CD8248A30}"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pPr>
              <a:defRPr/>
            </a:pPr>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pPr>
              <a:defRPr/>
            </a:pPr>
            <a:fld id="{BB1D1D0E-FA5E-4C4E-9133-5C195AF2C749}"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4186816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A1C3DAD1-3396-4025-A218-26914CEB5799}"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3490971E-5582-4212-B615-B6F75E9D221E}"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9037425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43C4162C-D313-456B-948A-DB10320DB9E6}"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pPr>
              <a:defRPr/>
            </a:pPr>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pPr>
              <a:defRPr/>
            </a:pPr>
            <a:fld id="{038811BE-AA29-44C7-8E90-BA7153D375B8}"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554037396"/>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22 January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108413564"/>
      </p:ext>
    </p:extLst>
  </p:cSld>
  <p:clrMapOvr>
    <a:masterClrMapping/>
  </p:clrMapOvr>
  <p:hf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22 January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56478844"/>
      </p:ext>
    </p:extLst>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22 January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3044630247"/>
      </p:ext>
    </p:extLst>
  </p:cSld>
  <p:clrMapOvr>
    <a:masterClrMapping/>
  </p:clrMapOvr>
  <p:hf sldNum="0"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22 January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2359753"/>
      </p:ext>
    </p:extLst>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22 January 2025</a:t>
            </a:fld>
            <a:endParaRPr lang="en-US" i="1">
              <a:solidFill>
                <a:srgbClr val="04617B">
                  <a:shade val="90000"/>
                </a:srgbClr>
              </a:solidFill>
              <a:latin typeface="Arial" charset="0"/>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443503906"/>
      </p:ext>
    </p:extLst>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770268DF-7E71-4C39-9C2B-D81BFE74140F}"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E5DDA467-ECB6-4174-9DE0-7B0C56E3ED70}"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33676778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9510189-64D8-40AA-812E-7DEA3C7C4DE1}" type="datetime3">
              <a:rPr lang="en-US" smtClean="0">
                <a:solidFill>
                  <a:srgbClr val="04617B">
                    <a:shade val="90000"/>
                  </a:srgbClr>
                </a:solidFill>
              </a:rPr>
              <a:pPr>
                <a:defRPr/>
              </a:pPr>
              <a:t>22 January 2025</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pPr>
              <a:defRPr/>
            </a:pPr>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pPr>
              <a:defRPr/>
            </a:pPr>
            <a:fld id="{0313B1CC-ADFD-418B-937B-68FBFABE89CD}" type="slidenum">
              <a:rPr lang="en-US" smtClean="0">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1015374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0"/>
            <a:ext cx="7772400" cy="1162050"/>
          </a:xfrm>
        </p:spPr>
        <p:txBody>
          <a:bodyPr/>
          <a:lstStyle/>
          <a:p>
            <a:r>
              <a:rPr lang="en-US"/>
              <a:t>Click to edit Master title style</a:t>
            </a:r>
            <a:endParaRPr lang="en-GB"/>
          </a:p>
        </p:txBody>
      </p:sp>
      <p:sp>
        <p:nvSpPr>
          <p:cNvPr id="3" name="Table Placeholder 2"/>
          <p:cNvSpPr>
            <a:spLocks noGrp="1"/>
          </p:cNvSpPr>
          <p:nvPr>
            <p:ph type="tbl" idx="1"/>
          </p:nvPr>
        </p:nvSpPr>
        <p:spPr>
          <a:xfrm>
            <a:off x="1143000" y="2209800"/>
            <a:ext cx="7772400" cy="3733800"/>
          </a:xfrm>
        </p:spPr>
        <p:txBody>
          <a:bodyPr>
            <a:normAutofit/>
          </a:bodyPr>
          <a:lstStyle/>
          <a:p>
            <a:pPr lvl="0"/>
            <a:endParaRPr lang="en-GB" noProof="0"/>
          </a:p>
        </p:txBody>
      </p:sp>
      <p:sp>
        <p:nvSpPr>
          <p:cNvPr id="4" name="Date Placeholder 9"/>
          <p:cNvSpPr>
            <a:spLocks noGrp="1"/>
          </p:cNvSpPr>
          <p:nvPr>
            <p:ph type="dt" sz="half" idx="10"/>
          </p:nvPr>
        </p:nvSpPr>
        <p:spPr/>
        <p:txBody>
          <a:bodyPr/>
          <a:lstStyle>
            <a:lvl1pPr>
              <a:defRPr/>
            </a:lvl1pPr>
          </a:lstStyle>
          <a:p>
            <a:pPr>
              <a:defRPr/>
            </a:pPr>
            <a:fld id="{F458E08D-8D35-448D-B79C-7A2B54CC81EB}" type="datetime3">
              <a:rPr lang="en-US">
                <a:solidFill>
                  <a:srgbClr val="04617B">
                    <a:shade val="90000"/>
                  </a:srgbClr>
                </a:solidFill>
              </a:rPr>
              <a:pPr>
                <a:defRPr/>
              </a:pPr>
              <a:t>22 January 2025</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CB102415-5DF8-417A-8A78-4FF55E3B904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79767600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fontAlgn="base">
              <a:spcBef>
                <a:spcPct val="0"/>
              </a:spcBef>
              <a:spcAft>
                <a:spcPct val="0"/>
              </a:spcAft>
              <a:defRPr/>
            </a:pPr>
            <a:fld id="{3D84F770-A205-4F37-8A2D-8D499A73AEA0}" type="datetime3">
              <a:rPr lang="en-US" i="1" smtClean="0">
                <a:solidFill>
                  <a:srgbClr val="04617B">
                    <a:shade val="90000"/>
                  </a:srgbClr>
                </a:solidFill>
                <a:latin typeface="Arial" charset="0"/>
              </a:rPr>
              <a:pPr fontAlgn="base">
                <a:spcBef>
                  <a:spcPct val="0"/>
                </a:spcBef>
                <a:spcAft>
                  <a:spcPct val="0"/>
                </a:spcAft>
                <a:defRPr/>
              </a:pPr>
              <a:t>22 January 2025</a:t>
            </a:fld>
            <a:endParaRPr lang="en-US" i="1">
              <a:solidFill>
                <a:srgbClr val="04617B">
                  <a:shade val="90000"/>
                </a:srgbClr>
              </a:solidFill>
              <a:latin typeface="Arial"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fontAlgn="base">
              <a:spcBef>
                <a:spcPct val="0"/>
              </a:spcBef>
              <a:spcAft>
                <a:spcPct val="0"/>
              </a:spcAft>
              <a:defRPr/>
            </a:pPr>
            <a:endParaRPr lang="en-US" i="1">
              <a:solidFill>
                <a:srgbClr val="04617B">
                  <a:shade val="90000"/>
                </a:srgbClr>
              </a:solidFill>
              <a:latin typeface="Arial"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fontAlgn="base">
              <a:spcBef>
                <a:spcPct val="0"/>
              </a:spcBef>
              <a:spcAft>
                <a:spcPct val="0"/>
              </a:spcAft>
              <a:defRPr/>
            </a:pPr>
            <a:fld id="{D84755BA-004B-4B8D-855C-C0AA8C9F97CF}" type="slidenum">
              <a:rPr lang="en-US" i="1" smtClean="0">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spTree>
    <p:extLst>
      <p:ext uri="{BB962C8B-B14F-4D97-AF65-F5344CB8AC3E}">
        <p14:creationId xmlns:p14="http://schemas.microsoft.com/office/powerpoint/2010/main" val="785424795"/>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p:transition>
    <p:fade/>
  </p:transition>
  <p:hf sldNum="0" hdr="0" ft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28E00-8D15-4243-8E00-031E14696E20}"/>
              </a:ext>
            </a:extLst>
          </p:cNvPr>
          <p:cNvSpPr>
            <a:spLocks noGrp="1"/>
          </p:cNvSpPr>
          <p:nvPr>
            <p:ph type="ctrTitle"/>
          </p:nvPr>
        </p:nvSpPr>
        <p:spPr>
          <a:xfrm>
            <a:off x="-8206" y="2764100"/>
            <a:ext cx="7632847" cy="1646302"/>
          </a:xfrm>
        </p:spPr>
        <p:txBody>
          <a:bodyPr/>
          <a:lstStyle/>
          <a:p>
            <a:r>
              <a:rPr lang="en-GB" dirty="0">
                <a:solidFill>
                  <a:srgbClr val="002060"/>
                </a:solidFill>
              </a:rPr>
              <a:t>2025 SATS Briefing for KS2 Parents</a:t>
            </a:r>
          </a:p>
        </p:txBody>
      </p:sp>
      <p:sp>
        <p:nvSpPr>
          <p:cNvPr id="3" name="Subtitle 2">
            <a:extLst>
              <a:ext uri="{FF2B5EF4-FFF2-40B4-BE49-F238E27FC236}">
                <a16:creationId xmlns:a16="http://schemas.microsoft.com/office/drawing/2014/main" id="{3CCA47CD-61FB-47E8-9CDB-E0295A86EAEA}"/>
              </a:ext>
            </a:extLst>
          </p:cNvPr>
          <p:cNvSpPr>
            <a:spLocks noGrp="1"/>
          </p:cNvSpPr>
          <p:nvPr>
            <p:ph type="subTitle" idx="1"/>
          </p:nvPr>
        </p:nvSpPr>
        <p:spPr>
          <a:xfrm>
            <a:off x="1658639" y="4410402"/>
            <a:ext cx="5826719" cy="1096899"/>
          </a:xfrm>
        </p:spPr>
        <p:txBody>
          <a:bodyPr>
            <a:normAutofit/>
          </a:bodyPr>
          <a:lstStyle/>
          <a:p>
            <a:r>
              <a:rPr lang="en-GB" sz="2400" dirty="0">
                <a:solidFill>
                  <a:srgbClr val="002060"/>
                </a:solidFill>
              </a:rPr>
              <a:t> </a:t>
            </a:r>
          </a:p>
        </p:txBody>
      </p:sp>
      <p:sp>
        <p:nvSpPr>
          <p:cNvPr id="4" name="Date Placeholder 3">
            <a:extLst>
              <a:ext uri="{FF2B5EF4-FFF2-40B4-BE49-F238E27FC236}">
                <a16:creationId xmlns:a16="http://schemas.microsoft.com/office/drawing/2014/main" id="{3262E9F1-020B-439F-BBBA-3BFCBA14B65D}"/>
              </a:ext>
            </a:extLst>
          </p:cNvPr>
          <p:cNvSpPr>
            <a:spLocks noGrp="1"/>
          </p:cNvSpPr>
          <p:nvPr>
            <p:ph type="dt" sz="half" idx="10"/>
          </p:nvPr>
        </p:nvSpPr>
        <p:spPr/>
        <p:txBody>
          <a:bodyPr/>
          <a:lstStyle/>
          <a:p>
            <a:pPr>
              <a:defRPr/>
            </a:pPr>
            <a:fld id="{D3BFB879-6987-4E9A-BB61-71F80489420A}" type="datetime3">
              <a:rPr lang="en-US" smtClean="0">
                <a:solidFill>
                  <a:srgbClr val="DBF5F9">
                    <a:shade val="90000"/>
                  </a:srgbClr>
                </a:solidFill>
              </a:rPr>
              <a:pPr>
                <a:defRPr/>
              </a:pPr>
              <a:t>22 January 2025</a:t>
            </a:fld>
            <a:endParaRPr lang="en-US">
              <a:solidFill>
                <a:srgbClr val="DBF5F9">
                  <a:shade val="90000"/>
                </a:srgbClr>
              </a:solidFill>
            </a:endParaRPr>
          </a:p>
        </p:txBody>
      </p:sp>
      <p:pic>
        <p:nvPicPr>
          <p:cNvPr id="7" name="Picture 6">
            <a:extLst>
              <a:ext uri="{FF2B5EF4-FFF2-40B4-BE49-F238E27FC236}">
                <a16:creationId xmlns:a16="http://schemas.microsoft.com/office/drawing/2014/main" id="{77AD87AE-0E9B-46B9-B380-B8CA86482061}"/>
              </a:ext>
            </a:extLst>
          </p:cNvPr>
          <p:cNvPicPr>
            <a:picLocks noChangeAspect="1"/>
          </p:cNvPicPr>
          <p:nvPr/>
        </p:nvPicPr>
        <p:blipFill>
          <a:blip r:embed="rId2"/>
          <a:stretch>
            <a:fillRect/>
          </a:stretch>
        </p:blipFill>
        <p:spPr>
          <a:xfrm>
            <a:off x="3324633" y="227005"/>
            <a:ext cx="2494733" cy="2251343"/>
          </a:xfrm>
          <a:prstGeom prst="rect">
            <a:avLst/>
          </a:prstGeom>
        </p:spPr>
      </p:pic>
    </p:spTree>
    <p:extLst>
      <p:ext uri="{BB962C8B-B14F-4D97-AF65-F5344CB8AC3E}">
        <p14:creationId xmlns:p14="http://schemas.microsoft.com/office/powerpoint/2010/main" val="1338427832"/>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704850"/>
            <a:ext cx="8229600" cy="852488"/>
          </a:xfrm>
          <a:noFill/>
        </p:spPr>
        <p:txBody>
          <a:bodyPr>
            <a:normAutofit fontScale="90000"/>
          </a:bodyPr>
          <a:lstStyle/>
          <a:p>
            <a:pPr eaLnBrk="1" hangingPunct="1"/>
            <a:r>
              <a:rPr lang="en-US" sz="4400" b="1">
                <a:latin typeface="CCW Cursive Writing 7" pitchFamily="66" charset="0"/>
              </a:rPr>
              <a:t>What does SATs stand for?</a:t>
            </a:r>
            <a:endParaRPr lang="en-US" sz="4400">
              <a:latin typeface="CCW Cursive Writing 7" pitchFamily="66" charset="0"/>
            </a:endParaRPr>
          </a:p>
        </p:txBody>
      </p:sp>
      <p:sp>
        <p:nvSpPr>
          <p:cNvPr id="6147" name="Rectangle 3"/>
          <p:cNvSpPr>
            <a:spLocks noGrp="1" noChangeArrowheads="1"/>
          </p:cNvSpPr>
          <p:nvPr>
            <p:ph idx="1"/>
          </p:nvPr>
        </p:nvSpPr>
        <p:spPr/>
        <p:txBody>
          <a:bodyPr>
            <a:normAutofit/>
          </a:bodyPr>
          <a:lstStyle/>
          <a:p>
            <a:pPr eaLnBrk="1" hangingPunct="1"/>
            <a:r>
              <a:rPr lang="en-US" sz="2000" dirty="0">
                <a:latin typeface="CCW Cursive Writing 7" pitchFamily="66" charset="0"/>
              </a:rPr>
              <a:t>Statutory Assessment Tasks and Tests (also includes Teacher Assessment)</a:t>
            </a:r>
          </a:p>
          <a:p>
            <a:pPr eaLnBrk="1" hangingPunct="1"/>
            <a:r>
              <a:rPr lang="en-US" sz="2000" dirty="0">
                <a:latin typeface="CCW Cursive Writing 7" pitchFamily="66" charset="0"/>
              </a:rPr>
              <a:t>At the end of Key Stage 2 (at age 11)</a:t>
            </a:r>
          </a:p>
        </p:txBody>
      </p:sp>
      <p:sp>
        <p:nvSpPr>
          <p:cNvPr id="4" name="Date Placeholder 3"/>
          <p:cNvSpPr>
            <a:spLocks noGrp="1"/>
          </p:cNvSpPr>
          <p:nvPr>
            <p:ph type="dt" sz="half" idx="10"/>
          </p:nvPr>
        </p:nvSpPr>
        <p:spPr/>
        <p:txBody>
          <a:bodyPr/>
          <a:lstStyle/>
          <a:p>
            <a:pPr>
              <a:defRPr/>
            </a:pPr>
            <a:fld id="{7CD0C62F-5973-45BF-9995-88891D8C883E}" type="datetime3">
              <a:rPr lang="en-US" sz="1050">
                <a:solidFill>
                  <a:srgbClr val="04617B">
                    <a:shade val="90000"/>
                  </a:srgbClr>
                </a:solidFill>
                <a:latin typeface="CCW Cursive Writing 7" pitchFamily="66" charset="0"/>
              </a:rPr>
              <a:pPr>
                <a:defRPr/>
              </a:pPr>
              <a:t>22 January 2025</a:t>
            </a:fld>
            <a:endParaRPr lang="en-US" sz="1050">
              <a:solidFill>
                <a:srgbClr val="04617B">
                  <a:shade val="90000"/>
                </a:srgbClr>
              </a:solidFill>
              <a:latin typeface="CCW Cursive Writing 7" pitchFamily="66" charset="0"/>
            </a:endParaRPr>
          </a:p>
        </p:txBody>
      </p:sp>
      <p:pic>
        <p:nvPicPr>
          <p:cNvPr id="6149" name="Picture 5" descr="C:\Users\jstevenson\AppData\Local\Microsoft\Windows\Temporary Internet Files\Content.IE5\HHQ9VEBP\dglxasse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794250"/>
            <a:ext cx="24479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C:\Users\jstevenson\AppData\Local\Microsoft\Windows\Temporary Internet Files\Content.IE5\A1AEO74R\MP90044222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485109"/>
            <a:ext cx="29527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descr="C:\Users\jstevenson\AppData\Local\Microsoft\Windows\Temporary Internet Files\Content.IE5\6IMWI3B8\MP900446469[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4794250"/>
            <a:ext cx="30956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8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143000" y="533400"/>
            <a:ext cx="7772400" cy="1390650"/>
          </a:xfrm>
        </p:spPr>
        <p:txBody>
          <a:bodyPr>
            <a:normAutofit fontScale="90000"/>
          </a:bodyPr>
          <a:lstStyle/>
          <a:p>
            <a:pPr eaLnBrk="1" fontAlgn="auto" hangingPunct="1">
              <a:spcAft>
                <a:spcPts val="0"/>
              </a:spcAft>
              <a:defRPr/>
            </a:pPr>
            <a:r>
              <a:rPr lang="en-US" sz="4400" b="1" dirty="0">
                <a:latin typeface="CCW Cursive Writing 7" pitchFamily="66" charset="0"/>
              </a:rPr>
              <a:t>What level should                children be at?</a:t>
            </a:r>
            <a:endParaRPr lang="en-US" sz="4400" dirty="0">
              <a:latin typeface="CCW Cursive Writing 7" pitchFamily="66" charset="0"/>
            </a:endParaRPr>
          </a:p>
        </p:txBody>
      </p:sp>
      <p:sp>
        <p:nvSpPr>
          <p:cNvPr id="7173" name="Content Placeholder 1"/>
          <p:cNvSpPr>
            <a:spLocks noGrp="1"/>
          </p:cNvSpPr>
          <p:nvPr>
            <p:ph idx="1"/>
          </p:nvPr>
        </p:nvSpPr>
        <p:spPr/>
        <p:txBody>
          <a:bodyPr>
            <a:normAutofit/>
          </a:bodyPr>
          <a:lstStyle/>
          <a:p>
            <a:pPr marL="0" indent="0">
              <a:buFont typeface="Wingdings 2" pitchFamily="18" charset="2"/>
              <a:buNone/>
              <a:defRPr/>
            </a:pPr>
            <a:endParaRPr lang="en-GB" sz="2000" dirty="0">
              <a:latin typeface="CCW Cursive Writing 7" pitchFamily="66" charset="0"/>
            </a:endParaRPr>
          </a:p>
          <a:p>
            <a:pPr marL="0" indent="0">
              <a:buFont typeface="Wingdings 2" pitchFamily="18" charset="2"/>
              <a:buNone/>
              <a:defRPr/>
            </a:pPr>
            <a:r>
              <a:rPr lang="en-GB" sz="2000" dirty="0">
                <a:latin typeface="CCW Cursive Writing 7" pitchFamily="66" charset="0"/>
              </a:rPr>
              <a:t>After SATS you will be informed if your child is working:</a:t>
            </a:r>
          </a:p>
          <a:p>
            <a:pPr marL="0" indent="0">
              <a:buFont typeface="Wingdings 2" pitchFamily="18" charset="2"/>
              <a:buNone/>
              <a:defRPr/>
            </a:pPr>
            <a:endParaRPr lang="en-GB" sz="2000" dirty="0">
              <a:latin typeface="CCW Cursive Writing 7" pitchFamily="66" charset="0"/>
            </a:endParaRPr>
          </a:p>
          <a:p>
            <a:pPr>
              <a:defRPr/>
            </a:pPr>
            <a:r>
              <a:rPr lang="en-GB" sz="2000" dirty="0">
                <a:latin typeface="CCW Cursive Writing 7" pitchFamily="66" charset="0"/>
              </a:rPr>
              <a:t>above expected level,</a:t>
            </a:r>
          </a:p>
          <a:p>
            <a:pPr>
              <a:defRPr/>
            </a:pPr>
            <a:r>
              <a:rPr lang="en-GB" sz="2000" dirty="0">
                <a:latin typeface="CCW Cursive Writing 7" pitchFamily="66" charset="0"/>
              </a:rPr>
              <a:t>at expected level,</a:t>
            </a:r>
          </a:p>
          <a:p>
            <a:pPr>
              <a:defRPr/>
            </a:pPr>
            <a:r>
              <a:rPr lang="en-GB" sz="2000" dirty="0">
                <a:latin typeface="CCW Cursive Writing 7" pitchFamily="66" charset="0"/>
              </a:rPr>
              <a:t>below expected level.</a:t>
            </a:r>
          </a:p>
        </p:txBody>
      </p:sp>
      <p:sp>
        <p:nvSpPr>
          <p:cNvPr id="5" name="Date Placeholder 3"/>
          <p:cNvSpPr>
            <a:spLocks noGrp="1"/>
          </p:cNvSpPr>
          <p:nvPr>
            <p:ph type="dt" sz="half" idx="10"/>
          </p:nvPr>
        </p:nvSpPr>
        <p:spPr/>
        <p:txBody>
          <a:bodyPr/>
          <a:lstStyle/>
          <a:p>
            <a:pPr>
              <a:defRPr/>
            </a:pPr>
            <a:fld id="{6F422E6A-F1D3-4275-BFB0-1A4CE7125F3C}" type="datetime3">
              <a:rPr lang="en-US" sz="1100">
                <a:solidFill>
                  <a:srgbClr val="04617B">
                    <a:shade val="90000"/>
                  </a:srgbClr>
                </a:solidFill>
                <a:latin typeface="CCW Cursive Writing 7" pitchFamily="66" charset="0"/>
              </a:rPr>
              <a:pPr>
                <a:defRPr/>
              </a:pPr>
              <a:t>22 January 2025</a:t>
            </a:fld>
            <a:endParaRPr lang="en-US" sz="1100">
              <a:solidFill>
                <a:srgbClr val="04617B">
                  <a:shade val="90000"/>
                </a:srgbClr>
              </a:solidFill>
              <a:latin typeface="CCW Cursive Writing 7" pitchFamily="66" charset="0"/>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077072"/>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81911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a:noAutofit/>
          </a:bodyPr>
          <a:lstStyle/>
          <a:p>
            <a:pPr eaLnBrk="1" hangingPunct="1"/>
            <a:r>
              <a:rPr lang="en-US" sz="3200" dirty="0">
                <a:latin typeface="CCW Cursive Writing 7" pitchFamily="66" charset="0"/>
              </a:rPr>
              <a:t>How are the children assessed?</a:t>
            </a:r>
          </a:p>
        </p:txBody>
      </p:sp>
      <p:sp>
        <p:nvSpPr>
          <p:cNvPr id="8195" name="Rectangle 3"/>
          <p:cNvSpPr>
            <a:spLocks noGrp="1" noChangeArrowheads="1"/>
          </p:cNvSpPr>
          <p:nvPr>
            <p:ph idx="1"/>
          </p:nvPr>
        </p:nvSpPr>
        <p:spPr>
          <a:xfrm>
            <a:off x="505519" y="1975837"/>
            <a:ext cx="6914729" cy="3880773"/>
          </a:xfrm>
        </p:spPr>
        <p:txBody>
          <a:bodyPr>
            <a:normAutofit/>
          </a:bodyPr>
          <a:lstStyle/>
          <a:p>
            <a:pPr eaLnBrk="1" hangingPunct="1"/>
            <a:r>
              <a:rPr lang="en-US" sz="2000" dirty="0">
                <a:latin typeface="CCW Cursive Writing 7" pitchFamily="66" charset="0"/>
              </a:rPr>
              <a:t>There are</a:t>
            </a:r>
            <a:r>
              <a:rPr lang="en-US" sz="2000" b="1" dirty="0">
                <a:latin typeface="CCW Cursive Writing 7" pitchFamily="66" charset="0"/>
              </a:rPr>
              <a:t> two </a:t>
            </a:r>
            <a:r>
              <a:rPr lang="en-US" sz="2000" dirty="0">
                <a:latin typeface="CCW Cursive Writing 7" pitchFamily="66" charset="0"/>
              </a:rPr>
              <a:t>sorts of assessments:    </a:t>
            </a:r>
          </a:p>
          <a:p>
            <a:pPr eaLnBrk="1" hangingPunct="1">
              <a:buFont typeface="Wingdings 2" pitchFamily="18" charset="2"/>
              <a:buNone/>
            </a:pPr>
            <a:r>
              <a:rPr lang="en-US" sz="2000" dirty="0">
                <a:latin typeface="CCW Cursive Writing 7" pitchFamily="66" charset="0"/>
              </a:rPr>
              <a:t>A) Teacher assessments</a:t>
            </a:r>
          </a:p>
          <a:p>
            <a:pPr eaLnBrk="1" hangingPunct="1">
              <a:buFont typeface="Wingdings 2" pitchFamily="18" charset="2"/>
              <a:buNone/>
            </a:pPr>
            <a:r>
              <a:rPr lang="en-US" sz="2000" dirty="0">
                <a:latin typeface="CCW Cursive Writing 7" pitchFamily="66" charset="0"/>
              </a:rPr>
              <a:t>B) Tests </a:t>
            </a:r>
          </a:p>
          <a:p>
            <a:pPr eaLnBrk="1" hangingPunct="1">
              <a:buFont typeface="Wingdings 2" pitchFamily="18" charset="2"/>
              <a:buNone/>
            </a:pPr>
            <a:endParaRPr lang="en-US" sz="2000" dirty="0">
              <a:latin typeface="CCW Cursive Writing 7" pitchFamily="66" charset="0"/>
            </a:endParaRPr>
          </a:p>
          <a:p>
            <a:pPr eaLnBrk="1" hangingPunct="1"/>
            <a:r>
              <a:rPr lang="en-US" sz="2000" dirty="0">
                <a:latin typeface="CCW Cursive Writing 7" pitchFamily="66" charset="0"/>
              </a:rPr>
              <a:t>For children who are unable to access the tests, the only statutory assessment is teacher assessment and those children do not take the tests.</a:t>
            </a:r>
          </a:p>
        </p:txBody>
      </p:sp>
      <p:sp>
        <p:nvSpPr>
          <p:cNvPr id="4" name="Date Placeholder 3"/>
          <p:cNvSpPr>
            <a:spLocks noGrp="1"/>
          </p:cNvSpPr>
          <p:nvPr>
            <p:ph type="dt" sz="half" idx="10"/>
          </p:nvPr>
        </p:nvSpPr>
        <p:spPr/>
        <p:txBody>
          <a:bodyPr/>
          <a:lstStyle/>
          <a:p>
            <a:pPr>
              <a:defRPr/>
            </a:pPr>
            <a:fld id="{6412E71B-60C6-451C-B2CB-8D5DAFE22E35}" type="datetime3">
              <a:rPr lang="en-US" sz="1000">
                <a:solidFill>
                  <a:srgbClr val="04617B">
                    <a:shade val="90000"/>
                  </a:srgbClr>
                </a:solidFill>
                <a:latin typeface="CCW Cursive Writing 7" pitchFamily="66" charset="0"/>
              </a:rPr>
              <a:pPr>
                <a:defRPr/>
              </a:pPr>
              <a:t>22 January 2025</a:t>
            </a:fld>
            <a:endParaRPr lang="en-US" sz="1000">
              <a:solidFill>
                <a:srgbClr val="04617B">
                  <a:shade val="90000"/>
                </a:srgbClr>
              </a:solidFill>
              <a:latin typeface="CCW Cursive Writing 7" pitchFamily="66" charset="0"/>
            </a:endParaRPr>
          </a:p>
        </p:txBody>
      </p:sp>
      <p:pic>
        <p:nvPicPr>
          <p:cNvPr id="8197" name="Picture 5" descr="C:\Users\jstevenson\AppData\Local\Microsoft\Windows\Temporary Internet Files\Content.IE5\HHQ9VEBP\MC90029070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659" y="5373216"/>
            <a:ext cx="1944687"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42855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1560" y="260648"/>
            <a:ext cx="6347713" cy="1320800"/>
          </a:xfrm>
        </p:spPr>
        <p:txBody>
          <a:bodyPr>
            <a:normAutofit fontScale="90000"/>
          </a:bodyPr>
          <a:lstStyle/>
          <a:p>
            <a:pPr algn="ctr" eaLnBrk="1" hangingPunct="1"/>
            <a:r>
              <a:rPr lang="en-GB" sz="2800" b="1" dirty="0">
                <a:solidFill>
                  <a:schemeClr val="tx1"/>
                </a:solidFill>
                <a:latin typeface="CCW Cursive Writing 7" pitchFamily="66" charset="0"/>
              </a:rPr>
              <a:t>What does teacher assessment involve and is it different from testing?</a:t>
            </a:r>
            <a:endParaRPr lang="en-GB" sz="4400" dirty="0">
              <a:latin typeface="CCW Cursive Writing 7" pitchFamily="66" charset="0"/>
            </a:endParaRPr>
          </a:p>
        </p:txBody>
      </p:sp>
      <p:sp>
        <p:nvSpPr>
          <p:cNvPr id="9219" name="Rectangle 3"/>
          <p:cNvSpPr>
            <a:spLocks noGrp="1" noChangeArrowheads="1"/>
          </p:cNvSpPr>
          <p:nvPr>
            <p:ph idx="1"/>
          </p:nvPr>
        </p:nvSpPr>
        <p:spPr>
          <a:xfrm>
            <a:off x="457200" y="1935163"/>
            <a:ext cx="8229600" cy="4662189"/>
          </a:xfrm>
        </p:spPr>
        <p:txBody>
          <a:bodyPr>
            <a:normAutofit fontScale="85000" lnSpcReduction="10000"/>
          </a:bodyPr>
          <a:lstStyle/>
          <a:p>
            <a:pPr eaLnBrk="1" hangingPunct="1"/>
            <a:endParaRPr lang="en-GB" sz="2100" dirty="0">
              <a:latin typeface="CCW Cursive Writing 7" pitchFamily="66" charset="0"/>
            </a:endParaRPr>
          </a:p>
          <a:p>
            <a:pPr eaLnBrk="1" hangingPunct="1"/>
            <a:r>
              <a:rPr lang="en-GB" sz="2400" dirty="0">
                <a:latin typeface="CCW Cursive Writing 7" pitchFamily="66" charset="0"/>
              </a:rPr>
              <a:t>Teacher assessment draws together everything the teacher or teachers know about a child, including normal class lessons, observations, marked work and school assessments.</a:t>
            </a:r>
          </a:p>
          <a:p>
            <a:pPr eaLnBrk="1" hangingPunct="1"/>
            <a:endParaRPr lang="en-GB" sz="2400" dirty="0">
              <a:latin typeface="CCW Cursive Writing 7" pitchFamily="66" charset="0"/>
            </a:endParaRPr>
          </a:p>
          <a:p>
            <a:pPr eaLnBrk="1" hangingPunct="1"/>
            <a:r>
              <a:rPr lang="en-GB" sz="2400" dirty="0">
                <a:latin typeface="CCW Cursive Writing 7" pitchFamily="66" charset="0"/>
              </a:rPr>
              <a:t>Teacher assessment is not a ‘snapshot’ like tests and is therefore more reliable.</a:t>
            </a:r>
          </a:p>
          <a:p>
            <a:pPr eaLnBrk="1" hangingPunct="1"/>
            <a:endParaRPr lang="en-GB" sz="2400" dirty="0">
              <a:latin typeface="CCW Cursive Writing 7" pitchFamily="66" charset="0"/>
            </a:endParaRPr>
          </a:p>
          <a:p>
            <a:pPr eaLnBrk="1" hangingPunct="1"/>
            <a:r>
              <a:rPr lang="en-GB" sz="2400" dirty="0">
                <a:latin typeface="CCW Cursive Writing 7" pitchFamily="66" charset="0"/>
              </a:rPr>
              <a:t>Due to the above, there can be a difference between teacher assessment results and test levels</a:t>
            </a:r>
            <a:r>
              <a:rPr lang="en-GB" sz="2000" dirty="0">
                <a:latin typeface="CCW Cursive Writing 7" pitchFamily="66" charset="0"/>
              </a:rPr>
              <a:t>.</a:t>
            </a:r>
          </a:p>
        </p:txBody>
      </p:sp>
    </p:spTree>
    <p:extLst>
      <p:ext uri="{BB962C8B-B14F-4D97-AF65-F5344CB8AC3E}">
        <p14:creationId xmlns:p14="http://schemas.microsoft.com/office/powerpoint/2010/main" val="2192367895"/>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16754" y="227806"/>
            <a:ext cx="6613525" cy="779463"/>
          </a:xfrm>
        </p:spPr>
        <p:txBody>
          <a:bodyPr>
            <a:noAutofit/>
          </a:bodyPr>
          <a:lstStyle/>
          <a:p>
            <a:pPr algn="ctr"/>
            <a:r>
              <a:rPr lang="en-GB" b="1" dirty="0">
                <a:latin typeface="CCW Cursive Writing 7" pitchFamily="66" charset="0"/>
              </a:rPr>
              <a:t>Teacher Assessments:</a:t>
            </a:r>
          </a:p>
        </p:txBody>
      </p:sp>
      <p:sp>
        <p:nvSpPr>
          <p:cNvPr id="10243" name="Content Placeholder 2"/>
          <p:cNvSpPr>
            <a:spLocks noGrp="1"/>
          </p:cNvSpPr>
          <p:nvPr>
            <p:ph idx="1"/>
          </p:nvPr>
        </p:nvSpPr>
        <p:spPr>
          <a:xfrm>
            <a:off x="250825" y="1557338"/>
            <a:ext cx="8229600" cy="4695825"/>
          </a:xfrm>
        </p:spPr>
        <p:txBody>
          <a:bodyPr>
            <a:normAutofit/>
          </a:bodyPr>
          <a:lstStyle/>
          <a:p>
            <a:pPr>
              <a:buFont typeface="Wingdings 2" pitchFamily="18" charset="2"/>
              <a:buNone/>
            </a:pPr>
            <a:r>
              <a:rPr lang="en-GB" sz="2000" b="1" u="sng" dirty="0">
                <a:latin typeface="CCW Cursive Writing 7" pitchFamily="66" charset="0"/>
              </a:rPr>
              <a:t>English:</a:t>
            </a:r>
          </a:p>
          <a:p>
            <a:pPr eaLnBrk="1" hangingPunct="1"/>
            <a:r>
              <a:rPr lang="en-GB" dirty="0">
                <a:latin typeface="CCW Cursive Writing 7" pitchFamily="66" charset="0"/>
              </a:rPr>
              <a:t>Speaking and Listening</a:t>
            </a:r>
          </a:p>
          <a:p>
            <a:pPr eaLnBrk="1" hangingPunct="1"/>
            <a:r>
              <a:rPr lang="en-GB" dirty="0">
                <a:latin typeface="CCW Cursive Writing 7" pitchFamily="66" charset="0"/>
              </a:rPr>
              <a:t>Reading</a:t>
            </a:r>
          </a:p>
          <a:p>
            <a:pPr eaLnBrk="1" hangingPunct="1"/>
            <a:r>
              <a:rPr lang="en-GB" dirty="0">
                <a:latin typeface="CCW Cursive Writing 7" pitchFamily="66" charset="0"/>
              </a:rPr>
              <a:t>Writing</a:t>
            </a:r>
          </a:p>
          <a:p>
            <a:pPr marL="0" indent="0" eaLnBrk="1" hangingPunct="1">
              <a:buNone/>
            </a:pPr>
            <a:endParaRPr lang="en-GB" dirty="0">
              <a:latin typeface="CCW Cursive Writing 7" pitchFamily="66" charset="0"/>
            </a:endParaRPr>
          </a:p>
          <a:p>
            <a:pPr eaLnBrk="1" hangingPunct="1">
              <a:buFont typeface="Wingdings 2" pitchFamily="18" charset="2"/>
              <a:buNone/>
            </a:pPr>
            <a:r>
              <a:rPr lang="en-GB" sz="2000" b="1" u="sng" dirty="0">
                <a:latin typeface="CCW Cursive Writing 7" pitchFamily="66" charset="0"/>
              </a:rPr>
              <a:t>Maths:</a:t>
            </a:r>
          </a:p>
          <a:p>
            <a:pPr eaLnBrk="1" hangingPunct="1"/>
            <a:r>
              <a:rPr lang="en-GB" dirty="0">
                <a:latin typeface="CCW Cursive Writing 7" pitchFamily="66" charset="0"/>
              </a:rPr>
              <a:t>Using and Applying</a:t>
            </a:r>
          </a:p>
          <a:p>
            <a:pPr eaLnBrk="1" hangingPunct="1"/>
            <a:r>
              <a:rPr lang="en-GB" dirty="0">
                <a:latin typeface="CCW Cursive Writing 7" pitchFamily="66" charset="0"/>
              </a:rPr>
              <a:t>Number and Algebra</a:t>
            </a:r>
          </a:p>
          <a:p>
            <a:pPr eaLnBrk="1" hangingPunct="1"/>
            <a:r>
              <a:rPr lang="en-GB" dirty="0">
                <a:latin typeface="CCW Cursive Writing 7" pitchFamily="66" charset="0"/>
              </a:rPr>
              <a:t>Shape, Space and Measures</a:t>
            </a:r>
          </a:p>
          <a:p>
            <a:pPr eaLnBrk="1" hangingPunct="1"/>
            <a:r>
              <a:rPr lang="en-GB" dirty="0">
                <a:latin typeface="CCW Cursive Writing 7" pitchFamily="66" charset="0"/>
              </a:rPr>
              <a:t>Handling Data</a:t>
            </a:r>
            <a:endParaRPr lang="en-GB" u="sng" dirty="0">
              <a:latin typeface="CCW Cursive Writing 7" pitchFamily="66" charset="0"/>
            </a:endParaRPr>
          </a:p>
          <a:p>
            <a:pPr eaLnBrk="1" hangingPunct="1">
              <a:buFont typeface="Wingdings 2" pitchFamily="18" charset="2"/>
              <a:buNone/>
            </a:pPr>
            <a:endParaRPr lang="en-GB" u="sng" dirty="0">
              <a:latin typeface="CCW Cursive Writing 7" pitchFamily="66" charset="0"/>
            </a:endParaRPr>
          </a:p>
          <a:p>
            <a:pPr>
              <a:buFont typeface="Wingdings 2" pitchFamily="18" charset="2"/>
              <a:buNone/>
            </a:pPr>
            <a:endParaRPr lang="en-GB" dirty="0">
              <a:latin typeface="CCW Cursive Writing 7" pitchFamily="66" charset="0"/>
            </a:endParaRPr>
          </a:p>
        </p:txBody>
      </p:sp>
      <p:sp>
        <p:nvSpPr>
          <p:cNvPr id="4" name="Date Placeholder 3"/>
          <p:cNvSpPr>
            <a:spLocks noGrp="1"/>
          </p:cNvSpPr>
          <p:nvPr>
            <p:ph type="dt" sz="half" idx="10"/>
          </p:nvPr>
        </p:nvSpPr>
        <p:spPr/>
        <p:txBody>
          <a:bodyPr/>
          <a:lstStyle/>
          <a:p>
            <a:pPr>
              <a:defRPr/>
            </a:pPr>
            <a:fld id="{038EE0E4-3BBC-4AF9-98EE-6EA1E1E0A263}" type="datetime3">
              <a:rPr lang="en-US" sz="1100" smtClean="0">
                <a:solidFill>
                  <a:srgbClr val="04617B">
                    <a:shade val="90000"/>
                  </a:srgbClr>
                </a:solidFill>
                <a:latin typeface="CCW Cursive Writing 7" pitchFamily="66" charset="0"/>
              </a:rPr>
              <a:pPr>
                <a:defRPr/>
              </a:pPr>
              <a:t>22 January 2025</a:t>
            </a:fld>
            <a:endParaRPr lang="en-US" sz="1100">
              <a:solidFill>
                <a:srgbClr val="04617B">
                  <a:shade val="90000"/>
                </a:srgbClr>
              </a:solidFill>
              <a:latin typeface="CCW Cursive Writing 7" pitchFamily="66" charset="0"/>
            </a:endParaRPr>
          </a:p>
        </p:txBody>
      </p:sp>
      <p:pic>
        <p:nvPicPr>
          <p:cNvPr id="10245" name="Picture 3" descr="C:\Users\jstevenson\AppData\Local\Microsoft\Windows\Temporary Internet Files\Content.IE5\HHQ9VEBP\MC90032428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9925" y="1989138"/>
            <a:ext cx="1757363"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5" descr="C:\Users\jstevenson\AppData\Local\Microsoft\Windows\Temporary Internet Files\Content.IE5\QESISMRE\MC90004806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5963" y="4437063"/>
            <a:ext cx="12747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C:\Users\jstevenson\AppData\Local\Microsoft\Windows\Temporary Internet Files\Content.IE5\QESISMRE\MC900039023[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388" y="5084763"/>
            <a:ext cx="1439862"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252832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709613" y="4913313"/>
            <a:ext cx="5143500" cy="966787"/>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 name="TextBox 1"/>
          <p:cNvSpPr txBox="1"/>
          <p:nvPr/>
        </p:nvSpPr>
        <p:spPr>
          <a:xfrm>
            <a:off x="6350" y="228600"/>
            <a:ext cx="9137650" cy="830263"/>
          </a:xfrm>
          <a:prstGeom prst="rect">
            <a:avLst/>
          </a:prstGeom>
          <a:solidFill>
            <a:schemeClr val="accent1"/>
          </a:solidFill>
        </p:spPr>
        <p:txBody>
          <a:bodyPr>
            <a:spAutoFit/>
          </a:bodyPr>
          <a:lstStyle/>
          <a:p>
            <a:pPr algn="ctr">
              <a:defRPr/>
            </a:pPr>
            <a:r>
              <a:rPr kumimoji="1" lang="en-GB" sz="48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ASSESSED?</a:t>
            </a:r>
          </a:p>
        </p:txBody>
      </p:sp>
      <p:sp>
        <p:nvSpPr>
          <p:cNvPr id="3" name="Rectangle 2"/>
          <p:cNvSpPr/>
          <p:nvPr/>
        </p:nvSpPr>
        <p:spPr>
          <a:xfrm>
            <a:off x="6094413" y="1947863"/>
            <a:ext cx="2516187"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Rectangle 4"/>
          <p:cNvSpPr/>
          <p:nvPr/>
        </p:nvSpPr>
        <p:spPr>
          <a:xfrm>
            <a:off x="685800" y="1947863"/>
            <a:ext cx="2725738" cy="30353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0" name="TextBox 5"/>
          <p:cNvSpPr txBox="1">
            <a:spLocks noChangeArrowheads="1"/>
          </p:cNvSpPr>
          <p:nvPr/>
        </p:nvSpPr>
        <p:spPr bwMode="auto">
          <a:xfrm>
            <a:off x="865188" y="1219200"/>
            <a:ext cx="7215187"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800">
                <a:solidFill>
                  <a:prstClr val="black"/>
                </a:solidFill>
                <a:latin typeface="Comic Sans MS" pitchFamily="66" charset="0"/>
                <a:cs typeface="Arial" charset="0"/>
              </a:rPr>
              <a:t>ASSESSED BY TESTS </a:t>
            </a:r>
            <a:r>
              <a:rPr lang="en-GB" altLang="en-US" sz="2000">
                <a:solidFill>
                  <a:prstClr val="black"/>
                </a:solidFill>
                <a:latin typeface="Comic Sans MS" pitchFamily="66" charset="0"/>
                <a:cs typeface="Arial" charset="0"/>
              </a:rPr>
              <a:t>(marked externally)</a:t>
            </a:r>
          </a:p>
        </p:txBody>
      </p:sp>
      <p:sp>
        <p:nvSpPr>
          <p:cNvPr id="11271" name="TextBox 6"/>
          <p:cNvSpPr txBox="1">
            <a:spLocks noChangeArrowheads="1"/>
          </p:cNvSpPr>
          <p:nvPr/>
        </p:nvSpPr>
        <p:spPr bwMode="auto">
          <a:xfrm>
            <a:off x="6553200" y="21177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MATHS</a:t>
            </a:r>
          </a:p>
        </p:txBody>
      </p:sp>
      <p:sp>
        <p:nvSpPr>
          <p:cNvPr id="11272" name="TextBox 7"/>
          <p:cNvSpPr txBox="1">
            <a:spLocks noChangeArrowheads="1"/>
          </p:cNvSpPr>
          <p:nvPr/>
        </p:nvSpPr>
        <p:spPr bwMode="auto">
          <a:xfrm>
            <a:off x="1084263" y="213518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READING</a:t>
            </a:r>
          </a:p>
        </p:txBody>
      </p:sp>
      <p:sp>
        <p:nvSpPr>
          <p:cNvPr id="11273" name="TextBox 9"/>
          <p:cNvSpPr txBox="1">
            <a:spLocks noChangeArrowheads="1"/>
          </p:cNvSpPr>
          <p:nvPr/>
        </p:nvSpPr>
        <p:spPr bwMode="auto">
          <a:xfrm>
            <a:off x="1084263" y="2805113"/>
            <a:ext cx="20875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b="1">
                <a:solidFill>
                  <a:prstClr val="black"/>
                </a:solidFill>
                <a:latin typeface="Calibri" pitchFamily="34" charset="0"/>
                <a:cs typeface="Arial" charset="0"/>
              </a:rPr>
              <a:t>ONE PAPER</a:t>
            </a:r>
            <a:endParaRPr lang="en-GB" altLang="en-US" sz="2000">
              <a:solidFill>
                <a:prstClr val="black"/>
              </a:solidFill>
              <a:latin typeface="Aharoni" pitchFamily="2" charset="-79"/>
              <a:cs typeface="Aharoni" pitchFamily="2" charset="-79"/>
            </a:endParaRPr>
          </a:p>
          <a:p>
            <a:pPr algn="ctr" fontAlgn="base">
              <a:spcBef>
                <a:spcPct val="0"/>
              </a:spcBef>
              <a:spcAft>
                <a:spcPct val="0"/>
              </a:spcAft>
            </a:pPr>
            <a:r>
              <a:rPr lang="en-GB" altLang="en-US" sz="2000">
                <a:solidFill>
                  <a:prstClr val="black"/>
                </a:solidFill>
                <a:latin typeface="Aharoni" pitchFamily="2" charset="-79"/>
                <a:cs typeface="Aharoni" pitchFamily="2" charset="-79"/>
              </a:rPr>
              <a:t>Reading booklet and associated answer booklet.</a:t>
            </a:r>
            <a:r>
              <a:rPr lang="en-GB" altLang="en-US" sz="2000" b="1">
                <a:solidFill>
                  <a:prstClr val="black"/>
                </a:solidFill>
                <a:latin typeface="Calibri" pitchFamily="34" charset="0"/>
                <a:cs typeface="Arial" charset="0"/>
              </a:rPr>
              <a:t> </a:t>
            </a:r>
          </a:p>
          <a:p>
            <a:pPr algn="ctr" fontAlgn="base">
              <a:spcBef>
                <a:spcPct val="0"/>
              </a:spcBef>
              <a:spcAft>
                <a:spcPct val="0"/>
              </a:spcAft>
            </a:pPr>
            <a:r>
              <a:rPr lang="en-GB" altLang="en-US" sz="2000" b="1">
                <a:solidFill>
                  <a:prstClr val="black"/>
                </a:solidFill>
                <a:latin typeface="Calibri" pitchFamily="34" charset="0"/>
                <a:cs typeface="Arial" charset="0"/>
              </a:rPr>
              <a:t> </a:t>
            </a:r>
          </a:p>
        </p:txBody>
      </p:sp>
      <p:sp>
        <p:nvSpPr>
          <p:cNvPr id="11" name="Rectangle 10"/>
          <p:cNvSpPr/>
          <p:nvPr/>
        </p:nvSpPr>
        <p:spPr>
          <a:xfrm>
            <a:off x="3643313" y="1947863"/>
            <a:ext cx="2209800"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5" name="TextBox 11"/>
          <p:cNvSpPr txBox="1">
            <a:spLocks noChangeArrowheads="1"/>
          </p:cNvSpPr>
          <p:nvPr/>
        </p:nvSpPr>
        <p:spPr bwMode="auto">
          <a:xfrm>
            <a:off x="3871913" y="21304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SPaG</a:t>
            </a:r>
          </a:p>
        </p:txBody>
      </p:sp>
      <p:sp>
        <p:nvSpPr>
          <p:cNvPr id="11276" name="TextBox 12"/>
          <p:cNvSpPr txBox="1">
            <a:spLocks noChangeArrowheads="1"/>
          </p:cNvSpPr>
          <p:nvPr/>
        </p:nvSpPr>
        <p:spPr bwMode="auto">
          <a:xfrm>
            <a:off x="3652838" y="2790825"/>
            <a:ext cx="22002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1, short answer questions.</a:t>
            </a:r>
          </a:p>
          <a:p>
            <a:pPr algn="ctr" fontAlgn="base">
              <a:spcBef>
                <a:spcPct val="0"/>
              </a:spcBef>
              <a:spcAft>
                <a:spcPct val="0"/>
              </a:spcAft>
              <a:buFont typeface="Arial" charset="0"/>
              <a:buNone/>
            </a:pPr>
            <a:endParaRPr lang="en-GB" altLang="en-US" sz="2000">
              <a:solidFill>
                <a:prstClr val="black"/>
              </a:solidFill>
              <a:latin typeface="Aharoni" pitchFamily="2" charset="-79"/>
              <a:cs typeface="Aharoni" pitchFamily="2" charset="-79"/>
            </a:endParaRPr>
          </a:p>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2, spelling.</a:t>
            </a:r>
          </a:p>
          <a:p>
            <a:pPr algn="ctr" fontAlgn="base">
              <a:spcBef>
                <a:spcPct val="0"/>
              </a:spcBef>
              <a:spcAft>
                <a:spcPct val="0"/>
              </a:spcAft>
            </a:pPr>
            <a:endParaRPr lang="en-GB" altLang="en-US" sz="2000" b="1">
              <a:solidFill>
                <a:prstClr val="black"/>
              </a:solidFill>
              <a:latin typeface="Calibri" pitchFamily="34" charset="0"/>
              <a:cs typeface="Arial" charset="0"/>
            </a:endParaRPr>
          </a:p>
        </p:txBody>
      </p:sp>
      <p:sp>
        <p:nvSpPr>
          <p:cNvPr id="11277" name="TextBox 13"/>
          <p:cNvSpPr txBox="1">
            <a:spLocks noChangeArrowheads="1"/>
          </p:cNvSpPr>
          <p:nvPr/>
        </p:nvSpPr>
        <p:spPr bwMode="auto">
          <a:xfrm>
            <a:off x="6518275" y="4298950"/>
            <a:ext cx="178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1400">
                <a:solidFill>
                  <a:prstClr val="black"/>
                </a:solidFill>
                <a:latin typeface="Calibri" pitchFamily="34" charset="0"/>
                <a:cs typeface="Arial" charset="0"/>
              </a:rPr>
              <a:t>* No Calculator Paper</a:t>
            </a:r>
          </a:p>
        </p:txBody>
      </p:sp>
      <p:sp>
        <p:nvSpPr>
          <p:cNvPr id="15" name="TextBox 14"/>
          <p:cNvSpPr txBox="1"/>
          <p:nvPr/>
        </p:nvSpPr>
        <p:spPr>
          <a:xfrm>
            <a:off x="960438" y="4983163"/>
            <a:ext cx="4495800" cy="800100"/>
          </a:xfrm>
          <a:prstGeom prst="rect">
            <a:avLst/>
          </a:prstGeom>
          <a:solidFill>
            <a:schemeClr val="accent3">
              <a:lumMod val="60000"/>
              <a:lumOff val="40000"/>
            </a:schemeClr>
          </a:solidFill>
        </p:spPr>
        <p:txBody>
          <a:bodyPr>
            <a:spAutoFit/>
          </a:bodyPr>
          <a:lstStyle/>
          <a:p>
            <a:pPr algn="ctr">
              <a:defRPr/>
            </a:pPr>
            <a:r>
              <a:rPr kumimoji="1" lang="en-GB" sz="2300" i="1" dirty="0">
                <a:solidFill>
                  <a:prstClr val="black"/>
                </a:solidFill>
                <a:latin typeface="Comic Sans MS" pitchFamily="66" charset="0"/>
              </a:rPr>
              <a:t>CONTINUOUS TEACHER ASSESSMENT</a:t>
            </a:r>
          </a:p>
        </p:txBody>
      </p:sp>
      <p:sp>
        <p:nvSpPr>
          <p:cNvPr id="16" name="Rectangle 15"/>
          <p:cNvSpPr/>
          <p:nvPr/>
        </p:nvSpPr>
        <p:spPr>
          <a:xfrm>
            <a:off x="6081713" y="4924425"/>
            <a:ext cx="2528887" cy="91757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7" name="TextBox 16"/>
          <p:cNvSpPr txBox="1"/>
          <p:nvPr/>
        </p:nvSpPr>
        <p:spPr>
          <a:xfrm>
            <a:off x="6170613" y="5092700"/>
            <a:ext cx="2289175" cy="584200"/>
          </a:xfrm>
          <a:prstGeom prst="rect">
            <a:avLst/>
          </a:prstGeom>
          <a:solidFill>
            <a:schemeClr val="accent3">
              <a:lumMod val="60000"/>
              <a:lumOff val="40000"/>
            </a:schemeClr>
          </a:solidFill>
        </p:spPr>
        <p:txBody>
          <a:bodyPr>
            <a:spAutoFit/>
          </a:bodyPr>
          <a:lstStyle/>
          <a:p>
            <a:pPr algn="ctr">
              <a:defRPr/>
            </a:pPr>
            <a:r>
              <a:rPr kumimoji="1" lang="en-GB" sz="3200" b="1" i="1" dirty="0">
                <a:solidFill>
                  <a:prstClr val="black"/>
                </a:solidFill>
              </a:rPr>
              <a:t>WRITING</a:t>
            </a:r>
          </a:p>
        </p:txBody>
      </p:sp>
      <p:sp>
        <p:nvSpPr>
          <p:cNvPr id="20" name="Rectangle 19"/>
          <p:cNvSpPr/>
          <p:nvPr/>
        </p:nvSpPr>
        <p:spPr>
          <a:xfrm>
            <a:off x="709613" y="6061075"/>
            <a:ext cx="5143500" cy="66516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1" name="TextBox 20"/>
          <p:cNvSpPr txBox="1"/>
          <p:nvPr/>
        </p:nvSpPr>
        <p:spPr>
          <a:xfrm>
            <a:off x="865188" y="6142038"/>
            <a:ext cx="4916487" cy="307777"/>
          </a:xfrm>
          <a:prstGeom prst="rect">
            <a:avLst/>
          </a:prstGeom>
          <a:solidFill>
            <a:schemeClr val="accent5">
              <a:lumMod val="40000"/>
              <a:lumOff val="60000"/>
            </a:schemeClr>
          </a:solidFill>
        </p:spPr>
        <p:txBody>
          <a:bodyPr>
            <a:spAutoFit/>
          </a:bodyPr>
          <a:lstStyle/>
          <a:p>
            <a:pPr algn="ctr">
              <a:defRPr/>
            </a:pPr>
            <a:r>
              <a:rPr kumimoji="1" lang="en-GB" sz="1400" b="1" i="1" dirty="0">
                <a:solidFill>
                  <a:prstClr val="black"/>
                </a:solidFill>
                <a:latin typeface="Comic Sans MS" pitchFamily="66" charset="0"/>
              </a:rPr>
              <a:t>CONTINUOUS TEACHER ASSESSMENT  </a:t>
            </a:r>
          </a:p>
        </p:txBody>
      </p:sp>
      <p:sp>
        <p:nvSpPr>
          <p:cNvPr id="22" name="Rectangle 21"/>
          <p:cNvSpPr/>
          <p:nvPr/>
        </p:nvSpPr>
        <p:spPr>
          <a:xfrm>
            <a:off x="6094413" y="6061075"/>
            <a:ext cx="2516187" cy="59213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3" name="TextBox 22"/>
          <p:cNvSpPr txBox="1"/>
          <p:nvPr/>
        </p:nvSpPr>
        <p:spPr>
          <a:xfrm>
            <a:off x="6545263" y="6145213"/>
            <a:ext cx="1752600" cy="461962"/>
          </a:xfrm>
          <a:prstGeom prst="rect">
            <a:avLst/>
          </a:prstGeom>
          <a:solidFill>
            <a:schemeClr val="accent5">
              <a:lumMod val="40000"/>
              <a:lumOff val="60000"/>
            </a:schemeClr>
          </a:solidFill>
        </p:spPr>
        <p:txBody>
          <a:bodyPr>
            <a:spAutoFit/>
          </a:bodyPr>
          <a:lstStyle/>
          <a:p>
            <a:pPr algn="ctr">
              <a:defRPr/>
            </a:pPr>
            <a:r>
              <a:rPr kumimoji="1" lang="en-GB" sz="2400" b="1" i="1" dirty="0">
                <a:solidFill>
                  <a:prstClr val="black"/>
                </a:solidFill>
              </a:rPr>
              <a:t>SCIENCE</a:t>
            </a:r>
          </a:p>
        </p:txBody>
      </p:sp>
      <p:sp>
        <p:nvSpPr>
          <p:cNvPr id="11285" name="TextBox 3"/>
          <p:cNvSpPr txBox="1">
            <a:spLocks noChangeArrowheads="1"/>
          </p:cNvSpPr>
          <p:nvPr/>
        </p:nvSpPr>
        <p:spPr bwMode="auto">
          <a:xfrm>
            <a:off x="6170613" y="2719388"/>
            <a:ext cx="25161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2000">
                <a:solidFill>
                  <a:prstClr val="black"/>
                </a:solidFill>
                <a:latin typeface="Aharoni" pitchFamily="2" charset="-79"/>
                <a:cs typeface="Aharoni" pitchFamily="2" charset="-79"/>
              </a:rPr>
              <a:t>Paper 1, arithmetic </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2, reasoning</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3, reasoning </a:t>
            </a:r>
            <a:endParaRPr lang="en-GB" altLang="en-US" sz="2000">
              <a:solidFill>
                <a:prstClr val="black"/>
              </a:solidFill>
              <a:latin typeface="Calibri" pitchFamily="34" charset="0"/>
              <a:cs typeface="Arial" charset="0"/>
            </a:endParaRPr>
          </a:p>
        </p:txBody>
      </p:sp>
    </p:spTree>
    <p:extLst>
      <p:ext uri="{BB962C8B-B14F-4D97-AF65-F5344CB8AC3E}">
        <p14:creationId xmlns:p14="http://schemas.microsoft.com/office/powerpoint/2010/main" val="127332534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sz="4000" b="1">
                <a:latin typeface="CCW Cursive Writing 7" pitchFamily="66" charset="0"/>
              </a:rPr>
              <a:t>Teacher Assessments: (cont.)</a:t>
            </a:r>
          </a:p>
        </p:txBody>
      </p:sp>
      <p:sp>
        <p:nvSpPr>
          <p:cNvPr id="12291" name="Content Placeholder 2"/>
          <p:cNvSpPr>
            <a:spLocks noGrp="1"/>
          </p:cNvSpPr>
          <p:nvPr>
            <p:ph idx="1"/>
          </p:nvPr>
        </p:nvSpPr>
        <p:spPr>
          <a:xfrm>
            <a:off x="457200" y="2276475"/>
            <a:ext cx="8229600" cy="4048125"/>
          </a:xfrm>
        </p:spPr>
        <p:txBody>
          <a:bodyPr/>
          <a:lstStyle/>
          <a:p>
            <a:pPr eaLnBrk="1" hangingPunct="1">
              <a:buFont typeface="Wingdings 2" pitchFamily="18" charset="2"/>
              <a:buNone/>
            </a:pPr>
            <a:r>
              <a:rPr lang="en-GB" sz="2000" b="1" u="sng">
                <a:latin typeface="CCW Cursive Writing 7" pitchFamily="66" charset="0"/>
              </a:rPr>
              <a:t>Science:</a:t>
            </a:r>
            <a:endParaRPr lang="en-GB" sz="2000" b="1">
              <a:latin typeface="CCW Cursive Writing 7" pitchFamily="66" charset="0"/>
            </a:endParaRPr>
          </a:p>
          <a:p>
            <a:pPr eaLnBrk="1" hangingPunct="1"/>
            <a:r>
              <a:rPr lang="en-GB" sz="1800">
                <a:latin typeface="CCW Cursive Writing 7" pitchFamily="66" charset="0"/>
              </a:rPr>
              <a:t>Scientific Enquiry</a:t>
            </a:r>
          </a:p>
          <a:p>
            <a:pPr eaLnBrk="1" hangingPunct="1"/>
            <a:r>
              <a:rPr lang="en-GB" sz="1800">
                <a:latin typeface="CCW Cursive Writing 7" pitchFamily="66" charset="0"/>
              </a:rPr>
              <a:t>Life Processes</a:t>
            </a:r>
          </a:p>
          <a:p>
            <a:pPr eaLnBrk="1" hangingPunct="1"/>
            <a:r>
              <a:rPr lang="en-GB" sz="1800">
                <a:latin typeface="CCW Cursive Writing 7" pitchFamily="66" charset="0"/>
              </a:rPr>
              <a:t>Materials and their Properties</a:t>
            </a:r>
          </a:p>
          <a:p>
            <a:pPr eaLnBrk="1" hangingPunct="1"/>
            <a:r>
              <a:rPr lang="en-GB" sz="1800">
                <a:latin typeface="CCW Cursive Writing 7" pitchFamily="66" charset="0"/>
              </a:rPr>
              <a:t>Physical Processes</a:t>
            </a:r>
          </a:p>
          <a:p>
            <a:endParaRPr lang="en-GB" sz="1800">
              <a:latin typeface="CCW Cursive Writing 7" pitchFamily="66" charset="0"/>
            </a:endParaRPr>
          </a:p>
        </p:txBody>
      </p:sp>
      <p:sp>
        <p:nvSpPr>
          <p:cNvPr id="4" name="Date Placeholder 3"/>
          <p:cNvSpPr>
            <a:spLocks noGrp="1"/>
          </p:cNvSpPr>
          <p:nvPr>
            <p:ph type="dt" sz="half" idx="10"/>
          </p:nvPr>
        </p:nvSpPr>
        <p:spPr/>
        <p:txBody>
          <a:bodyPr/>
          <a:lstStyle/>
          <a:p>
            <a:pPr>
              <a:defRPr/>
            </a:pPr>
            <a:fld id="{038EE0E4-3BBC-4AF9-98EE-6EA1E1E0A263}" type="datetime3">
              <a:rPr lang="en-US" sz="1000" smtClean="0">
                <a:solidFill>
                  <a:srgbClr val="04617B">
                    <a:shade val="90000"/>
                  </a:srgbClr>
                </a:solidFill>
                <a:latin typeface="CCW Cursive Writing 7" pitchFamily="66" charset="0"/>
              </a:rPr>
              <a:pPr>
                <a:defRPr/>
              </a:pPr>
              <a:t>22 January 2025</a:t>
            </a:fld>
            <a:endParaRPr lang="en-US" sz="1000">
              <a:solidFill>
                <a:srgbClr val="04617B">
                  <a:shade val="90000"/>
                </a:srgbClr>
              </a:solidFill>
              <a:latin typeface="CCW Cursive Writing 7" pitchFamily="66" charset="0"/>
            </a:endParaRPr>
          </a:p>
        </p:txBody>
      </p:sp>
      <p:pic>
        <p:nvPicPr>
          <p:cNvPr id="12293" name="Picture 2" descr="C:\Program Files (x86)\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21336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3" descr="C:\Users\jstevenson\AppData\Local\Microsoft\Windows\Temporary Internet Files\Content.IE5\6IMWI3B8\MC90035195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825" y="4581525"/>
            <a:ext cx="1119188"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51002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38CF5C0B-4D0B-48DC-AE20-A4E75B81B921}" type="datetime3">
              <a:rPr lang="en-US" smtClean="0">
                <a:solidFill>
                  <a:srgbClr val="04617B">
                    <a:shade val="90000"/>
                  </a:srgbClr>
                </a:solidFill>
              </a:rPr>
              <a:pPr>
                <a:defRPr/>
              </a:pPr>
              <a:t>22 January 2025</a:t>
            </a:fld>
            <a:endParaRPr lang="en-US">
              <a:solidFill>
                <a:srgbClr val="04617B">
                  <a:shade val="90000"/>
                </a:srgbClr>
              </a:solidFill>
            </a:endParaRPr>
          </a:p>
        </p:txBody>
      </p:sp>
      <p:pic>
        <p:nvPicPr>
          <p:cNvPr id="3" name="Picture 2">
            <a:extLst>
              <a:ext uri="{FF2B5EF4-FFF2-40B4-BE49-F238E27FC236}">
                <a16:creationId xmlns:a16="http://schemas.microsoft.com/office/drawing/2014/main" id="{1D2F4465-E911-4D65-A4E2-5E2AD96247B0}"/>
              </a:ext>
            </a:extLst>
          </p:cNvPr>
          <p:cNvPicPr>
            <a:picLocks noChangeAspect="1"/>
          </p:cNvPicPr>
          <p:nvPr/>
        </p:nvPicPr>
        <p:blipFill>
          <a:blip r:embed="rId2"/>
          <a:stretch>
            <a:fillRect/>
          </a:stretch>
        </p:blipFill>
        <p:spPr>
          <a:xfrm>
            <a:off x="467544" y="0"/>
            <a:ext cx="8208912" cy="5358946"/>
          </a:xfrm>
          <a:prstGeom prst="rect">
            <a:avLst/>
          </a:prstGeom>
        </p:spPr>
      </p:pic>
      <p:sp>
        <p:nvSpPr>
          <p:cNvPr id="5" name="Rectangle 4">
            <a:extLst>
              <a:ext uri="{FF2B5EF4-FFF2-40B4-BE49-F238E27FC236}">
                <a16:creationId xmlns:a16="http://schemas.microsoft.com/office/drawing/2014/main" id="{B3D9CB07-CA40-4F3D-A7D6-EF5040725B88}"/>
              </a:ext>
            </a:extLst>
          </p:cNvPr>
          <p:cNvSpPr/>
          <p:nvPr/>
        </p:nvSpPr>
        <p:spPr>
          <a:xfrm>
            <a:off x="233772" y="5358946"/>
            <a:ext cx="8676456" cy="1323439"/>
          </a:xfrm>
          <a:prstGeom prst="rect">
            <a:avLst/>
          </a:prstGeom>
          <a:solidFill>
            <a:schemeClr val="bg1"/>
          </a:solidFill>
        </p:spPr>
        <p:txBody>
          <a:bodyPr wrap="square">
            <a:spAutoFit/>
          </a:bodyPr>
          <a:lstStyle/>
          <a:p>
            <a:pPr algn="ctr"/>
            <a:r>
              <a:rPr lang="en-US" sz="2000" dirty="0">
                <a:latin typeface="CCW Cursive Writing 7" pitchFamily="66" charset="0"/>
              </a:rPr>
              <a:t>Please avoid taking your child out of school during this time and in the weeks leading up to the tests.</a:t>
            </a:r>
          </a:p>
          <a:p>
            <a:pPr algn="ctr"/>
            <a:r>
              <a:rPr lang="en-US" sz="2000" dirty="0">
                <a:latin typeface="CCW Cursive Writing 7" pitchFamily="66" charset="0"/>
              </a:rPr>
              <a:t>This will be a busy term!</a:t>
            </a:r>
          </a:p>
        </p:txBody>
      </p:sp>
    </p:spTree>
    <p:extLst>
      <p:ext uri="{BB962C8B-B14F-4D97-AF65-F5344CB8AC3E}">
        <p14:creationId xmlns:p14="http://schemas.microsoft.com/office/powerpoint/2010/main" val="295932096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28600"/>
            <a:ext cx="7772400" cy="1162050"/>
          </a:xfrm>
        </p:spPr>
        <p:txBody>
          <a:bodyPr>
            <a:normAutofit fontScale="90000"/>
          </a:bodyPr>
          <a:lstStyle/>
          <a:p>
            <a:pPr eaLnBrk="1" hangingPunct="1"/>
            <a:r>
              <a:rPr lang="en-GB" sz="4400" b="1" dirty="0">
                <a:solidFill>
                  <a:schemeClr val="tx1"/>
                </a:solidFill>
                <a:latin typeface="CCW Cursive Writing 7" pitchFamily="66" charset="0"/>
              </a:rPr>
              <a:t>How is SATs week organised?</a:t>
            </a:r>
            <a:endParaRPr lang="en-GB" sz="4400" dirty="0">
              <a:latin typeface="CCW Cursive Writing 7" pitchFamily="66" charset="0"/>
            </a:endParaRPr>
          </a:p>
        </p:txBody>
      </p:sp>
      <p:sp>
        <p:nvSpPr>
          <p:cNvPr id="26627" name="Rectangle 3"/>
          <p:cNvSpPr>
            <a:spLocks noGrp="1" noChangeArrowheads="1"/>
          </p:cNvSpPr>
          <p:nvPr>
            <p:ph idx="1"/>
          </p:nvPr>
        </p:nvSpPr>
        <p:spPr>
          <a:xfrm>
            <a:off x="190500" y="1621763"/>
            <a:ext cx="8305800" cy="4419600"/>
          </a:xfrm>
        </p:spPr>
        <p:txBody>
          <a:bodyPr>
            <a:normAutofit fontScale="77500" lnSpcReduction="20000"/>
          </a:bodyPr>
          <a:lstStyle/>
          <a:p>
            <a:pPr marL="274320" indent="-274320" eaLnBrk="1" fontAlgn="auto" hangingPunct="1">
              <a:spcAft>
                <a:spcPts val="0"/>
              </a:spcAft>
              <a:buClr>
                <a:schemeClr val="accent3"/>
              </a:buClr>
              <a:buFont typeface="Wingdings 2"/>
              <a:buChar char=""/>
              <a:defRPr/>
            </a:pPr>
            <a:endParaRPr lang="en-GB" sz="2600" dirty="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A timetable is issued to school, telling us on which days tests must be administered.</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We can determine at what time tests begin.</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Tests are completed in classrooms, with any displays that may help covered over.</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The LA monitor 10% of schools per year.</a:t>
            </a:r>
          </a:p>
          <a:p>
            <a:pPr marL="274320" indent="-274320" eaLnBrk="1" fontAlgn="auto" hangingPunct="1">
              <a:spcAft>
                <a:spcPts val="0"/>
              </a:spcAft>
              <a:buClr>
                <a:schemeClr val="accent3"/>
              </a:buClr>
              <a:buFont typeface="Wingdings 2"/>
              <a:buChar char=""/>
              <a:defRPr/>
            </a:pPr>
            <a:r>
              <a:rPr lang="en-GB" sz="2600" dirty="0">
                <a:latin typeface="CCW Cursive Writing 7" pitchFamily="66" charset="0"/>
              </a:rPr>
              <a:t>Children are divided into groups for test administration to ensure they are properly supported and feel secure.</a:t>
            </a: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a:latin typeface="CCW Cursive Writing 7" pitchFamily="66" charset="0"/>
            </a:endParaRPr>
          </a:p>
        </p:txBody>
      </p:sp>
      <p:pic>
        <p:nvPicPr>
          <p:cNvPr id="3174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1269" y="5373216"/>
            <a:ext cx="1220788"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1904130"/>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484784"/>
            <a:ext cx="6840760" cy="1646302"/>
          </a:xfrm>
          <a:ln>
            <a:miter lim="800000"/>
            <a:headEnd/>
            <a:tailEnd/>
          </a:ln>
          <a:extLst/>
        </p:spPr>
        <p:txBody>
          <a:bodyPr>
            <a:normAutofit fontScale="90000"/>
          </a:bodyPr>
          <a:lstStyle/>
          <a:p>
            <a:pPr algn="ctr" eaLnBrk="1" fontAlgn="auto" hangingPunct="1">
              <a:spcAft>
                <a:spcPts val="0"/>
              </a:spcAft>
              <a:defRPr/>
            </a:pPr>
            <a:r>
              <a:rPr lang="en-US" sz="6000" dirty="0">
                <a:solidFill>
                  <a:schemeClr val="tx2"/>
                </a:solidFill>
                <a:latin typeface="CCW Cursive Writing 7" pitchFamily="66" charset="0"/>
              </a:rPr>
              <a:t>What do the tests involve?</a:t>
            </a:r>
            <a:endParaRPr lang="en-GB" dirty="0">
              <a:latin typeface="CCW Cursive Writing 7" pitchFamily="66" charset="0"/>
            </a:endParaRPr>
          </a:p>
        </p:txBody>
      </p:sp>
      <p:sp>
        <p:nvSpPr>
          <p:cNvPr id="4" name="Date Placeholder 3"/>
          <p:cNvSpPr>
            <a:spLocks noGrp="1"/>
          </p:cNvSpPr>
          <p:nvPr>
            <p:ph type="dt" sz="half" idx="10"/>
          </p:nvPr>
        </p:nvSpPr>
        <p:spPr/>
        <p:txBody>
          <a:bodyPr/>
          <a:lstStyle/>
          <a:p>
            <a:pPr>
              <a:defRPr/>
            </a:pPr>
            <a:fld id="{57445E1F-F1D2-4F95-8430-F351580CBD24}" type="datetime3">
              <a:rPr lang="en-US">
                <a:solidFill>
                  <a:srgbClr val="DBF5F9">
                    <a:shade val="90000"/>
                  </a:srgbClr>
                </a:solidFill>
              </a:rPr>
              <a:pPr>
                <a:defRPr/>
              </a:pPr>
              <a:t>22 January 2025</a:t>
            </a:fld>
            <a:endParaRPr lang="en-US">
              <a:solidFill>
                <a:srgbClr val="DBF5F9">
                  <a:shade val="90000"/>
                </a:srgbClr>
              </a:solidFill>
            </a:endParaRPr>
          </a:p>
        </p:txBody>
      </p:sp>
      <p:pic>
        <p:nvPicPr>
          <p:cNvPr id="15364" name="Picture 5" descr="C:\Users\jstevenson\AppData\Local\Microsoft\Windows\Temporary Internet Files\Content.IE5\6IMWI3B8\MP90040889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500438"/>
            <a:ext cx="421322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9122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z="7200" b="1">
                <a:solidFill>
                  <a:schemeClr val="tx1"/>
                </a:solidFill>
              </a:rPr>
              <a:t>ENGLISH</a:t>
            </a:r>
            <a:endParaRPr lang="en-GB"/>
          </a:p>
        </p:txBody>
      </p:sp>
      <p:sp>
        <p:nvSpPr>
          <p:cNvPr id="7" name="Date Placeholder 3"/>
          <p:cNvSpPr>
            <a:spLocks noGrp="1"/>
          </p:cNvSpPr>
          <p:nvPr>
            <p:ph type="dt" sz="half" idx="10"/>
          </p:nvPr>
        </p:nvSpPr>
        <p:spPr/>
        <p:txBody>
          <a:bodyPr/>
          <a:lstStyle/>
          <a:p>
            <a:pPr>
              <a:defRPr/>
            </a:pPr>
            <a:fld id="{27BC9942-9541-4143-A32A-A3E7E32C7DE5}" type="datetime3">
              <a:rPr lang="en-US">
                <a:solidFill>
                  <a:srgbClr val="04617B">
                    <a:shade val="90000"/>
                  </a:srgbClr>
                </a:solidFill>
              </a:rPr>
              <a:pPr>
                <a:defRPr/>
              </a:pPr>
              <a:t>22 January 2025</a:t>
            </a:fld>
            <a:endParaRPr lang="en-US">
              <a:solidFill>
                <a:srgbClr val="04617B">
                  <a:shade val="90000"/>
                </a:srgbClr>
              </a:solidFill>
            </a:endParaRPr>
          </a:p>
        </p:txBody>
      </p:sp>
      <p:grpSp>
        <p:nvGrpSpPr>
          <p:cNvPr id="16388" name="Group 17"/>
          <p:cNvGrpSpPr>
            <a:grpSpLocks/>
          </p:cNvGrpSpPr>
          <p:nvPr/>
        </p:nvGrpSpPr>
        <p:grpSpPr bwMode="auto">
          <a:xfrm>
            <a:off x="5334000" y="1447800"/>
            <a:ext cx="3124200" cy="3352800"/>
            <a:chOff x="3360" y="912"/>
            <a:chExt cx="1968" cy="2112"/>
          </a:xfrm>
        </p:grpSpPr>
        <p:pic>
          <p:nvPicPr>
            <p:cNvPr id="1638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 y="912"/>
              <a:ext cx="816"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 y="1584"/>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 y="2256"/>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93738672"/>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61182" y="-439678"/>
            <a:ext cx="7772400" cy="533400"/>
          </a:xfrm>
        </p:spPr>
        <p:txBody>
          <a:bodyPr>
            <a:normAutofit fontScale="90000"/>
          </a:bodyPr>
          <a:lstStyle/>
          <a:p>
            <a:pPr algn="ctr" eaLnBrk="1" fontAlgn="auto" hangingPunct="1">
              <a:spcAft>
                <a:spcPts val="0"/>
              </a:spcAft>
              <a:defRPr/>
            </a:pPr>
            <a:br>
              <a:rPr lang="en-US" sz="4400" b="1" dirty="0">
                <a:latin typeface="CCW Cursive Writing 7" pitchFamily="66" charset="0"/>
              </a:rPr>
            </a:br>
            <a:r>
              <a:rPr lang="en-US" sz="4400" b="1" dirty="0">
                <a:latin typeface="CCW Cursive Writing 7" pitchFamily="66" charset="0"/>
              </a:rPr>
              <a:t>Reading Comprehension	</a:t>
            </a:r>
            <a:endParaRPr lang="en-US" sz="4400" dirty="0">
              <a:latin typeface="CCW Cursive Writing 7" pitchFamily="66" charset="0"/>
            </a:endParaRPr>
          </a:p>
        </p:txBody>
      </p:sp>
      <p:sp>
        <p:nvSpPr>
          <p:cNvPr id="17411" name="Rectangle 3"/>
          <p:cNvSpPr>
            <a:spLocks noGrp="1" noChangeArrowheads="1"/>
          </p:cNvSpPr>
          <p:nvPr>
            <p:ph idx="1"/>
          </p:nvPr>
        </p:nvSpPr>
        <p:spPr>
          <a:xfrm>
            <a:off x="419894" y="1700808"/>
            <a:ext cx="8304212" cy="4968875"/>
          </a:xfrm>
        </p:spPr>
        <p:txBody>
          <a:bodyPr>
            <a:normAutofit lnSpcReduction="10000"/>
          </a:bodyPr>
          <a:lstStyle/>
          <a:p>
            <a:r>
              <a:rPr lang="en-GB" sz="2400" dirty="0">
                <a:latin typeface="CCW Cursive Writing 7" pitchFamily="66" charset="0"/>
              </a:rPr>
              <a:t>The texts in the English reading booklet will not be linked by a theme. The booklet will contain three or four different texts. </a:t>
            </a:r>
          </a:p>
          <a:p>
            <a:endParaRPr lang="en-GB" sz="2400" dirty="0">
              <a:latin typeface="CCW Cursive Writing 7" pitchFamily="66" charset="0"/>
            </a:endParaRPr>
          </a:p>
          <a:p>
            <a:r>
              <a:rPr lang="en-GB" sz="2400" dirty="0">
                <a:latin typeface="CCW Cursive Writing 7" pitchFamily="66" charset="0"/>
              </a:rPr>
              <a:t>Instead of being given 15 minutes reading time and 45 minutes to answer the questions, children will have a total of </a:t>
            </a:r>
            <a:r>
              <a:rPr lang="en-GB" sz="2400" u="sng" dirty="0">
                <a:solidFill>
                  <a:srgbClr val="FF0000"/>
                </a:solidFill>
                <a:latin typeface="CCW Cursive Writing 7" pitchFamily="66" charset="0"/>
              </a:rPr>
              <a:t>one hour </a:t>
            </a:r>
            <a:r>
              <a:rPr lang="en-GB" sz="2400" dirty="0">
                <a:latin typeface="CCW Cursive Writing 7" pitchFamily="66" charset="0"/>
              </a:rPr>
              <a:t>to read the texts and complete the questions at their own pace.</a:t>
            </a:r>
          </a:p>
          <a:p>
            <a:pPr eaLnBrk="1" hangingPunct="1"/>
            <a:endParaRPr lang="en-US" sz="2400" dirty="0">
              <a:latin typeface="CCW Cursive Writing 7" pitchFamily="66" charset="0"/>
            </a:endParaRPr>
          </a:p>
        </p:txBody>
      </p:sp>
    </p:spTree>
    <p:extLst>
      <p:ext uri="{BB962C8B-B14F-4D97-AF65-F5344CB8AC3E}">
        <p14:creationId xmlns:p14="http://schemas.microsoft.com/office/powerpoint/2010/main" val="2573929722"/>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239712" y="620688"/>
            <a:ext cx="8664575" cy="5257800"/>
          </a:xfrm>
        </p:spPr>
        <p:txBody>
          <a:bodyPr>
            <a:normAutofit fontScale="92500" lnSpcReduction="10000"/>
          </a:bodyPr>
          <a:lstStyle/>
          <a:p>
            <a:r>
              <a:rPr lang="en-GB" sz="2400" dirty="0">
                <a:latin typeface="CCW Cursive Writing 7" pitchFamily="66" charset="0"/>
              </a:rPr>
              <a:t>The reading answer booklet will comprise of approximately 35 to 40 questions (</a:t>
            </a:r>
            <a:r>
              <a:rPr lang="en-GB" sz="2400" dirty="0">
                <a:solidFill>
                  <a:srgbClr val="FF0000"/>
                </a:solidFill>
                <a:latin typeface="CCW Cursive Writing 7" pitchFamily="66" charset="0"/>
              </a:rPr>
              <a:t>totalling 50 marks</a:t>
            </a:r>
            <a:r>
              <a:rPr lang="en-GB" sz="2400" dirty="0">
                <a:latin typeface="CCW Cursive Writing 7" pitchFamily="66" charset="0"/>
              </a:rPr>
              <a:t>). The questions are:</a:t>
            </a:r>
          </a:p>
          <a:p>
            <a:pPr marL="0" indent="0">
              <a:buNone/>
            </a:pPr>
            <a:endParaRPr lang="en-GB" sz="2400" dirty="0">
              <a:latin typeface="CCW Cursive Writing 7" pitchFamily="66" charset="0"/>
            </a:endParaRPr>
          </a:p>
          <a:p>
            <a:r>
              <a:rPr lang="en-GB" sz="2400" dirty="0">
                <a:latin typeface="CCW Cursive Writing 7" pitchFamily="66" charset="0"/>
              </a:rPr>
              <a:t>shorter, closed response items (such as multiple choice and matching questions)</a:t>
            </a:r>
          </a:p>
          <a:p>
            <a:r>
              <a:rPr lang="en-GB" sz="2400" dirty="0">
                <a:latin typeface="CCW Cursive Writing 7" pitchFamily="66" charset="0"/>
              </a:rPr>
              <a:t>shorter, open response items</a:t>
            </a:r>
          </a:p>
          <a:p>
            <a:r>
              <a:rPr lang="en-GB" sz="2400" dirty="0">
                <a:latin typeface="CCW Cursive Writing 7" pitchFamily="66" charset="0"/>
              </a:rPr>
              <a:t>longer, open response items that require children to explain and comment on the texts in order to demonstrate a full understanding.</a:t>
            </a:r>
          </a:p>
          <a:p>
            <a:r>
              <a:rPr lang="en-GB" sz="2400" dirty="0">
                <a:latin typeface="CCW Cursive Writing 7" pitchFamily="66" charset="0"/>
              </a:rPr>
              <a:t>Questions are worth 1, 2 or 3 marks.</a:t>
            </a:r>
          </a:p>
          <a:p>
            <a:pPr eaLnBrk="1" hangingPunct="1"/>
            <a:endParaRPr lang="en-GB" sz="2000" dirty="0">
              <a:latin typeface="CCW Cursive Writing 7" pitchFamily="66" charset="0"/>
            </a:endParaRPr>
          </a:p>
        </p:txBody>
      </p:sp>
      <p:sp>
        <p:nvSpPr>
          <p:cNvPr id="4" name="Date Placeholder 3"/>
          <p:cNvSpPr>
            <a:spLocks noGrp="1"/>
          </p:cNvSpPr>
          <p:nvPr>
            <p:ph type="dt" sz="half" idx="10"/>
          </p:nvPr>
        </p:nvSpPr>
        <p:spPr/>
        <p:txBody>
          <a:bodyPr/>
          <a:lstStyle/>
          <a:p>
            <a:pPr>
              <a:defRPr/>
            </a:pPr>
            <a:fld id="{0C3CCAB2-5297-4427-906F-12C29A6F2CF5}" type="datetime3">
              <a:rPr lang="en-US">
                <a:solidFill>
                  <a:srgbClr val="04617B">
                    <a:shade val="90000"/>
                  </a:srgbClr>
                </a:solidFill>
              </a:rPr>
              <a:pPr>
                <a:defRPr/>
              </a:pPr>
              <a:t>22 January 2025</a:t>
            </a:fld>
            <a:endParaRPr lang="en-US">
              <a:solidFill>
                <a:srgbClr val="04617B">
                  <a:shade val="90000"/>
                </a:srgbClr>
              </a:solidFill>
            </a:endParaRPr>
          </a:p>
        </p:txBody>
      </p:sp>
    </p:spTree>
    <p:extLst>
      <p:ext uri="{BB962C8B-B14F-4D97-AF65-F5344CB8AC3E}">
        <p14:creationId xmlns:p14="http://schemas.microsoft.com/office/powerpoint/2010/main" val="409350915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288925" y="1066800"/>
            <a:ext cx="8497888" cy="1905000"/>
          </a:xfrm>
          <a:prstGeom prst="rect">
            <a:avLst/>
          </a:prstGeom>
          <a:noFill/>
          <a:ln>
            <a:noFill/>
          </a:ln>
          <a:effectLst/>
          <a:extLst/>
        </p:spPr>
        <p:txBody>
          <a:bodyPr/>
          <a:lstStyle/>
          <a:p>
            <a:pPr marL="342900" indent="-342900">
              <a:spcBef>
                <a:spcPct val="20000"/>
              </a:spcBef>
              <a:buClr>
                <a:srgbClr val="E2D700"/>
              </a:buClr>
              <a:buSzPct val="65000"/>
              <a:buFont typeface="Wingdings" pitchFamily="2" charset="2"/>
              <a:buNone/>
              <a:defRPr/>
            </a:pPr>
            <a:r>
              <a:rPr kumimoji="1" lang="en-GB" sz="2000" i="1" dirty="0">
                <a:solidFill>
                  <a:srgbClr val="000000"/>
                </a:solidFill>
                <a:effectLst>
                  <a:outerShdw blurRad="38100" dist="38100" dir="2700000" algn="tl">
                    <a:srgbClr val="C0C0C0"/>
                  </a:outerShdw>
                </a:effectLst>
                <a:latin typeface="Comic Sans MS" pitchFamily="66" charset="0"/>
              </a:rPr>
              <a:t>The most crucial aspects of reading at the end of Key Stage 2 are:-</a:t>
            </a:r>
          </a:p>
          <a:p>
            <a:pPr marL="342900" indent="-342900">
              <a:spcBef>
                <a:spcPct val="20000"/>
              </a:spcBef>
              <a:buClr>
                <a:srgbClr val="E2D700"/>
              </a:buClr>
              <a:buSzPct val="65000"/>
              <a:buFont typeface="Wingdings" pitchFamily="2" charset="2"/>
              <a:buNone/>
              <a:defRPr/>
            </a:pPr>
            <a:endParaRPr kumimoji="1" lang="en-GB" sz="1200" i="1" dirty="0">
              <a:solidFill>
                <a:srgbClr val="000000"/>
              </a:solidFill>
              <a:effectLst>
                <a:outerShdw blurRad="38100" dist="38100" dir="2700000" algn="tl">
                  <a:srgbClr val="C0C0C0"/>
                </a:outerShdw>
              </a:effectLst>
              <a:latin typeface="Comic Sans MS" pitchFamily="66" charset="0"/>
            </a:endParaRP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Accuracy (decoding familiar and unfamiliar words correctly)</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Fluency (speed and confidence)</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Comprehension (drawing meaning from text)</a:t>
            </a:r>
          </a:p>
        </p:txBody>
      </p:sp>
      <p:sp>
        <p:nvSpPr>
          <p:cNvPr id="19459" name="TextBox 2"/>
          <p:cNvSpPr txBox="1">
            <a:spLocks noChangeArrowheads="1"/>
          </p:cNvSpPr>
          <p:nvPr/>
        </p:nvSpPr>
        <p:spPr bwMode="auto">
          <a:xfrm>
            <a:off x="381000" y="3124200"/>
            <a:ext cx="832961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Understanding, describing, selecting or retrieving information from the texts.</a:t>
            </a:r>
          </a:p>
          <a:p>
            <a:pPr fontAlgn="base">
              <a:lnSpc>
                <a:spcPct val="80000"/>
              </a:lnSpc>
              <a:spcBef>
                <a:spcPct val="0"/>
              </a:spcBef>
              <a:spcAft>
                <a:spcPct val="0"/>
              </a:spcAft>
              <a:buFont typeface="Arial" charset="0"/>
              <a:buChar char="•"/>
            </a:pPr>
            <a:r>
              <a:rPr lang="en-GB" altLang="en-US" sz="2000" dirty="0">
                <a:solidFill>
                  <a:srgbClr val="000000"/>
                </a:solidFill>
                <a:latin typeface="Comic Sans MS" pitchFamily="66" charset="0"/>
                <a:cs typeface="Arial" charset="0"/>
              </a:rPr>
              <a:t>Inferring </a:t>
            </a:r>
            <a:r>
              <a:rPr lang="en-US" altLang="en-US" sz="2000" dirty="0">
                <a:solidFill>
                  <a:srgbClr val="000000"/>
                </a:solidFill>
                <a:latin typeface="Comic Sans MS" pitchFamily="66" charset="0"/>
                <a:cs typeface="Arial" charset="0"/>
              </a:rPr>
              <a:t>or interpreting information from texts.</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the structure and </a:t>
            </a:r>
            <a:r>
              <a:rPr lang="en-US" altLang="en-US" sz="2000" dirty="0" err="1">
                <a:solidFill>
                  <a:srgbClr val="000000"/>
                </a:solidFill>
                <a:latin typeface="Comic Sans MS" pitchFamily="66" charset="0"/>
                <a:cs typeface="Arial" charset="0"/>
              </a:rPr>
              <a:t>organisation</a:t>
            </a:r>
            <a:r>
              <a:rPr lang="en-US" altLang="en-US" sz="2000" dirty="0">
                <a:solidFill>
                  <a:srgbClr val="000000"/>
                </a:solidFill>
                <a:latin typeface="Comic Sans MS" pitchFamily="66" charset="0"/>
                <a:cs typeface="Arial" charset="0"/>
              </a:rPr>
              <a:t> of texts. </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Explaining and commenting on the writers’ use of language.</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writers’ purposes and viewpoints, and the overall effect of the text on the reader. </a:t>
            </a:r>
          </a:p>
        </p:txBody>
      </p:sp>
      <p:sp>
        <p:nvSpPr>
          <p:cNvPr id="5" name="TextBox 4"/>
          <p:cNvSpPr txBox="1"/>
          <p:nvPr/>
        </p:nvSpPr>
        <p:spPr>
          <a:xfrm>
            <a:off x="-30163" y="304800"/>
            <a:ext cx="9136063" cy="584200"/>
          </a:xfrm>
          <a:prstGeom prst="rect">
            <a:avLst/>
          </a:prstGeom>
          <a:solidFill>
            <a:schemeClr val="accent1"/>
          </a:solidFill>
        </p:spPr>
        <p:txBody>
          <a:bodyPr>
            <a:spAutoFit/>
          </a:bodyPr>
          <a:lstStyle/>
          <a:p>
            <a:pPr algn="ctr">
              <a:defRPr/>
            </a:pPr>
            <a:r>
              <a:rPr kumimoji="1" lang="en-GB" sz="32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READING SKILLS ASSESSED</a:t>
            </a:r>
          </a:p>
        </p:txBody>
      </p:sp>
    </p:spTree>
    <p:extLst>
      <p:ext uri="{BB962C8B-B14F-4D97-AF65-F5344CB8AC3E}">
        <p14:creationId xmlns:p14="http://schemas.microsoft.com/office/powerpoint/2010/main" val="372800935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560" y="548680"/>
            <a:ext cx="8229600" cy="1143000"/>
          </a:xfrm>
        </p:spPr>
        <p:txBody>
          <a:bodyPr>
            <a:noAutofit/>
          </a:bodyPr>
          <a:lstStyle/>
          <a:p>
            <a:pPr algn="ctr" eaLnBrk="1" fontAlgn="auto" hangingPunct="1">
              <a:spcAft>
                <a:spcPts val="0"/>
              </a:spcAft>
              <a:defRPr/>
            </a:pPr>
            <a:r>
              <a:rPr lang="en-GB" sz="2800" dirty="0">
                <a:solidFill>
                  <a:srgbClr val="0070C0"/>
                </a:solidFill>
                <a:latin typeface="CCW Cursive Writing 7" pitchFamily="66" charset="0"/>
              </a:rPr>
              <a:t>English grammar, punctuation and spelling </a:t>
            </a:r>
            <a:r>
              <a:rPr lang="en-US" sz="2800" b="1" dirty="0">
                <a:latin typeface="CCW Cursive Writing 7" pitchFamily="66" charset="0"/>
              </a:rPr>
              <a:t>	</a:t>
            </a:r>
            <a:endParaRPr lang="en-US" sz="2800" dirty="0">
              <a:latin typeface="CCW Cursive Writing 7" pitchFamily="66" charset="0"/>
            </a:endParaRPr>
          </a:p>
        </p:txBody>
      </p:sp>
      <p:sp>
        <p:nvSpPr>
          <p:cNvPr id="6" name="Rectangle 3">
            <a:extLst>
              <a:ext uri="{FF2B5EF4-FFF2-40B4-BE49-F238E27FC236}">
                <a16:creationId xmlns:a16="http://schemas.microsoft.com/office/drawing/2014/main" id="{424AA1F1-568C-4C54-8D66-F9EE73F48514}"/>
              </a:ext>
            </a:extLst>
          </p:cNvPr>
          <p:cNvSpPr>
            <a:spLocks noGrp="1" noChangeArrowheads="1"/>
          </p:cNvSpPr>
          <p:nvPr>
            <p:ph idx="1"/>
          </p:nvPr>
        </p:nvSpPr>
        <p:spPr>
          <a:xfrm>
            <a:off x="384076" y="1707158"/>
            <a:ext cx="8375848" cy="4602162"/>
          </a:xfrm>
        </p:spPr>
        <p:txBody>
          <a:bodyPr>
            <a:normAutofit/>
          </a:bodyPr>
          <a:lstStyle/>
          <a:p>
            <a:pPr marL="274320" indent="-274320" eaLnBrk="1" fontAlgn="auto" hangingPunct="1">
              <a:spcAft>
                <a:spcPts val="0"/>
              </a:spcAft>
              <a:buClr>
                <a:schemeClr val="accent3"/>
              </a:buClr>
              <a:buFont typeface="Wingdings 2" pitchFamily="18" charset="2"/>
              <a:buNone/>
              <a:defRPr/>
            </a:pPr>
            <a:r>
              <a:rPr lang="en-GB" sz="2800" dirty="0">
                <a:latin typeface="CCW Cursive Writing 7" pitchFamily="66" charset="0"/>
              </a:rPr>
              <a:t>The test will assess children’s abilities in the following technical aspects of English:</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grammar;</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punctuation;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spelling;</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vocabulary.</a:t>
            </a:r>
          </a:p>
          <a:p>
            <a:pPr marL="274320" indent="-274320" eaLnBrk="1" fontAlgn="auto" hangingPunct="1">
              <a:spcAft>
                <a:spcPts val="0"/>
              </a:spcAft>
              <a:buClr>
                <a:schemeClr val="accent3"/>
              </a:buClr>
              <a:buFont typeface="Wingdings 2"/>
              <a:buChar char=""/>
              <a:defRPr/>
            </a:pPr>
            <a:endParaRPr lang="en-GB" sz="2000" dirty="0">
              <a:latin typeface="CCW Cursive Writing 7" pitchFamily="66" charset="0"/>
            </a:endParaRPr>
          </a:p>
        </p:txBody>
      </p:sp>
    </p:spTree>
    <p:extLst>
      <p:ext uri="{BB962C8B-B14F-4D97-AF65-F5344CB8AC3E}">
        <p14:creationId xmlns:p14="http://schemas.microsoft.com/office/powerpoint/2010/main" val="32918242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Box 2"/>
          <p:cNvSpPr txBox="1">
            <a:spLocks noChangeArrowheads="1"/>
          </p:cNvSpPr>
          <p:nvPr/>
        </p:nvSpPr>
        <p:spPr bwMode="auto">
          <a:xfrm>
            <a:off x="457200" y="753288"/>
            <a:ext cx="8229600" cy="553998"/>
          </a:xfrm>
          <a:prstGeom prst="rect">
            <a:avLst/>
          </a:prstGeom>
          <a:solidFill>
            <a:schemeClr val="accent1"/>
          </a:solidFill>
          <a:ln>
            <a:noFill/>
          </a:ln>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dirty="0">
                <a:solidFill>
                  <a:prstClr val="black"/>
                </a:solidFill>
                <a:latin typeface="Comic Sans MS" pitchFamily="66" charset="0"/>
                <a:cs typeface="Arial" charset="0"/>
              </a:rPr>
              <a:t>English – Grammar Punctuation and Spelling </a:t>
            </a:r>
            <a:endParaRPr lang="en-GB" altLang="en-US" dirty="0">
              <a:solidFill>
                <a:prstClr val="black"/>
              </a:solidFill>
              <a:latin typeface="Comic Sans MS" pitchFamily="66" charset="0"/>
              <a:cs typeface="Arial" charset="0"/>
            </a:endParaRPr>
          </a:p>
        </p:txBody>
      </p:sp>
      <p:sp>
        <p:nvSpPr>
          <p:cNvPr id="22532" name="TextBox 3"/>
          <p:cNvSpPr txBox="1">
            <a:spLocks noChangeArrowheads="1"/>
          </p:cNvSpPr>
          <p:nvPr/>
        </p:nvSpPr>
        <p:spPr bwMode="auto">
          <a:xfrm>
            <a:off x="3219450" y="2444750"/>
            <a:ext cx="5562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eaLnBrk="0" fontAlgn="base" hangingPunct="0">
              <a:spcBef>
                <a:spcPct val="20000"/>
              </a:spcBef>
              <a:spcAft>
                <a:spcPct val="0"/>
              </a:spcAft>
              <a:buFont typeface="Arial" charset="0"/>
              <a:buNone/>
            </a:pPr>
            <a:r>
              <a:rPr lang="en-JM" altLang="en-US">
                <a:solidFill>
                  <a:prstClr val="black"/>
                </a:solidFill>
                <a:latin typeface="Comic Sans MS" pitchFamily="66" charset="0"/>
                <a:cs typeface="Arial" charset="0"/>
              </a:rPr>
              <a:t>45 minutes </a:t>
            </a:r>
            <a:r>
              <a:rPr lang="en-GB" altLang="en-US">
                <a:solidFill>
                  <a:prstClr val="black"/>
                </a:solidFill>
                <a:latin typeface="Comic Sans MS" pitchFamily="66" charset="0"/>
                <a:cs typeface="Arial" charset="0"/>
              </a:rPr>
              <a:t>to complete the test, answering grammar and punctuation questions in the test paper. </a:t>
            </a:r>
          </a:p>
        </p:txBody>
      </p:sp>
      <p:sp>
        <p:nvSpPr>
          <p:cNvPr id="5" name="TextBox 4"/>
          <p:cNvSpPr txBox="1"/>
          <p:nvPr/>
        </p:nvSpPr>
        <p:spPr>
          <a:xfrm>
            <a:off x="514350" y="2444750"/>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6" name="TextBox 5"/>
          <p:cNvSpPr txBox="1"/>
          <p:nvPr/>
        </p:nvSpPr>
        <p:spPr>
          <a:xfrm>
            <a:off x="468313" y="3662363"/>
            <a:ext cx="2541587" cy="554037"/>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2535" name="TextBox 6"/>
          <p:cNvSpPr txBox="1">
            <a:spLocks noChangeArrowheads="1"/>
          </p:cNvSpPr>
          <p:nvPr/>
        </p:nvSpPr>
        <p:spPr bwMode="auto">
          <a:xfrm>
            <a:off x="449263" y="5630863"/>
            <a:ext cx="2541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(marked externally)</a:t>
            </a:r>
            <a:endParaRPr lang="en-GB" altLang="en-US">
              <a:solidFill>
                <a:prstClr val="black"/>
              </a:solidFill>
              <a:latin typeface="Comic Sans MS" pitchFamily="66" charset="0"/>
              <a:cs typeface="Arial" charset="0"/>
            </a:endParaRPr>
          </a:p>
        </p:txBody>
      </p:sp>
      <p:sp>
        <p:nvSpPr>
          <p:cNvPr id="22536" name="TextBox 2"/>
          <p:cNvSpPr txBox="1">
            <a:spLocks noChangeArrowheads="1"/>
          </p:cNvSpPr>
          <p:nvPr/>
        </p:nvSpPr>
        <p:spPr bwMode="auto">
          <a:xfrm>
            <a:off x="3219450" y="3600450"/>
            <a:ext cx="5781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a:solidFill>
                  <a:prstClr val="black"/>
                </a:solidFill>
                <a:latin typeface="Comic Sans MS" pitchFamily="66" charset="0"/>
                <a:cs typeface="Arial" charset="0"/>
              </a:rPr>
              <a:t>Spelling Test (20 words)</a:t>
            </a:r>
          </a:p>
        </p:txBody>
      </p:sp>
    </p:spTree>
    <p:extLst>
      <p:ext uri="{BB962C8B-B14F-4D97-AF65-F5344CB8AC3E}">
        <p14:creationId xmlns:p14="http://schemas.microsoft.com/office/powerpoint/2010/main" val="3001332654"/>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0" y="228600"/>
            <a:ext cx="9144000" cy="584200"/>
          </a:xfrm>
          <a:prstGeom prst="rect">
            <a:avLst/>
          </a:prstGeom>
          <a:solidFill>
            <a:schemeClr val="accent1"/>
          </a:solidFill>
          <a:ln>
            <a:noFill/>
          </a:ln>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dirty="0">
                <a:solidFill>
                  <a:prstClr val="black"/>
                </a:solidFill>
                <a:latin typeface="Aharoni" pitchFamily="2" charset="-79"/>
                <a:cs typeface="Aharoni" pitchFamily="2" charset="-79"/>
              </a:rPr>
              <a:t>English Grammar, Punctuation and Spelling</a:t>
            </a:r>
          </a:p>
        </p:txBody>
      </p:sp>
      <p:sp>
        <p:nvSpPr>
          <p:cNvPr id="23555" name="TextBox 1"/>
          <p:cNvSpPr txBox="1">
            <a:spLocks noChangeArrowheads="1"/>
          </p:cNvSpPr>
          <p:nvPr/>
        </p:nvSpPr>
        <p:spPr bwMode="auto">
          <a:xfrm>
            <a:off x="6400800" y="990600"/>
            <a:ext cx="2519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questions</a:t>
            </a:r>
          </a:p>
        </p:txBody>
      </p:sp>
      <p:pic>
        <p:nvPicPr>
          <p:cNvPr id="5" name="Snagit_PPTE292"/>
          <p:cNvPicPr>
            <a:picLocks noChangeAspect="1"/>
          </p:cNvPicPr>
          <p:nvPr/>
        </p:nvPicPr>
        <p:blipFill>
          <a:blip r:embed="rId2"/>
          <a:stretch>
            <a:fillRect/>
          </a:stretch>
        </p:blipFill>
        <p:spPr>
          <a:xfrm>
            <a:off x="228600" y="1143000"/>
            <a:ext cx="5943600" cy="3146425"/>
          </a:xfrm>
          <a:prstGeom prst="rect">
            <a:avLst/>
          </a:prstGeom>
          <a:ln>
            <a:noFill/>
          </a:ln>
          <a:effectLst>
            <a:outerShdw blurRad="292100" dist="139700" dir="2700000" algn="tl" rotWithShape="0">
              <a:srgbClr val="333333">
                <a:alpha val="65000"/>
              </a:srgbClr>
            </a:outerShdw>
          </a:effectLst>
        </p:spPr>
      </p:pic>
      <p:pic>
        <p:nvPicPr>
          <p:cNvPr id="2" name="Snagit_PPT6A0E"/>
          <p:cNvPicPr>
            <a:picLocks noChangeAspect="1"/>
          </p:cNvPicPr>
          <p:nvPr/>
        </p:nvPicPr>
        <p:blipFill>
          <a:blip r:embed="rId3"/>
          <a:stretch>
            <a:fillRect/>
          </a:stretch>
        </p:blipFill>
        <p:spPr>
          <a:xfrm>
            <a:off x="457200" y="4800600"/>
            <a:ext cx="6924675" cy="1852613"/>
          </a:xfrm>
          <a:prstGeom prst="rect">
            <a:avLst/>
          </a:prstGeom>
          <a:ln>
            <a:noFill/>
          </a:ln>
          <a:effectLst>
            <a:outerShdw blurRad="292100" dist="139700" dir="2700000" algn="tl" rotWithShape="0">
              <a:srgbClr val="333333">
                <a:alpha val="65000"/>
              </a:srgbClr>
            </a:outerShdw>
          </a:effectLst>
        </p:spPr>
      </p:pic>
      <p:pic>
        <p:nvPicPr>
          <p:cNvPr id="3" name="Snagit_PPT5818"/>
          <p:cNvPicPr>
            <a:picLocks noChangeAspect="1"/>
          </p:cNvPicPr>
          <p:nvPr/>
        </p:nvPicPr>
        <p:blipFill>
          <a:blip r:embed="rId4"/>
          <a:stretch>
            <a:fillRect/>
          </a:stretch>
        </p:blipFill>
        <p:spPr>
          <a:xfrm>
            <a:off x="3919538" y="2198688"/>
            <a:ext cx="4789487" cy="24209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658345"/>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1340768"/>
            <a:ext cx="8229600" cy="5127625"/>
          </a:xfrm>
        </p:spPr>
        <p:txBody>
          <a:bodyPr>
            <a:normAutofit fontScale="92500" lnSpcReduction="10000"/>
          </a:bodyPr>
          <a:lstStyle/>
          <a:p>
            <a:pPr eaLnBrk="1" hangingPunct="1">
              <a:buFont typeface="Wingdings 2" pitchFamily="18" charset="2"/>
              <a:buNone/>
            </a:pPr>
            <a:r>
              <a:rPr lang="en-GB" sz="2400" dirty="0">
                <a:latin typeface="CCW Cursive Writing 7" pitchFamily="66" charset="0"/>
              </a:rPr>
              <a:t>Maths test consists of:</a:t>
            </a:r>
          </a:p>
          <a:p>
            <a:r>
              <a:rPr lang="en-GB" sz="2400" dirty="0">
                <a:latin typeface="CCW Cursive Writing 7" pitchFamily="66" charset="0"/>
              </a:rPr>
              <a:t>two </a:t>
            </a:r>
            <a:r>
              <a:rPr lang="en-GB" sz="2400" b="1" dirty="0">
                <a:latin typeface="CCW Cursive Writing 7" pitchFamily="66" charset="0"/>
              </a:rPr>
              <a:t>reasoning </a:t>
            </a:r>
            <a:r>
              <a:rPr lang="en-GB" sz="2400" dirty="0">
                <a:latin typeface="CCW Cursive Writing 7" pitchFamily="66" charset="0"/>
              </a:rPr>
              <a:t>test papers, Paper 2 and Paper 3, each lasting </a:t>
            </a:r>
            <a:r>
              <a:rPr lang="en-GB" sz="2400" dirty="0">
                <a:solidFill>
                  <a:srgbClr val="FF0000"/>
                </a:solidFill>
                <a:latin typeface="CCW Cursive Writing 7" pitchFamily="66" charset="0"/>
              </a:rPr>
              <a:t>40 minutes</a:t>
            </a:r>
          </a:p>
          <a:p>
            <a:r>
              <a:rPr lang="en-GB" sz="2400" dirty="0">
                <a:solidFill>
                  <a:srgbClr val="FF0000"/>
                </a:solidFill>
                <a:latin typeface="CCW Cursive Writing 7" pitchFamily="66" charset="0"/>
              </a:rPr>
              <a:t>arithmetic test paper 1, lasting 30 minutes</a:t>
            </a:r>
          </a:p>
          <a:p>
            <a:pPr>
              <a:buFont typeface="Wingdings 2" pitchFamily="18" charset="2"/>
              <a:buNone/>
            </a:pPr>
            <a:r>
              <a:rPr lang="en-GB" sz="2400" dirty="0">
                <a:latin typeface="CCW Cursive Writing 7" pitchFamily="66" charset="0"/>
              </a:rPr>
              <a:t>   Children’s marks from all three tests are aggregated to calculate their overall mathematics score/level.</a:t>
            </a:r>
          </a:p>
          <a:p>
            <a:pPr>
              <a:buFont typeface="Wingdings 2" pitchFamily="18" charset="2"/>
              <a:buNone/>
            </a:pPr>
            <a:endParaRPr lang="en-GB" sz="2400" dirty="0">
              <a:latin typeface="CCW Cursive Writing 7" pitchFamily="66" charset="0"/>
            </a:endParaRPr>
          </a:p>
          <a:p>
            <a:pPr eaLnBrk="1" hangingPunct="1"/>
            <a:r>
              <a:rPr lang="en-GB" sz="2400" dirty="0">
                <a:latin typeface="CCW Cursive Writing 7" pitchFamily="66" charset="0"/>
              </a:rPr>
              <a:t>Teachers may read questions in both written papers to pupils if asked.</a:t>
            </a:r>
          </a:p>
          <a:p>
            <a:pPr eaLnBrk="1" hangingPunct="1"/>
            <a:endParaRPr lang="en-GB" sz="2800" dirty="0">
              <a:latin typeface="CCW Cursive Writing 7" pitchFamily="66" charset="0"/>
            </a:endParaRPr>
          </a:p>
        </p:txBody>
      </p:sp>
      <p:sp>
        <p:nvSpPr>
          <p:cNvPr id="4" name="Rectangle 2">
            <a:extLst>
              <a:ext uri="{FF2B5EF4-FFF2-40B4-BE49-F238E27FC236}">
                <a16:creationId xmlns:a16="http://schemas.microsoft.com/office/drawing/2014/main" id="{7409DFC8-09A4-4717-B4E1-8F242229159C}"/>
              </a:ext>
            </a:extLst>
          </p:cNvPr>
          <p:cNvSpPr>
            <a:spLocks noGrp="1" noChangeArrowheads="1"/>
          </p:cNvSpPr>
          <p:nvPr>
            <p:ph type="title"/>
          </p:nvPr>
        </p:nvSpPr>
        <p:spPr>
          <a:xfrm>
            <a:off x="2627784" y="188640"/>
            <a:ext cx="6347713" cy="1320800"/>
          </a:xfrm>
        </p:spPr>
        <p:txBody>
          <a:bodyPr>
            <a:normAutofit/>
          </a:bodyPr>
          <a:lstStyle/>
          <a:p>
            <a:pPr eaLnBrk="1" hangingPunct="1"/>
            <a:r>
              <a:rPr lang="en-GB" sz="6000" dirty="0">
                <a:solidFill>
                  <a:schemeClr val="tx1"/>
                </a:solidFill>
              </a:rPr>
              <a:t>MATHS</a:t>
            </a:r>
            <a:endParaRPr lang="en-GB" sz="2800" dirty="0"/>
          </a:p>
        </p:txBody>
      </p:sp>
      <p:pic>
        <p:nvPicPr>
          <p:cNvPr id="5" name="Picture 4">
            <a:extLst>
              <a:ext uri="{FF2B5EF4-FFF2-40B4-BE49-F238E27FC236}">
                <a16:creationId xmlns:a16="http://schemas.microsoft.com/office/drawing/2014/main" id="{F1B8B6DA-0332-42F9-9854-E2C3B2AD1E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5201" y="29915"/>
            <a:ext cx="1140296" cy="114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841376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1000"/>
            <a:ext cx="9137650"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MATHS </a:t>
            </a:r>
          </a:p>
        </p:txBody>
      </p:sp>
      <p:sp>
        <p:nvSpPr>
          <p:cNvPr id="26627" name="TextBox 3"/>
          <p:cNvSpPr txBox="1">
            <a:spLocks noChangeArrowheads="1"/>
          </p:cNvSpPr>
          <p:nvPr/>
        </p:nvSpPr>
        <p:spPr bwMode="auto">
          <a:xfrm>
            <a:off x="465138" y="1643063"/>
            <a:ext cx="8229600" cy="55403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a:solidFill>
                  <a:prstClr val="black"/>
                </a:solidFill>
                <a:latin typeface="Comic Sans MS" pitchFamily="66" charset="0"/>
                <a:cs typeface="Arial" charset="0"/>
              </a:rPr>
              <a:t>MATHS  </a:t>
            </a:r>
            <a:r>
              <a:rPr lang="en-JM" altLang="en-US" sz="2800">
                <a:solidFill>
                  <a:prstClr val="black"/>
                </a:solidFill>
                <a:latin typeface="Comic Sans MS" pitchFamily="66" charset="0"/>
                <a:cs typeface="Arial" charset="0"/>
              </a:rPr>
              <a:t>(marked externally)</a:t>
            </a:r>
            <a:endParaRPr lang="en-GB" altLang="en-US" sz="2800">
              <a:solidFill>
                <a:prstClr val="black"/>
              </a:solidFill>
              <a:latin typeface="Comic Sans MS" pitchFamily="66" charset="0"/>
              <a:cs typeface="Arial" charset="0"/>
            </a:endParaRPr>
          </a:p>
        </p:txBody>
      </p:sp>
      <p:sp>
        <p:nvSpPr>
          <p:cNvPr id="26628" name="TextBox 4"/>
          <p:cNvSpPr txBox="1">
            <a:spLocks noChangeArrowheads="1"/>
          </p:cNvSpPr>
          <p:nvPr/>
        </p:nvSpPr>
        <p:spPr bwMode="auto">
          <a:xfrm>
            <a:off x="3132138" y="241617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Arithmetic - lasts for 30 minutes.</a:t>
            </a:r>
            <a:endParaRPr lang="en-GB" altLang="en-US">
              <a:solidFill>
                <a:prstClr val="black"/>
              </a:solidFill>
              <a:latin typeface="Comic Sans MS" pitchFamily="66" charset="0"/>
              <a:cs typeface="Arial" charset="0"/>
            </a:endParaRPr>
          </a:p>
        </p:txBody>
      </p:sp>
      <p:sp>
        <p:nvSpPr>
          <p:cNvPr id="6" name="TextBox 5"/>
          <p:cNvSpPr txBox="1"/>
          <p:nvPr/>
        </p:nvSpPr>
        <p:spPr>
          <a:xfrm>
            <a:off x="444500" y="2416175"/>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7" name="TextBox 6"/>
          <p:cNvSpPr txBox="1"/>
          <p:nvPr/>
        </p:nvSpPr>
        <p:spPr>
          <a:xfrm>
            <a:off x="471488" y="3232150"/>
            <a:ext cx="2543175" cy="554038"/>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6631" name="TextBox 7"/>
          <p:cNvSpPr txBox="1">
            <a:spLocks noChangeArrowheads="1"/>
          </p:cNvSpPr>
          <p:nvPr/>
        </p:nvSpPr>
        <p:spPr bwMode="auto">
          <a:xfrm>
            <a:off x="3160713" y="322262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
        <p:nvSpPr>
          <p:cNvPr id="9" name="TextBox 8"/>
          <p:cNvSpPr txBox="1"/>
          <p:nvPr/>
        </p:nvSpPr>
        <p:spPr>
          <a:xfrm>
            <a:off x="471488" y="4070350"/>
            <a:ext cx="2541587" cy="554038"/>
          </a:xfrm>
          <a:prstGeom prst="rect">
            <a:avLst/>
          </a:prstGeom>
          <a:solidFill>
            <a:schemeClr val="accent4">
              <a:lumMod val="40000"/>
              <a:lumOff val="60000"/>
            </a:schemeClr>
          </a:solidFill>
        </p:spPr>
        <p:txBody>
          <a:bodyPr>
            <a:spAutoFit/>
          </a:bodyPr>
          <a:lstStyle/>
          <a:p>
            <a:pPr>
              <a:defRPr/>
            </a:pPr>
            <a:r>
              <a:rPr kumimoji="1" lang="en-GB" sz="3000" i="1" dirty="0">
                <a:solidFill>
                  <a:prstClr val="black"/>
                </a:solidFill>
                <a:latin typeface="Comic Sans MS" pitchFamily="66" charset="0"/>
              </a:rPr>
              <a:t>PAPER 3</a:t>
            </a:r>
          </a:p>
        </p:txBody>
      </p:sp>
      <p:sp>
        <p:nvSpPr>
          <p:cNvPr id="5131" name="TextBox 11"/>
          <p:cNvSpPr txBox="1">
            <a:spLocks noChangeArrowheads="1"/>
          </p:cNvSpPr>
          <p:nvPr/>
        </p:nvSpPr>
        <p:spPr bwMode="auto">
          <a:xfrm>
            <a:off x="444500" y="5159375"/>
            <a:ext cx="8547100" cy="646113"/>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fontAlgn="base">
              <a:spcBef>
                <a:spcPct val="0"/>
              </a:spcBef>
              <a:spcAft>
                <a:spcPct val="0"/>
              </a:spcAft>
              <a:defRPr/>
            </a:pPr>
            <a:endPar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fontAlgn="base">
              <a:spcBef>
                <a:spcPct val="0"/>
              </a:spcBef>
              <a:spcAft>
                <a:spcPct val="0"/>
              </a:spcAft>
              <a:defRPr/>
            </a:pPr>
            <a:r>
              <a:rPr kumimoji="1" lang="en-GB" altLang="en-US" sz="2400" b="1" i="1" dirty="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NO CALCULATORS </a:t>
            </a:r>
            <a:r>
              <a:rPr kumimoji="1" lang="en-GB" sz="2400" i="1" dirty="0">
                <a:solidFill>
                  <a:prstClr val="black"/>
                </a:solidFill>
                <a:latin typeface="Aharoni" panose="02010803020104030203" pitchFamily="2" charset="-79"/>
                <a:cs typeface="Aharoni" panose="02010803020104030203" pitchFamily="2" charset="-79"/>
              </a:rPr>
              <a:t>are allowed.</a:t>
            </a:r>
            <a:endParaRPr kumimoji="1" lang="en-GB" altLang="en-US" sz="2400" b="1" i="1" dirty="0">
              <a:solidFill>
                <a:srgbClr val="000000"/>
              </a:solidFill>
              <a:effectLst>
                <a:outerShdw blurRad="38100" dist="38100" dir="2700000" algn="tl">
                  <a:srgbClr val="000000">
                    <a:alpha val="43137"/>
                  </a:srgbClr>
                </a:outerShdw>
              </a:effectLst>
              <a:latin typeface="Comic Sans MS" pitchFamily="66" charset="0"/>
            </a:endParaRPr>
          </a:p>
        </p:txBody>
      </p:sp>
      <p:sp>
        <p:nvSpPr>
          <p:cNvPr id="26634" name="TextBox 7"/>
          <p:cNvSpPr txBox="1">
            <a:spLocks noChangeArrowheads="1"/>
          </p:cNvSpPr>
          <p:nvPr/>
        </p:nvSpPr>
        <p:spPr bwMode="auto">
          <a:xfrm>
            <a:off x="3165475" y="4159250"/>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Tree>
    <p:extLst>
      <p:ext uri="{BB962C8B-B14F-4D97-AF65-F5344CB8AC3E}">
        <p14:creationId xmlns:p14="http://schemas.microsoft.com/office/powerpoint/2010/main" val="15520927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683250" y="115888"/>
            <a:ext cx="313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arithmetic questions</a:t>
            </a:r>
          </a:p>
        </p:txBody>
      </p:sp>
      <p:pic>
        <p:nvPicPr>
          <p:cNvPr id="4" name="Snagit_PPT2085"/>
          <p:cNvPicPr>
            <a:picLocks noChangeAspect="1"/>
          </p:cNvPicPr>
          <p:nvPr/>
        </p:nvPicPr>
        <p:blipFill>
          <a:blip r:embed="rId2"/>
          <a:stretch>
            <a:fillRect/>
          </a:stretch>
        </p:blipFill>
        <p:spPr>
          <a:xfrm rot="21099216">
            <a:off x="501650" y="638175"/>
            <a:ext cx="4800600" cy="2024063"/>
          </a:xfrm>
          <a:prstGeom prst="rect">
            <a:avLst/>
          </a:prstGeom>
          <a:ln>
            <a:noFill/>
          </a:ln>
          <a:effectLst>
            <a:outerShdw blurRad="292100" dist="139700" dir="2700000" algn="tl" rotWithShape="0">
              <a:srgbClr val="333333">
                <a:alpha val="65000"/>
              </a:srgbClr>
            </a:outerShdw>
          </a:effectLst>
        </p:spPr>
      </p:pic>
      <p:pic>
        <p:nvPicPr>
          <p:cNvPr id="5" name="Snagit_PPT2E3D"/>
          <p:cNvPicPr>
            <a:picLocks noChangeAspect="1"/>
          </p:cNvPicPr>
          <p:nvPr/>
        </p:nvPicPr>
        <p:blipFill>
          <a:blip r:embed="rId3"/>
          <a:stretch>
            <a:fillRect/>
          </a:stretch>
        </p:blipFill>
        <p:spPr>
          <a:xfrm>
            <a:off x="347663" y="2614613"/>
            <a:ext cx="4191000" cy="1758950"/>
          </a:xfrm>
          <a:prstGeom prst="rect">
            <a:avLst/>
          </a:prstGeom>
          <a:ln>
            <a:noFill/>
          </a:ln>
          <a:effectLst>
            <a:outerShdw blurRad="292100" dist="139700" dir="2700000" algn="tl" rotWithShape="0">
              <a:srgbClr val="333333">
                <a:alpha val="65000"/>
              </a:srgbClr>
            </a:outerShdw>
          </a:effectLst>
        </p:spPr>
      </p:pic>
      <p:pic>
        <p:nvPicPr>
          <p:cNvPr id="6" name="Snagit_PPTDBF3"/>
          <p:cNvPicPr>
            <a:picLocks noChangeAspect="1"/>
          </p:cNvPicPr>
          <p:nvPr/>
        </p:nvPicPr>
        <p:blipFill>
          <a:blip r:embed="rId4"/>
          <a:stretch>
            <a:fillRect/>
          </a:stretch>
        </p:blipFill>
        <p:spPr>
          <a:xfrm>
            <a:off x="406400" y="4672013"/>
            <a:ext cx="4216400" cy="1784350"/>
          </a:xfrm>
          <a:prstGeom prst="rect">
            <a:avLst/>
          </a:prstGeom>
          <a:ln>
            <a:noFill/>
          </a:ln>
          <a:effectLst>
            <a:outerShdw blurRad="292100" dist="139700" dir="2700000" algn="tl" rotWithShape="0">
              <a:srgbClr val="333333">
                <a:alpha val="65000"/>
              </a:srgbClr>
            </a:outerShdw>
          </a:effectLst>
        </p:spPr>
      </p:pic>
      <p:pic>
        <p:nvPicPr>
          <p:cNvPr id="7" name="Snagit_PPT6C5D"/>
          <p:cNvPicPr>
            <a:picLocks noChangeAspect="1"/>
          </p:cNvPicPr>
          <p:nvPr/>
        </p:nvPicPr>
        <p:blipFill>
          <a:blip r:embed="rId5"/>
          <a:stretch>
            <a:fillRect/>
          </a:stretch>
        </p:blipFill>
        <p:spPr>
          <a:xfrm>
            <a:off x="4800600" y="2598738"/>
            <a:ext cx="4191000" cy="1774825"/>
          </a:xfrm>
          <a:prstGeom prst="rect">
            <a:avLst/>
          </a:prstGeom>
          <a:ln>
            <a:noFill/>
          </a:ln>
          <a:effectLst>
            <a:outerShdw blurRad="292100" dist="139700" dir="2700000" algn="tl" rotWithShape="0">
              <a:srgbClr val="333333">
                <a:alpha val="65000"/>
              </a:srgbClr>
            </a:outerShdw>
          </a:effectLst>
        </p:spPr>
      </p:pic>
      <p:pic>
        <p:nvPicPr>
          <p:cNvPr id="8" name="Snagit_PPT37BC"/>
          <p:cNvPicPr>
            <a:picLocks noChangeAspect="1"/>
          </p:cNvPicPr>
          <p:nvPr/>
        </p:nvPicPr>
        <p:blipFill>
          <a:blip r:embed="rId6"/>
          <a:stretch>
            <a:fillRect/>
          </a:stretch>
        </p:blipFill>
        <p:spPr>
          <a:xfrm>
            <a:off x="5632450" y="925513"/>
            <a:ext cx="3352800" cy="1447800"/>
          </a:xfrm>
          <a:prstGeom prst="rect">
            <a:avLst/>
          </a:prstGeom>
          <a:ln>
            <a:noFill/>
          </a:ln>
          <a:effectLst>
            <a:outerShdw blurRad="292100" dist="139700" dir="2700000" algn="tl" rotWithShape="0">
              <a:srgbClr val="333333">
                <a:alpha val="65000"/>
              </a:srgbClr>
            </a:outerShdw>
          </a:effectLst>
        </p:spPr>
      </p:pic>
      <p:pic>
        <p:nvPicPr>
          <p:cNvPr id="9" name="Snagit_PPTBD97"/>
          <p:cNvPicPr>
            <a:picLocks noChangeAspect="1"/>
          </p:cNvPicPr>
          <p:nvPr/>
        </p:nvPicPr>
        <p:blipFill>
          <a:blip r:embed="rId7"/>
          <a:stretch>
            <a:fillRect/>
          </a:stretch>
        </p:blipFill>
        <p:spPr>
          <a:xfrm rot="494856">
            <a:off x="4913313" y="4368800"/>
            <a:ext cx="3968750" cy="1855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4564429"/>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rot="441646">
            <a:off x="6602413" y="390525"/>
            <a:ext cx="2481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reasoning questions</a:t>
            </a:r>
          </a:p>
        </p:txBody>
      </p:sp>
      <p:pic>
        <p:nvPicPr>
          <p:cNvPr id="3" name="Snagit_PPTF9AD"/>
          <p:cNvPicPr>
            <a:picLocks noChangeAspect="1"/>
          </p:cNvPicPr>
          <p:nvPr/>
        </p:nvPicPr>
        <p:blipFill>
          <a:blip r:embed="rId2"/>
          <a:stretch>
            <a:fillRect/>
          </a:stretch>
        </p:blipFill>
        <p:spPr>
          <a:xfrm>
            <a:off x="304800" y="525463"/>
            <a:ext cx="5976938" cy="3390900"/>
          </a:xfrm>
          <a:prstGeom prst="rect">
            <a:avLst/>
          </a:prstGeom>
          <a:ln>
            <a:noFill/>
          </a:ln>
          <a:effectLst>
            <a:outerShdw blurRad="292100" dist="139700" dir="2700000" algn="tl" rotWithShape="0">
              <a:srgbClr val="333333">
                <a:alpha val="65000"/>
              </a:srgbClr>
            </a:outerShdw>
          </a:effectLst>
        </p:spPr>
      </p:pic>
      <p:pic>
        <p:nvPicPr>
          <p:cNvPr id="4" name="Snagit_PPTD1DE"/>
          <p:cNvPicPr>
            <a:picLocks noChangeAspect="1"/>
          </p:cNvPicPr>
          <p:nvPr/>
        </p:nvPicPr>
        <p:blipFill>
          <a:blip r:embed="rId3"/>
          <a:stretch>
            <a:fillRect/>
          </a:stretch>
        </p:blipFill>
        <p:spPr>
          <a:xfrm rot="963969">
            <a:off x="4433888" y="5014913"/>
            <a:ext cx="4460875" cy="935037"/>
          </a:xfrm>
          <a:prstGeom prst="rect">
            <a:avLst/>
          </a:prstGeom>
          <a:ln>
            <a:noFill/>
          </a:ln>
          <a:effectLst>
            <a:outerShdw blurRad="292100" dist="139700" dir="2700000" algn="tl" rotWithShape="0">
              <a:srgbClr val="333333">
                <a:alpha val="65000"/>
              </a:srgbClr>
            </a:outerShdw>
          </a:effectLst>
        </p:spPr>
      </p:pic>
      <p:pic>
        <p:nvPicPr>
          <p:cNvPr id="5" name="Snagit_PPT9389"/>
          <p:cNvPicPr>
            <a:picLocks noChangeAspect="1"/>
          </p:cNvPicPr>
          <p:nvPr/>
        </p:nvPicPr>
        <p:blipFill>
          <a:blip r:embed="rId4"/>
          <a:stretch>
            <a:fillRect/>
          </a:stretch>
        </p:blipFill>
        <p:spPr>
          <a:xfrm rot="452195">
            <a:off x="3530600" y="2319338"/>
            <a:ext cx="5292725" cy="2074862"/>
          </a:xfrm>
          <a:prstGeom prst="rect">
            <a:avLst/>
          </a:prstGeom>
          <a:ln>
            <a:noFill/>
          </a:ln>
          <a:effectLst>
            <a:outerShdw blurRad="292100" dist="139700" dir="2700000" algn="tl" rotWithShape="0">
              <a:srgbClr val="333333">
                <a:alpha val="65000"/>
              </a:srgbClr>
            </a:outerShdw>
          </a:effectLst>
        </p:spPr>
      </p:pic>
      <p:pic>
        <p:nvPicPr>
          <p:cNvPr id="6" name="Snagit_PPT8404"/>
          <p:cNvPicPr>
            <a:picLocks noChangeAspect="1"/>
          </p:cNvPicPr>
          <p:nvPr/>
        </p:nvPicPr>
        <p:blipFill>
          <a:blip r:embed="rId5"/>
          <a:stretch>
            <a:fillRect/>
          </a:stretch>
        </p:blipFill>
        <p:spPr>
          <a:xfrm rot="21210669">
            <a:off x="819150" y="4006850"/>
            <a:ext cx="3684588" cy="25606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10819"/>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4800"/>
            <a:ext cx="9137650"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WRITING </a:t>
            </a:r>
          </a:p>
        </p:txBody>
      </p:sp>
      <p:sp>
        <p:nvSpPr>
          <p:cNvPr id="29699" name="TextBox 2"/>
          <p:cNvSpPr txBox="1">
            <a:spLocks noChangeArrowheads="1"/>
          </p:cNvSpPr>
          <p:nvPr/>
        </p:nvSpPr>
        <p:spPr bwMode="auto">
          <a:xfrm>
            <a:off x="228600" y="14747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2000" dirty="0">
                <a:solidFill>
                  <a:prstClr val="black"/>
                </a:solidFill>
                <a:latin typeface="Comic Sans MS" pitchFamily="66" charset="0"/>
                <a:cs typeface="Arial" charset="0"/>
              </a:rPr>
              <a:t>There is a greater focus on the progress children make throughout the school year, as opposed to a test-day snapshot of what they know.</a:t>
            </a:r>
          </a:p>
        </p:txBody>
      </p:sp>
      <p:sp>
        <p:nvSpPr>
          <p:cNvPr id="29700" name="TextBox 3"/>
          <p:cNvSpPr txBox="1">
            <a:spLocks noChangeArrowheads="1"/>
          </p:cNvSpPr>
          <p:nvPr/>
        </p:nvSpPr>
        <p:spPr bwMode="auto">
          <a:xfrm>
            <a:off x="307975" y="2708920"/>
            <a:ext cx="8607425" cy="31700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JM" altLang="en-US" sz="2000" dirty="0">
                <a:solidFill>
                  <a:prstClr val="black"/>
                </a:solidFill>
                <a:latin typeface="Comic Sans MS" pitchFamily="66" charset="0"/>
                <a:cs typeface="Arial" charset="0"/>
              </a:rPr>
              <a:t>Teachers will assess children’s writing composition.  Children’s results for English writing will be a judgement of their work throughout Year 6.</a:t>
            </a:r>
          </a:p>
          <a:p>
            <a:pPr fontAlgn="base">
              <a:spcBef>
                <a:spcPct val="0"/>
              </a:spcBef>
              <a:spcAft>
                <a:spcPct val="0"/>
              </a:spcAft>
              <a:buFont typeface="Arial" charset="0"/>
              <a:buChar char="•"/>
            </a:pPr>
            <a:endParaRPr lang="en-JM" altLang="en-US" sz="2000" dirty="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2000" dirty="0">
                <a:solidFill>
                  <a:prstClr val="black"/>
                </a:solidFill>
                <a:latin typeface="Comic Sans MS" pitchFamily="66" charset="0"/>
                <a:cs typeface="Arial" charset="0"/>
              </a:rPr>
              <a:t>Children's grammar,  punctuation and spelling skills will be assessed as part of their writing, but their creativity and writing style will also be evaluated.</a:t>
            </a:r>
          </a:p>
          <a:p>
            <a:pPr fontAlgn="base">
              <a:spcBef>
                <a:spcPct val="0"/>
              </a:spcBef>
              <a:spcAft>
                <a:spcPct val="0"/>
              </a:spcAft>
              <a:buFont typeface="Arial" charset="0"/>
              <a:buChar char="•"/>
            </a:pPr>
            <a:endParaRPr lang="en-JM" altLang="en-US" sz="2000" dirty="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2000" dirty="0">
                <a:solidFill>
                  <a:prstClr val="black"/>
                </a:solidFill>
                <a:latin typeface="Comic Sans MS" pitchFamily="66" charset="0"/>
                <a:cs typeface="Arial" charset="0"/>
              </a:rPr>
              <a:t>Schools will moderate their judgements with other local schools and may be moderated by their Local Authorities too.</a:t>
            </a:r>
            <a:endParaRPr lang="en-GB" altLang="en-US" sz="2000" dirty="0">
              <a:solidFill>
                <a:prstClr val="black"/>
              </a:solidFill>
              <a:latin typeface="Comic Sans MS" pitchFamily="66" charset="0"/>
              <a:cs typeface="Arial" charset="0"/>
            </a:endParaRPr>
          </a:p>
        </p:txBody>
      </p:sp>
    </p:spTree>
    <p:extLst>
      <p:ext uri="{BB962C8B-B14F-4D97-AF65-F5344CB8AC3E}">
        <p14:creationId xmlns:p14="http://schemas.microsoft.com/office/powerpoint/2010/main" val="269906253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274638"/>
            <a:ext cx="9144000" cy="1143000"/>
          </a:xfrm>
          <a:solidFill>
            <a:schemeClr val="accent1"/>
          </a:solidFill>
        </p:spPr>
        <p:txBody>
          <a:bodyPr rtlCol="0">
            <a:normAutofit fontScale="90000"/>
          </a:bodyPr>
          <a:lstStyle/>
          <a:p>
            <a:pPr fontAlgn="auto">
              <a:spcAft>
                <a:spcPts val="0"/>
              </a:spcAft>
              <a:defRPr/>
            </a:pPr>
            <a:r>
              <a:rPr lang="en-GB" altLang="en-US" dirty="0">
                <a:solidFill>
                  <a:srgbClr val="000000"/>
                </a:solidFill>
                <a:latin typeface="Comic Sans MS" panose="030F0702030302020204" pitchFamily="66" charset="0"/>
              </a:rPr>
              <a:t>  </a:t>
            </a:r>
            <a:r>
              <a:rPr lang="en-GB" altLang="en-US" dirty="0">
                <a:solidFill>
                  <a:srgbClr val="000000"/>
                </a:solidFill>
                <a:latin typeface="Aharoni" panose="02010803020104030203" pitchFamily="2" charset="-79"/>
                <a:cs typeface="Aharoni" panose="02010803020104030203" pitchFamily="2" charset="-79"/>
              </a:rPr>
              <a:t>What is the </a:t>
            </a:r>
            <a:br>
              <a:rPr lang="en-GB" altLang="en-US" dirty="0">
                <a:solidFill>
                  <a:srgbClr val="000000"/>
                </a:solidFill>
                <a:latin typeface="Aharoni" panose="02010803020104030203" pitchFamily="2" charset="-79"/>
                <a:cs typeface="Aharoni" panose="02010803020104030203" pitchFamily="2" charset="-79"/>
              </a:rPr>
            </a:br>
            <a:r>
              <a:rPr lang="en-GB" altLang="en-US" dirty="0">
                <a:solidFill>
                  <a:srgbClr val="000000"/>
                </a:solidFill>
                <a:latin typeface="Aharoni" panose="02010803020104030203" pitchFamily="2" charset="-79"/>
                <a:cs typeface="Aharoni" panose="02010803020104030203" pitchFamily="2" charset="-79"/>
              </a:rPr>
              <a:t>‘Expected Standard’ in writing?</a:t>
            </a:r>
            <a:endParaRPr lang="en-US" altLang="en-US" dirty="0">
              <a:solidFill>
                <a:srgbClr val="000000"/>
              </a:solidFill>
              <a:latin typeface="Aharoni" panose="02010803020104030203" pitchFamily="2" charset="-79"/>
              <a:cs typeface="Aharoni" panose="02010803020104030203" pitchFamily="2" charset="-79"/>
            </a:endParaRPr>
          </a:p>
        </p:txBody>
      </p:sp>
      <p:pic>
        <p:nvPicPr>
          <p:cNvPr id="30723" name="Picture 4" descr="MC900382613%5b1%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350" y="454025"/>
            <a:ext cx="6858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txBox="1">
            <a:spLocks noChangeArrowheads="1"/>
          </p:cNvSpPr>
          <p:nvPr/>
        </p:nvSpPr>
        <p:spPr bwMode="auto">
          <a:xfrm>
            <a:off x="539750" y="6165850"/>
            <a:ext cx="4319588" cy="552450"/>
          </a:xfrm>
          <a:prstGeom prst="rect">
            <a:avLst/>
          </a:prstGeom>
          <a:solidFill>
            <a:srgbClr val="FFFF99"/>
          </a:solidFill>
          <a:ln>
            <a:noFill/>
          </a:ln>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buFont typeface="Wingdings" panose="05000000000000000000" pitchFamily="2" charset="2"/>
              <a:buNone/>
              <a:defRPr/>
            </a:pPr>
            <a:r>
              <a:rPr kumimoji="1" lang="en-GB" altLang="en-US" sz="1800" i="1" dirty="0">
                <a:solidFill>
                  <a:srgbClr val="000000"/>
                </a:solidFill>
                <a:latin typeface="Constantia"/>
                <a:cs typeface="Arial" panose="020B0604020202020204" pitchFamily="34" charset="0"/>
              </a:rPr>
              <a:t>Children are expected to be able to write using a range of different genres.</a:t>
            </a:r>
          </a:p>
        </p:txBody>
      </p:sp>
      <p:pic>
        <p:nvPicPr>
          <p:cNvPr id="2" name="Snagit_PPTC7E"/>
          <p:cNvPicPr>
            <a:picLocks noChangeAspect="1"/>
          </p:cNvPicPr>
          <p:nvPr/>
        </p:nvPicPr>
        <p:blipFill>
          <a:blip r:embed="rId3"/>
          <a:stretch>
            <a:fillRect/>
          </a:stretch>
        </p:blipFill>
        <p:spPr>
          <a:xfrm>
            <a:off x="512763" y="1604963"/>
            <a:ext cx="4814887" cy="43307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03296504"/>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lang="en-GB"/>
          </a:p>
        </p:txBody>
      </p:sp>
      <p:sp>
        <p:nvSpPr>
          <p:cNvPr id="36867" name="Content Placeholder 2"/>
          <p:cNvSpPr>
            <a:spLocks noGrp="1"/>
          </p:cNvSpPr>
          <p:nvPr>
            <p:ph idx="1"/>
          </p:nvPr>
        </p:nvSpPr>
        <p:spPr/>
        <p:txBody>
          <a:bodyPr/>
          <a:lstStyle/>
          <a:p>
            <a:endParaRPr lang="en-GB"/>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l="12001" t="17944" r="29723" b="8076"/>
          <a:stretch>
            <a:fillRect/>
          </a:stretch>
        </p:blipFill>
        <p:spPr bwMode="auto">
          <a:xfrm>
            <a:off x="250825" y="188913"/>
            <a:ext cx="8642350" cy="6167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005009"/>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endParaRPr lang="en-GB"/>
          </a:p>
        </p:txBody>
      </p:sp>
      <p:sp>
        <p:nvSpPr>
          <p:cNvPr id="37891" name="Content Placeholder 2"/>
          <p:cNvSpPr>
            <a:spLocks noGrp="1"/>
          </p:cNvSpPr>
          <p:nvPr>
            <p:ph idx="1"/>
          </p:nvPr>
        </p:nvSpPr>
        <p:spPr/>
        <p:txBody>
          <a:bodyPr/>
          <a:lstStyle/>
          <a:p>
            <a:endParaRPr lang="en-GB"/>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l="13298" t="19556" r="28476" b="8653"/>
          <a:stretch>
            <a:fillRect/>
          </a:stretch>
        </p:blipFill>
        <p:spPr bwMode="auto">
          <a:xfrm>
            <a:off x="179388" y="355600"/>
            <a:ext cx="9126537" cy="632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41027"/>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0" y="381000"/>
            <a:ext cx="7772400" cy="887413"/>
          </a:xfrm>
        </p:spPr>
        <p:txBody>
          <a:bodyPr>
            <a:normAutofit fontScale="90000"/>
          </a:bodyPr>
          <a:lstStyle/>
          <a:p>
            <a:pPr eaLnBrk="1" fontAlgn="auto" hangingPunct="1">
              <a:spcAft>
                <a:spcPts val="0"/>
              </a:spcAft>
              <a:defRPr/>
            </a:pPr>
            <a:r>
              <a:rPr lang="en-GB" sz="3800" b="1" dirty="0">
                <a:solidFill>
                  <a:schemeClr val="tx1"/>
                </a:solidFill>
                <a:latin typeface="CCW Cursive Writing 7" pitchFamily="66" charset="0"/>
              </a:rPr>
              <a:t>What help can children have?</a:t>
            </a:r>
            <a:endParaRPr lang="en-GB" dirty="0">
              <a:latin typeface="CCW Cursive Writing 7" pitchFamily="66" charset="0"/>
            </a:endParaRPr>
          </a:p>
        </p:txBody>
      </p:sp>
      <p:sp>
        <p:nvSpPr>
          <p:cNvPr id="27651" name="Rectangle 3"/>
          <p:cNvSpPr>
            <a:spLocks noGrp="1" noChangeArrowheads="1"/>
          </p:cNvSpPr>
          <p:nvPr>
            <p:ph idx="1"/>
          </p:nvPr>
        </p:nvSpPr>
        <p:spPr>
          <a:xfrm>
            <a:off x="125760" y="1890713"/>
            <a:ext cx="8382000" cy="4967287"/>
          </a:xfrm>
        </p:spPr>
        <p:txBody>
          <a:bodyPr>
            <a:normAutofit fontScale="92500" lnSpcReduction="20000"/>
          </a:bodyPr>
          <a:lstStyle/>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the reading test, children must read the text and questions by themselves, but may have help recording their answers, if this is done in a normal classroom situation.</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In maths, papers 2 and 3, teachers can read questions to any child who asks.</a:t>
            </a:r>
          </a:p>
          <a:p>
            <a:pPr marL="274320" indent="-274320" eaLnBrk="1" fontAlgn="auto" hangingPunct="1">
              <a:spcAft>
                <a:spcPts val="0"/>
              </a:spcAft>
              <a:buClr>
                <a:schemeClr val="accent3"/>
              </a:buClr>
              <a:buFont typeface="Wingdings 2"/>
              <a:buChar char=""/>
              <a:defRPr/>
            </a:pPr>
            <a:r>
              <a:rPr lang="en-GB" sz="2800" dirty="0">
                <a:latin typeface="CCW Cursive Writing 7" pitchFamily="66" charset="0"/>
              </a:rPr>
              <a:t>Also in the SPAG test, children can ask for questions read to them but nothing can be explained.</a:t>
            </a:r>
          </a:p>
          <a:p>
            <a:pPr marL="274320" indent="-274320" eaLnBrk="1" fontAlgn="auto" hangingPunct="1">
              <a:spcAft>
                <a:spcPts val="0"/>
              </a:spcAft>
              <a:buClr>
                <a:schemeClr val="accent3"/>
              </a:buClr>
              <a:buFont typeface="Wingdings 2" pitchFamily="18" charset="2"/>
              <a:buNone/>
              <a:defRPr/>
            </a:pPr>
            <a:endParaRPr lang="en-GB" dirty="0">
              <a:latin typeface="CCW Cursive Writing 7" pitchFamily="66" charset="0"/>
            </a:endParaRPr>
          </a:p>
        </p:txBody>
      </p:sp>
      <p:pic>
        <p:nvPicPr>
          <p:cNvPr id="3277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863" y="0"/>
            <a:ext cx="159385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024739"/>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 y="0"/>
            <a:ext cx="9137650"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How are we preparing?</a:t>
            </a:r>
          </a:p>
        </p:txBody>
      </p:sp>
      <p:sp>
        <p:nvSpPr>
          <p:cNvPr id="33795" name="TextBox 4"/>
          <p:cNvSpPr txBox="1">
            <a:spLocks noChangeArrowheads="1"/>
          </p:cNvSpPr>
          <p:nvPr/>
        </p:nvSpPr>
        <p:spPr bwMode="auto">
          <a:xfrm>
            <a:off x="6350" y="1268760"/>
            <a:ext cx="889635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the learning objectives set out in the new National Curriculum.</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Continuous Assessment</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Maths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Spelling Lessons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t>
            </a:r>
            <a:r>
              <a:rPr lang="en-GB" altLang="en-US" sz="2000" dirty="0" err="1">
                <a:solidFill>
                  <a:prstClr val="black"/>
                </a:solidFill>
                <a:latin typeface="Comic Sans MS" pitchFamily="66" charset="0"/>
                <a:cs typeface="Arial" charset="0"/>
              </a:rPr>
              <a:t>SPaG</a:t>
            </a:r>
            <a:r>
              <a:rPr lang="en-GB" altLang="en-US" sz="2000" dirty="0">
                <a:solidFill>
                  <a:prstClr val="black"/>
                </a:solidFill>
                <a:latin typeface="Comic Sans MS" pitchFamily="66" charset="0"/>
                <a:cs typeface="Arial" charset="0"/>
              </a:rPr>
              <a:t> Lessons (Spelling, Punctuation &amp; Grammar)</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Focused and Independent Reading</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Writing Assessments carried out regularly</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Practising previous SATS papers</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Teaching ‘test techniques’ and vocabulary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Home Learning to support teaching &amp; learning in school</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 Setting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Mentoring and support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Keeping up to date with information provided by the DfE</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Targeted interventions, booster sessions, </a:t>
            </a:r>
          </a:p>
          <a:p>
            <a:pPr fontAlgn="base">
              <a:spcBef>
                <a:spcPct val="0"/>
              </a:spcBef>
              <a:spcAft>
                <a:spcPct val="0"/>
              </a:spcAft>
              <a:buFont typeface="Arial" charset="0"/>
              <a:buChar char="•"/>
            </a:pPr>
            <a:r>
              <a:rPr lang="en-GB" altLang="en-US" sz="2000" dirty="0">
                <a:solidFill>
                  <a:prstClr val="black"/>
                </a:solidFill>
                <a:latin typeface="Comic Sans MS" pitchFamily="66" charset="0"/>
                <a:cs typeface="Arial" charset="0"/>
              </a:rPr>
              <a:t>IDL in school and at home</a:t>
            </a:r>
          </a:p>
        </p:txBody>
      </p:sp>
    </p:spTree>
    <p:extLst>
      <p:ext uri="{BB962C8B-B14F-4D97-AF65-F5344CB8AC3E}">
        <p14:creationId xmlns:p14="http://schemas.microsoft.com/office/powerpoint/2010/main" val="920702955"/>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125413" y="1884363"/>
            <a:ext cx="7718425"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Tests at the end of KS2 will report in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‘expected standard’ will always be set at 100.</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Raw scores in the test will be converted to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‘raw score’ that equates to 100 might be different each year.</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100 or more will have met the ‘expected standard’.</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below 100 will not have met the ‘expected standard’.</a:t>
            </a:r>
          </a:p>
        </p:txBody>
      </p:sp>
      <p:sp>
        <p:nvSpPr>
          <p:cNvPr id="3" name="TextBox 2"/>
          <p:cNvSpPr txBox="1"/>
          <p:nvPr/>
        </p:nvSpPr>
        <p:spPr>
          <a:xfrm>
            <a:off x="-4763" y="139700"/>
            <a:ext cx="9137651" cy="1016000"/>
          </a:xfrm>
          <a:prstGeom prst="rect">
            <a:avLst/>
          </a:prstGeom>
          <a:solidFill>
            <a:schemeClr val="accent1"/>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SCALED SCORES</a:t>
            </a:r>
          </a:p>
        </p:txBody>
      </p:sp>
      <p:sp>
        <p:nvSpPr>
          <p:cNvPr id="4" name="Up-Down Arrow 3"/>
          <p:cNvSpPr/>
          <p:nvPr/>
        </p:nvSpPr>
        <p:spPr>
          <a:xfrm>
            <a:off x="8013700" y="647700"/>
            <a:ext cx="484188" cy="56388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16-Point Star 4"/>
          <p:cNvSpPr/>
          <p:nvPr/>
        </p:nvSpPr>
        <p:spPr>
          <a:xfrm>
            <a:off x="7531894" y="3225800"/>
            <a:ext cx="1447800" cy="990600"/>
          </a:xfrm>
          <a:prstGeom prst="star16">
            <a:avLst/>
          </a:prstGeom>
          <a:solidFill>
            <a:srgbClr val="FFC000"/>
          </a:solidFill>
          <a:ln>
            <a:solidFill>
              <a:schemeClr val="tx1"/>
            </a:solidFill>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1" lang="en-GB" sz="2400" b="1" i="1" dirty="0">
                <a:solidFill>
                  <a:prstClr val="black"/>
                </a:solidFill>
                <a:latin typeface="Comic Sans MS" panose="030F0702030302020204" pitchFamily="66" charset="0"/>
              </a:rPr>
              <a:t>100</a:t>
            </a:r>
          </a:p>
        </p:txBody>
      </p:sp>
    </p:spTree>
    <p:extLst>
      <p:ext uri="{BB962C8B-B14F-4D97-AF65-F5344CB8AC3E}">
        <p14:creationId xmlns:p14="http://schemas.microsoft.com/office/powerpoint/2010/main" val="427982624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1412875"/>
            <a:ext cx="7916862" cy="4032250"/>
          </a:xfrm>
        </p:spPr>
        <p:txBody>
          <a:bodyPr>
            <a:normAutofit fontScale="90000"/>
          </a:bodyPr>
          <a:lstStyle/>
          <a:p>
            <a:pPr>
              <a:defRPr/>
            </a:pPr>
            <a:r>
              <a:rPr lang="en-GB" sz="2400" dirty="0">
                <a:solidFill>
                  <a:schemeClr val="tx1"/>
                </a:solidFill>
                <a:latin typeface="CCW Cursive Writing 7" pitchFamily="66" charset="0"/>
              </a:rPr>
              <a:t>Reading, SPAG and maths tests are all externally marked.</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Test results are returned to the school in July and will be reported, along with teacher assessments, to parents by the end of the year.</a:t>
            </a:r>
            <a:br>
              <a:rPr lang="en-GB" sz="2400" dirty="0">
                <a:solidFill>
                  <a:schemeClr val="tx1"/>
                </a:solidFill>
                <a:latin typeface="CCW Cursive Writing 7" pitchFamily="66" charset="0"/>
              </a:rPr>
            </a:br>
            <a:br>
              <a:rPr lang="en-GB" sz="2400" dirty="0">
                <a:solidFill>
                  <a:schemeClr val="tx1"/>
                </a:solidFill>
                <a:latin typeface="CCW Cursive Writing 7" pitchFamily="66" charset="0"/>
              </a:rPr>
            </a:br>
            <a:r>
              <a:rPr lang="en-GB" sz="2400" dirty="0">
                <a:solidFill>
                  <a:schemeClr val="tx1"/>
                </a:solidFill>
                <a:latin typeface="CCW Cursive Writing 7" pitchFamily="66" charset="0"/>
              </a:rPr>
              <a:t>Secondary schools also use this data to support their transition programmes for moving in to Year 7.</a:t>
            </a:r>
          </a:p>
        </p:txBody>
      </p:sp>
      <p:sp>
        <p:nvSpPr>
          <p:cNvPr id="39940" name="TextBox 4"/>
          <p:cNvSpPr txBox="1">
            <a:spLocks noChangeArrowheads="1"/>
          </p:cNvSpPr>
          <p:nvPr/>
        </p:nvSpPr>
        <p:spPr bwMode="auto">
          <a:xfrm>
            <a:off x="861219" y="620688"/>
            <a:ext cx="7416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pPr>
            <a:r>
              <a:rPr lang="en-GB" b="1" i="0" u="sng" dirty="0">
                <a:solidFill>
                  <a:prstClr val="black"/>
                </a:solidFill>
                <a:latin typeface="CCW Cursive Writing 7" pitchFamily="66" charset="0"/>
              </a:rPr>
              <a:t>Reporting Levels</a:t>
            </a:r>
            <a:endParaRPr lang="en-GB" i="0" dirty="0">
              <a:solidFill>
                <a:prstClr val="black"/>
              </a:solidFill>
              <a:latin typeface="CCW Cursive Writing 7" pitchFamily="66" charset="0"/>
            </a:endParaRPr>
          </a:p>
        </p:txBody>
      </p:sp>
    </p:spTree>
    <p:extLst>
      <p:ext uri="{BB962C8B-B14F-4D97-AF65-F5344CB8AC3E}">
        <p14:creationId xmlns:p14="http://schemas.microsoft.com/office/powerpoint/2010/main" val="665211284"/>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39552" y="192088"/>
            <a:ext cx="7772400" cy="857250"/>
          </a:xfrm>
        </p:spPr>
        <p:txBody>
          <a:bodyPr/>
          <a:lstStyle/>
          <a:p>
            <a:pPr eaLnBrk="1" hangingPunct="1"/>
            <a:r>
              <a:rPr lang="en-GB" sz="3200" b="1" dirty="0">
                <a:solidFill>
                  <a:schemeClr val="tx1"/>
                </a:solidFill>
                <a:latin typeface="CCW Cursive Writing 7" pitchFamily="66" charset="0"/>
              </a:rPr>
              <a:t>How can parents help?</a:t>
            </a:r>
            <a:r>
              <a:rPr lang="en-GB" sz="4000" dirty="0">
                <a:latin typeface="CCW Cursive Writing 7" pitchFamily="66" charset="0"/>
              </a:rPr>
              <a:t>	</a:t>
            </a:r>
          </a:p>
        </p:txBody>
      </p:sp>
      <p:sp>
        <p:nvSpPr>
          <p:cNvPr id="35843" name="Rectangle 3"/>
          <p:cNvSpPr>
            <a:spLocks noGrp="1" noChangeArrowheads="1"/>
          </p:cNvSpPr>
          <p:nvPr>
            <p:ph idx="1"/>
          </p:nvPr>
        </p:nvSpPr>
        <p:spPr>
          <a:xfrm>
            <a:off x="395536" y="1022044"/>
            <a:ext cx="8569325" cy="5224462"/>
          </a:xfrm>
        </p:spPr>
        <p:txBody>
          <a:bodyPr>
            <a:noAutofit/>
          </a:bodyPr>
          <a:lstStyle/>
          <a:p>
            <a:r>
              <a:rPr lang="en-GB" dirty="0">
                <a:latin typeface="CCW Cursive Writing 7" pitchFamily="66" charset="0"/>
              </a:rPr>
              <a:t>Supporting regular and thorough home learning.</a:t>
            </a:r>
          </a:p>
          <a:p>
            <a:pPr eaLnBrk="1" hangingPunct="1"/>
            <a:r>
              <a:rPr lang="en-GB" dirty="0">
                <a:latin typeface="CCW Cursive Writing 7" pitchFamily="66" charset="0"/>
              </a:rPr>
              <a:t>Fun websites: </a:t>
            </a:r>
          </a:p>
          <a:p>
            <a:pPr eaLnBrk="1" hangingPunct="1"/>
            <a:r>
              <a:rPr lang="en-GB" dirty="0" err="1">
                <a:latin typeface="CCW Cursive Writing 7" pitchFamily="66" charset="0"/>
              </a:rPr>
              <a:t>MyMaths</a:t>
            </a:r>
            <a:r>
              <a:rPr lang="en-GB" dirty="0">
                <a:latin typeface="CCW Cursive Writing 7" pitchFamily="66" charset="0"/>
              </a:rPr>
              <a:t>/BBC Bitesize.</a:t>
            </a:r>
          </a:p>
          <a:p>
            <a:pPr eaLnBrk="1" hangingPunct="1"/>
            <a:r>
              <a:rPr lang="en-GB" dirty="0">
                <a:latin typeface="CCW Cursive Writing 7" pitchFamily="66" charset="0"/>
              </a:rPr>
              <a:t>Corbett Maths </a:t>
            </a:r>
          </a:p>
          <a:p>
            <a:pPr eaLnBrk="1" hangingPunct="1"/>
            <a:r>
              <a:rPr lang="en-GB" dirty="0">
                <a:latin typeface="CCW Cursive Writing 7" pitchFamily="66" charset="0"/>
              </a:rPr>
              <a:t>Oak Academy </a:t>
            </a:r>
          </a:p>
          <a:p>
            <a:pPr eaLnBrk="1" hangingPunct="1"/>
            <a:r>
              <a:rPr lang="en-GB" dirty="0" err="1">
                <a:latin typeface="CCW Cursive Writing 7" pitchFamily="66" charset="0"/>
              </a:rPr>
              <a:t>Purplemash</a:t>
            </a:r>
            <a:endParaRPr lang="en-GB" dirty="0">
              <a:latin typeface="CCW Cursive Writing 7" pitchFamily="66" charset="0"/>
            </a:endParaRPr>
          </a:p>
          <a:p>
            <a:pPr eaLnBrk="1" hangingPunct="1"/>
            <a:r>
              <a:rPr lang="en-GB" dirty="0">
                <a:latin typeface="CCW Cursive Writing 7" pitchFamily="66" charset="0"/>
              </a:rPr>
              <a:t>Not putting children under too much pressure.</a:t>
            </a:r>
          </a:p>
          <a:p>
            <a:pPr eaLnBrk="1" hangingPunct="1"/>
            <a:r>
              <a:rPr lang="en-GB" dirty="0">
                <a:latin typeface="CCW Cursive Writing 7" pitchFamily="66" charset="0"/>
              </a:rPr>
              <a:t>Ensuring children arrive for tests:</a:t>
            </a:r>
          </a:p>
          <a:p>
            <a:pPr eaLnBrk="1" hangingPunct="1">
              <a:buFont typeface="Monotype Sorts" pitchFamily="2" charset="2"/>
              <a:buNone/>
            </a:pPr>
            <a:r>
              <a:rPr lang="en-GB" dirty="0">
                <a:latin typeface="CCW Cursive Writing 7" pitchFamily="66" charset="0"/>
              </a:rPr>
              <a:t>	-	in good time </a:t>
            </a:r>
          </a:p>
          <a:p>
            <a:pPr eaLnBrk="1" hangingPunct="1">
              <a:buFont typeface="Monotype Sorts" pitchFamily="2" charset="2"/>
              <a:buNone/>
            </a:pPr>
            <a:r>
              <a:rPr lang="en-GB" dirty="0">
                <a:latin typeface="CCW Cursive Writing 7" pitchFamily="66" charset="0"/>
              </a:rPr>
              <a:t>   -  with equipment –water bottle, snack, etc.,</a:t>
            </a:r>
          </a:p>
          <a:p>
            <a:pPr eaLnBrk="1" hangingPunct="1">
              <a:buFont typeface="Monotype Sorts" pitchFamily="2" charset="2"/>
              <a:buNone/>
            </a:pPr>
            <a:r>
              <a:rPr lang="en-GB" dirty="0">
                <a:latin typeface="CCW Cursive Writing 7" pitchFamily="66" charset="0"/>
              </a:rPr>
              <a:t>	-	having had breakfast</a:t>
            </a:r>
          </a:p>
          <a:p>
            <a:pPr eaLnBrk="1" hangingPunct="1">
              <a:buFont typeface="Monotype Sorts" pitchFamily="2" charset="2"/>
              <a:buNone/>
            </a:pPr>
            <a:r>
              <a:rPr lang="en-GB" dirty="0">
                <a:latin typeface="CCW Cursive Writing 7" pitchFamily="66" charset="0"/>
              </a:rPr>
              <a:t>	-	having gone to bed at a reasonable time!</a:t>
            </a:r>
          </a:p>
        </p:txBody>
      </p:sp>
      <p:pic>
        <p:nvPicPr>
          <p:cNvPr id="358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6091" y="2450178"/>
            <a:ext cx="1124744" cy="1124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542727"/>
      </p:ext>
    </p:extLst>
  </p:cSld>
  <p:clrMapOvr>
    <a:masterClrMapping/>
  </p:clrMapOvr>
  <p:transition>
    <p:fade/>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227</TotalTime>
  <Words>1342</Words>
  <Application>Microsoft Office PowerPoint</Application>
  <PresentationFormat>On-screen Show (4:3)</PresentationFormat>
  <Paragraphs>194</Paragraphs>
  <Slides>31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31</vt:i4>
      </vt:variant>
    </vt:vector>
  </HeadingPairs>
  <TitlesOfParts>
    <vt:vector size="43" baseType="lpstr">
      <vt:lpstr>Aharoni</vt:lpstr>
      <vt:lpstr>Arial</vt:lpstr>
      <vt:lpstr>Calibri</vt:lpstr>
      <vt:lpstr>CCW Cursive Writing 7</vt:lpstr>
      <vt:lpstr>Comic Sans MS</vt:lpstr>
      <vt:lpstr>Constantia</vt:lpstr>
      <vt:lpstr>Monotype Sorts</vt:lpstr>
      <vt:lpstr>Trebuchet MS</vt:lpstr>
      <vt:lpstr>Wingdings</vt:lpstr>
      <vt:lpstr>Wingdings 2</vt:lpstr>
      <vt:lpstr>Wingdings 3</vt:lpstr>
      <vt:lpstr>Facet</vt:lpstr>
      <vt:lpstr>2025 SATS Briefing for KS2 Parents</vt:lpstr>
      <vt:lpstr>What does SATs stand for?</vt:lpstr>
      <vt:lpstr>What level should                children be at?</vt:lpstr>
      <vt:lpstr>How are the children assessed?</vt:lpstr>
      <vt:lpstr>What does teacher assessment involve and is it different from testing?</vt:lpstr>
      <vt:lpstr>Teacher Assessments:</vt:lpstr>
      <vt:lpstr>PowerPoint Presentation</vt:lpstr>
      <vt:lpstr>Teacher Assessments: (cont.)</vt:lpstr>
      <vt:lpstr>PowerPoint Presentation</vt:lpstr>
      <vt:lpstr>How is SATs week organised?</vt:lpstr>
      <vt:lpstr>What do the tests involve?</vt:lpstr>
      <vt:lpstr>ENGLISH</vt:lpstr>
      <vt:lpstr> Reading Comprehension </vt:lpstr>
      <vt:lpstr>PowerPoint Presentation</vt:lpstr>
      <vt:lpstr>PowerPoint Presentation</vt:lpstr>
      <vt:lpstr>English grammar, punctuation and spelling  </vt:lpstr>
      <vt:lpstr>PowerPoint Presentation</vt:lpstr>
      <vt:lpstr>PowerPoint Presentation</vt:lpstr>
      <vt:lpstr>MATHS</vt:lpstr>
      <vt:lpstr>PowerPoint Presentation</vt:lpstr>
      <vt:lpstr>PowerPoint Presentation</vt:lpstr>
      <vt:lpstr>PowerPoint Presentation</vt:lpstr>
      <vt:lpstr>PowerPoint Presentation</vt:lpstr>
      <vt:lpstr>  What is the  ‘Expected Standard’ in writing?</vt:lpstr>
      <vt:lpstr>PowerPoint Presentation</vt:lpstr>
      <vt:lpstr>PowerPoint Presentation</vt:lpstr>
      <vt:lpstr>What help can children have?</vt:lpstr>
      <vt:lpstr>PowerPoint Presentation</vt:lpstr>
      <vt:lpstr>PowerPoint Presentation</vt:lpstr>
      <vt:lpstr>Reading, SPAG and maths tests are all externally marked.  Test results are returned to the school in July and will be reported, along with teacher assessments, to parents by the end of the year.  Secondary schools also use this data to support their transition programmes for moving in to Year 7.</vt:lpstr>
      <vt:lpstr>How can parents help? </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for Parents on  Key Stage 2 SATs 2019</dc:title>
  <dc:creator>home</dc:creator>
  <cp:lastModifiedBy>Emma Cooper</cp:lastModifiedBy>
  <cp:revision>11</cp:revision>
  <cp:lastPrinted>2024-01-31T08:51:07Z</cp:lastPrinted>
  <dcterms:created xsi:type="dcterms:W3CDTF">2019-01-07T19:23:46Z</dcterms:created>
  <dcterms:modified xsi:type="dcterms:W3CDTF">2025-01-22T18:58:19Z</dcterms:modified>
</cp:coreProperties>
</file>