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2406" y="4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03B4CBE-8727-4E7D-8625-5A5FC22178F2}"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161971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3B4CBE-8727-4E7D-8625-5A5FC22178F2}"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618271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3B4CBE-8727-4E7D-8625-5A5FC22178F2}"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3621623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03B4CBE-8727-4E7D-8625-5A5FC22178F2}"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2766966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03B4CBE-8727-4E7D-8625-5A5FC22178F2}" type="datetimeFigureOut">
              <a:rPr lang="en-US" smtClean="0"/>
              <a:t>11/19/2020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342955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3B4CBE-8727-4E7D-8625-5A5FC22178F2}" type="datetimeFigureOut">
              <a:rPr lang="en-US" smtClean="0"/>
              <a:t>11/19/2020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4277965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3B4CBE-8727-4E7D-8625-5A5FC22178F2}" type="datetimeFigureOut">
              <a:rPr lang="en-US" smtClean="0"/>
              <a:t>11/19/2020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3685548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3B4CBE-8727-4E7D-8625-5A5FC22178F2}"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154574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3B4CBE-8727-4E7D-8625-5A5FC22178F2}" type="datetimeFigureOut">
              <a:rPr lang="en-US" smtClean="0"/>
              <a:t>11/19/2020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2373382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3B4CBE-8727-4E7D-8625-5A5FC22178F2}"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32780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7175"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3B4CBE-8727-4E7D-8625-5A5FC22178F2}" type="datetimeFigureOut">
              <a:rPr lang="en-US" smtClean="0"/>
              <a:t>11/19/2020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102034-064D-42E5-A3E3-6535667B6F90}" type="slidenum">
              <a:rPr lang="en-US" smtClean="0"/>
              <a:t>‹#›</a:t>
            </a:fld>
            <a:endParaRPr lang="en-US"/>
          </a:p>
        </p:txBody>
      </p:sp>
    </p:spTree>
    <p:extLst>
      <p:ext uri="{BB962C8B-B14F-4D97-AF65-F5344CB8AC3E}">
        <p14:creationId xmlns:p14="http://schemas.microsoft.com/office/powerpoint/2010/main" val="896959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03B4CBE-8727-4E7D-8625-5A5FC22178F2}" type="datetimeFigureOut">
              <a:rPr lang="en-US" smtClean="0"/>
              <a:t>11/19/2020</a:t>
            </a:fld>
            <a:endParaRPr lang="en-US"/>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9102034-064D-42E5-A3E3-6535667B6F90}" type="slidenum">
              <a:rPr lang="en-US" smtClean="0"/>
              <a:t>‹#›</a:t>
            </a:fld>
            <a:endParaRPr lang="en-US"/>
          </a:p>
        </p:txBody>
      </p:sp>
    </p:spTree>
    <p:extLst>
      <p:ext uri="{BB962C8B-B14F-4D97-AF65-F5344CB8AC3E}">
        <p14:creationId xmlns:p14="http://schemas.microsoft.com/office/powerpoint/2010/main" val="272351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library.thinkquest.org/04apr/00222/words.htm#def" TargetMode="External"/><Relationship Id="rId7" Type="http://schemas.openxmlformats.org/officeDocument/2006/relationships/image" Target="http://education.jlab.org/reading/img/water_cycle_01.gif" TargetMode="External"/><Relationship Id="rId2" Type="http://schemas.openxmlformats.org/officeDocument/2006/relationships/hyperlink" Target="http://library.thinkquest.org/04apr/00222/words.htm#lmnop"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library.thinkquest.org/04apr/00222/words.htm#tuv" TargetMode="External"/><Relationship Id="rId4" Type="http://schemas.openxmlformats.org/officeDocument/2006/relationships/hyperlink" Target="http://library.thinkquest.org/04apr/00222/words.htm#abc" TargetMode="Externa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386462" y="1735514"/>
            <a:ext cx="9806887" cy="6448772"/>
          </a:xfrm>
          <a:prstGeom prst="rect">
            <a:avLst/>
          </a:prstGeom>
        </p:spPr>
      </p:pic>
    </p:spTree>
    <p:extLst>
      <p:ext uri="{BB962C8B-B14F-4D97-AF65-F5344CB8AC3E}">
        <p14:creationId xmlns:p14="http://schemas.microsoft.com/office/powerpoint/2010/main" val="1665979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0648" y="128464"/>
            <a:ext cx="6336704" cy="10679847"/>
          </a:xfrm>
          <a:prstGeom prst="rect">
            <a:avLst/>
          </a:prstGeom>
          <a:noFill/>
        </p:spPr>
        <p:txBody>
          <a:bodyPr wrap="square" rtlCol="0">
            <a:spAutoFit/>
          </a:bodyPr>
          <a:lstStyle/>
          <a:p>
            <a:r>
              <a:rPr lang="en-GB" sz="1600" dirty="0"/>
              <a:t> </a:t>
            </a:r>
            <a:r>
              <a:rPr lang="en-GB" sz="1600" b="1" u="sng" dirty="0"/>
              <a:t>The water cycle </a:t>
            </a:r>
            <a:endParaRPr lang="en-US" sz="1600" b="1" u="sng" dirty="0"/>
          </a:p>
          <a:p>
            <a:r>
              <a:rPr lang="en-GB" sz="1600" dirty="0"/>
              <a:t> </a:t>
            </a:r>
            <a:endParaRPr lang="en-US" sz="1600" dirty="0"/>
          </a:p>
          <a:p>
            <a:r>
              <a:rPr lang="en-GB" sz="1600" dirty="0"/>
              <a:t>The water cycle (also known as the hydrological cycle) happens all over the world.  There is the same amount of water on the Earth now as there was when the Earth began.  The water cycle is how the earth's water recycles itself.  </a:t>
            </a:r>
          </a:p>
          <a:p>
            <a:r>
              <a:rPr lang="en-GB" sz="1600" dirty="0"/>
              <a:t> </a:t>
            </a:r>
            <a:endParaRPr lang="en-US" sz="1600" dirty="0"/>
          </a:p>
          <a:p>
            <a:r>
              <a:rPr lang="en-GB" sz="1600" dirty="0"/>
              <a:t>The cycle includes </a:t>
            </a:r>
            <a:r>
              <a:rPr lang="en-GB" sz="1600" dirty="0">
                <a:hlinkClick r:id="rId2"/>
              </a:rPr>
              <a:t>precipitation</a:t>
            </a:r>
            <a:r>
              <a:rPr lang="en-GB" sz="1600" dirty="0"/>
              <a:t>, </a:t>
            </a:r>
            <a:r>
              <a:rPr lang="en-GB" sz="1600" dirty="0">
                <a:hlinkClick r:id="rId3"/>
              </a:rPr>
              <a:t>evaporation</a:t>
            </a:r>
            <a:r>
              <a:rPr lang="en-GB" sz="1600" dirty="0"/>
              <a:t>, </a:t>
            </a:r>
            <a:r>
              <a:rPr lang="en-GB" sz="1600" dirty="0">
                <a:hlinkClick r:id="rId4"/>
              </a:rPr>
              <a:t>condensation</a:t>
            </a:r>
            <a:r>
              <a:rPr lang="en-GB" sz="1600" dirty="0"/>
              <a:t>, and </a:t>
            </a:r>
            <a:r>
              <a:rPr lang="en-GB" sz="1600" dirty="0">
                <a:hlinkClick r:id="rId5"/>
              </a:rPr>
              <a:t>transpiration</a:t>
            </a:r>
            <a:r>
              <a:rPr lang="en-GB" sz="1600" dirty="0"/>
              <a:t>.  Earth's water keeps changing from liquid water to vapour and then back again.  This cycle happens because of the sun's heat and gravity. </a:t>
            </a:r>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US" sz="1600" dirty="0"/>
          </a:p>
          <a:p>
            <a:r>
              <a:rPr lang="en-GB" sz="1600" b="1" u="sng" dirty="0"/>
              <a:t>How does the Water Cycle work?</a:t>
            </a:r>
            <a:endParaRPr lang="en-US" sz="1600" dirty="0"/>
          </a:p>
          <a:p>
            <a:r>
              <a:rPr lang="en-GB" sz="1600" dirty="0"/>
              <a:t>1.  First of all, water </a:t>
            </a:r>
            <a:r>
              <a:rPr lang="en-GB" sz="1600" dirty="0">
                <a:hlinkClick r:id="rId2"/>
              </a:rPr>
              <a:t>molecules</a:t>
            </a:r>
            <a:r>
              <a:rPr lang="en-GB" sz="1600" dirty="0"/>
              <a:t> from lakes, rivers, streams, reservoirs, and the sea get heated up by the sun and then turn into vapour that rises into the air. </a:t>
            </a:r>
            <a:endParaRPr lang="en-US" sz="1600" dirty="0"/>
          </a:p>
          <a:p>
            <a:r>
              <a:rPr lang="en-GB" sz="1600" dirty="0"/>
              <a:t>2. Next, these water molecules form into clouds, this is because a process called condensation occurs.</a:t>
            </a:r>
            <a:endParaRPr lang="en-US" sz="1600" dirty="0"/>
          </a:p>
          <a:p>
            <a:r>
              <a:rPr lang="en-GB" sz="1600" dirty="0"/>
              <a:t>3.  When the air and the water cool, they form drops of water which then fall to the earth as rain.  If they are frozen, they become snow or sleet. </a:t>
            </a:r>
            <a:endParaRPr lang="en-US" sz="1600" dirty="0"/>
          </a:p>
          <a:p>
            <a:r>
              <a:rPr lang="en-GB" sz="1600" dirty="0"/>
              <a:t>4. Once the water reaches the ground, it can flow across the land until it reaches rivers, lakes, streams, or the sea.  </a:t>
            </a:r>
            <a:endParaRPr lang="en-US" sz="1600" dirty="0"/>
          </a:p>
          <a:p>
            <a:r>
              <a:rPr lang="en-GB" sz="1600" dirty="0"/>
              <a:t>It can also sink into the ground and flow because of gravity through gaps in rock, gravel and sand.  Because of this, it reaches these bodies of water too.  </a:t>
            </a:r>
            <a:endParaRPr lang="en-US" sz="1600" dirty="0"/>
          </a:p>
          <a:p>
            <a:r>
              <a:rPr lang="en-GB" sz="1600" dirty="0"/>
              <a:t>5. Now the cycle begins again, when water is evaporated once more.</a:t>
            </a:r>
            <a:endParaRPr lang="en-US" sz="1600" dirty="0"/>
          </a:p>
          <a:p>
            <a:r>
              <a:rPr lang="en-GB" sz="1600" dirty="0"/>
              <a:t> </a:t>
            </a:r>
            <a:endParaRPr lang="en-US" sz="1600" dirty="0"/>
          </a:p>
          <a:p>
            <a:r>
              <a:rPr lang="en-GB" sz="1600" b="1" u="sng" dirty="0"/>
              <a:t>Why is water important?</a:t>
            </a:r>
            <a:endParaRPr lang="en-US" sz="1600" dirty="0"/>
          </a:p>
          <a:p>
            <a:r>
              <a:rPr lang="en-GB" sz="1600" dirty="0"/>
              <a:t>     Many of us think water will always be there for us when we want it.   Without water, living things would die (including humans).  You will die if you go without water for more than a week.  Plants will die without water and that would kill all of the animals that eat the plants.</a:t>
            </a:r>
            <a:endParaRPr lang="en-US" sz="1600" dirty="0"/>
          </a:p>
          <a:p>
            <a:r>
              <a:rPr lang="en-GB" sz="1600" dirty="0"/>
              <a:t> </a:t>
            </a:r>
            <a:endParaRPr lang="en-US" sz="1600" dirty="0"/>
          </a:p>
          <a:p>
            <a:r>
              <a:rPr lang="en-GB" sz="1600" dirty="0"/>
              <a:t> </a:t>
            </a:r>
            <a:endParaRPr lang="en-US" sz="1600" dirty="0"/>
          </a:p>
          <a:p>
            <a:endParaRPr lang="en-US" sz="1600" dirty="0"/>
          </a:p>
        </p:txBody>
      </p:sp>
      <p:pic>
        <p:nvPicPr>
          <p:cNvPr id="1026" name="Picture 2" descr="http://education.jlab.org/reading/img/water_cycle_01.gif"/>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2253456" y="2792760"/>
            <a:ext cx="2351087"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6404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chm\AppData\Local\Microsoft\Windows\Temporary Internet Files\Content.IE5\4FRGHA4O\MC900433902[1].png"/>
          <p:cNvPicPr>
            <a:picLocks noChangeAspect="1" noChangeArrowheads="1"/>
          </p:cNvPicPr>
          <p:nvPr/>
        </p:nvPicPr>
        <p:blipFill>
          <a:blip r:embed="rId2">
            <a:extLst>
              <a:ext uri="{BEBA8EAE-BF5A-486C-A8C5-ECC9F3942E4B}">
                <a14:imgProps xmlns:a14="http://schemas.microsoft.com/office/drawing/2010/main">
                  <a14:imgLayer r:embed="rId3">
                    <a14:imgEffect>
                      <a14:artisticGlowDiffused/>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88640" y="2000672"/>
            <a:ext cx="6381328" cy="63813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0648" y="200472"/>
            <a:ext cx="6408712" cy="8402300"/>
          </a:xfrm>
          <a:prstGeom prst="rect">
            <a:avLst/>
          </a:prstGeom>
          <a:noFill/>
        </p:spPr>
        <p:txBody>
          <a:bodyPr wrap="square" rtlCol="0">
            <a:spAutoFit/>
          </a:bodyPr>
          <a:lstStyle/>
          <a:p>
            <a:r>
              <a:rPr lang="en-GB" sz="2000" u="sng" dirty="0">
                <a:latin typeface="Comic Sans MS" pitchFamily="66" charset="0"/>
              </a:rPr>
              <a:t>How to Fly a Hot Air Balloon</a:t>
            </a:r>
            <a:endParaRPr lang="en-US" sz="2000" u="sng" dirty="0">
              <a:latin typeface="Comic Sans MS" pitchFamily="66" charset="0"/>
            </a:endParaRPr>
          </a:p>
          <a:p>
            <a:r>
              <a:rPr lang="en-GB" sz="2000" dirty="0">
                <a:latin typeface="Comic Sans MS" pitchFamily="66" charset="0"/>
              </a:rPr>
              <a:t> </a:t>
            </a:r>
            <a:endParaRPr lang="en-US" sz="2000" u="sng" dirty="0">
              <a:latin typeface="Comic Sans MS" pitchFamily="66" charset="0"/>
            </a:endParaRPr>
          </a:p>
          <a:p>
            <a:r>
              <a:rPr lang="en-GB" sz="2000" dirty="0">
                <a:latin typeface="Comic Sans MS" pitchFamily="66" charset="0"/>
              </a:rPr>
              <a:t>A hot air balloon consists of a basket, four big gas tanks, a burner and the balloon or ‘envelope’.</a:t>
            </a:r>
            <a:endParaRPr lang="en-US" sz="2000" dirty="0">
              <a:latin typeface="Comic Sans MS" pitchFamily="66" charset="0"/>
            </a:endParaRPr>
          </a:p>
          <a:p>
            <a:r>
              <a:rPr lang="en-GB" sz="2000" dirty="0">
                <a:latin typeface="Comic Sans MS" pitchFamily="66" charset="0"/>
              </a:rPr>
              <a:t> </a:t>
            </a:r>
            <a:endParaRPr lang="en-US" sz="2000" dirty="0">
              <a:latin typeface="Comic Sans MS" pitchFamily="66" charset="0"/>
            </a:endParaRPr>
          </a:p>
          <a:p>
            <a:r>
              <a:rPr lang="en-GB" sz="2000" dirty="0">
                <a:latin typeface="Comic Sans MS" pitchFamily="66" charset="0"/>
              </a:rPr>
              <a:t>First, the pilot puts four nylon poles into sockets on top of the basket.  Then she puts the burner on top of the poles.  Next, she connects the cables to the burner frame.  The cables also go under the basket in order to hold everything together.</a:t>
            </a:r>
            <a:endParaRPr lang="en-US" sz="2000" dirty="0">
              <a:latin typeface="Comic Sans MS" pitchFamily="66" charset="0"/>
            </a:endParaRPr>
          </a:p>
          <a:p>
            <a:r>
              <a:rPr lang="en-GB" sz="2000" dirty="0">
                <a:latin typeface="Comic Sans MS" pitchFamily="66" charset="0"/>
              </a:rPr>
              <a:t>After this, she connects the hoses from the full gas tanks to the burner so that she can test it.</a:t>
            </a:r>
            <a:endParaRPr lang="en-US" sz="2000" dirty="0">
              <a:latin typeface="Comic Sans MS" pitchFamily="66" charset="0"/>
            </a:endParaRPr>
          </a:p>
          <a:p>
            <a:r>
              <a:rPr lang="en-GB" sz="2000" dirty="0">
                <a:latin typeface="Comic Sans MS" pitchFamily="66" charset="0"/>
              </a:rPr>
              <a:t> </a:t>
            </a:r>
            <a:endParaRPr lang="en-US" sz="2000" dirty="0">
              <a:latin typeface="Comic Sans MS" pitchFamily="66" charset="0"/>
            </a:endParaRPr>
          </a:p>
          <a:p>
            <a:r>
              <a:rPr lang="en-GB" sz="2000" dirty="0">
                <a:latin typeface="Comic Sans MS" pitchFamily="66" charset="0"/>
              </a:rPr>
              <a:t>Next, two people hold the mouth of the balloon open while it is filled with cold air from the fan until it is quite fat and tight.</a:t>
            </a:r>
            <a:endParaRPr lang="en-US" sz="2000" dirty="0">
              <a:latin typeface="Comic Sans MS" pitchFamily="66" charset="0"/>
            </a:endParaRPr>
          </a:p>
          <a:p>
            <a:r>
              <a:rPr lang="en-GB" sz="2000" dirty="0">
                <a:latin typeface="Comic Sans MS" pitchFamily="66" charset="0"/>
              </a:rPr>
              <a:t> </a:t>
            </a:r>
            <a:endParaRPr lang="en-US" sz="2000" dirty="0">
              <a:latin typeface="Comic Sans MS" pitchFamily="66" charset="0"/>
            </a:endParaRPr>
          </a:p>
          <a:p>
            <a:r>
              <a:rPr lang="en-GB" sz="2000" dirty="0">
                <a:latin typeface="Comic Sans MS" pitchFamily="66" charset="0"/>
              </a:rPr>
              <a:t>Now for the difficult bit.  The pilot lies on the ground, half in the basket.  She turns on the gas burner and points the flame into the ‘mouth’ of the balloon.  This is so that the balloon slowly stands up.</a:t>
            </a:r>
            <a:endParaRPr lang="en-US" sz="2000" dirty="0">
              <a:latin typeface="Comic Sans MS" pitchFamily="66" charset="0"/>
            </a:endParaRPr>
          </a:p>
          <a:p>
            <a:r>
              <a:rPr lang="en-GB" sz="2000" dirty="0">
                <a:latin typeface="Comic Sans MS" pitchFamily="66" charset="0"/>
              </a:rPr>
              <a:t> </a:t>
            </a:r>
            <a:endParaRPr lang="en-US" sz="2000" dirty="0">
              <a:latin typeface="Comic Sans MS" pitchFamily="66" charset="0"/>
            </a:endParaRPr>
          </a:p>
          <a:p>
            <a:r>
              <a:rPr lang="en-GB" sz="2000" dirty="0">
                <a:latin typeface="Comic Sans MS" pitchFamily="66" charset="0"/>
              </a:rPr>
              <a:t>When the pilot is ready to go, she heats up the air in the balloon a bit more.  This results in the air in the balloon to be hot enough to get the balloon to rise off the ground.</a:t>
            </a:r>
            <a:endParaRPr lang="en-US" sz="2000" dirty="0">
              <a:latin typeface="Comic Sans MS" pitchFamily="66" charset="0"/>
            </a:endParaRPr>
          </a:p>
          <a:p>
            <a:endParaRPr lang="en-US" sz="2000" dirty="0">
              <a:latin typeface="Comic Sans MS" pitchFamily="66" charset="0"/>
            </a:endParaRPr>
          </a:p>
        </p:txBody>
      </p:sp>
    </p:spTree>
    <p:extLst>
      <p:ext uri="{BB962C8B-B14F-4D97-AF65-F5344CB8AC3E}">
        <p14:creationId xmlns:p14="http://schemas.microsoft.com/office/powerpoint/2010/main" val="3495987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7</Words>
  <Application>Microsoft Office PowerPoint</Application>
  <PresentationFormat>A4 Paper (210x297 mm)</PresentationFormat>
  <Paragraphs>37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Comic Sans MS</vt:lpstr>
      <vt:lpstr>Office Theme</vt:lpstr>
      <vt:lpstr>PowerPoint Presentation</vt:lpstr>
      <vt:lpstr>PowerPoint Presentation</vt:lpstr>
      <vt:lpstr>PowerPoint Presentation</vt:lpstr>
    </vt:vector>
  </TitlesOfParts>
  <Company>The British School of Kuwait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McGARVIE</dc:creator>
  <cp:lastModifiedBy>Lucy Byrne</cp:lastModifiedBy>
  <cp:revision>7</cp:revision>
  <cp:lastPrinted>2019-11-29T12:58:23Z</cp:lastPrinted>
  <dcterms:created xsi:type="dcterms:W3CDTF">2014-02-18T09:12:25Z</dcterms:created>
  <dcterms:modified xsi:type="dcterms:W3CDTF">2020-11-19T21:45:21Z</dcterms:modified>
</cp:coreProperties>
</file>