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0"/>
  </p:notesMasterIdLst>
  <p:sldIdLst>
    <p:sldId id="256" r:id="rId2"/>
    <p:sldId id="1834" r:id="rId3"/>
    <p:sldId id="471" r:id="rId4"/>
    <p:sldId id="1835" r:id="rId5"/>
    <p:sldId id="1853" r:id="rId6"/>
    <p:sldId id="733" r:id="rId7"/>
    <p:sldId id="731" r:id="rId8"/>
    <p:sldId id="1856" r:id="rId9"/>
    <p:sldId id="732" r:id="rId10"/>
    <p:sldId id="1855" r:id="rId11"/>
    <p:sldId id="1852" r:id="rId12"/>
    <p:sldId id="1857" r:id="rId13"/>
    <p:sldId id="968" r:id="rId14"/>
    <p:sldId id="1859" r:id="rId15"/>
    <p:sldId id="1195" r:id="rId16"/>
    <p:sldId id="1858" r:id="rId17"/>
    <p:sldId id="1860" r:id="rId18"/>
    <p:sldId id="185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72" y="22"/>
      </p:cViewPr>
      <p:guideLst/>
    </p:cSldViewPr>
  </p:slideViewPr>
  <p:notesTextViewPr>
    <p:cViewPr>
      <p:scale>
        <a:sx n="1" d="1"/>
        <a:sy n="1" d="1"/>
      </p:scale>
      <p:origin x="0" y="0"/>
    </p:cViewPr>
  </p:notesTextViewPr>
  <p:sorterViewPr>
    <p:cViewPr>
      <p:scale>
        <a:sx n="100" d="100"/>
        <a:sy n="100" d="100"/>
      </p:scale>
      <p:origin x="0" y="-276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604EC7-8D15-403D-9815-1E56D863F6B8}"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GB"/>
        </a:p>
      </dgm:t>
    </dgm:pt>
    <dgm:pt modelId="{05A1A460-F65F-42A4-97A7-0A271480636E}">
      <dgm:prSet phldrT="[Text]" custT="1"/>
      <dgm:spPr/>
      <dgm:t>
        <a:bodyPr/>
        <a:lstStyle/>
        <a:p>
          <a:r>
            <a:rPr lang="en-US" sz="1600" dirty="0"/>
            <a:t>Promoting Resilience and Recovery</a:t>
          </a:r>
          <a:endParaRPr lang="en-GB" sz="1600" dirty="0"/>
        </a:p>
      </dgm:t>
    </dgm:pt>
    <dgm:pt modelId="{72DF1331-2436-4C3E-8F97-03A3E8DBB514}" type="parTrans" cxnId="{FD495B4F-0F84-4F2E-9980-284B17D02E94}">
      <dgm:prSet/>
      <dgm:spPr/>
      <dgm:t>
        <a:bodyPr/>
        <a:lstStyle/>
        <a:p>
          <a:endParaRPr lang="en-GB" sz="1600"/>
        </a:p>
      </dgm:t>
    </dgm:pt>
    <dgm:pt modelId="{EF0B403E-0C4D-4B2D-99DA-0CC1245D489C}" type="sibTrans" cxnId="{FD495B4F-0F84-4F2E-9980-284B17D02E94}">
      <dgm:prSet/>
      <dgm:spPr/>
      <dgm:t>
        <a:bodyPr/>
        <a:lstStyle/>
        <a:p>
          <a:endParaRPr lang="en-GB" sz="1600"/>
        </a:p>
      </dgm:t>
    </dgm:pt>
    <dgm:pt modelId="{FEA4839E-B162-4366-AC6D-57AF52377B45}">
      <dgm:prSet phldrT="[Text]" custT="1"/>
      <dgm:spPr/>
      <dgm:t>
        <a:bodyPr/>
        <a:lstStyle/>
        <a:p>
          <a:r>
            <a:rPr lang="en-US" sz="1600" dirty="0"/>
            <a:t>Safety</a:t>
          </a:r>
          <a:endParaRPr lang="en-GB" sz="1600" dirty="0"/>
        </a:p>
      </dgm:t>
    </dgm:pt>
    <dgm:pt modelId="{F1A80BFD-18FB-423E-A157-EE45A6A235A1}" type="parTrans" cxnId="{14967C24-5F8A-4FDF-981F-CE8F328E80A4}">
      <dgm:prSet/>
      <dgm:spPr/>
      <dgm:t>
        <a:bodyPr/>
        <a:lstStyle/>
        <a:p>
          <a:endParaRPr lang="en-GB" sz="1600"/>
        </a:p>
      </dgm:t>
    </dgm:pt>
    <dgm:pt modelId="{E56F717C-6956-4E68-A94C-C3D05A50A0C5}" type="sibTrans" cxnId="{14967C24-5F8A-4FDF-981F-CE8F328E80A4}">
      <dgm:prSet/>
      <dgm:spPr/>
      <dgm:t>
        <a:bodyPr/>
        <a:lstStyle/>
        <a:p>
          <a:endParaRPr lang="en-GB" sz="1600"/>
        </a:p>
      </dgm:t>
    </dgm:pt>
    <dgm:pt modelId="{17F45858-5412-466D-B564-DB3DC3BA8754}">
      <dgm:prSet phldrT="[Text]" custT="1"/>
      <dgm:spPr/>
      <dgm:t>
        <a:bodyPr/>
        <a:lstStyle/>
        <a:p>
          <a:r>
            <a:rPr lang="en-US" sz="1600" dirty="0"/>
            <a:t>Hope</a:t>
          </a:r>
          <a:endParaRPr lang="en-GB" sz="1600" dirty="0"/>
        </a:p>
      </dgm:t>
    </dgm:pt>
    <dgm:pt modelId="{967FB0F1-B946-4036-888A-92FED8935CD8}" type="parTrans" cxnId="{D36274C4-8330-4FC8-9961-D8478247F329}">
      <dgm:prSet/>
      <dgm:spPr/>
      <dgm:t>
        <a:bodyPr/>
        <a:lstStyle/>
        <a:p>
          <a:endParaRPr lang="en-GB" sz="1600"/>
        </a:p>
      </dgm:t>
    </dgm:pt>
    <dgm:pt modelId="{92972FBD-43DB-49F6-A01D-ABFE3E6DDD8C}" type="sibTrans" cxnId="{D36274C4-8330-4FC8-9961-D8478247F329}">
      <dgm:prSet/>
      <dgm:spPr/>
      <dgm:t>
        <a:bodyPr/>
        <a:lstStyle/>
        <a:p>
          <a:endParaRPr lang="en-GB" sz="1600"/>
        </a:p>
      </dgm:t>
    </dgm:pt>
    <dgm:pt modelId="{572773CA-5276-4A03-A6F4-A880B49E5AE5}">
      <dgm:prSet phldrT="[Text]" custT="1"/>
      <dgm:spPr/>
      <dgm:t>
        <a:bodyPr/>
        <a:lstStyle/>
        <a:p>
          <a:r>
            <a:rPr lang="en-US" sz="1600" dirty="0"/>
            <a:t>Self and Community Efficacy</a:t>
          </a:r>
          <a:endParaRPr lang="en-GB" sz="1600" dirty="0"/>
        </a:p>
      </dgm:t>
    </dgm:pt>
    <dgm:pt modelId="{4CF03BA1-E596-409C-9965-A81C329EAE3C}" type="parTrans" cxnId="{0F96E488-F742-48A6-9BCA-7519554D15BC}">
      <dgm:prSet/>
      <dgm:spPr/>
      <dgm:t>
        <a:bodyPr/>
        <a:lstStyle/>
        <a:p>
          <a:endParaRPr lang="en-GB" sz="1600"/>
        </a:p>
      </dgm:t>
    </dgm:pt>
    <dgm:pt modelId="{03F045B5-482E-4468-B589-CF45A9C06EBB}" type="sibTrans" cxnId="{0F96E488-F742-48A6-9BCA-7519554D15BC}">
      <dgm:prSet/>
      <dgm:spPr/>
      <dgm:t>
        <a:bodyPr/>
        <a:lstStyle/>
        <a:p>
          <a:endParaRPr lang="en-GB" sz="1600"/>
        </a:p>
      </dgm:t>
    </dgm:pt>
    <dgm:pt modelId="{FEDD084B-AC1C-45CF-8BBC-91FFE3D722E4}">
      <dgm:prSet phldrT="[Text]" custT="1"/>
      <dgm:spPr/>
      <dgm:t>
        <a:bodyPr/>
        <a:lstStyle/>
        <a:p>
          <a:r>
            <a:rPr lang="en-US" sz="1600" dirty="0"/>
            <a:t>Connected-ness</a:t>
          </a:r>
          <a:endParaRPr lang="en-GB" sz="1600" dirty="0"/>
        </a:p>
      </dgm:t>
    </dgm:pt>
    <dgm:pt modelId="{46528BA1-CDC2-457F-88CD-D24E2B2C57E6}" type="parTrans" cxnId="{6EA35378-0F80-4840-89CA-0D4ECD2A5A0D}">
      <dgm:prSet/>
      <dgm:spPr/>
      <dgm:t>
        <a:bodyPr/>
        <a:lstStyle/>
        <a:p>
          <a:endParaRPr lang="en-GB" sz="1600"/>
        </a:p>
      </dgm:t>
    </dgm:pt>
    <dgm:pt modelId="{4AFE6EC7-097E-488E-A6FE-B87520075656}" type="sibTrans" cxnId="{6EA35378-0F80-4840-89CA-0D4ECD2A5A0D}">
      <dgm:prSet/>
      <dgm:spPr/>
      <dgm:t>
        <a:bodyPr/>
        <a:lstStyle/>
        <a:p>
          <a:endParaRPr lang="en-GB" sz="1600"/>
        </a:p>
      </dgm:t>
    </dgm:pt>
    <dgm:pt modelId="{B9A45342-E937-4E49-A1EC-23F4ED086D95}">
      <dgm:prSet phldrT="[Text]" custT="1"/>
      <dgm:spPr/>
      <dgm:t>
        <a:bodyPr/>
        <a:lstStyle/>
        <a:p>
          <a:r>
            <a:rPr lang="en-US" sz="1600" dirty="0"/>
            <a:t>Calm</a:t>
          </a:r>
          <a:endParaRPr lang="en-GB" sz="1600" dirty="0"/>
        </a:p>
      </dgm:t>
    </dgm:pt>
    <dgm:pt modelId="{4E25AEC2-42C4-40C9-AB45-F1F6C2F38BBF}" type="parTrans" cxnId="{1AF0CB16-DD5B-4A9B-BF0E-F59531C467B2}">
      <dgm:prSet/>
      <dgm:spPr/>
      <dgm:t>
        <a:bodyPr/>
        <a:lstStyle/>
        <a:p>
          <a:endParaRPr lang="en-GB" sz="1600"/>
        </a:p>
      </dgm:t>
    </dgm:pt>
    <dgm:pt modelId="{14C6AC26-766A-4DA4-9CE5-674BFA0BCECF}" type="sibTrans" cxnId="{1AF0CB16-DD5B-4A9B-BF0E-F59531C467B2}">
      <dgm:prSet/>
      <dgm:spPr/>
      <dgm:t>
        <a:bodyPr/>
        <a:lstStyle/>
        <a:p>
          <a:endParaRPr lang="en-GB" sz="1600"/>
        </a:p>
      </dgm:t>
    </dgm:pt>
    <dgm:pt modelId="{07AE2085-842B-49ED-AAF7-F219491ECBFB}" type="pres">
      <dgm:prSet presAssocID="{17604EC7-8D15-403D-9815-1E56D863F6B8}" presName="Name0" presStyleCnt="0">
        <dgm:presLayoutVars>
          <dgm:chMax val="1"/>
          <dgm:dir/>
          <dgm:animLvl val="ctr"/>
          <dgm:resizeHandles val="exact"/>
        </dgm:presLayoutVars>
      </dgm:prSet>
      <dgm:spPr/>
    </dgm:pt>
    <dgm:pt modelId="{C5163011-0CFE-414E-ADB3-5337753EAB54}" type="pres">
      <dgm:prSet presAssocID="{05A1A460-F65F-42A4-97A7-0A271480636E}" presName="centerShape" presStyleLbl="node0" presStyleIdx="0" presStyleCnt="1"/>
      <dgm:spPr/>
    </dgm:pt>
    <dgm:pt modelId="{10DA6B72-CB86-4CCF-B7C4-DD5A3F097435}" type="pres">
      <dgm:prSet presAssocID="{FEA4839E-B162-4366-AC6D-57AF52377B45}" presName="node" presStyleLbl="node1" presStyleIdx="0" presStyleCnt="5">
        <dgm:presLayoutVars>
          <dgm:bulletEnabled val="1"/>
        </dgm:presLayoutVars>
      </dgm:prSet>
      <dgm:spPr/>
    </dgm:pt>
    <dgm:pt modelId="{05B3F217-05E1-40F5-8883-6E3D44291CF8}" type="pres">
      <dgm:prSet presAssocID="{FEA4839E-B162-4366-AC6D-57AF52377B45}" presName="dummy" presStyleCnt="0"/>
      <dgm:spPr/>
    </dgm:pt>
    <dgm:pt modelId="{AA6196C0-38B0-491E-BAF2-C354C986B303}" type="pres">
      <dgm:prSet presAssocID="{E56F717C-6956-4E68-A94C-C3D05A50A0C5}" presName="sibTrans" presStyleLbl="sibTrans2D1" presStyleIdx="0" presStyleCnt="5"/>
      <dgm:spPr/>
    </dgm:pt>
    <dgm:pt modelId="{6FDBF943-36DA-4A2C-9D3A-36ECC33C5DFD}" type="pres">
      <dgm:prSet presAssocID="{17F45858-5412-466D-B564-DB3DC3BA8754}" presName="node" presStyleLbl="node1" presStyleIdx="1" presStyleCnt="5">
        <dgm:presLayoutVars>
          <dgm:bulletEnabled val="1"/>
        </dgm:presLayoutVars>
      </dgm:prSet>
      <dgm:spPr/>
    </dgm:pt>
    <dgm:pt modelId="{87360A67-4B9A-426C-AC10-8FF624F5F70F}" type="pres">
      <dgm:prSet presAssocID="{17F45858-5412-466D-B564-DB3DC3BA8754}" presName="dummy" presStyleCnt="0"/>
      <dgm:spPr/>
    </dgm:pt>
    <dgm:pt modelId="{6A3C48FF-CFBA-41F3-BF7A-2CA8702241EA}" type="pres">
      <dgm:prSet presAssocID="{92972FBD-43DB-49F6-A01D-ABFE3E6DDD8C}" presName="sibTrans" presStyleLbl="sibTrans2D1" presStyleIdx="1" presStyleCnt="5"/>
      <dgm:spPr/>
    </dgm:pt>
    <dgm:pt modelId="{790E5E0D-0018-4FD4-BA59-FE11DDB4CD16}" type="pres">
      <dgm:prSet presAssocID="{572773CA-5276-4A03-A6F4-A880B49E5AE5}" presName="node" presStyleLbl="node1" presStyleIdx="2" presStyleCnt="5">
        <dgm:presLayoutVars>
          <dgm:bulletEnabled val="1"/>
        </dgm:presLayoutVars>
      </dgm:prSet>
      <dgm:spPr/>
    </dgm:pt>
    <dgm:pt modelId="{2C05A794-4F67-4A93-8DF8-75B004ACE26A}" type="pres">
      <dgm:prSet presAssocID="{572773CA-5276-4A03-A6F4-A880B49E5AE5}" presName="dummy" presStyleCnt="0"/>
      <dgm:spPr/>
    </dgm:pt>
    <dgm:pt modelId="{52715BDA-78EC-4E3C-AEC7-BAFEF7B5CCD9}" type="pres">
      <dgm:prSet presAssocID="{03F045B5-482E-4468-B589-CF45A9C06EBB}" presName="sibTrans" presStyleLbl="sibTrans2D1" presStyleIdx="2" presStyleCnt="5"/>
      <dgm:spPr/>
    </dgm:pt>
    <dgm:pt modelId="{68450C19-5715-41AC-AD3D-771D2EF16E92}" type="pres">
      <dgm:prSet presAssocID="{FEDD084B-AC1C-45CF-8BBC-91FFE3D722E4}" presName="node" presStyleLbl="node1" presStyleIdx="3" presStyleCnt="5">
        <dgm:presLayoutVars>
          <dgm:bulletEnabled val="1"/>
        </dgm:presLayoutVars>
      </dgm:prSet>
      <dgm:spPr/>
    </dgm:pt>
    <dgm:pt modelId="{3BD55BCD-1301-4CA1-9765-52443E055E06}" type="pres">
      <dgm:prSet presAssocID="{FEDD084B-AC1C-45CF-8BBC-91FFE3D722E4}" presName="dummy" presStyleCnt="0"/>
      <dgm:spPr/>
    </dgm:pt>
    <dgm:pt modelId="{C9256CE6-0F10-4AB3-B129-EF7A959D2028}" type="pres">
      <dgm:prSet presAssocID="{4AFE6EC7-097E-488E-A6FE-B87520075656}" presName="sibTrans" presStyleLbl="sibTrans2D1" presStyleIdx="3" presStyleCnt="5"/>
      <dgm:spPr/>
    </dgm:pt>
    <dgm:pt modelId="{DF3022F1-550F-4103-B8DE-ECF13B0D646D}" type="pres">
      <dgm:prSet presAssocID="{B9A45342-E937-4E49-A1EC-23F4ED086D95}" presName="node" presStyleLbl="node1" presStyleIdx="4" presStyleCnt="5">
        <dgm:presLayoutVars>
          <dgm:bulletEnabled val="1"/>
        </dgm:presLayoutVars>
      </dgm:prSet>
      <dgm:spPr/>
    </dgm:pt>
    <dgm:pt modelId="{A58D2DB0-325E-463B-9C28-575FC3988CD7}" type="pres">
      <dgm:prSet presAssocID="{B9A45342-E937-4E49-A1EC-23F4ED086D95}" presName="dummy" presStyleCnt="0"/>
      <dgm:spPr/>
    </dgm:pt>
    <dgm:pt modelId="{FE6BF10D-683F-4982-ACB5-3F1FC55CAAF8}" type="pres">
      <dgm:prSet presAssocID="{14C6AC26-766A-4DA4-9CE5-674BFA0BCECF}" presName="sibTrans" presStyleLbl="sibTrans2D1" presStyleIdx="4" presStyleCnt="5"/>
      <dgm:spPr/>
    </dgm:pt>
  </dgm:ptLst>
  <dgm:cxnLst>
    <dgm:cxn modelId="{22012415-7E05-491F-90C2-7657E6F6B1F8}" type="presOf" srcId="{B9A45342-E937-4E49-A1EC-23F4ED086D95}" destId="{DF3022F1-550F-4103-B8DE-ECF13B0D646D}" srcOrd="0" destOrd="0" presId="urn:microsoft.com/office/officeart/2005/8/layout/radial6"/>
    <dgm:cxn modelId="{1AF0CB16-DD5B-4A9B-BF0E-F59531C467B2}" srcId="{05A1A460-F65F-42A4-97A7-0A271480636E}" destId="{B9A45342-E937-4E49-A1EC-23F4ED086D95}" srcOrd="4" destOrd="0" parTransId="{4E25AEC2-42C4-40C9-AB45-F1F6C2F38BBF}" sibTransId="{14C6AC26-766A-4DA4-9CE5-674BFA0BCECF}"/>
    <dgm:cxn modelId="{14967C24-5F8A-4FDF-981F-CE8F328E80A4}" srcId="{05A1A460-F65F-42A4-97A7-0A271480636E}" destId="{FEA4839E-B162-4366-AC6D-57AF52377B45}" srcOrd="0" destOrd="0" parTransId="{F1A80BFD-18FB-423E-A157-EE45A6A235A1}" sibTransId="{E56F717C-6956-4E68-A94C-C3D05A50A0C5}"/>
    <dgm:cxn modelId="{94300D4E-F26C-4438-B603-A479FD940D14}" type="presOf" srcId="{14C6AC26-766A-4DA4-9CE5-674BFA0BCECF}" destId="{FE6BF10D-683F-4982-ACB5-3F1FC55CAAF8}" srcOrd="0" destOrd="0" presId="urn:microsoft.com/office/officeart/2005/8/layout/radial6"/>
    <dgm:cxn modelId="{FD495B4F-0F84-4F2E-9980-284B17D02E94}" srcId="{17604EC7-8D15-403D-9815-1E56D863F6B8}" destId="{05A1A460-F65F-42A4-97A7-0A271480636E}" srcOrd="0" destOrd="0" parTransId="{72DF1331-2436-4C3E-8F97-03A3E8DBB514}" sibTransId="{EF0B403E-0C4D-4B2D-99DA-0CC1245D489C}"/>
    <dgm:cxn modelId="{1C6E1451-F101-4D10-B149-4D1F70CE0A1A}" type="presOf" srcId="{4AFE6EC7-097E-488E-A6FE-B87520075656}" destId="{C9256CE6-0F10-4AB3-B129-EF7A959D2028}" srcOrd="0" destOrd="0" presId="urn:microsoft.com/office/officeart/2005/8/layout/radial6"/>
    <dgm:cxn modelId="{BFE64C53-49A6-4A2A-85E2-430123E09C97}" type="presOf" srcId="{03F045B5-482E-4468-B589-CF45A9C06EBB}" destId="{52715BDA-78EC-4E3C-AEC7-BAFEF7B5CCD9}" srcOrd="0" destOrd="0" presId="urn:microsoft.com/office/officeart/2005/8/layout/radial6"/>
    <dgm:cxn modelId="{446DA655-6022-4892-A202-70F6C6DAA1B0}" type="presOf" srcId="{E56F717C-6956-4E68-A94C-C3D05A50A0C5}" destId="{AA6196C0-38B0-491E-BAF2-C354C986B303}" srcOrd="0" destOrd="0" presId="urn:microsoft.com/office/officeart/2005/8/layout/radial6"/>
    <dgm:cxn modelId="{FC36CA56-2F3E-4C8D-B701-D7DBEB5D765F}" type="presOf" srcId="{FEDD084B-AC1C-45CF-8BBC-91FFE3D722E4}" destId="{68450C19-5715-41AC-AD3D-771D2EF16E92}" srcOrd="0" destOrd="0" presId="urn:microsoft.com/office/officeart/2005/8/layout/radial6"/>
    <dgm:cxn modelId="{6EA35378-0F80-4840-89CA-0D4ECD2A5A0D}" srcId="{05A1A460-F65F-42A4-97A7-0A271480636E}" destId="{FEDD084B-AC1C-45CF-8BBC-91FFE3D722E4}" srcOrd="3" destOrd="0" parTransId="{46528BA1-CDC2-457F-88CD-D24E2B2C57E6}" sibTransId="{4AFE6EC7-097E-488E-A6FE-B87520075656}"/>
    <dgm:cxn modelId="{0F96E488-F742-48A6-9BCA-7519554D15BC}" srcId="{05A1A460-F65F-42A4-97A7-0A271480636E}" destId="{572773CA-5276-4A03-A6F4-A880B49E5AE5}" srcOrd="2" destOrd="0" parTransId="{4CF03BA1-E596-409C-9965-A81C329EAE3C}" sibTransId="{03F045B5-482E-4468-B589-CF45A9C06EBB}"/>
    <dgm:cxn modelId="{5F4AE097-5590-46AD-85A3-716CE9F649FC}" type="presOf" srcId="{92972FBD-43DB-49F6-A01D-ABFE3E6DDD8C}" destId="{6A3C48FF-CFBA-41F3-BF7A-2CA8702241EA}" srcOrd="0" destOrd="0" presId="urn:microsoft.com/office/officeart/2005/8/layout/radial6"/>
    <dgm:cxn modelId="{C05035A2-DF5B-4F5E-A361-BE3F9659618E}" type="presOf" srcId="{05A1A460-F65F-42A4-97A7-0A271480636E}" destId="{C5163011-0CFE-414E-ADB3-5337753EAB54}" srcOrd="0" destOrd="0" presId="urn:microsoft.com/office/officeart/2005/8/layout/radial6"/>
    <dgm:cxn modelId="{2832EEAD-25DA-4C8D-ADAE-2A299BFA1E60}" type="presOf" srcId="{572773CA-5276-4A03-A6F4-A880B49E5AE5}" destId="{790E5E0D-0018-4FD4-BA59-FE11DDB4CD16}" srcOrd="0" destOrd="0" presId="urn:microsoft.com/office/officeart/2005/8/layout/radial6"/>
    <dgm:cxn modelId="{678F1AB5-26EA-4105-A949-DEE86F4CF4A2}" type="presOf" srcId="{17F45858-5412-466D-B564-DB3DC3BA8754}" destId="{6FDBF943-36DA-4A2C-9D3A-36ECC33C5DFD}" srcOrd="0" destOrd="0" presId="urn:microsoft.com/office/officeart/2005/8/layout/radial6"/>
    <dgm:cxn modelId="{89DF87BF-80CF-4454-85C2-11FE11BD7988}" type="presOf" srcId="{FEA4839E-B162-4366-AC6D-57AF52377B45}" destId="{10DA6B72-CB86-4CCF-B7C4-DD5A3F097435}" srcOrd="0" destOrd="0" presId="urn:microsoft.com/office/officeart/2005/8/layout/radial6"/>
    <dgm:cxn modelId="{D36274C4-8330-4FC8-9961-D8478247F329}" srcId="{05A1A460-F65F-42A4-97A7-0A271480636E}" destId="{17F45858-5412-466D-B564-DB3DC3BA8754}" srcOrd="1" destOrd="0" parTransId="{967FB0F1-B946-4036-888A-92FED8935CD8}" sibTransId="{92972FBD-43DB-49F6-A01D-ABFE3E6DDD8C}"/>
    <dgm:cxn modelId="{ECCFFCCC-E16A-4A34-B05D-A48602AF8B9F}" type="presOf" srcId="{17604EC7-8D15-403D-9815-1E56D863F6B8}" destId="{07AE2085-842B-49ED-AAF7-F219491ECBFB}" srcOrd="0" destOrd="0" presId="urn:microsoft.com/office/officeart/2005/8/layout/radial6"/>
    <dgm:cxn modelId="{CBE09531-5B42-4308-AB1A-FBE655F6FAF1}" type="presParOf" srcId="{07AE2085-842B-49ED-AAF7-F219491ECBFB}" destId="{C5163011-0CFE-414E-ADB3-5337753EAB54}" srcOrd="0" destOrd="0" presId="urn:microsoft.com/office/officeart/2005/8/layout/radial6"/>
    <dgm:cxn modelId="{71915CE4-5EA9-4B78-A590-3F84F08970ED}" type="presParOf" srcId="{07AE2085-842B-49ED-AAF7-F219491ECBFB}" destId="{10DA6B72-CB86-4CCF-B7C4-DD5A3F097435}" srcOrd="1" destOrd="0" presId="urn:microsoft.com/office/officeart/2005/8/layout/radial6"/>
    <dgm:cxn modelId="{EE487DD9-2BD0-4871-8AB3-5146029A2EFE}" type="presParOf" srcId="{07AE2085-842B-49ED-AAF7-F219491ECBFB}" destId="{05B3F217-05E1-40F5-8883-6E3D44291CF8}" srcOrd="2" destOrd="0" presId="urn:microsoft.com/office/officeart/2005/8/layout/radial6"/>
    <dgm:cxn modelId="{2EE55964-7A51-4E6B-9106-9B1BC2D64617}" type="presParOf" srcId="{07AE2085-842B-49ED-AAF7-F219491ECBFB}" destId="{AA6196C0-38B0-491E-BAF2-C354C986B303}" srcOrd="3" destOrd="0" presId="urn:microsoft.com/office/officeart/2005/8/layout/radial6"/>
    <dgm:cxn modelId="{0B9B7059-8D1F-4B68-BD50-2084445DE6D1}" type="presParOf" srcId="{07AE2085-842B-49ED-AAF7-F219491ECBFB}" destId="{6FDBF943-36DA-4A2C-9D3A-36ECC33C5DFD}" srcOrd="4" destOrd="0" presId="urn:microsoft.com/office/officeart/2005/8/layout/radial6"/>
    <dgm:cxn modelId="{F5783839-AA42-4CAF-A82C-CBF880ADB536}" type="presParOf" srcId="{07AE2085-842B-49ED-AAF7-F219491ECBFB}" destId="{87360A67-4B9A-426C-AC10-8FF624F5F70F}" srcOrd="5" destOrd="0" presId="urn:microsoft.com/office/officeart/2005/8/layout/radial6"/>
    <dgm:cxn modelId="{9EB696A2-7131-4223-8C50-2A77BA330F01}" type="presParOf" srcId="{07AE2085-842B-49ED-AAF7-F219491ECBFB}" destId="{6A3C48FF-CFBA-41F3-BF7A-2CA8702241EA}" srcOrd="6" destOrd="0" presId="urn:microsoft.com/office/officeart/2005/8/layout/radial6"/>
    <dgm:cxn modelId="{346D9194-E44F-453C-ABEA-51B46933F77C}" type="presParOf" srcId="{07AE2085-842B-49ED-AAF7-F219491ECBFB}" destId="{790E5E0D-0018-4FD4-BA59-FE11DDB4CD16}" srcOrd="7" destOrd="0" presId="urn:microsoft.com/office/officeart/2005/8/layout/radial6"/>
    <dgm:cxn modelId="{3562F385-9A4A-4274-B8F0-916B6BDCF13E}" type="presParOf" srcId="{07AE2085-842B-49ED-AAF7-F219491ECBFB}" destId="{2C05A794-4F67-4A93-8DF8-75B004ACE26A}" srcOrd="8" destOrd="0" presId="urn:microsoft.com/office/officeart/2005/8/layout/radial6"/>
    <dgm:cxn modelId="{45E47EA0-BFEE-46E3-9721-436E84B1CF3F}" type="presParOf" srcId="{07AE2085-842B-49ED-AAF7-F219491ECBFB}" destId="{52715BDA-78EC-4E3C-AEC7-BAFEF7B5CCD9}" srcOrd="9" destOrd="0" presId="urn:microsoft.com/office/officeart/2005/8/layout/radial6"/>
    <dgm:cxn modelId="{9B72029B-B228-42FB-8D83-9DE189BA9112}" type="presParOf" srcId="{07AE2085-842B-49ED-AAF7-F219491ECBFB}" destId="{68450C19-5715-41AC-AD3D-771D2EF16E92}" srcOrd="10" destOrd="0" presId="urn:microsoft.com/office/officeart/2005/8/layout/radial6"/>
    <dgm:cxn modelId="{B47B3AC4-ABF1-4CDF-ADF6-667C1C54D94C}" type="presParOf" srcId="{07AE2085-842B-49ED-AAF7-F219491ECBFB}" destId="{3BD55BCD-1301-4CA1-9765-52443E055E06}" srcOrd="11" destOrd="0" presId="urn:microsoft.com/office/officeart/2005/8/layout/radial6"/>
    <dgm:cxn modelId="{EE0E9C8E-48E1-497C-970C-5CE97D099CF4}" type="presParOf" srcId="{07AE2085-842B-49ED-AAF7-F219491ECBFB}" destId="{C9256CE6-0F10-4AB3-B129-EF7A959D2028}" srcOrd="12" destOrd="0" presId="urn:microsoft.com/office/officeart/2005/8/layout/radial6"/>
    <dgm:cxn modelId="{74D66852-8441-47E4-ADF9-4FD59129CBF1}" type="presParOf" srcId="{07AE2085-842B-49ED-AAF7-F219491ECBFB}" destId="{DF3022F1-550F-4103-B8DE-ECF13B0D646D}" srcOrd="13" destOrd="0" presId="urn:microsoft.com/office/officeart/2005/8/layout/radial6"/>
    <dgm:cxn modelId="{8303537B-03E9-4408-8D09-941DECE09418}" type="presParOf" srcId="{07AE2085-842B-49ED-AAF7-F219491ECBFB}" destId="{A58D2DB0-325E-463B-9C28-575FC3988CD7}" srcOrd="14" destOrd="0" presId="urn:microsoft.com/office/officeart/2005/8/layout/radial6"/>
    <dgm:cxn modelId="{3851A4B1-D065-491F-9F87-8566A7C9B26C}" type="presParOf" srcId="{07AE2085-842B-49ED-AAF7-F219491ECBFB}" destId="{FE6BF10D-683F-4982-ACB5-3F1FC55CAAF8}"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6BF10D-683F-4982-ACB5-3F1FC55CAAF8}">
      <dsp:nvSpPr>
        <dsp:cNvPr id="0" name=""/>
        <dsp:cNvSpPr/>
      </dsp:nvSpPr>
      <dsp:spPr>
        <a:xfrm>
          <a:off x="2594465" y="834227"/>
          <a:ext cx="5575802" cy="5575802"/>
        </a:xfrm>
        <a:prstGeom prst="blockArc">
          <a:avLst>
            <a:gd name="adj1" fmla="val 11880000"/>
            <a:gd name="adj2" fmla="val 16200000"/>
            <a:gd name="adj3" fmla="val 4637"/>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9256CE6-0F10-4AB3-B129-EF7A959D2028}">
      <dsp:nvSpPr>
        <dsp:cNvPr id="0" name=""/>
        <dsp:cNvSpPr/>
      </dsp:nvSpPr>
      <dsp:spPr>
        <a:xfrm>
          <a:off x="2594465" y="834227"/>
          <a:ext cx="5575802" cy="5575802"/>
        </a:xfrm>
        <a:prstGeom prst="blockArc">
          <a:avLst>
            <a:gd name="adj1" fmla="val 7560000"/>
            <a:gd name="adj2" fmla="val 11880000"/>
            <a:gd name="adj3" fmla="val 4637"/>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2715BDA-78EC-4E3C-AEC7-BAFEF7B5CCD9}">
      <dsp:nvSpPr>
        <dsp:cNvPr id="0" name=""/>
        <dsp:cNvSpPr/>
      </dsp:nvSpPr>
      <dsp:spPr>
        <a:xfrm>
          <a:off x="2594465" y="834227"/>
          <a:ext cx="5575802" cy="5575802"/>
        </a:xfrm>
        <a:prstGeom prst="blockArc">
          <a:avLst>
            <a:gd name="adj1" fmla="val 3240000"/>
            <a:gd name="adj2" fmla="val 7560000"/>
            <a:gd name="adj3" fmla="val 4637"/>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A3C48FF-CFBA-41F3-BF7A-2CA8702241EA}">
      <dsp:nvSpPr>
        <dsp:cNvPr id="0" name=""/>
        <dsp:cNvSpPr/>
      </dsp:nvSpPr>
      <dsp:spPr>
        <a:xfrm>
          <a:off x="2594465" y="834227"/>
          <a:ext cx="5575802" cy="5575802"/>
        </a:xfrm>
        <a:prstGeom prst="blockArc">
          <a:avLst>
            <a:gd name="adj1" fmla="val 20520000"/>
            <a:gd name="adj2" fmla="val 3240000"/>
            <a:gd name="adj3" fmla="val 4637"/>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A6196C0-38B0-491E-BAF2-C354C986B303}">
      <dsp:nvSpPr>
        <dsp:cNvPr id="0" name=""/>
        <dsp:cNvSpPr/>
      </dsp:nvSpPr>
      <dsp:spPr>
        <a:xfrm>
          <a:off x="2594465" y="834227"/>
          <a:ext cx="5575802" cy="5575802"/>
        </a:xfrm>
        <a:prstGeom prst="blockArc">
          <a:avLst>
            <a:gd name="adj1" fmla="val 16200000"/>
            <a:gd name="adj2" fmla="val 20520000"/>
            <a:gd name="adj3" fmla="val 4637"/>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5163011-0CFE-414E-ADB3-5337753EAB54}">
      <dsp:nvSpPr>
        <dsp:cNvPr id="0" name=""/>
        <dsp:cNvSpPr/>
      </dsp:nvSpPr>
      <dsp:spPr>
        <a:xfrm>
          <a:off x="4099849" y="2339611"/>
          <a:ext cx="2565034" cy="256503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Promoting Resilience and Recovery</a:t>
          </a:r>
          <a:endParaRPr lang="en-GB" sz="1600" kern="1200" dirty="0"/>
        </a:p>
      </dsp:txBody>
      <dsp:txXfrm>
        <a:off x="4475490" y="2715252"/>
        <a:ext cx="1813752" cy="1813752"/>
      </dsp:txXfrm>
    </dsp:sp>
    <dsp:sp modelId="{10DA6B72-CB86-4CCF-B7C4-DD5A3F097435}">
      <dsp:nvSpPr>
        <dsp:cNvPr id="0" name=""/>
        <dsp:cNvSpPr/>
      </dsp:nvSpPr>
      <dsp:spPr>
        <a:xfrm>
          <a:off x="4484604" y="1104"/>
          <a:ext cx="1795523" cy="1795523"/>
        </a:xfrm>
        <a:prstGeom prst="ellipse">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Safety</a:t>
          </a:r>
          <a:endParaRPr lang="en-GB" sz="1600" kern="1200" dirty="0"/>
        </a:p>
      </dsp:txBody>
      <dsp:txXfrm>
        <a:off x="4747552" y="264052"/>
        <a:ext cx="1269627" cy="1269627"/>
      </dsp:txXfrm>
    </dsp:sp>
    <dsp:sp modelId="{6FDBF943-36DA-4A2C-9D3A-36ECC33C5DFD}">
      <dsp:nvSpPr>
        <dsp:cNvPr id="0" name=""/>
        <dsp:cNvSpPr/>
      </dsp:nvSpPr>
      <dsp:spPr>
        <a:xfrm>
          <a:off x="7074580" y="1882831"/>
          <a:ext cx="1795523" cy="1795523"/>
        </a:xfrm>
        <a:prstGeom prst="ellipse">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Hope</a:t>
          </a:r>
          <a:endParaRPr lang="en-GB" sz="1600" kern="1200" dirty="0"/>
        </a:p>
      </dsp:txBody>
      <dsp:txXfrm>
        <a:off x="7337528" y="2145779"/>
        <a:ext cx="1269627" cy="1269627"/>
      </dsp:txXfrm>
    </dsp:sp>
    <dsp:sp modelId="{790E5E0D-0018-4FD4-BA59-FE11DDB4CD16}">
      <dsp:nvSpPr>
        <dsp:cNvPr id="0" name=""/>
        <dsp:cNvSpPr/>
      </dsp:nvSpPr>
      <dsp:spPr>
        <a:xfrm>
          <a:off x="6085297" y="4927531"/>
          <a:ext cx="1795523" cy="1795523"/>
        </a:xfrm>
        <a:prstGeom prst="ellipse">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Self and Community Efficacy</a:t>
          </a:r>
          <a:endParaRPr lang="en-GB" sz="1600" kern="1200" dirty="0"/>
        </a:p>
      </dsp:txBody>
      <dsp:txXfrm>
        <a:off x="6348245" y="5190479"/>
        <a:ext cx="1269627" cy="1269627"/>
      </dsp:txXfrm>
    </dsp:sp>
    <dsp:sp modelId="{68450C19-5715-41AC-AD3D-771D2EF16E92}">
      <dsp:nvSpPr>
        <dsp:cNvPr id="0" name=""/>
        <dsp:cNvSpPr/>
      </dsp:nvSpPr>
      <dsp:spPr>
        <a:xfrm>
          <a:off x="2883911" y="4927531"/>
          <a:ext cx="1795523" cy="1795523"/>
        </a:xfrm>
        <a:prstGeom prst="ellipse">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Connected-ness</a:t>
          </a:r>
          <a:endParaRPr lang="en-GB" sz="1600" kern="1200" dirty="0"/>
        </a:p>
      </dsp:txBody>
      <dsp:txXfrm>
        <a:off x="3146859" y="5190479"/>
        <a:ext cx="1269627" cy="1269627"/>
      </dsp:txXfrm>
    </dsp:sp>
    <dsp:sp modelId="{DF3022F1-550F-4103-B8DE-ECF13B0D646D}">
      <dsp:nvSpPr>
        <dsp:cNvPr id="0" name=""/>
        <dsp:cNvSpPr/>
      </dsp:nvSpPr>
      <dsp:spPr>
        <a:xfrm>
          <a:off x="1894628" y="1882831"/>
          <a:ext cx="1795523" cy="1795523"/>
        </a:xfrm>
        <a:prstGeom prst="ellipse">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Calm</a:t>
          </a:r>
          <a:endParaRPr lang="en-GB" sz="1600" kern="1200" dirty="0"/>
        </a:p>
      </dsp:txBody>
      <dsp:txXfrm>
        <a:off x="2157576" y="2145779"/>
        <a:ext cx="1269627" cy="126962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0E6F5D-F0AD-4202-A54F-E4B6548A0729}" type="datetimeFigureOut">
              <a:rPr lang="en-GB" smtClean="0"/>
              <a:t>27/08/2024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4BA03E-EF97-4063-8E4B-0804A4466902}" type="slidenum">
              <a:rPr lang="en-GB" smtClean="0"/>
              <a:t>‹#›</a:t>
            </a:fld>
            <a:endParaRPr lang="en-GB"/>
          </a:p>
        </p:txBody>
      </p:sp>
    </p:spTree>
    <p:extLst>
      <p:ext uri="{BB962C8B-B14F-4D97-AF65-F5344CB8AC3E}">
        <p14:creationId xmlns:p14="http://schemas.microsoft.com/office/powerpoint/2010/main" val="568463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766C7A1A-41B2-4437-A935-30B104B5DBA1}" type="slidenum">
              <a:rPr lang="en-GB" smtClean="0"/>
              <a:t>‹#›</a:t>
            </a:fld>
            <a:endParaRPr lang="en-GB"/>
          </a:p>
        </p:txBody>
      </p:sp>
    </p:spTree>
    <p:extLst>
      <p:ext uri="{BB962C8B-B14F-4D97-AF65-F5344CB8AC3E}">
        <p14:creationId xmlns:p14="http://schemas.microsoft.com/office/powerpoint/2010/main" val="3756321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3710664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211762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17DC51E-DF02-4EFB-80AE-42B9F7100871}" type="datetimeFigureOut">
              <a:rPr lang="en-GB" smtClean="0"/>
              <a:t>27/08/2024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284702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17DC51E-DF02-4EFB-80AE-42B9F7100871}" type="datetimeFigureOut">
              <a:rPr lang="en-GB" smtClean="0"/>
              <a:t>27/08/2024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1837228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7DC51E-DF02-4EFB-80AE-42B9F7100871}" type="datetimeFigureOut">
              <a:rPr lang="en-GB" smtClean="0"/>
              <a:t>27/08/2024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306640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7DC51E-DF02-4EFB-80AE-42B9F7100871}" type="datetimeFigureOut">
              <a:rPr lang="en-GB" smtClean="0"/>
              <a:t>27/08/2024</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4181444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7DC51E-DF02-4EFB-80AE-42B9F7100871}" type="datetimeFigureOut">
              <a:rPr lang="en-GB" smtClean="0"/>
              <a:t>27/08/2024</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1928373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7DC51E-DF02-4EFB-80AE-42B9F7100871}" type="datetimeFigureOut">
              <a:rPr lang="en-GB" smtClean="0"/>
              <a:t>27/08/2024</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759889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7DC51E-DF02-4EFB-80AE-42B9F7100871}" type="datetimeFigureOut">
              <a:rPr lang="en-GB" smtClean="0"/>
              <a:t>27/08/2024</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2599522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1266181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2487499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2419063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17DC51E-DF02-4EFB-80AE-42B9F7100871}" type="datetimeFigureOut">
              <a:rPr lang="en-GB" smtClean="0"/>
              <a:t>27/08/2024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2352880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17DC51E-DF02-4EFB-80AE-42B9F7100871}" type="datetimeFigureOut">
              <a:rPr lang="en-GB" smtClean="0"/>
              <a:t>27/08/2024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1896418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224986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7DC51E-DF02-4EFB-80AE-42B9F7100871}" type="datetimeFigureOut">
              <a:rPr lang="en-GB" smtClean="0"/>
              <a:t>27/08/2024</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66C7A1A-41B2-4437-A935-30B104B5DBA1}" type="slidenum">
              <a:rPr lang="en-GB" smtClean="0"/>
              <a:t>‹#›</a:t>
            </a:fld>
            <a:endParaRPr lang="en-GB"/>
          </a:p>
        </p:txBody>
      </p:sp>
    </p:spTree>
    <p:extLst>
      <p:ext uri="{BB962C8B-B14F-4D97-AF65-F5344CB8AC3E}">
        <p14:creationId xmlns:p14="http://schemas.microsoft.com/office/powerpoint/2010/main" val="9035122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8/27/2024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9" name="Content Placeholder 8"/>
          <p:cNvSpPr>
            <a:spLocks noGrp="1"/>
          </p:cNvSpPr>
          <p:nvPr>
            <p:ph sz="quarter" idx="13"/>
          </p:nvPr>
        </p:nvSpPr>
        <p:spPr>
          <a:xfrm>
            <a:off x="1389888" y="2313432"/>
            <a:ext cx="4559808"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6193536" y="2313431"/>
            <a:ext cx="4559808"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2162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20">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817DC51E-DF02-4EFB-80AE-42B9F7100871}" type="datetimeFigureOut">
              <a:rPr lang="en-GB" smtClean="0"/>
              <a:t>27/08/2024</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766C7A1A-41B2-4437-A935-30B104B5DBA1}" type="slidenum">
              <a:rPr lang="en-GB" smtClean="0"/>
              <a:t>‹#›</a:t>
            </a:fld>
            <a:endParaRPr lang="en-GB"/>
          </a:p>
        </p:txBody>
      </p:sp>
    </p:spTree>
    <p:extLst>
      <p:ext uri="{BB962C8B-B14F-4D97-AF65-F5344CB8AC3E}">
        <p14:creationId xmlns:p14="http://schemas.microsoft.com/office/powerpoint/2010/main" val="377439601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74DD1-FDEB-647E-2B21-81164E7AB857}"/>
              </a:ext>
            </a:extLst>
          </p:cNvPr>
          <p:cNvSpPr>
            <a:spLocks noGrp="1"/>
          </p:cNvSpPr>
          <p:nvPr>
            <p:ph type="ctrTitle"/>
          </p:nvPr>
        </p:nvSpPr>
        <p:spPr>
          <a:xfrm>
            <a:off x="1154954" y="2099733"/>
            <a:ext cx="9979507" cy="2677648"/>
          </a:xfrm>
        </p:spPr>
        <p:txBody>
          <a:bodyPr/>
          <a:lstStyle/>
          <a:p>
            <a:r>
              <a:rPr lang="en-US" sz="4000" dirty="0"/>
              <a:t>Supporting Children, Families and Staff During a Community Trauma</a:t>
            </a:r>
            <a:br>
              <a:rPr lang="en-US" sz="4000" dirty="0"/>
            </a:br>
            <a:br>
              <a:rPr lang="en-US" sz="4000" dirty="0"/>
            </a:br>
            <a:r>
              <a:rPr lang="en-US" sz="4000" dirty="0"/>
              <a:t>Session 3 Supporting Parents and Carers</a:t>
            </a:r>
            <a:br>
              <a:rPr lang="en-US" sz="1200" dirty="0"/>
            </a:br>
            <a:endParaRPr lang="en-GB" sz="4000" dirty="0"/>
          </a:p>
        </p:txBody>
      </p:sp>
      <p:sp>
        <p:nvSpPr>
          <p:cNvPr id="3" name="Subtitle 2">
            <a:extLst>
              <a:ext uri="{FF2B5EF4-FFF2-40B4-BE49-F238E27FC236}">
                <a16:creationId xmlns:a16="http://schemas.microsoft.com/office/drawing/2014/main" id="{F14D28F6-AA28-866B-8806-5A656A36AC89}"/>
              </a:ext>
            </a:extLst>
          </p:cNvPr>
          <p:cNvSpPr>
            <a:spLocks noGrp="1"/>
          </p:cNvSpPr>
          <p:nvPr>
            <p:ph type="subTitle" idx="1"/>
          </p:nvPr>
        </p:nvSpPr>
        <p:spPr/>
        <p:txBody>
          <a:bodyPr/>
          <a:lstStyle/>
          <a:p>
            <a:r>
              <a:rPr lang="en-GB" sz="1800" dirty="0"/>
              <a:t>Presenter: </a:t>
            </a:r>
            <a:r>
              <a:rPr lang="en-GB" sz="1800" dirty="0" err="1"/>
              <a:t>Dr.</a:t>
            </a:r>
            <a:r>
              <a:rPr lang="en-GB" sz="1800" dirty="0"/>
              <a:t> Jennifer Nock</a:t>
            </a:r>
            <a:br>
              <a:rPr lang="en-GB" sz="1800" dirty="0"/>
            </a:br>
            <a:r>
              <a:rPr lang="en-GB" sz="1800" dirty="0"/>
              <a:t>©Jennifer Nock 2024</a:t>
            </a:r>
            <a:endParaRPr lang="en-GB" dirty="0"/>
          </a:p>
        </p:txBody>
      </p:sp>
      <p:pic>
        <p:nvPicPr>
          <p:cNvPr id="4" name="Picture 3">
            <a:extLst>
              <a:ext uri="{FF2B5EF4-FFF2-40B4-BE49-F238E27FC236}">
                <a16:creationId xmlns:a16="http://schemas.microsoft.com/office/drawing/2014/main" id="{27E8A88C-2D17-83C2-E631-B376FA0F47E3}"/>
              </a:ext>
            </a:extLst>
          </p:cNvPr>
          <p:cNvPicPr>
            <a:picLocks noChangeAspect="1"/>
          </p:cNvPicPr>
          <p:nvPr/>
        </p:nvPicPr>
        <p:blipFill>
          <a:blip r:embed="rId2"/>
          <a:stretch>
            <a:fillRect/>
          </a:stretch>
        </p:blipFill>
        <p:spPr>
          <a:xfrm>
            <a:off x="9280402" y="4417459"/>
            <a:ext cx="2016730" cy="1688261"/>
          </a:xfrm>
          <a:prstGeom prst="rect">
            <a:avLst/>
          </a:prstGeom>
        </p:spPr>
      </p:pic>
    </p:spTree>
    <p:extLst>
      <p:ext uri="{BB962C8B-B14F-4D97-AF65-F5344CB8AC3E}">
        <p14:creationId xmlns:p14="http://schemas.microsoft.com/office/powerpoint/2010/main" val="216343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EDA95C0-5FB9-1AC6-C20C-8FCAD2F68767}"/>
              </a:ext>
            </a:extLst>
          </p:cNvPr>
          <p:cNvSpPr>
            <a:spLocks noGrp="1"/>
          </p:cNvSpPr>
          <p:nvPr>
            <p:ph type="title"/>
          </p:nvPr>
        </p:nvSpPr>
        <p:spPr/>
        <p:txBody>
          <a:bodyPr/>
          <a:lstStyle/>
          <a:p>
            <a:r>
              <a:rPr lang="en-US" dirty="0"/>
              <a:t>The </a:t>
            </a:r>
            <a:r>
              <a:rPr lang="en-US" dirty="0" err="1"/>
              <a:t>Hobfoll</a:t>
            </a:r>
            <a:r>
              <a:rPr lang="en-US" dirty="0"/>
              <a:t> Principles</a:t>
            </a:r>
            <a:endParaRPr lang="en-GB" dirty="0"/>
          </a:p>
        </p:txBody>
      </p:sp>
      <p:sp>
        <p:nvSpPr>
          <p:cNvPr id="2" name="Content Placeholder 1">
            <a:extLst>
              <a:ext uri="{FF2B5EF4-FFF2-40B4-BE49-F238E27FC236}">
                <a16:creationId xmlns:a16="http://schemas.microsoft.com/office/drawing/2014/main" id="{34F6B7A9-3DFB-E2D4-9B59-7631A3197A8E}"/>
              </a:ext>
            </a:extLst>
          </p:cNvPr>
          <p:cNvSpPr>
            <a:spLocks noGrp="1"/>
          </p:cNvSpPr>
          <p:nvPr>
            <p:ph idx="1"/>
          </p:nvPr>
        </p:nvSpPr>
        <p:spPr/>
        <p:txBody>
          <a:bodyPr/>
          <a:lstStyle/>
          <a:p>
            <a:endParaRPr lang="en-GB"/>
          </a:p>
        </p:txBody>
      </p:sp>
      <p:sp>
        <p:nvSpPr>
          <p:cNvPr id="12" name="Text Placeholder 11">
            <a:extLst>
              <a:ext uri="{FF2B5EF4-FFF2-40B4-BE49-F238E27FC236}">
                <a16:creationId xmlns:a16="http://schemas.microsoft.com/office/drawing/2014/main" id="{BFBE2C8D-BA11-D2A2-866D-1AB2A9C2097D}"/>
              </a:ext>
            </a:extLst>
          </p:cNvPr>
          <p:cNvSpPr>
            <a:spLocks noGrp="1"/>
          </p:cNvSpPr>
          <p:nvPr>
            <p:ph type="body" sz="half" idx="2"/>
          </p:nvPr>
        </p:nvSpPr>
        <p:spPr/>
        <p:txBody>
          <a:bodyPr>
            <a:normAutofit/>
          </a:bodyPr>
          <a:lstStyle/>
          <a:p>
            <a:r>
              <a:rPr lang="en-US" sz="1600" dirty="0">
                <a:solidFill>
                  <a:srgbClr val="92D050"/>
                </a:solidFill>
              </a:rPr>
              <a:t>Instilling these into the conversations you have with parents and carers</a:t>
            </a:r>
          </a:p>
        </p:txBody>
      </p:sp>
      <p:graphicFrame>
        <p:nvGraphicFramePr>
          <p:cNvPr id="9" name="Diagram 8">
            <a:extLst>
              <a:ext uri="{FF2B5EF4-FFF2-40B4-BE49-F238E27FC236}">
                <a16:creationId xmlns:a16="http://schemas.microsoft.com/office/drawing/2014/main" id="{A36088B5-AA9A-ABE1-5F84-C268843455FD}"/>
              </a:ext>
            </a:extLst>
          </p:cNvPr>
          <p:cNvGraphicFramePr/>
          <p:nvPr/>
        </p:nvGraphicFramePr>
        <p:xfrm>
          <a:off x="3203137" y="-10951"/>
          <a:ext cx="10764733" cy="6773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524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Previous Sessions</a:t>
            </a:r>
            <a:endParaRPr lang="en-GB" dirty="0"/>
          </a:p>
        </p:txBody>
      </p:sp>
      <p:sp>
        <p:nvSpPr>
          <p:cNvPr id="3" name="Content Placeholder 2"/>
          <p:cNvSpPr>
            <a:spLocks noGrp="1"/>
          </p:cNvSpPr>
          <p:nvPr>
            <p:ph idx="1"/>
          </p:nvPr>
        </p:nvSpPr>
        <p:spPr>
          <a:xfrm>
            <a:off x="479934" y="2318837"/>
            <a:ext cx="10871761" cy="4486117"/>
          </a:xfrm>
        </p:spPr>
        <p:txBody>
          <a:bodyPr>
            <a:normAutofit/>
          </a:bodyPr>
          <a:lstStyle/>
          <a:p>
            <a:r>
              <a:rPr lang="en-US" dirty="0"/>
              <a:t>Looking after themselves</a:t>
            </a:r>
          </a:p>
          <a:p>
            <a:pPr lvl="1"/>
            <a:r>
              <a:rPr lang="en-US" sz="1800" dirty="0"/>
              <a:t>Share all the messages from Session 1 on self-care – this is vitally important for parents and carers too.</a:t>
            </a:r>
          </a:p>
          <a:p>
            <a:pPr marL="457200" lvl="1" indent="0">
              <a:buNone/>
            </a:pPr>
            <a:r>
              <a:rPr lang="en-US" sz="1800" dirty="0"/>
              <a:t> </a:t>
            </a:r>
          </a:p>
          <a:p>
            <a:r>
              <a:rPr lang="en-US" dirty="0"/>
              <a:t>Supporting their children</a:t>
            </a:r>
          </a:p>
          <a:p>
            <a:pPr lvl="1"/>
            <a:r>
              <a:rPr lang="en-US" sz="1800" dirty="0"/>
              <a:t>Share all the messages from Session 2 on the importance of how they speak to children about what has happened. </a:t>
            </a:r>
          </a:p>
          <a:p>
            <a:pPr marL="457200" lvl="1" indent="0">
              <a:buNone/>
            </a:pPr>
            <a:endParaRPr lang="en-GB" sz="1800" dirty="0"/>
          </a:p>
          <a:p>
            <a:pPr lvl="1"/>
            <a:endParaRPr lang="en-US" dirty="0"/>
          </a:p>
          <a:p>
            <a:endParaRPr lang="en-GB" dirty="0"/>
          </a:p>
        </p:txBody>
      </p:sp>
    </p:spTree>
    <p:extLst>
      <p:ext uri="{BB962C8B-B14F-4D97-AF65-F5344CB8AC3E}">
        <p14:creationId xmlns:p14="http://schemas.microsoft.com/office/powerpoint/2010/main" val="2912323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1B989-DBA9-6C3E-4457-9EDC7EF549C1}"/>
              </a:ext>
            </a:extLst>
          </p:cNvPr>
          <p:cNvSpPr>
            <a:spLocks noGrp="1"/>
          </p:cNvSpPr>
          <p:nvPr>
            <p:ph type="title"/>
          </p:nvPr>
        </p:nvSpPr>
        <p:spPr/>
        <p:txBody>
          <a:bodyPr/>
          <a:lstStyle/>
          <a:p>
            <a:r>
              <a:rPr lang="en-US" dirty="0"/>
              <a:t>Interplaying Factors</a:t>
            </a:r>
            <a:endParaRPr lang="en-GB" dirty="0"/>
          </a:p>
        </p:txBody>
      </p:sp>
      <p:sp>
        <p:nvSpPr>
          <p:cNvPr id="3" name="Content Placeholder 2">
            <a:extLst>
              <a:ext uri="{FF2B5EF4-FFF2-40B4-BE49-F238E27FC236}">
                <a16:creationId xmlns:a16="http://schemas.microsoft.com/office/drawing/2014/main" id="{233C70AE-9688-F9FE-76FD-63C58348CB1A}"/>
              </a:ext>
            </a:extLst>
          </p:cNvPr>
          <p:cNvSpPr>
            <a:spLocks noGrp="1"/>
          </p:cNvSpPr>
          <p:nvPr>
            <p:ph idx="1"/>
          </p:nvPr>
        </p:nvSpPr>
        <p:spPr>
          <a:xfrm>
            <a:off x="1154955" y="2603499"/>
            <a:ext cx="8761412" cy="3984223"/>
          </a:xfrm>
        </p:spPr>
        <p:txBody>
          <a:bodyPr>
            <a:normAutofit fontScale="92500" lnSpcReduction="10000"/>
          </a:bodyPr>
          <a:lstStyle/>
          <a:p>
            <a:pPr algn="l"/>
            <a:r>
              <a:rPr lang="en-US" b="0" i="0" dirty="0">
                <a:solidFill>
                  <a:srgbClr val="343536"/>
                </a:solidFill>
                <a:effectLst/>
                <a:highlight>
                  <a:srgbClr val="FFFFFF"/>
                </a:highlight>
              </a:rPr>
              <a:t>The responses of parents and carers will </a:t>
            </a:r>
            <a:r>
              <a:rPr lang="en-US" dirty="0">
                <a:solidFill>
                  <a:srgbClr val="343536"/>
                </a:solidFill>
                <a:highlight>
                  <a:srgbClr val="FFFFFF"/>
                </a:highlight>
              </a:rPr>
              <a:t>not all be the same.</a:t>
            </a:r>
          </a:p>
          <a:p>
            <a:pPr algn="l"/>
            <a:r>
              <a:rPr lang="en-US" b="0" i="0" dirty="0">
                <a:solidFill>
                  <a:srgbClr val="343536"/>
                </a:solidFill>
                <a:effectLst/>
                <a:highlight>
                  <a:srgbClr val="FFFFFF"/>
                </a:highlight>
              </a:rPr>
              <a:t>Trauma does not occur within a vacuum – it is influenced by many systemic, relational and contextual factors</a:t>
            </a:r>
            <a:r>
              <a:rPr lang="en-US" dirty="0">
                <a:solidFill>
                  <a:srgbClr val="343536"/>
                </a:solidFill>
                <a:highlight>
                  <a:srgbClr val="FFFFFF"/>
                </a:highlight>
              </a:rPr>
              <a:t>, and consequently, s</a:t>
            </a:r>
            <a:r>
              <a:rPr lang="en-US" b="0" i="0" dirty="0">
                <a:solidFill>
                  <a:srgbClr val="343536"/>
                </a:solidFill>
                <a:effectLst/>
                <a:highlight>
                  <a:srgbClr val="FFFFFF"/>
                </a:highlight>
              </a:rPr>
              <a:t>ome will be m</a:t>
            </a:r>
            <a:r>
              <a:rPr lang="en-US" dirty="0">
                <a:solidFill>
                  <a:srgbClr val="343536"/>
                </a:solidFill>
                <a:highlight>
                  <a:srgbClr val="FFFFFF"/>
                </a:highlight>
              </a:rPr>
              <a:t>uch more affected than others, depending on many influences including</a:t>
            </a:r>
          </a:p>
          <a:p>
            <a:pPr lvl="1"/>
            <a:r>
              <a:rPr lang="en-US" sz="1900" dirty="0">
                <a:solidFill>
                  <a:srgbClr val="343536"/>
                </a:solidFill>
                <a:highlight>
                  <a:srgbClr val="FFFFFF"/>
                </a:highlight>
              </a:rPr>
              <a:t>Their age and developmental stage </a:t>
            </a:r>
          </a:p>
          <a:p>
            <a:pPr lvl="1"/>
            <a:r>
              <a:rPr lang="en-US" sz="1900" dirty="0">
                <a:solidFill>
                  <a:srgbClr val="343536"/>
                </a:solidFill>
                <a:highlight>
                  <a:srgbClr val="FFFFFF"/>
                </a:highlight>
              </a:rPr>
              <a:t>Their temperament, mental health and level of resilience</a:t>
            </a:r>
          </a:p>
          <a:p>
            <a:pPr lvl="1"/>
            <a:r>
              <a:rPr lang="en-US" sz="1900" dirty="0">
                <a:solidFill>
                  <a:srgbClr val="343536"/>
                </a:solidFill>
                <a:highlight>
                  <a:srgbClr val="FFFFFF"/>
                </a:highlight>
              </a:rPr>
              <a:t>Their relationship to the children who were present at the incident </a:t>
            </a:r>
          </a:p>
          <a:p>
            <a:pPr lvl="1"/>
            <a:r>
              <a:rPr lang="en-US" sz="1900" dirty="0">
                <a:solidFill>
                  <a:srgbClr val="343536"/>
                </a:solidFill>
                <a:highlight>
                  <a:srgbClr val="FFFFFF"/>
                </a:highlight>
              </a:rPr>
              <a:t>Other people’s reactions to the trauma – family, friends, community</a:t>
            </a:r>
          </a:p>
          <a:p>
            <a:pPr lvl="1"/>
            <a:r>
              <a:rPr lang="en-US" sz="1900" dirty="0">
                <a:solidFill>
                  <a:srgbClr val="343536"/>
                </a:solidFill>
                <a:highlight>
                  <a:srgbClr val="FFFFFF"/>
                </a:highlight>
              </a:rPr>
              <a:t>The belief, assumptions, judgements and expectations of other people </a:t>
            </a:r>
          </a:p>
          <a:p>
            <a:pPr lvl="1"/>
            <a:r>
              <a:rPr lang="en-US" sz="1900" dirty="0">
                <a:solidFill>
                  <a:srgbClr val="343536"/>
                </a:solidFill>
                <a:highlight>
                  <a:srgbClr val="FFFFFF"/>
                </a:highlight>
              </a:rPr>
              <a:t>The impact on their own everyday lives</a:t>
            </a:r>
          </a:p>
          <a:p>
            <a:pPr lvl="1"/>
            <a:r>
              <a:rPr lang="en-US" sz="1900" dirty="0">
                <a:solidFill>
                  <a:srgbClr val="343536"/>
                </a:solidFill>
                <a:highlight>
                  <a:srgbClr val="FFFFFF"/>
                </a:highlight>
              </a:rPr>
              <a:t>Previous experiences and traumas</a:t>
            </a:r>
          </a:p>
          <a:p>
            <a:pPr lvl="1"/>
            <a:endParaRPr lang="en-US" dirty="0">
              <a:solidFill>
                <a:srgbClr val="343536"/>
              </a:solidFill>
              <a:highlight>
                <a:srgbClr val="FFFFFF"/>
              </a:highlight>
            </a:endParaRPr>
          </a:p>
          <a:p>
            <a:pPr lvl="1"/>
            <a:endParaRPr lang="en-US" dirty="0">
              <a:solidFill>
                <a:srgbClr val="343536"/>
              </a:solidFill>
              <a:highlight>
                <a:srgbClr val="FFFFFF"/>
              </a:highlight>
            </a:endParaRPr>
          </a:p>
          <a:p>
            <a:endParaRPr lang="en-GB" dirty="0"/>
          </a:p>
        </p:txBody>
      </p:sp>
    </p:spTree>
    <p:extLst>
      <p:ext uri="{BB962C8B-B14F-4D97-AF65-F5344CB8AC3E}">
        <p14:creationId xmlns:p14="http://schemas.microsoft.com/office/powerpoint/2010/main" val="614252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40E53-B6AF-DB80-169C-34A23C053A8D}"/>
              </a:ext>
            </a:extLst>
          </p:cNvPr>
          <p:cNvSpPr>
            <a:spLocks noGrp="1"/>
          </p:cNvSpPr>
          <p:nvPr>
            <p:ph type="title"/>
          </p:nvPr>
        </p:nvSpPr>
        <p:spPr/>
        <p:txBody>
          <a:bodyPr/>
          <a:lstStyle/>
          <a:p>
            <a:r>
              <a:rPr lang="en-US" dirty="0"/>
              <a:t>Many Responses</a:t>
            </a:r>
            <a:endParaRPr lang="en-GB" dirty="0"/>
          </a:p>
        </p:txBody>
      </p:sp>
      <p:sp>
        <p:nvSpPr>
          <p:cNvPr id="3" name="Content Placeholder 2">
            <a:extLst>
              <a:ext uri="{FF2B5EF4-FFF2-40B4-BE49-F238E27FC236}">
                <a16:creationId xmlns:a16="http://schemas.microsoft.com/office/drawing/2014/main" id="{1456FAF9-308B-D33D-E64D-80A36F9B9612}"/>
              </a:ext>
            </a:extLst>
          </p:cNvPr>
          <p:cNvSpPr>
            <a:spLocks noGrp="1"/>
          </p:cNvSpPr>
          <p:nvPr>
            <p:ph idx="1"/>
          </p:nvPr>
        </p:nvSpPr>
        <p:spPr>
          <a:xfrm>
            <a:off x="1154955" y="2603500"/>
            <a:ext cx="8761412" cy="3832664"/>
          </a:xfrm>
        </p:spPr>
        <p:txBody>
          <a:bodyPr>
            <a:normAutofit lnSpcReduction="10000"/>
          </a:bodyPr>
          <a:lstStyle/>
          <a:p>
            <a:r>
              <a:rPr lang="en-US" b="0" i="0" dirty="0">
                <a:solidFill>
                  <a:srgbClr val="343536"/>
                </a:solidFill>
                <a:effectLst/>
                <a:highlight>
                  <a:srgbClr val="FFFFFF"/>
                </a:highlight>
              </a:rPr>
              <a:t>Adult responses might include </a:t>
            </a:r>
          </a:p>
          <a:p>
            <a:pPr lvl="1"/>
            <a:r>
              <a:rPr lang="en-US" sz="1800" b="0" i="0" dirty="0">
                <a:solidFill>
                  <a:srgbClr val="343536"/>
                </a:solidFill>
                <a:effectLst/>
                <a:highlight>
                  <a:srgbClr val="FFFFFF"/>
                </a:highlight>
              </a:rPr>
              <a:t>difficulties sleeping</a:t>
            </a:r>
          </a:p>
          <a:p>
            <a:pPr lvl="1"/>
            <a:r>
              <a:rPr lang="en-US" sz="1800" b="0" i="0" dirty="0">
                <a:solidFill>
                  <a:srgbClr val="343536"/>
                </a:solidFill>
                <a:effectLst/>
                <a:highlight>
                  <a:srgbClr val="FFFFFF"/>
                </a:highlight>
              </a:rPr>
              <a:t>thoughts and memories of what has happened constantly in their minds</a:t>
            </a:r>
          </a:p>
          <a:p>
            <a:pPr lvl="1"/>
            <a:r>
              <a:rPr lang="en-US" sz="1800" b="0" i="0" dirty="0">
                <a:solidFill>
                  <a:srgbClr val="343536"/>
                </a:solidFill>
                <a:effectLst/>
                <a:highlight>
                  <a:srgbClr val="FFFFFF"/>
                </a:highlight>
              </a:rPr>
              <a:t>bad dreams</a:t>
            </a:r>
          </a:p>
          <a:p>
            <a:pPr lvl="1"/>
            <a:r>
              <a:rPr lang="en-US" sz="1800" dirty="0">
                <a:solidFill>
                  <a:srgbClr val="343536"/>
                </a:solidFill>
                <a:highlight>
                  <a:srgbClr val="FFFFFF"/>
                </a:highlight>
              </a:rPr>
              <a:t>i</a:t>
            </a:r>
            <a:r>
              <a:rPr lang="en-US" sz="1800" b="0" i="0" dirty="0">
                <a:solidFill>
                  <a:srgbClr val="343536"/>
                </a:solidFill>
                <a:effectLst/>
                <a:highlight>
                  <a:srgbClr val="FFFFFF"/>
                </a:highlight>
              </a:rPr>
              <a:t>rritability</a:t>
            </a:r>
          </a:p>
          <a:p>
            <a:pPr lvl="1"/>
            <a:r>
              <a:rPr lang="en-US" sz="1800" b="0" i="0" dirty="0">
                <a:solidFill>
                  <a:srgbClr val="343536"/>
                </a:solidFill>
                <a:effectLst/>
                <a:highlight>
                  <a:srgbClr val="FFFFFF"/>
                </a:highlight>
              </a:rPr>
              <a:t>feeling low and crying frequently</a:t>
            </a:r>
          </a:p>
          <a:p>
            <a:pPr lvl="1"/>
            <a:r>
              <a:rPr lang="en-US" sz="1800" b="0" i="0" dirty="0" err="1">
                <a:solidFill>
                  <a:srgbClr val="343536"/>
                </a:solidFill>
                <a:effectLst/>
                <a:highlight>
                  <a:srgbClr val="FFFFFF"/>
                </a:highlight>
              </a:rPr>
              <a:t>behavioural</a:t>
            </a:r>
            <a:r>
              <a:rPr lang="en-US" sz="1800" b="0" i="0" dirty="0">
                <a:solidFill>
                  <a:srgbClr val="343536"/>
                </a:solidFill>
                <a:effectLst/>
                <a:highlight>
                  <a:srgbClr val="FFFFFF"/>
                </a:highlight>
              </a:rPr>
              <a:t> problems – obsessive </a:t>
            </a:r>
            <a:r>
              <a:rPr lang="en-US" sz="1800" b="0" i="0" dirty="0" err="1">
                <a:solidFill>
                  <a:srgbClr val="343536"/>
                </a:solidFill>
                <a:effectLst/>
                <a:highlight>
                  <a:srgbClr val="FFFFFF"/>
                </a:highlight>
              </a:rPr>
              <a:t>behaviours</a:t>
            </a:r>
            <a:r>
              <a:rPr lang="en-US" sz="1800" b="0" i="0" dirty="0">
                <a:solidFill>
                  <a:srgbClr val="343536"/>
                </a:solidFill>
                <a:effectLst/>
                <a:highlight>
                  <a:srgbClr val="FFFFFF"/>
                </a:highlight>
              </a:rPr>
              <a:t>, increased use of alcohol and/or drugs</a:t>
            </a:r>
          </a:p>
          <a:p>
            <a:pPr lvl="1"/>
            <a:r>
              <a:rPr lang="en-US" sz="1800" b="0" i="0" dirty="0">
                <a:solidFill>
                  <a:srgbClr val="343536"/>
                </a:solidFill>
                <a:effectLst/>
                <a:highlight>
                  <a:srgbClr val="FFFFFF"/>
                </a:highlight>
              </a:rPr>
              <a:t>avoiding activities they used to enjoy</a:t>
            </a:r>
          </a:p>
          <a:p>
            <a:pPr lvl="1"/>
            <a:r>
              <a:rPr lang="en-US" sz="1800" dirty="0">
                <a:solidFill>
                  <a:srgbClr val="343536"/>
                </a:solidFill>
                <a:highlight>
                  <a:srgbClr val="FFFFFF"/>
                </a:highlight>
              </a:rPr>
              <a:t>a</a:t>
            </a:r>
            <a:r>
              <a:rPr lang="en-US" sz="1800" b="0" i="0" dirty="0">
                <a:solidFill>
                  <a:srgbClr val="343536"/>
                </a:solidFill>
                <a:effectLst/>
                <a:highlight>
                  <a:srgbClr val="FFFFFF"/>
                </a:highlight>
              </a:rPr>
              <a:t>voiding people</a:t>
            </a:r>
            <a:endParaRPr lang="en-US" sz="1800" b="0" i="0" dirty="0">
              <a:solidFill>
                <a:srgbClr val="343536"/>
              </a:solidFill>
              <a:effectLst/>
              <a:highlight>
                <a:srgbClr val="FFFFFF"/>
              </a:highlight>
              <a:latin typeface="Open Sans" panose="020B0606030504020204" pitchFamily="34" charset="0"/>
            </a:endParaRPr>
          </a:p>
          <a:p>
            <a:endParaRPr lang="en-GB" dirty="0"/>
          </a:p>
        </p:txBody>
      </p:sp>
    </p:spTree>
    <p:extLst>
      <p:ext uri="{BB962C8B-B14F-4D97-AF65-F5344CB8AC3E}">
        <p14:creationId xmlns:p14="http://schemas.microsoft.com/office/powerpoint/2010/main" val="1947819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61AA7-2CDF-41F8-8088-3FCADA8366C2}"/>
              </a:ext>
            </a:extLst>
          </p:cNvPr>
          <p:cNvSpPr>
            <a:spLocks noGrp="1"/>
          </p:cNvSpPr>
          <p:nvPr>
            <p:ph type="title"/>
          </p:nvPr>
        </p:nvSpPr>
        <p:spPr/>
        <p:txBody>
          <a:bodyPr/>
          <a:lstStyle/>
          <a:p>
            <a:r>
              <a:rPr lang="en-US" dirty="0"/>
              <a:t>Fear</a:t>
            </a:r>
            <a:endParaRPr lang="en-GB" dirty="0"/>
          </a:p>
        </p:txBody>
      </p:sp>
      <p:sp>
        <p:nvSpPr>
          <p:cNvPr id="3" name="Content Placeholder 2">
            <a:extLst>
              <a:ext uri="{FF2B5EF4-FFF2-40B4-BE49-F238E27FC236}">
                <a16:creationId xmlns:a16="http://schemas.microsoft.com/office/drawing/2014/main" id="{DDED2668-9128-43E8-BA77-14EDB4A822D9}"/>
              </a:ext>
            </a:extLst>
          </p:cNvPr>
          <p:cNvSpPr>
            <a:spLocks noGrp="1"/>
          </p:cNvSpPr>
          <p:nvPr>
            <p:ph idx="1"/>
          </p:nvPr>
        </p:nvSpPr>
        <p:spPr/>
        <p:txBody>
          <a:bodyPr>
            <a:normAutofit/>
          </a:bodyPr>
          <a:lstStyle/>
          <a:p>
            <a:r>
              <a:rPr lang="en-US" dirty="0"/>
              <a:t>Fears, whilst relating to the incident, are much broader and far-ranging than fear of the event being repeated.</a:t>
            </a:r>
          </a:p>
          <a:p>
            <a:r>
              <a:rPr lang="en-US" dirty="0"/>
              <a:t>Adults may be afraid of leaving their homes, letting their children out of their sight, the future.</a:t>
            </a:r>
          </a:p>
          <a:p>
            <a:r>
              <a:rPr lang="en-US" dirty="0"/>
              <a:t>The fear may be irrational, but powerful and crippling at times. </a:t>
            </a:r>
          </a:p>
          <a:p>
            <a:r>
              <a:rPr lang="en-US" dirty="0"/>
              <a:t>When we are afraid, we can quickly drop down into survival mode and use a range of coping strategies, e.g. please/conform, attack, withdraw, disengage for self-protection. These are not usually consciously planned and executed, but instinctive and spontaneous.</a:t>
            </a:r>
          </a:p>
          <a:p>
            <a:endParaRPr lang="en-US" dirty="0"/>
          </a:p>
        </p:txBody>
      </p:sp>
    </p:spTree>
    <p:extLst>
      <p:ext uri="{BB962C8B-B14F-4D97-AF65-F5344CB8AC3E}">
        <p14:creationId xmlns:p14="http://schemas.microsoft.com/office/powerpoint/2010/main" val="4154593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65C7D-5DD7-4C80-9950-DC51DAD82FB0}"/>
              </a:ext>
            </a:extLst>
          </p:cNvPr>
          <p:cNvSpPr>
            <a:spLocks noGrp="1"/>
          </p:cNvSpPr>
          <p:nvPr>
            <p:ph type="title"/>
          </p:nvPr>
        </p:nvSpPr>
        <p:spPr/>
        <p:txBody>
          <a:bodyPr/>
          <a:lstStyle/>
          <a:p>
            <a:r>
              <a:rPr lang="en-US" dirty="0"/>
              <a:t>Loss</a:t>
            </a:r>
            <a:endParaRPr lang="en-GB" dirty="0"/>
          </a:p>
        </p:txBody>
      </p:sp>
      <p:sp>
        <p:nvSpPr>
          <p:cNvPr id="3" name="Content Placeholder 2">
            <a:extLst>
              <a:ext uri="{FF2B5EF4-FFF2-40B4-BE49-F238E27FC236}">
                <a16:creationId xmlns:a16="http://schemas.microsoft.com/office/drawing/2014/main" id="{33E9D04E-4FCD-4D9F-B464-5F5B349E61A5}"/>
              </a:ext>
            </a:extLst>
          </p:cNvPr>
          <p:cNvSpPr>
            <a:spLocks noGrp="1"/>
          </p:cNvSpPr>
          <p:nvPr>
            <p:ph idx="1"/>
          </p:nvPr>
        </p:nvSpPr>
        <p:spPr>
          <a:xfrm>
            <a:off x="1154955" y="2603500"/>
            <a:ext cx="8761412" cy="4100416"/>
          </a:xfrm>
        </p:spPr>
        <p:txBody>
          <a:bodyPr>
            <a:normAutofit/>
          </a:bodyPr>
          <a:lstStyle/>
          <a:p>
            <a:r>
              <a:rPr lang="en-GB" dirty="0"/>
              <a:t>Losses are not exclusively related to loss of a loved one through the event; all of us, regardless of our director indirect links to the children and families affected, are experiencing many and varied types of loss, with those of you who are local, experiencing it profoundly. </a:t>
            </a:r>
          </a:p>
          <a:p>
            <a:pPr lvl="1"/>
            <a:r>
              <a:rPr lang="en-GB" sz="1800" dirty="0"/>
              <a:t>Loss of a loved one</a:t>
            </a:r>
          </a:p>
          <a:p>
            <a:pPr lvl="1"/>
            <a:r>
              <a:rPr lang="en-GB" sz="1800" dirty="0"/>
              <a:t>Loss of safety</a:t>
            </a:r>
          </a:p>
          <a:p>
            <a:pPr lvl="1"/>
            <a:r>
              <a:rPr lang="en-GB" sz="1800" dirty="0"/>
              <a:t>Loss of predictability</a:t>
            </a:r>
          </a:p>
          <a:p>
            <a:pPr lvl="1"/>
            <a:r>
              <a:rPr lang="en-GB" sz="1800" dirty="0"/>
              <a:t>Loss of confidence in others</a:t>
            </a:r>
          </a:p>
          <a:p>
            <a:r>
              <a:rPr lang="en-US" dirty="0"/>
              <a:t>The pain of loss can feel flooding, overwhelming. </a:t>
            </a:r>
          </a:p>
          <a:p>
            <a:endParaRPr lang="en-US" dirty="0"/>
          </a:p>
        </p:txBody>
      </p:sp>
    </p:spTree>
    <p:extLst>
      <p:ext uri="{BB962C8B-B14F-4D97-AF65-F5344CB8AC3E}">
        <p14:creationId xmlns:p14="http://schemas.microsoft.com/office/powerpoint/2010/main" val="2563699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7733F-9F08-4083-FB3B-55F3C0B94193}"/>
              </a:ext>
            </a:extLst>
          </p:cNvPr>
          <p:cNvSpPr>
            <a:spLocks noGrp="1"/>
          </p:cNvSpPr>
          <p:nvPr>
            <p:ph type="title"/>
          </p:nvPr>
        </p:nvSpPr>
        <p:spPr/>
        <p:txBody>
          <a:bodyPr/>
          <a:lstStyle/>
          <a:p>
            <a:r>
              <a:rPr lang="en-US" dirty="0"/>
              <a:t>Triggers</a:t>
            </a:r>
            <a:endParaRPr lang="en-GB" dirty="0"/>
          </a:p>
        </p:txBody>
      </p:sp>
      <p:sp>
        <p:nvSpPr>
          <p:cNvPr id="3" name="Content Placeholder 2">
            <a:extLst>
              <a:ext uri="{FF2B5EF4-FFF2-40B4-BE49-F238E27FC236}">
                <a16:creationId xmlns:a16="http://schemas.microsoft.com/office/drawing/2014/main" id="{B21F6D2B-26CA-77BB-275A-43FD35F3A9EE}"/>
              </a:ext>
            </a:extLst>
          </p:cNvPr>
          <p:cNvSpPr>
            <a:spLocks noGrp="1"/>
          </p:cNvSpPr>
          <p:nvPr>
            <p:ph idx="1"/>
          </p:nvPr>
        </p:nvSpPr>
        <p:spPr>
          <a:xfrm>
            <a:off x="1154955" y="2603500"/>
            <a:ext cx="8761412" cy="4065052"/>
          </a:xfrm>
        </p:spPr>
        <p:txBody>
          <a:bodyPr>
            <a:normAutofit fontScale="77500" lnSpcReduction="20000"/>
          </a:bodyPr>
          <a:lstStyle/>
          <a:p>
            <a:r>
              <a:rPr lang="en-US" sz="2600" dirty="0"/>
              <a:t>Loss triggers many difficult and unexpected emotions, including:</a:t>
            </a:r>
          </a:p>
          <a:p>
            <a:pPr lvl="1"/>
            <a:r>
              <a:rPr lang="en-US" sz="2600" dirty="0"/>
              <a:t>Fear</a:t>
            </a:r>
          </a:p>
          <a:p>
            <a:pPr lvl="1"/>
            <a:r>
              <a:rPr lang="en-US" sz="2600" dirty="0"/>
              <a:t>Shock </a:t>
            </a:r>
          </a:p>
          <a:p>
            <a:pPr lvl="1"/>
            <a:r>
              <a:rPr lang="en-US" sz="2600" dirty="0"/>
              <a:t>Anger</a:t>
            </a:r>
          </a:p>
          <a:p>
            <a:pPr lvl="1"/>
            <a:r>
              <a:rPr lang="en-US" sz="2600" dirty="0"/>
              <a:t>Disbelief</a:t>
            </a:r>
          </a:p>
          <a:p>
            <a:pPr lvl="1"/>
            <a:r>
              <a:rPr lang="en-US" sz="2600" dirty="0"/>
              <a:t>Guilt</a:t>
            </a:r>
          </a:p>
          <a:p>
            <a:pPr lvl="1"/>
            <a:r>
              <a:rPr lang="en-US" sz="2600" dirty="0"/>
              <a:t>Shame</a:t>
            </a:r>
          </a:p>
          <a:p>
            <a:pPr lvl="1"/>
            <a:r>
              <a:rPr lang="en-US" sz="2600" dirty="0"/>
              <a:t>Profound sadness</a:t>
            </a:r>
          </a:p>
          <a:p>
            <a:pPr lvl="1"/>
            <a:r>
              <a:rPr lang="en-US" sz="2600" dirty="0"/>
              <a:t>Powerlessness</a:t>
            </a:r>
          </a:p>
          <a:p>
            <a:pPr lvl="1"/>
            <a:r>
              <a:rPr lang="en-US" sz="2600" dirty="0"/>
              <a:t>Loneliness</a:t>
            </a:r>
          </a:p>
          <a:p>
            <a:pPr lvl="1"/>
            <a:r>
              <a:rPr lang="en-US" sz="2600" dirty="0"/>
              <a:t>Dissociation</a:t>
            </a:r>
          </a:p>
          <a:p>
            <a:pPr lvl="1"/>
            <a:endParaRPr lang="en-US" sz="1800" dirty="0"/>
          </a:p>
          <a:p>
            <a:pPr lvl="1"/>
            <a:endParaRPr lang="en-GB" dirty="0"/>
          </a:p>
        </p:txBody>
      </p:sp>
    </p:spTree>
    <p:extLst>
      <p:ext uri="{BB962C8B-B14F-4D97-AF65-F5344CB8AC3E}">
        <p14:creationId xmlns:p14="http://schemas.microsoft.com/office/powerpoint/2010/main" val="655733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57712-2D79-4FFB-A514-1D211DF743C9}"/>
              </a:ext>
            </a:extLst>
          </p:cNvPr>
          <p:cNvSpPr>
            <a:spLocks noGrp="1"/>
          </p:cNvSpPr>
          <p:nvPr>
            <p:ph type="title"/>
          </p:nvPr>
        </p:nvSpPr>
        <p:spPr/>
        <p:txBody>
          <a:bodyPr/>
          <a:lstStyle/>
          <a:p>
            <a:r>
              <a:rPr lang="en-US" dirty="0"/>
              <a:t>Grief</a:t>
            </a:r>
            <a:endParaRPr lang="en-GB" dirty="0"/>
          </a:p>
        </p:txBody>
      </p:sp>
      <p:sp>
        <p:nvSpPr>
          <p:cNvPr id="3" name="Content Placeholder 2">
            <a:extLst>
              <a:ext uri="{FF2B5EF4-FFF2-40B4-BE49-F238E27FC236}">
                <a16:creationId xmlns:a16="http://schemas.microsoft.com/office/drawing/2014/main" id="{31630A4D-CF73-4931-8A94-84E56CE5EDCC}"/>
              </a:ext>
            </a:extLst>
          </p:cNvPr>
          <p:cNvSpPr>
            <a:spLocks noGrp="1"/>
          </p:cNvSpPr>
          <p:nvPr>
            <p:ph idx="1"/>
          </p:nvPr>
        </p:nvSpPr>
        <p:spPr>
          <a:xfrm>
            <a:off x="439518" y="2344097"/>
            <a:ext cx="11280967" cy="4390131"/>
          </a:xfrm>
        </p:spPr>
        <p:txBody>
          <a:bodyPr>
            <a:normAutofit lnSpcReduction="10000"/>
          </a:bodyPr>
          <a:lstStyle/>
          <a:p>
            <a:r>
              <a:rPr lang="en-US" dirty="0"/>
              <a:t>Grief is a natural response to loss and is entirely normal.</a:t>
            </a:r>
          </a:p>
          <a:p>
            <a:r>
              <a:rPr lang="en-US" dirty="0"/>
              <a:t>The emotions around loss continue to have a powerful effect throughout the grieving process, and the trauma of this incident is unique.</a:t>
            </a:r>
          </a:p>
          <a:p>
            <a:r>
              <a:rPr lang="en-US" dirty="0"/>
              <a:t>For families who have lost a child, the violence and senselessness of the actions are not within the range of our ‘normal’ expectations as parents. It is an exceeding rare event and we are not primed to know how to manage it, we can’t draw on previous experience. </a:t>
            </a:r>
          </a:p>
          <a:p>
            <a:r>
              <a:rPr lang="en-US" dirty="0"/>
              <a:t>This will also affect others not affected as directly – as human beings, we are connected to others and empathy will draw us into those feelings, regardless of how close we are to those at the </a:t>
            </a:r>
            <a:r>
              <a:rPr lang="en-US" dirty="0" err="1"/>
              <a:t>centre</a:t>
            </a:r>
            <a:r>
              <a:rPr lang="en-US" dirty="0"/>
              <a:t>. </a:t>
            </a:r>
          </a:p>
          <a:p>
            <a:r>
              <a:rPr lang="en-US" dirty="0"/>
              <a:t>The pain of grief can also disrupt physical health, making it difficult to sleep, eat, or even think straight. These are normal reactions to loss - and the more significant the loss, the more intense grief will be.</a:t>
            </a:r>
          </a:p>
          <a:p>
            <a:r>
              <a:rPr lang="en-US" dirty="0"/>
              <a:t>It’s vitally important that you reassure parents and carers that what they are experiencing is absolutely normal and a healthy response to grief.</a:t>
            </a:r>
            <a:endParaRPr lang="en-GB" dirty="0"/>
          </a:p>
        </p:txBody>
      </p:sp>
    </p:spTree>
    <p:extLst>
      <p:ext uri="{BB962C8B-B14F-4D97-AF65-F5344CB8AC3E}">
        <p14:creationId xmlns:p14="http://schemas.microsoft.com/office/powerpoint/2010/main" val="2877107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8A49C-A95B-EFBB-EE26-8F140163DBD8}"/>
              </a:ext>
            </a:extLst>
          </p:cNvPr>
          <p:cNvSpPr>
            <a:spLocks noGrp="1"/>
          </p:cNvSpPr>
          <p:nvPr>
            <p:ph type="title"/>
          </p:nvPr>
        </p:nvSpPr>
        <p:spPr/>
        <p:txBody>
          <a:bodyPr/>
          <a:lstStyle/>
          <a:p>
            <a:r>
              <a:rPr lang="en-US" dirty="0"/>
              <a:t>Supporting Parents and Carers</a:t>
            </a:r>
            <a:endParaRPr lang="en-GB" dirty="0"/>
          </a:p>
        </p:txBody>
      </p:sp>
      <p:sp>
        <p:nvSpPr>
          <p:cNvPr id="3" name="Content Placeholder 2">
            <a:extLst>
              <a:ext uri="{FF2B5EF4-FFF2-40B4-BE49-F238E27FC236}">
                <a16:creationId xmlns:a16="http://schemas.microsoft.com/office/drawing/2014/main" id="{6C532803-1521-40F5-9992-AA263D78640F}"/>
              </a:ext>
            </a:extLst>
          </p:cNvPr>
          <p:cNvSpPr>
            <a:spLocks noGrp="1"/>
          </p:cNvSpPr>
          <p:nvPr>
            <p:ph idx="1"/>
          </p:nvPr>
        </p:nvSpPr>
        <p:spPr>
          <a:xfrm>
            <a:off x="1154955" y="2603500"/>
            <a:ext cx="8761412" cy="3913494"/>
          </a:xfrm>
        </p:spPr>
        <p:txBody>
          <a:bodyPr/>
          <a:lstStyle/>
          <a:p>
            <a:r>
              <a:rPr lang="en-US" dirty="0"/>
              <a:t>Provide a platform for parents and carers to talk about their fears. </a:t>
            </a:r>
          </a:p>
          <a:p>
            <a:r>
              <a:rPr lang="en-GB" dirty="0"/>
              <a:t>The support you offer will be significant – they may not remember what you said or did during this time, but they will certainly remember how you made them feel. </a:t>
            </a:r>
          </a:p>
          <a:p>
            <a:endParaRPr lang="en-GB" dirty="0"/>
          </a:p>
          <a:p>
            <a:r>
              <a:rPr lang="en-GB" dirty="0"/>
              <a:t>For reflection:</a:t>
            </a:r>
          </a:p>
          <a:p>
            <a:r>
              <a:rPr lang="en-GB" dirty="0"/>
              <a:t>In which ways can you p</a:t>
            </a:r>
            <a:r>
              <a:rPr lang="en-US" dirty="0" err="1"/>
              <a:t>rovide</a:t>
            </a:r>
            <a:r>
              <a:rPr lang="en-US" dirty="0"/>
              <a:t> a platform for parents and carers to talk about their fears?</a:t>
            </a:r>
          </a:p>
          <a:p>
            <a:r>
              <a:rPr lang="en-US" dirty="0"/>
              <a:t>Consider the </a:t>
            </a:r>
            <a:r>
              <a:rPr lang="en-US" dirty="0" err="1"/>
              <a:t>Hobfoll</a:t>
            </a:r>
            <a:r>
              <a:rPr lang="en-US" dirty="0"/>
              <a:t> Principles. How can you foster a sense of hope, safety, calm, self- and community-efficacy and connectedness in the parents and carers in your setting? </a:t>
            </a:r>
            <a:endParaRPr lang="en-GB" dirty="0"/>
          </a:p>
        </p:txBody>
      </p:sp>
    </p:spTree>
    <p:extLst>
      <p:ext uri="{BB962C8B-B14F-4D97-AF65-F5344CB8AC3E}">
        <p14:creationId xmlns:p14="http://schemas.microsoft.com/office/powerpoint/2010/main" val="2945568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4F58B-0F30-ADAA-98A0-4E9AF1D4A80D}"/>
              </a:ext>
            </a:extLst>
          </p:cNvPr>
          <p:cNvSpPr>
            <a:spLocks noGrp="1"/>
          </p:cNvSpPr>
          <p:nvPr>
            <p:ph type="title"/>
          </p:nvPr>
        </p:nvSpPr>
        <p:spPr>
          <a:xfrm>
            <a:off x="682011" y="973668"/>
            <a:ext cx="9977569" cy="706964"/>
          </a:xfrm>
        </p:spPr>
        <p:txBody>
          <a:bodyPr/>
          <a:lstStyle/>
          <a:p>
            <a:r>
              <a:rPr lang="en-US" dirty="0" err="1"/>
              <a:t>Recognising</a:t>
            </a:r>
            <a:r>
              <a:rPr lang="en-US" dirty="0"/>
              <a:t> Common Reactions in Children</a:t>
            </a:r>
            <a:endParaRPr lang="en-GB" dirty="0"/>
          </a:p>
        </p:txBody>
      </p:sp>
      <p:sp>
        <p:nvSpPr>
          <p:cNvPr id="3" name="Content Placeholder 2">
            <a:extLst>
              <a:ext uri="{FF2B5EF4-FFF2-40B4-BE49-F238E27FC236}">
                <a16:creationId xmlns:a16="http://schemas.microsoft.com/office/drawing/2014/main" id="{9ACB6884-BF78-6B10-9319-CC8C27AC9179}"/>
              </a:ext>
            </a:extLst>
          </p:cNvPr>
          <p:cNvSpPr>
            <a:spLocks noGrp="1"/>
          </p:cNvSpPr>
          <p:nvPr>
            <p:ph idx="1"/>
          </p:nvPr>
        </p:nvSpPr>
        <p:spPr>
          <a:xfrm>
            <a:off x="601180" y="2603499"/>
            <a:ext cx="11149618" cy="4054949"/>
          </a:xfrm>
        </p:spPr>
        <p:txBody>
          <a:bodyPr>
            <a:normAutofit fontScale="92500"/>
          </a:bodyPr>
          <a:lstStyle/>
          <a:p>
            <a:pPr algn="l"/>
            <a:r>
              <a:rPr lang="en-US" b="0" i="0" dirty="0">
                <a:solidFill>
                  <a:srgbClr val="4A4A4A"/>
                </a:solidFill>
                <a:effectLst/>
                <a:highlight>
                  <a:srgbClr val="FFFFFF"/>
                </a:highlight>
              </a:rPr>
              <a:t>The experience and reactions of children will vary depending on how close to the incident they were.</a:t>
            </a:r>
          </a:p>
          <a:p>
            <a:pPr algn="l"/>
            <a:r>
              <a:rPr lang="en-US" b="0" i="0" dirty="0">
                <a:solidFill>
                  <a:srgbClr val="4A4A4A"/>
                </a:solidFill>
                <a:effectLst/>
                <a:highlight>
                  <a:srgbClr val="FFFFFF"/>
                </a:highlight>
              </a:rPr>
              <a:t>There are those who witnessed it directly, those in the local community and also those who hear about what happened indirectly from adult and peer conversations and media..</a:t>
            </a:r>
          </a:p>
          <a:p>
            <a:pPr algn="l"/>
            <a:r>
              <a:rPr lang="en-US" b="0" i="0" dirty="0">
                <a:solidFill>
                  <a:srgbClr val="4A4A4A"/>
                </a:solidFill>
                <a:effectLst/>
                <a:highlight>
                  <a:srgbClr val="FFFFFF"/>
                </a:highlight>
              </a:rPr>
              <a:t>Those who </a:t>
            </a:r>
            <a:r>
              <a:rPr lang="en-US" dirty="0">
                <a:solidFill>
                  <a:srgbClr val="4A4A4A"/>
                </a:solidFill>
                <a:highlight>
                  <a:srgbClr val="FFFFFF"/>
                </a:highlight>
              </a:rPr>
              <a:t>w</a:t>
            </a:r>
            <a:r>
              <a:rPr lang="en-US" b="0" i="0" dirty="0">
                <a:solidFill>
                  <a:srgbClr val="4A4A4A"/>
                </a:solidFill>
                <a:effectLst/>
                <a:highlight>
                  <a:srgbClr val="FFFFFF"/>
                </a:highlight>
              </a:rPr>
              <a:t>ere present have witnessed terrifying things and they will have been afraid for their own lives.</a:t>
            </a:r>
          </a:p>
          <a:p>
            <a:pPr algn="l"/>
            <a:r>
              <a:rPr lang="en-US" dirty="0">
                <a:solidFill>
                  <a:srgbClr val="4A4A4A"/>
                </a:solidFill>
                <a:highlight>
                  <a:srgbClr val="FFFFFF"/>
                </a:highlight>
              </a:rPr>
              <a:t>I</a:t>
            </a:r>
            <a:r>
              <a:rPr lang="en-US" b="0" i="0" dirty="0">
                <a:solidFill>
                  <a:srgbClr val="4A4A4A"/>
                </a:solidFill>
                <a:effectLst/>
                <a:highlight>
                  <a:srgbClr val="FFFFFF"/>
                </a:highlight>
              </a:rPr>
              <a:t>t’s highly unlikely that any of those children directly involved will simply recover without intervention, and that needs to be given serious consideration going forward. They are going to need love and support around them but they are probably going to need professional support as well.</a:t>
            </a:r>
          </a:p>
          <a:p>
            <a:pPr algn="l"/>
            <a:r>
              <a:rPr lang="en-US" dirty="0">
                <a:solidFill>
                  <a:srgbClr val="4A4A4A"/>
                </a:solidFill>
                <a:highlight>
                  <a:srgbClr val="FFFFFF"/>
                </a:highlight>
              </a:rPr>
              <a:t>T</a:t>
            </a:r>
            <a:r>
              <a:rPr lang="en-US" b="0" i="0" dirty="0">
                <a:solidFill>
                  <a:srgbClr val="4A4A4A"/>
                </a:solidFill>
                <a:effectLst/>
                <a:highlight>
                  <a:srgbClr val="FFFFFF"/>
                </a:highlight>
              </a:rPr>
              <a:t>hey will never, ever forget. They will need help to in some way learn how to cope with this sense of danger and creating feelings of safety must be a priority for all their caregivers.</a:t>
            </a:r>
          </a:p>
          <a:p>
            <a:pPr algn="l"/>
            <a:r>
              <a:rPr lang="en-US" dirty="0">
                <a:solidFill>
                  <a:srgbClr val="4A4A4A"/>
                </a:solidFill>
                <a:highlight>
                  <a:srgbClr val="FFFFFF"/>
                </a:highlight>
              </a:rPr>
              <a:t>In a future session, we will look at creating a vulnerability scale looking at both risk and protective factors that will both protect children and exacerbate the impact of the trauma.</a:t>
            </a:r>
            <a:endParaRPr lang="en-US" b="0" i="0" dirty="0">
              <a:solidFill>
                <a:srgbClr val="4A4A4A"/>
              </a:solidFill>
              <a:effectLst/>
              <a:highlight>
                <a:srgbClr val="FFFFFF"/>
              </a:highlight>
            </a:endParaRPr>
          </a:p>
          <a:p>
            <a:endParaRPr lang="en-GB" dirty="0"/>
          </a:p>
        </p:txBody>
      </p:sp>
    </p:spTree>
    <p:extLst>
      <p:ext uri="{BB962C8B-B14F-4D97-AF65-F5344CB8AC3E}">
        <p14:creationId xmlns:p14="http://schemas.microsoft.com/office/powerpoint/2010/main" val="3676895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BFE5F-F198-977B-799A-C811B59E31A6}"/>
              </a:ext>
            </a:extLst>
          </p:cNvPr>
          <p:cNvSpPr>
            <a:spLocks noGrp="1"/>
          </p:cNvSpPr>
          <p:nvPr>
            <p:ph type="title"/>
          </p:nvPr>
        </p:nvSpPr>
        <p:spPr/>
        <p:txBody>
          <a:bodyPr/>
          <a:lstStyle/>
          <a:p>
            <a:r>
              <a:rPr lang="en-US" dirty="0"/>
              <a:t>Children’s Emotions</a:t>
            </a:r>
            <a:endParaRPr lang="en-GB" dirty="0"/>
          </a:p>
        </p:txBody>
      </p:sp>
      <p:sp>
        <p:nvSpPr>
          <p:cNvPr id="3" name="Content Placeholder 2">
            <a:extLst>
              <a:ext uri="{FF2B5EF4-FFF2-40B4-BE49-F238E27FC236}">
                <a16:creationId xmlns:a16="http://schemas.microsoft.com/office/drawing/2014/main" id="{4B06D1A0-F5FD-D549-90D2-F25B995014BB}"/>
              </a:ext>
            </a:extLst>
          </p:cNvPr>
          <p:cNvSpPr>
            <a:spLocks noGrp="1"/>
          </p:cNvSpPr>
          <p:nvPr>
            <p:ph idx="1"/>
          </p:nvPr>
        </p:nvSpPr>
        <p:spPr/>
        <p:txBody>
          <a:bodyPr>
            <a:normAutofit/>
          </a:bodyPr>
          <a:lstStyle/>
          <a:p>
            <a:r>
              <a:rPr lang="en-US" sz="1800" dirty="0"/>
              <a:t>Advise parents and carers to be aware of a whole range of emotions in their children, just like adults.</a:t>
            </a:r>
          </a:p>
          <a:p>
            <a:r>
              <a:rPr lang="en-US" sz="1800" dirty="0"/>
              <a:t>Reassure parents that these emotions are not wrong or bad.</a:t>
            </a:r>
          </a:p>
          <a:p>
            <a:r>
              <a:rPr lang="en-US" sz="1800" dirty="0"/>
              <a:t>Encourage talk about emotions and help parents with scripts if they need them. </a:t>
            </a:r>
          </a:p>
          <a:p>
            <a:endParaRPr lang="en-GB" dirty="0"/>
          </a:p>
        </p:txBody>
      </p:sp>
    </p:spTree>
    <p:extLst>
      <p:ext uri="{BB962C8B-B14F-4D97-AF65-F5344CB8AC3E}">
        <p14:creationId xmlns:p14="http://schemas.microsoft.com/office/powerpoint/2010/main" val="3654106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F7580E5-3082-4DB7-955D-05AEDC25AFB5}"/>
              </a:ext>
            </a:extLst>
          </p:cNvPr>
          <p:cNvSpPr>
            <a:spLocks noGrp="1"/>
          </p:cNvSpPr>
          <p:nvPr>
            <p:ph type="title"/>
          </p:nvPr>
        </p:nvSpPr>
        <p:spPr/>
        <p:txBody>
          <a:bodyPr/>
          <a:lstStyle/>
          <a:p>
            <a:r>
              <a:rPr lang="en-US" dirty="0"/>
              <a:t>Regression</a:t>
            </a:r>
            <a:endParaRPr lang="en-GB" dirty="0"/>
          </a:p>
        </p:txBody>
      </p:sp>
      <p:sp>
        <p:nvSpPr>
          <p:cNvPr id="5" name="Content Placeholder 4">
            <a:extLst>
              <a:ext uri="{FF2B5EF4-FFF2-40B4-BE49-F238E27FC236}">
                <a16:creationId xmlns:a16="http://schemas.microsoft.com/office/drawing/2014/main" id="{4CF7B8A8-4854-4844-80D7-1D64B9E5B42B}"/>
              </a:ext>
            </a:extLst>
          </p:cNvPr>
          <p:cNvSpPr>
            <a:spLocks noGrp="1"/>
          </p:cNvSpPr>
          <p:nvPr>
            <p:ph idx="1"/>
          </p:nvPr>
        </p:nvSpPr>
        <p:spPr>
          <a:xfrm>
            <a:off x="404155" y="2938121"/>
            <a:ext cx="7037343" cy="3856730"/>
          </a:xfrm>
        </p:spPr>
        <p:txBody>
          <a:bodyPr>
            <a:normAutofit lnSpcReduction="10000"/>
          </a:bodyPr>
          <a:lstStyle/>
          <a:p>
            <a:r>
              <a:rPr lang="en-GB" sz="1900" dirty="0"/>
              <a:t>bedwetting/‘accidents’</a:t>
            </a:r>
          </a:p>
          <a:p>
            <a:r>
              <a:rPr lang="en-GB" sz="1900" dirty="0"/>
              <a:t>tantrums</a:t>
            </a:r>
          </a:p>
          <a:p>
            <a:r>
              <a:rPr lang="en-GB" sz="1900" dirty="0"/>
              <a:t>thumb-sucking</a:t>
            </a:r>
          </a:p>
          <a:p>
            <a:r>
              <a:rPr lang="en-GB" sz="1900" dirty="0"/>
              <a:t> crying about minor issues </a:t>
            </a:r>
          </a:p>
          <a:p>
            <a:r>
              <a:rPr lang="en-GB" sz="1900" dirty="0"/>
              <a:t>wanting to co-sleep, when that’s not usual for them</a:t>
            </a:r>
          </a:p>
          <a:p>
            <a:r>
              <a:rPr lang="en-GB" sz="1900" dirty="0"/>
              <a:t>night-waking</a:t>
            </a:r>
          </a:p>
          <a:p>
            <a:r>
              <a:rPr lang="en-GB" sz="1900" dirty="0"/>
              <a:t>eating smaller meals, but wanting to eat more frequently</a:t>
            </a:r>
          </a:p>
          <a:p>
            <a:r>
              <a:rPr lang="en-GB" sz="1900" dirty="0"/>
              <a:t>needing a lot more physical contact, but sometimes not able to tolerate it </a:t>
            </a:r>
          </a:p>
          <a:p>
            <a:pPr marL="0" indent="0">
              <a:buNone/>
            </a:pPr>
            <a:endParaRPr lang="en-GB" sz="2100" dirty="0"/>
          </a:p>
        </p:txBody>
      </p:sp>
      <p:sp>
        <p:nvSpPr>
          <p:cNvPr id="6" name="Content Placeholder 5">
            <a:extLst>
              <a:ext uri="{FF2B5EF4-FFF2-40B4-BE49-F238E27FC236}">
                <a16:creationId xmlns:a16="http://schemas.microsoft.com/office/drawing/2014/main" id="{854A8514-4ED9-4073-A7FB-05399292EB28}"/>
              </a:ext>
            </a:extLst>
          </p:cNvPr>
          <p:cNvSpPr>
            <a:spLocks noGrp="1"/>
          </p:cNvSpPr>
          <p:nvPr>
            <p:ph sz="quarter" idx="4294967295"/>
          </p:nvPr>
        </p:nvSpPr>
        <p:spPr>
          <a:xfrm>
            <a:off x="7143434" y="3137251"/>
            <a:ext cx="4644411" cy="4144270"/>
          </a:xfrm>
        </p:spPr>
        <p:txBody>
          <a:bodyPr>
            <a:normAutofit/>
          </a:bodyPr>
          <a:lstStyle/>
          <a:p>
            <a:r>
              <a:rPr lang="en-GB" dirty="0"/>
              <a:t>being ‘clingy’</a:t>
            </a:r>
          </a:p>
          <a:p>
            <a:r>
              <a:rPr lang="en-GB" dirty="0"/>
              <a:t>lashing out</a:t>
            </a:r>
          </a:p>
          <a:p>
            <a:r>
              <a:rPr lang="en-GB" dirty="0"/>
              <a:t>baby talk/voice</a:t>
            </a:r>
          </a:p>
          <a:p>
            <a:r>
              <a:rPr lang="en-GB" dirty="0"/>
              <a:t>separation anxiety</a:t>
            </a:r>
          </a:p>
          <a:p>
            <a:r>
              <a:rPr lang="en-GB" dirty="0"/>
              <a:t> resisting rest/tiredness </a:t>
            </a:r>
          </a:p>
          <a:p>
            <a:r>
              <a:rPr lang="en-GB" dirty="0"/>
              <a:t>wanting help with things that they normally do independently</a:t>
            </a:r>
          </a:p>
          <a:p>
            <a:r>
              <a:rPr lang="en-GB" dirty="0"/>
              <a:t>comfort blanket</a:t>
            </a:r>
          </a:p>
        </p:txBody>
      </p:sp>
      <p:sp>
        <p:nvSpPr>
          <p:cNvPr id="7" name="TextBox 6">
            <a:extLst>
              <a:ext uri="{FF2B5EF4-FFF2-40B4-BE49-F238E27FC236}">
                <a16:creationId xmlns:a16="http://schemas.microsoft.com/office/drawing/2014/main" id="{AB7735DB-2403-4B50-832F-CE82CBC379EF}"/>
              </a:ext>
            </a:extLst>
          </p:cNvPr>
          <p:cNvSpPr txBox="1"/>
          <p:nvPr/>
        </p:nvSpPr>
        <p:spPr>
          <a:xfrm>
            <a:off x="656752" y="2324547"/>
            <a:ext cx="11210240" cy="646331"/>
          </a:xfrm>
          <a:prstGeom prst="rect">
            <a:avLst/>
          </a:prstGeom>
          <a:noFill/>
        </p:spPr>
        <p:txBody>
          <a:bodyPr wrap="square" rtlCol="0">
            <a:spAutoFit/>
          </a:bodyPr>
          <a:lstStyle/>
          <a:p>
            <a:r>
              <a:rPr lang="en-GB" dirty="0"/>
              <a:t>Many children are regressing physically and emotionally during this time, for example:</a:t>
            </a:r>
          </a:p>
          <a:p>
            <a:endParaRPr lang="en-GB" dirty="0"/>
          </a:p>
        </p:txBody>
      </p:sp>
    </p:spTree>
    <p:extLst>
      <p:ext uri="{BB962C8B-B14F-4D97-AF65-F5344CB8AC3E}">
        <p14:creationId xmlns:p14="http://schemas.microsoft.com/office/powerpoint/2010/main" val="3726719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2F15D-1629-EEB6-3936-0D1D1878C8F2}"/>
              </a:ext>
            </a:extLst>
          </p:cNvPr>
          <p:cNvSpPr>
            <a:spLocks noGrp="1"/>
          </p:cNvSpPr>
          <p:nvPr>
            <p:ph type="title"/>
          </p:nvPr>
        </p:nvSpPr>
        <p:spPr/>
        <p:txBody>
          <a:bodyPr>
            <a:normAutofit/>
          </a:bodyPr>
          <a:lstStyle/>
          <a:p>
            <a:r>
              <a:rPr lang="en-US" dirty="0"/>
              <a:t>Please Do</a:t>
            </a:r>
            <a:endParaRPr lang="en-GB" dirty="0"/>
          </a:p>
        </p:txBody>
      </p:sp>
      <p:sp>
        <p:nvSpPr>
          <p:cNvPr id="4" name="Text Placeholder 3">
            <a:extLst>
              <a:ext uri="{FF2B5EF4-FFF2-40B4-BE49-F238E27FC236}">
                <a16:creationId xmlns:a16="http://schemas.microsoft.com/office/drawing/2014/main" id="{D508A461-51DC-40D9-7A7F-850A19C0700D}"/>
              </a:ext>
            </a:extLst>
          </p:cNvPr>
          <p:cNvSpPr>
            <a:spLocks noGrp="1"/>
          </p:cNvSpPr>
          <p:nvPr>
            <p:ph idx="1"/>
          </p:nvPr>
        </p:nvSpPr>
        <p:spPr>
          <a:xfrm>
            <a:off x="1154955" y="2293579"/>
            <a:ext cx="8761412" cy="4501272"/>
          </a:xfrm>
        </p:spPr>
        <p:txBody>
          <a:bodyPr>
            <a:normAutofit/>
          </a:bodyPr>
          <a:lstStyle/>
          <a:p>
            <a:r>
              <a:rPr lang="en-US" sz="1900" dirty="0"/>
              <a:t>The next session will focus directly on developmental regression, but in the meantime, advise parents to</a:t>
            </a:r>
          </a:p>
          <a:p>
            <a:pPr lvl="1" indent="-342900">
              <a:buFont typeface="Arial" panose="020B0604020202020204" pitchFamily="34" charset="0"/>
              <a:buChar char="•"/>
            </a:pPr>
            <a:r>
              <a:rPr lang="en-US" sz="1800" dirty="0"/>
              <a:t>Increase comfort on all levels – physiological/physical/, emotional, social, cognitive</a:t>
            </a:r>
          </a:p>
          <a:p>
            <a:pPr lvl="1" indent="-342900">
              <a:buFont typeface="Arial" panose="020B0604020202020204" pitchFamily="34" charset="0"/>
              <a:buChar char="•"/>
            </a:pPr>
            <a:r>
              <a:rPr lang="en-US" sz="1800" dirty="0"/>
              <a:t>Connect through touch, physical proximity, talking, laughing</a:t>
            </a:r>
          </a:p>
          <a:p>
            <a:pPr lvl="1" indent="-342900">
              <a:buFont typeface="Arial" panose="020B0604020202020204" pitchFamily="34" charset="0"/>
              <a:buChar char="•"/>
            </a:pPr>
            <a:r>
              <a:rPr lang="en-US" sz="1800" dirty="0"/>
              <a:t>Co-regulate as with a younger child</a:t>
            </a:r>
          </a:p>
          <a:p>
            <a:pPr lvl="1" indent="-342900">
              <a:buFont typeface="Arial" panose="020B0604020202020204" pitchFamily="34" charset="0"/>
              <a:buChar char="•"/>
            </a:pPr>
            <a:r>
              <a:rPr lang="en-US" sz="1800" dirty="0"/>
              <a:t>Make a big deal of small pains</a:t>
            </a:r>
          </a:p>
          <a:p>
            <a:pPr lvl="1" indent="-342900">
              <a:buFont typeface="Arial" panose="020B0604020202020204" pitchFamily="34" charset="0"/>
              <a:buChar char="•"/>
            </a:pPr>
            <a:r>
              <a:rPr lang="en-US" sz="1800" dirty="0"/>
              <a:t>Reduce demands</a:t>
            </a:r>
          </a:p>
          <a:p>
            <a:pPr lvl="1" indent="-342900">
              <a:buFont typeface="Arial" panose="020B0604020202020204" pitchFamily="34" charset="0"/>
              <a:buChar char="•"/>
            </a:pPr>
            <a:r>
              <a:rPr lang="en-US" sz="1800" dirty="0"/>
              <a:t>Create and maintain structure and routine</a:t>
            </a:r>
          </a:p>
          <a:p>
            <a:pPr lvl="1" indent="-342900">
              <a:buFont typeface="Arial" panose="020B0604020202020204" pitchFamily="34" charset="0"/>
              <a:buChar char="•"/>
            </a:pPr>
            <a:r>
              <a:rPr lang="en-US" sz="1800" dirty="0"/>
              <a:t>Know the signs: aggression, lashing out are signs of regression too</a:t>
            </a:r>
          </a:p>
          <a:p>
            <a:pPr lvl="1" indent="-342900">
              <a:buFont typeface="Arial" panose="020B0604020202020204" pitchFamily="34" charset="0"/>
              <a:buChar char="•"/>
            </a:pPr>
            <a:r>
              <a:rPr lang="en-US" sz="1800" dirty="0"/>
              <a:t>Provide opportunities for movement and sensory activities</a:t>
            </a:r>
          </a:p>
          <a:p>
            <a:endParaRPr lang="en-GB" sz="1400" dirty="0">
              <a:solidFill>
                <a:srgbClr val="92D050"/>
              </a:solidFill>
            </a:endParaRPr>
          </a:p>
          <a:p>
            <a:endParaRPr lang="en-GB" dirty="0"/>
          </a:p>
        </p:txBody>
      </p:sp>
    </p:spTree>
    <p:extLst>
      <p:ext uri="{BB962C8B-B14F-4D97-AF65-F5344CB8AC3E}">
        <p14:creationId xmlns:p14="http://schemas.microsoft.com/office/powerpoint/2010/main" val="2715959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C6219-74CF-476F-9E10-7395B3A98740}"/>
              </a:ext>
            </a:extLst>
          </p:cNvPr>
          <p:cNvSpPr>
            <a:spLocks noGrp="1"/>
          </p:cNvSpPr>
          <p:nvPr>
            <p:ph type="title"/>
          </p:nvPr>
        </p:nvSpPr>
        <p:spPr/>
        <p:txBody>
          <a:bodyPr>
            <a:normAutofit/>
          </a:bodyPr>
          <a:lstStyle/>
          <a:p>
            <a:r>
              <a:rPr lang="en-US" dirty="0"/>
              <a:t>And Please Don’t</a:t>
            </a:r>
            <a:endParaRPr lang="en-GB" dirty="0"/>
          </a:p>
        </p:txBody>
      </p:sp>
      <p:sp>
        <p:nvSpPr>
          <p:cNvPr id="3" name="Content Placeholder 2">
            <a:extLst>
              <a:ext uri="{FF2B5EF4-FFF2-40B4-BE49-F238E27FC236}">
                <a16:creationId xmlns:a16="http://schemas.microsoft.com/office/drawing/2014/main" id="{6A96A39A-B750-4BF2-B596-B8BFA4C024AB}"/>
              </a:ext>
            </a:extLst>
          </p:cNvPr>
          <p:cNvSpPr>
            <a:spLocks noGrp="1"/>
          </p:cNvSpPr>
          <p:nvPr>
            <p:ph idx="1"/>
          </p:nvPr>
        </p:nvSpPr>
        <p:spPr/>
        <p:txBody>
          <a:bodyPr>
            <a:normAutofit/>
          </a:bodyPr>
          <a:lstStyle/>
          <a:p>
            <a:pPr lvl="1"/>
            <a:endParaRPr lang="en-US" sz="2000" dirty="0">
              <a:solidFill>
                <a:srgbClr val="92D050"/>
              </a:solidFill>
            </a:endParaRPr>
          </a:p>
          <a:p>
            <a:pPr marL="742950" lvl="1" indent="-285750">
              <a:buFont typeface="Arial" panose="020B0604020202020204" pitchFamily="34" charset="0"/>
              <a:buChar char="•"/>
            </a:pPr>
            <a:r>
              <a:rPr lang="en-US" sz="1800" dirty="0"/>
              <a:t>Discipline</a:t>
            </a:r>
          </a:p>
          <a:p>
            <a:pPr marL="742950" lvl="1" indent="-285750">
              <a:buFont typeface="Arial" panose="020B0604020202020204" pitchFamily="34" charset="0"/>
              <a:buChar char="•"/>
            </a:pPr>
            <a:r>
              <a:rPr lang="en-US" sz="1800" dirty="0"/>
              <a:t>Punish/sanction</a:t>
            </a:r>
          </a:p>
          <a:p>
            <a:pPr marL="742950" lvl="1" indent="-285750">
              <a:buFont typeface="Arial" panose="020B0604020202020204" pitchFamily="34" charset="0"/>
              <a:buChar char="•"/>
            </a:pPr>
            <a:r>
              <a:rPr lang="en-US" sz="1800" dirty="0" err="1"/>
              <a:t>Criticise</a:t>
            </a:r>
            <a:endParaRPr lang="en-US" sz="1800" dirty="0"/>
          </a:p>
          <a:p>
            <a:pPr marL="742950" lvl="1" indent="-285750">
              <a:buFont typeface="Arial" panose="020B0604020202020204" pitchFamily="34" charset="0"/>
              <a:buChar char="•"/>
            </a:pPr>
            <a:r>
              <a:rPr lang="en-US" sz="1800" dirty="0"/>
              <a:t>Ask the child to be more age-appropriate </a:t>
            </a:r>
          </a:p>
          <a:p>
            <a:pPr marL="742950" lvl="1" indent="-285750">
              <a:buFont typeface="Arial" panose="020B0604020202020204" pitchFamily="34" charset="0"/>
              <a:buChar char="•"/>
            </a:pPr>
            <a:r>
              <a:rPr lang="en-US" sz="1800" dirty="0"/>
              <a:t>Offer rewards for age-appropriate </a:t>
            </a:r>
            <a:r>
              <a:rPr lang="en-US" sz="1800" dirty="0" err="1"/>
              <a:t>behaviour</a:t>
            </a:r>
            <a:endParaRPr lang="en-US" sz="1800" dirty="0"/>
          </a:p>
          <a:p>
            <a:endParaRPr lang="en-GB" dirty="0"/>
          </a:p>
        </p:txBody>
      </p:sp>
    </p:spTree>
    <p:extLst>
      <p:ext uri="{BB962C8B-B14F-4D97-AF65-F5344CB8AC3E}">
        <p14:creationId xmlns:p14="http://schemas.microsoft.com/office/powerpoint/2010/main" val="15914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6027E-7986-72F9-216C-D9B84D9FA2CE}"/>
              </a:ext>
            </a:extLst>
          </p:cNvPr>
          <p:cNvSpPr>
            <a:spLocks noGrp="1"/>
          </p:cNvSpPr>
          <p:nvPr>
            <p:ph type="title"/>
          </p:nvPr>
        </p:nvSpPr>
        <p:spPr/>
        <p:txBody>
          <a:bodyPr/>
          <a:lstStyle/>
          <a:p>
            <a:r>
              <a:rPr lang="en-US" dirty="0"/>
              <a:t>Other Considerations</a:t>
            </a:r>
            <a:endParaRPr lang="en-GB" dirty="0"/>
          </a:p>
        </p:txBody>
      </p:sp>
      <p:sp>
        <p:nvSpPr>
          <p:cNvPr id="3" name="Content Placeholder 2">
            <a:extLst>
              <a:ext uri="{FF2B5EF4-FFF2-40B4-BE49-F238E27FC236}">
                <a16:creationId xmlns:a16="http://schemas.microsoft.com/office/drawing/2014/main" id="{8420DA73-811B-8F77-2802-C24E1BB91D7B}"/>
              </a:ext>
            </a:extLst>
          </p:cNvPr>
          <p:cNvSpPr>
            <a:spLocks noGrp="1"/>
          </p:cNvSpPr>
          <p:nvPr>
            <p:ph idx="1"/>
          </p:nvPr>
        </p:nvSpPr>
        <p:spPr/>
        <p:txBody>
          <a:bodyPr/>
          <a:lstStyle/>
          <a:p>
            <a:r>
              <a:rPr lang="en-US" dirty="0"/>
              <a:t>Advise parents to avoid conversations about blame with their children, and focus on the loss and other feelings.</a:t>
            </a:r>
          </a:p>
          <a:p>
            <a:r>
              <a:rPr lang="en-US" dirty="0"/>
              <a:t>Avoid telling their children how relieved, happy, grateful they are that their child was not hurt. This may send out messages of the child being ‘out of sync’ or disconnected because they are unlikely to be experiencing joy, relief or gratitude themselves,</a:t>
            </a:r>
          </a:p>
        </p:txBody>
      </p:sp>
    </p:spTree>
    <p:extLst>
      <p:ext uri="{BB962C8B-B14F-4D97-AF65-F5344CB8AC3E}">
        <p14:creationId xmlns:p14="http://schemas.microsoft.com/office/powerpoint/2010/main" val="911772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52033-01A3-88B3-992B-D0CA75AB5E60}"/>
              </a:ext>
            </a:extLst>
          </p:cNvPr>
          <p:cNvSpPr>
            <a:spLocks noGrp="1"/>
          </p:cNvSpPr>
          <p:nvPr>
            <p:ph type="title"/>
          </p:nvPr>
        </p:nvSpPr>
        <p:spPr/>
        <p:txBody>
          <a:bodyPr/>
          <a:lstStyle/>
          <a:p>
            <a:r>
              <a:rPr lang="en-US" dirty="0"/>
              <a:t>Differing Approaches for Coping</a:t>
            </a:r>
            <a:endParaRPr lang="en-GB" dirty="0"/>
          </a:p>
        </p:txBody>
      </p:sp>
      <p:sp>
        <p:nvSpPr>
          <p:cNvPr id="3" name="Content Placeholder 2">
            <a:extLst>
              <a:ext uri="{FF2B5EF4-FFF2-40B4-BE49-F238E27FC236}">
                <a16:creationId xmlns:a16="http://schemas.microsoft.com/office/drawing/2014/main" id="{9FA7B361-15F2-DBE6-7A90-C4ABD976AE10}"/>
              </a:ext>
            </a:extLst>
          </p:cNvPr>
          <p:cNvSpPr>
            <a:spLocks noGrp="1"/>
          </p:cNvSpPr>
          <p:nvPr>
            <p:ph idx="1"/>
          </p:nvPr>
        </p:nvSpPr>
        <p:spPr>
          <a:xfrm>
            <a:off x="894192" y="2232955"/>
            <a:ext cx="10113971" cy="4546739"/>
          </a:xfrm>
        </p:spPr>
        <p:txBody>
          <a:bodyPr>
            <a:normAutofit/>
          </a:bodyPr>
          <a:lstStyle/>
          <a:p>
            <a:r>
              <a:rPr lang="en-US" dirty="0"/>
              <a:t>Different families will use different mechanisms and constructs to make sense of what has happened and move towards recovery: </a:t>
            </a:r>
          </a:p>
          <a:p>
            <a:pPr lvl="1"/>
            <a:r>
              <a:rPr lang="en-US" sz="1800" dirty="0"/>
              <a:t>Faith and religion</a:t>
            </a:r>
          </a:p>
          <a:p>
            <a:pPr lvl="1"/>
            <a:r>
              <a:rPr lang="en-US" sz="1800" dirty="0"/>
              <a:t>Science</a:t>
            </a:r>
          </a:p>
          <a:p>
            <a:pPr lvl="1"/>
            <a:r>
              <a:rPr lang="en-US" sz="1800" dirty="0"/>
              <a:t>Superstition</a:t>
            </a:r>
          </a:p>
          <a:p>
            <a:r>
              <a:rPr lang="en-GB" dirty="0"/>
              <a:t>Acknowledge, respect and respond to the different approaches that families use and actively affirm these with children. The last thing they need is for adults at school to challenge the framework that is being used at home. For example, if a child says that Bebe is in heaven, agree, even if that is not your belief. </a:t>
            </a:r>
          </a:p>
          <a:p>
            <a:r>
              <a:rPr lang="en-GB" dirty="0"/>
              <a:t>Actively resist and reduce further re-traumatising by blaming, marginalising, controlling or oppressing people whose feelings, views and priorities don’t match your own. </a:t>
            </a:r>
          </a:p>
          <a:p>
            <a:endParaRPr lang="en-US" dirty="0"/>
          </a:p>
          <a:p>
            <a:pPr lvl="1"/>
            <a:endParaRPr lang="en-US" dirty="0"/>
          </a:p>
          <a:p>
            <a:pPr lvl="1"/>
            <a:endParaRPr lang="en-GB" dirty="0"/>
          </a:p>
          <a:p>
            <a:endParaRPr lang="en-GB" dirty="0"/>
          </a:p>
        </p:txBody>
      </p:sp>
    </p:spTree>
    <p:extLst>
      <p:ext uri="{BB962C8B-B14F-4D97-AF65-F5344CB8AC3E}">
        <p14:creationId xmlns:p14="http://schemas.microsoft.com/office/powerpoint/2010/main" val="4190945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425F570-BDCD-83C8-99FF-BD3713AACBD7}"/>
              </a:ext>
            </a:extLst>
          </p:cNvPr>
          <p:cNvSpPr>
            <a:spLocks noGrp="1"/>
          </p:cNvSpPr>
          <p:nvPr>
            <p:ph type="title"/>
          </p:nvPr>
        </p:nvSpPr>
        <p:spPr/>
        <p:txBody>
          <a:bodyPr/>
          <a:lstStyle/>
          <a:p>
            <a:r>
              <a:rPr lang="en-US" dirty="0"/>
              <a:t>Don’t Forget Your Self-Care!</a:t>
            </a:r>
            <a:endParaRPr lang="en-GB" dirty="0"/>
          </a:p>
        </p:txBody>
      </p:sp>
      <p:sp>
        <p:nvSpPr>
          <p:cNvPr id="5" name="Content Placeholder 4">
            <a:extLst>
              <a:ext uri="{FF2B5EF4-FFF2-40B4-BE49-F238E27FC236}">
                <a16:creationId xmlns:a16="http://schemas.microsoft.com/office/drawing/2014/main" id="{F92BCAC6-B602-6C75-D096-16EDDC2EF01B}"/>
              </a:ext>
            </a:extLst>
          </p:cNvPr>
          <p:cNvSpPr>
            <a:spLocks noGrp="1"/>
          </p:cNvSpPr>
          <p:nvPr>
            <p:ph idx="1"/>
          </p:nvPr>
        </p:nvSpPr>
        <p:spPr/>
        <p:txBody>
          <a:bodyPr/>
          <a:lstStyle/>
          <a:p>
            <a:endParaRPr lang="en-GB" dirty="0"/>
          </a:p>
        </p:txBody>
      </p:sp>
      <p:sp>
        <p:nvSpPr>
          <p:cNvPr id="6" name="Text Placeholder 5">
            <a:extLst>
              <a:ext uri="{FF2B5EF4-FFF2-40B4-BE49-F238E27FC236}">
                <a16:creationId xmlns:a16="http://schemas.microsoft.com/office/drawing/2014/main" id="{A801F4D3-7E24-0825-5269-CCBF724E16CF}"/>
              </a:ext>
            </a:extLst>
          </p:cNvPr>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12618946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535</TotalTime>
  <Words>1405</Words>
  <Application>Microsoft Office PowerPoint</Application>
  <PresentationFormat>Widescreen</PresentationFormat>
  <Paragraphs>134</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Open Sans</vt:lpstr>
      <vt:lpstr>Wingdings 3</vt:lpstr>
      <vt:lpstr>Ion Boardroom</vt:lpstr>
      <vt:lpstr>Supporting Children, Families and Staff During a Community Trauma  Session 3 Supporting Parents and Carers </vt:lpstr>
      <vt:lpstr>The Hobfoll Principles</vt:lpstr>
      <vt:lpstr>Previous Sessions</vt:lpstr>
      <vt:lpstr>Interplaying Factors</vt:lpstr>
      <vt:lpstr>Many Responses</vt:lpstr>
      <vt:lpstr>Fear</vt:lpstr>
      <vt:lpstr>Loss</vt:lpstr>
      <vt:lpstr>Triggers</vt:lpstr>
      <vt:lpstr>Grief</vt:lpstr>
      <vt:lpstr>Supporting Parents and Carers</vt:lpstr>
      <vt:lpstr>Recognising Common Reactions in Children</vt:lpstr>
      <vt:lpstr>Children’s Emotions</vt:lpstr>
      <vt:lpstr>Regression</vt:lpstr>
      <vt:lpstr>Please Do</vt:lpstr>
      <vt:lpstr>And Please Don’t</vt:lpstr>
      <vt:lpstr>Other Considerations</vt:lpstr>
      <vt:lpstr>Differing Approaches for Coping</vt:lpstr>
      <vt:lpstr>Don’t Forget Your Self-Care!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Jenny Nock</dc:creator>
  <cp:lastModifiedBy>Jenny Nock</cp:lastModifiedBy>
  <cp:revision>11</cp:revision>
  <dcterms:created xsi:type="dcterms:W3CDTF">2024-08-04T17:29:49Z</dcterms:created>
  <dcterms:modified xsi:type="dcterms:W3CDTF">2024-08-27T08:24:32Z</dcterms:modified>
</cp:coreProperties>
</file>