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66" r:id="rId3"/>
    <p:sldId id="263" r:id="rId4"/>
    <p:sldId id="257" r:id="rId5"/>
    <p:sldId id="258" r:id="rId6"/>
    <p:sldId id="264" r:id="rId7"/>
    <p:sldId id="267" r:id="rId8"/>
    <p:sldId id="271" r:id="rId9"/>
    <p:sldId id="272" r:id="rId10"/>
    <p:sldId id="273" r:id="rId11"/>
    <p:sldId id="275" r:id="rId12"/>
    <p:sldId id="277" r:id="rId13"/>
    <p:sldId id="269" r:id="rId14"/>
    <p:sldId id="270" r:id="rId15"/>
    <p:sldId id="268" r:id="rId16"/>
    <p:sldId id="260" r:id="rId17"/>
    <p:sldId id="261" r:id="rId18"/>
    <p:sldId id="259" r:id="rId19"/>
    <p:sldId id="262"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39A7848-1EAD-469B-9849-AFC82401ADB0}" type="datetimeFigureOut">
              <a:rPr lang="en-GB" smtClean="0"/>
              <a:t>17/05/2024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1F02FA8-4C44-4A49-9463-E41E31F83670}" type="slidenum">
              <a:rPr lang="en-GB" smtClean="0"/>
              <a:t>‹#›</a:t>
            </a:fld>
            <a:endParaRPr lang="en-GB"/>
          </a:p>
        </p:txBody>
      </p:sp>
    </p:spTree>
    <p:extLst>
      <p:ext uri="{BB962C8B-B14F-4D97-AF65-F5344CB8AC3E}">
        <p14:creationId xmlns:p14="http://schemas.microsoft.com/office/powerpoint/2010/main" val="1793345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9CA84-5D6A-4388-A3EB-06CE0634B0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D8F49A0-A820-4EBB-A326-289AFDB67A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72BC99-AE13-4DFF-A5B4-124CE68C773D}"/>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5" name="Footer Placeholder 4">
            <a:extLst>
              <a:ext uri="{FF2B5EF4-FFF2-40B4-BE49-F238E27FC236}">
                <a16:creationId xmlns:a16="http://schemas.microsoft.com/office/drawing/2014/main" id="{7A104EEC-64D8-43C9-BD89-A0659DEF08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DE9C8-41CD-45F0-AF3A-DFF9CF726902}"/>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2694968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26474-4753-4176-8A12-CD6C9F736B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3584CC-154B-47D8-ADBF-2BCA8EC773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F35585-3C77-4ED1-AF97-7458C1894E7F}"/>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5" name="Footer Placeholder 4">
            <a:extLst>
              <a:ext uri="{FF2B5EF4-FFF2-40B4-BE49-F238E27FC236}">
                <a16:creationId xmlns:a16="http://schemas.microsoft.com/office/drawing/2014/main" id="{028FDDBA-B449-4DA8-A713-23C72D0175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5930EE-9C97-4673-835C-363018E0D9C7}"/>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3769395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C3BB4-9E6A-45AE-A679-6999FE9F326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94D1551-4FA1-413A-A061-86CF5E8373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85C5115-C51F-489E-B8A4-A06C7FE60F48}"/>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5" name="Footer Placeholder 4">
            <a:extLst>
              <a:ext uri="{FF2B5EF4-FFF2-40B4-BE49-F238E27FC236}">
                <a16:creationId xmlns:a16="http://schemas.microsoft.com/office/drawing/2014/main" id="{9FD426F9-7851-414C-888E-5BE1A51DFA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9868E6-666B-4C4E-9A91-F26EC9C5479D}"/>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737194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86513-68C2-4077-805B-FA434D63B63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286F88-687E-4B3F-8EFF-10A8591D42E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0490F3-B198-46C2-9FD9-58E4FC7C64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45E62B7-8058-4387-932C-237AD143B908}"/>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6" name="Footer Placeholder 5">
            <a:extLst>
              <a:ext uri="{FF2B5EF4-FFF2-40B4-BE49-F238E27FC236}">
                <a16:creationId xmlns:a16="http://schemas.microsoft.com/office/drawing/2014/main" id="{C89DFB7C-A500-495A-BB4E-21F47BD823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F0578C-0AA1-4B3F-8B72-ECA1C0E192D3}"/>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17062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50FBC-0D28-4539-A02C-E19965EF7A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9FBC06-C9EE-40DB-AA70-C73A0CCD9A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1FA007-3157-4DC7-804B-D70D91D9A3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489DAF-8B59-49E9-B92C-875A203F4A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0F227C-4883-4B07-91CF-672DA3290A7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3166625-CA87-4C3C-BF1B-C4A5CB61DFD0}"/>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8" name="Footer Placeholder 7">
            <a:extLst>
              <a:ext uri="{FF2B5EF4-FFF2-40B4-BE49-F238E27FC236}">
                <a16:creationId xmlns:a16="http://schemas.microsoft.com/office/drawing/2014/main" id="{F9CD9CED-CA5C-4F01-82A9-8BEF69DDFAD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477CE2-2639-4278-8605-7C43AD258502}"/>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3378671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6FB52-5675-4930-AFBA-E32E6A67BF7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5EACC4-6658-4EEE-882B-8FA0F53E3358}"/>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4" name="Footer Placeholder 3">
            <a:extLst>
              <a:ext uri="{FF2B5EF4-FFF2-40B4-BE49-F238E27FC236}">
                <a16:creationId xmlns:a16="http://schemas.microsoft.com/office/drawing/2014/main" id="{C8826D92-6145-40A2-8E39-E8A4AF0F49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A02869-26C8-4C8A-B6C6-BE91A6282AE5}"/>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1097664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DFE590-3ABE-4741-987F-C0C48737EC0F}"/>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3" name="Footer Placeholder 2">
            <a:extLst>
              <a:ext uri="{FF2B5EF4-FFF2-40B4-BE49-F238E27FC236}">
                <a16:creationId xmlns:a16="http://schemas.microsoft.com/office/drawing/2014/main" id="{C6651C71-83CB-4CAC-BB64-E0A4151D64B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C95C7E-CC3C-49AC-94DF-6516F734B139}"/>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3672284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4CDA9-191D-4C7D-B9C3-5C8779E941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66C44A9-FC2E-4AC3-956E-4B1A94F519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64B4ABE-4CEA-4C51-9DBD-9F358B88F4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8D2B5C-F6BC-4781-AEBD-DE072D96BA89}"/>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6" name="Footer Placeholder 5">
            <a:extLst>
              <a:ext uri="{FF2B5EF4-FFF2-40B4-BE49-F238E27FC236}">
                <a16:creationId xmlns:a16="http://schemas.microsoft.com/office/drawing/2014/main" id="{F93D6CE8-EB17-4287-8AAB-10EE747714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EA0924-7885-45F6-8228-845A80E141B1}"/>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3878444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3F90B-1B97-45CF-AA3E-B94D868C82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973DC14-8AD6-41A7-9B53-2E837E4CC0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AA8655-54F8-4F5A-AC38-2947E0B5F4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60E80-17E2-4F3F-996D-329F17F72352}"/>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6" name="Footer Placeholder 5">
            <a:extLst>
              <a:ext uri="{FF2B5EF4-FFF2-40B4-BE49-F238E27FC236}">
                <a16:creationId xmlns:a16="http://schemas.microsoft.com/office/drawing/2014/main" id="{6BC9E645-EA75-440C-9E92-5051B94367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10A2DC-CDDE-48BF-A580-53146ED5FBF0}"/>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409633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E725F-1AB0-4291-98E5-4C5339232D9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A05C208-FB67-4691-BF8F-FBDEF50ED2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B1FB15-B702-47F3-9B80-A1D0A8E81890}"/>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5" name="Footer Placeholder 4">
            <a:extLst>
              <a:ext uri="{FF2B5EF4-FFF2-40B4-BE49-F238E27FC236}">
                <a16:creationId xmlns:a16="http://schemas.microsoft.com/office/drawing/2014/main" id="{6D972CF3-8345-4E22-AAC9-8E5E25393A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EC4155-F082-4229-ADBA-DE2A77032936}"/>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2008200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C05DB7-AFD0-431C-8348-2188389AF2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964742-2777-4118-B26A-EA58095FC0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38BA5A-B2F3-4D65-8475-769E1BE14005}"/>
              </a:ext>
            </a:extLst>
          </p:cNvPr>
          <p:cNvSpPr>
            <a:spLocks noGrp="1"/>
          </p:cNvSpPr>
          <p:nvPr>
            <p:ph type="dt" sz="half" idx="10"/>
          </p:nvPr>
        </p:nvSpPr>
        <p:spPr/>
        <p:txBody>
          <a:bodyPr/>
          <a:lstStyle/>
          <a:p>
            <a:fld id="{EE6B85AF-AE32-4139-B7E3-E99E26FA0554}" type="datetimeFigureOut">
              <a:rPr lang="en-GB" smtClean="0"/>
              <a:t>17/05/2024</a:t>
            </a:fld>
            <a:endParaRPr lang="en-GB"/>
          </a:p>
        </p:txBody>
      </p:sp>
      <p:sp>
        <p:nvSpPr>
          <p:cNvPr id="5" name="Footer Placeholder 4">
            <a:extLst>
              <a:ext uri="{FF2B5EF4-FFF2-40B4-BE49-F238E27FC236}">
                <a16:creationId xmlns:a16="http://schemas.microsoft.com/office/drawing/2014/main" id="{BEB5F506-ACA8-4366-836D-76E6AD161C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5698E1-28F1-422C-AE61-BDEA44C53512}"/>
              </a:ext>
            </a:extLst>
          </p:cNvPr>
          <p:cNvSpPr>
            <a:spLocks noGrp="1"/>
          </p:cNvSpPr>
          <p:nvPr>
            <p:ph type="sldNum" sz="quarter" idx="12"/>
          </p:nvPr>
        </p:nvSpPr>
        <p:spPr/>
        <p:txBody>
          <a:bodyPr/>
          <a:lstStyle/>
          <a:p>
            <a:fld id="{0AB85AD5-5700-41D7-8E1E-D7EE908C0643}" type="slidenum">
              <a:rPr lang="en-GB" smtClean="0"/>
              <a:t>‹#›</a:t>
            </a:fld>
            <a:endParaRPr lang="en-GB"/>
          </a:p>
        </p:txBody>
      </p:sp>
    </p:spTree>
    <p:extLst>
      <p:ext uri="{BB962C8B-B14F-4D97-AF65-F5344CB8AC3E}">
        <p14:creationId xmlns:p14="http://schemas.microsoft.com/office/powerpoint/2010/main" val="2995209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112A91-FF37-49BD-B2A8-1A932DA7F6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9086BD-CB90-4F9D-9BC1-07289CDB6D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72FB5C-011C-4628-ADD0-CD85728BA2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6B85AF-AE32-4139-B7E3-E99E26FA0554}" type="datetimeFigureOut">
              <a:rPr lang="en-GB" smtClean="0"/>
              <a:t>17/05/2024</a:t>
            </a:fld>
            <a:endParaRPr lang="en-GB"/>
          </a:p>
        </p:txBody>
      </p:sp>
      <p:sp>
        <p:nvSpPr>
          <p:cNvPr id="5" name="Footer Placeholder 4">
            <a:extLst>
              <a:ext uri="{FF2B5EF4-FFF2-40B4-BE49-F238E27FC236}">
                <a16:creationId xmlns:a16="http://schemas.microsoft.com/office/drawing/2014/main" id="{CB784162-B3AC-4B07-ACFC-5165661F77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0580F4C-900F-443C-AA33-3248DA212B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B85AD5-5700-41D7-8E1E-D7EE908C0643}" type="slidenum">
              <a:rPr lang="en-GB" smtClean="0"/>
              <a:t>‹#›</a:t>
            </a:fld>
            <a:endParaRPr lang="en-GB"/>
          </a:p>
        </p:txBody>
      </p:sp>
    </p:spTree>
    <p:extLst>
      <p:ext uri="{BB962C8B-B14F-4D97-AF65-F5344CB8AC3E}">
        <p14:creationId xmlns:p14="http://schemas.microsoft.com/office/powerpoint/2010/main" val="1531472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dEQ82fnmFqU"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82003-CBB0-4220-B0E9-0A0B72ECA54D}"/>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13DE1EF0-A0E0-4BF3-9BF9-A7CB856A2FE2}"/>
              </a:ext>
            </a:extLst>
          </p:cNvPr>
          <p:cNvSpPr>
            <a:spLocks noGrp="1"/>
          </p:cNvSpPr>
          <p:nvPr>
            <p:ph type="subTitle" idx="1"/>
          </p:nvPr>
        </p:nvSpPr>
        <p:spPr/>
        <p:txBody>
          <a:bodyPr/>
          <a:lstStyle/>
          <a:p>
            <a:endParaRPr lang="en-GB"/>
          </a:p>
        </p:txBody>
      </p:sp>
      <p:pic>
        <p:nvPicPr>
          <p:cNvPr id="4" name="Content Placeholder 3">
            <a:extLst>
              <a:ext uri="{FF2B5EF4-FFF2-40B4-BE49-F238E27FC236}">
                <a16:creationId xmlns:a16="http://schemas.microsoft.com/office/drawing/2014/main" id="{840188E1-5CA9-4934-A6DC-E3C61B4D0B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64531"/>
            <a:ext cx="9144000" cy="6875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pic>
    </p:spTree>
    <p:extLst>
      <p:ext uri="{BB962C8B-B14F-4D97-AF65-F5344CB8AC3E}">
        <p14:creationId xmlns:p14="http://schemas.microsoft.com/office/powerpoint/2010/main" val="45323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45FB56-3EEF-433F-B3AD-A63FED256076}"/>
              </a:ext>
            </a:extLst>
          </p:cNvPr>
          <p:cNvSpPr txBox="1"/>
          <p:nvPr/>
        </p:nvSpPr>
        <p:spPr>
          <a:xfrm>
            <a:off x="1211283" y="973777"/>
            <a:ext cx="7873340" cy="923330"/>
          </a:xfrm>
          <a:prstGeom prst="rect">
            <a:avLst/>
          </a:prstGeom>
          <a:noFill/>
        </p:spPr>
        <p:txBody>
          <a:bodyPr wrap="square" rtlCol="0">
            <a:spAutoFit/>
          </a:bodyPr>
          <a:lstStyle/>
          <a:p>
            <a:r>
              <a:rPr lang="en-GB" sz="5400" dirty="0"/>
              <a:t>The Lord is here</a:t>
            </a:r>
          </a:p>
        </p:txBody>
      </p:sp>
      <p:sp>
        <p:nvSpPr>
          <p:cNvPr id="3" name="TextBox 2">
            <a:extLst>
              <a:ext uri="{FF2B5EF4-FFF2-40B4-BE49-F238E27FC236}">
                <a16:creationId xmlns:a16="http://schemas.microsoft.com/office/drawing/2014/main" id="{FAFA7AFB-3C3E-4868-A026-0E56F44D2324}"/>
              </a:ext>
            </a:extLst>
          </p:cNvPr>
          <p:cNvSpPr txBox="1"/>
          <p:nvPr/>
        </p:nvSpPr>
        <p:spPr>
          <a:xfrm>
            <a:off x="4726379" y="2565070"/>
            <a:ext cx="6697683" cy="1015663"/>
          </a:xfrm>
          <a:prstGeom prst="rect">
            <a:avLst/>
          </a:prstGeom>
          <a:noFill/>
        </p:spPr>
        <p:txBody>
          <a:bodyPr wrap="square" rtlCol="0">
            <a:spAutoFit/>
          </a:bodyPr>
          <a:lstStyle/>
          <a:p>
            <a:r>
              <a:rPr lang="en-GB" sz="6000" u="sng" dirty="0">
                <a:solidFill>
                  <a:srgbClr val="FF0000"/>
                </a:solidFill>
              </a:rPr>
              <a:t>His spirit is with us</a:t>
            </a:r>
          </a:p>
        </p:txBody>
      </p:sp>
    </p:spTree>
    <p:extLst>
      <p:ext uri="{BB962C8B-B14F-4D97-AF65-F5344CB8AC3E}">
        <p14:creationId xmlns:p14="http://schemas.microsoft.com/office/powerpoint/2010/main" val="1722676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54631CD-5112-48AD-A5FC-C1F9B056D4C0}"/>
              </a:ext>
            </a:extLst>
          </p:cNvPr>
          <p:cNvPicPr>
            <a:picLocks noChangeAspect="1"/>
          </p:cNvPicPr>
          <p:nvPr/>
        </p:nvPicPr>
        <p:blipFill>
          <a:blip r:embed="rId2"/>
          <a:stretch>
            <a:fillRect/>
          </a:stretch>
        </p:blipFill>
        <p:spPr>
          <a:xfrm>
            <a:off x="1258785" y="-236273"/>
            <a:ext cx="9386269" cy="7094273"/>
          </a:xfrm>
          <a:prstGeom prst="rect">
            <a:avLst/>
          </a:prstGeom>
        </p:spPr>
      </p:pic>
    </p:spTree>
    <p:extLst>
      <p:ext uri="{BB962C8B-B14F-4D97-AF65-F5344CB8AC3E}">
        <p14:creationId xmlns:p14="http://schemas.microsoft.com/office/powerpoint/2010/main" val="4083860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ooty Pups - Super Skills: Egg and Spoon Race">
            <a:extLst>
              <a:ext uri="{FF2B5EF4-FFF2-40B4-BE49-F238E27FC236}">
                <a16:creationId xmlns:a16="http://schemas.microsoft.com/office/drawing/2014/main" id="{51EE07AC-1EF5-4E4B-A4D7-A5D383EE8C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2480849"/>
            <a:ext cx="6858000" cy="38576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C6931AD-E742-4B99-8D31-0E97E0C1B05E}"/>
              </a:ext>
            </a:extLst>
          </p:cNvPr>
          <p:cNvSpPr txBox="1"/>
          <p:nvPr/>
        </p:nvSpPr>
        <p:spPr>
          <a:xfrm>
            <a:off x="907774" y="1007165"/>
            <a:ext cx="10376452" cy="1200329"/>
          </a:xfrm>
          <a:prstGeom prst="rect">
            <a:avLst/>
          </a:prstGeom>
          <a:noFill/>
        </p:spPr>
        <p:txBody>
          <a:bodyPr wrap="square" rtlCol="0">
            <a:spAutoFit/>
          </a:bodyPr>
          <a:lstStyle/>
          <a:p>
            <a:r>
              <a:rPr lang="en-GB" sz="3600" u="sng" dirty="0">
                <a:latin typeface="Century Gothic" panose="020B0502020202020204" pitchFamily="34" charset="0"/>
              </a:rPr>
              <a:t>Game – The egg and spoon race – 3 volunteers please!  </a:t>
            </a:r>
            <a:r>
              <a:rPr lang="en-GB" sz="3200" dirty="0">
                <a:latin typeface="Century Gothic" panose="020B0502020202020204" pitchFamily="34" charset="0"/>
              </a:rPr>
              <a:t>Oliver + Jarvis</a:t>
            </a:r>
            <a:endParaRPr lang="en-GB" sz="3600" dirty="0">
              <a:latin typeface="Century Gothic" panose="020B0502020202020204" pitchFamily="34" charset="0"/>
            </a:endParaRPr>
          </a:p>
        </p:txBody>
      </p:sp>
    </p:spTree>
    <p:extLst>
      <p:ext uri="{BB962C8B-B14F-4D97-AF65-F5344CB8AC3E}">
        <p14:creationId xmlns:p14="http://schemas.microsoft.com/office/powerpoint/2010/main" val="1576563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5B0236-F924-42DD-B18D-6B84687A4BBB}"/>
              </a:ext>
            </a:extLst>
          </p:cNvPr>
          <p:cNvSpPr txBox="1"/>
          <p:nvPr/>
        </p:nvSpPr>
        <p:spPr>
          <a:xfrm>
            <a:off x="1649895" y="951563"/>
            <a:ext cx="8892209" cy="923330"/>
          </a:xfrm>
          <a:prstGeom prst="rect">
            <a:avLst/>
          </a:prstGeom>
          <a:noFill/>
        </p:spPr>
        <p:txBody>
          <a:bodyPr wrap="square" rtlCol="0">
            <a:spAutoFit/>
          </a:bodyPr>
          <a:lstStyle/>
          <a:p>
            <a:r>
              <a:rPr lang="en-GB" sz="5400" dirty="0">
                <a:latin typeface="Century Gothic" panose="020B0502020202020204" pitchFamily="34" charset="0"/>
              </a:rPr>
              <a:t>Song – Every Giant Will fall</a:t>
            </a:r>
          </a:p>
        </p:txBody>
      </p:sp>
      <p:pic>
        <p:nvPicPr>
          <p:cNvPr id="1026" name="Picture 2" descr="Every Giant Will Fall' Song Lyric Stills • MinistryArk">
            <a:extLst>
              <a:ext uri="{FF2B5EF4-FFF2-40B4-BE49-F238E27FC236}">
                <a16:creationId xmlns:a16="http://schemas.microsoft.com/office/drawing/2014/main" id="{43D03725-4F87-41FE-AAD8-C8F42E4FC0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350" y="2014330"/>
            <a:ext cx="7435298" cy="4494534"/>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1A093CA-2C70-4054-8F7D-6C43026474F9}"/>
              </a:ext>
            </a:extLst>
          </p:cNvPr>
          <p:cNvSpPr txBox="1"/>
          <p:nvPr/>
        </p:nvSpPr>
        <p:spPr>
          <a:xfrm>
            <a:off x="475013" y="249382"/>
            <a:ext cx="1009403" cy="369332"/>
          </a:xfrm>
          <a:prstGeom prst="rect">
            <a:avLst/>
          </a:prstGeom>
          <a:noFill/>
        </p:spPr>
        <p:txBody>
          <a:bodyPr wrap="square" rtlCol="0">
            <a:spAutoFit/>
          </a:bodyPr>
          <a:lstStyle/>
          <a:p>
            <a:r>
              <a:rPr lang="en-GB" dirty="0"/>
              <a:t>Dan </a:t>
            </a:r>
          </a:p>
        </p:txBody>
      </p:sp>
    </p:spTree>
    <p:extLst>
      <p:ext uri="{BB962C8B-B14F-4D97-AF65-F5344CB8AC3E}">
        <p14:creationId xmlns:p14="http://schemas.microsoft.com/office/powerpoint/2010/main" val="2913928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027B24-5C0B-4675-8350-4824A80394E1}"/>
              </a:ext>
            </a:extLst>
          </p:cNvPr>
          <p:cNvSpPr txBox="1"/>
          <p:nvPr/>
        </p:nvSpPr>
        <p:spPr>
          <a:xfrm>
            <a:off x="795647" y="1021279"/>
            <a:ext cx="7849590" cy="1938992"/>
          </a:xfrm>
          <a:prstGeom prst="rect">
            <a:avLst/>
          </a:prstGeom>
          <a:noFill/>
        </p:spPr>
        <p:txBody>
          <a:bodyPr wrap="square" rtlCol="0">
            <a:spAutoFit/>
          </a:bodyPr>
          <a:lstStyle/>
          <a:p>
            <a:r>
              <a:rPr lang="en-GB" sz="7200" dirty="0"/>
              <a:t>Bible Story- </a:t>
            </a:r>
            <a:r>
              <a:rPr lang="en-GB" sz="4800" dirty="0"/>
              <a:t>Mrs Cooper, Oliver and Chloe   </a:t>
            </a:r>
            <a:endParaRPr lang="en-GB" sz="7200" dirty="0"/>
          </a:p>
        </p:txBody>
      </p:sp>
      <p:pic>
        <p:nvPicPr>
          <p:cNvPr id="3" name="Picture 2">
            <a:extLst>
              <a:ext uri="{FF2B5EF4-FFF2-40B4-BE49-F238E27FC236}">
                <a16:creationId xmlns:a16="http://schemas.microsoft.com/office/drawing/2014/main" id="{03A9E489-4B3B-4EEA-BBD5-F819BBA781A0}"/>
              </a:ext>
            </a:extLst>
          </p:cNvPr>
          <p:cNvPicPr>
            <a:picLocks noChangeAspect="1"/>
          </p:cNvPicPr>
          <p:nvPr/>
        </p:nvPicPr>
        <p:blipFill>
          <a:blip r:embed="rId2"/>
          <a:stretch>
            <a:fillRect/>
          </a:stretch>
        </p:blipFill>
        <p:spPr>
          <a:xfrm>
            <a:off x="7523293" y="3212853"/>
            <a:ext cx="4359744" cy="3354202"/>
          </a:xfrm>
          <a:prstGeom prst="rect">
            <a:avLst/>
          </a:prstGeom>
        </p:spPr>
      </p:pic>
    </p:spTree>
    <p:extLst>
      <p:ext uri="{BB962C8B-B14F-4D97-AF65-F5344CB8AC3E}">
        <p14:creationId xmlns:p14="http://schemas.microsoft.com/office/powerpoint/2010/main" val="332467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saiah 40:31 - but those who hope in the LORD will renew their st...">
            <a:extLst>
              <a:ext uri="{FF2B5EF4-FFF2-40B4-BE49-F238E27FC236}">
                <a16:creationId xmlns:a16="http://schemas.microsoft.com/office/drawing/2014/main" id="{77DAED8A-EC4E-4E4A-9F16-732EAB8398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0566" y="661042"/>
            <a:ext cx="8870867" cy="5161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195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1304D-D917-431C-BB8B-917E499ADBD9}"/>
              </a:ext>
            </a:extLst>
          </p:cNvPr>
          <p:cNvSpPr>
            <a:spLocks noGrp="1"/>
          </p:cNvSpPr>
          <p:nvPr>
            <p:ph type="title"/>
          </p:nvPr>
        </p:nvSpPr>
        <p:spPr/>
        <p:txBody>
          <a:bodyPr/>
          <a:lstStyle/>
          <a:p>
            <a:r>
              <a:rPr lang="en-GB" dirty="0"/>
              <a:t>Bible characters who persevered….</a:t>
            </a:r>
          </a:p>
        </p:txBody>
      </p:sp>
      <p:pic>
        <p:nvPicPr>
          <p:cNvPr id="6146" name="Picture 2" descr="Who Was Goliath in the Bible? What's ...">
            <a:extLst>
              <a:ext uri="{FF2B5EF4-FFF2-40B4-BE49-F238E27FC236}">
                <a16:creationId xmlns:a16="http://schemas.microsoft.com/office/drawing/2014/main" id="{6BB0D062-01FA-47BD-B053-8A8615C09E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1172" y="1492023"/>
            <a:ext cx="7437036" cy="387395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6251EFB-4D0A-478F-ACD1-66C1FEFEDEB8}"/>
              </a:ext>
            </a:extLst>
          </p:cNvPr>
          <p:cNvSpPr/>
          <p:nvPr/>
        </p:nvSpPr>
        <p:spPr>
          <a:xfrm>
            <a:off x="648703" y="5720914"/>
            <a:ext cx="576446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Which story is this?</a:t>
            </a:r>
          </a:p>
        </p:txBody>
      </p:sp>
      <p:sp>
        <p:nvSpPr>
          <p:cNvPr id="4" name="Rectangle 3">
            <a:extLst>
              <a:ext uri="{FF2B5EF4-FFF2-40B4-BE49-F238E27FC236}">
                <a16:creationId xmlns:a16="http://schemas.microsoft.com/office/drawing/2014/main" id="{A9D21C2D-556B-4512-A6C6-7655ADCE9EAE}"/>
              </a:ext>
            </a:extLst>
          </p:cNvPr>
          <p:cNvSpPr/>
          <p:nvPr/>
        </p:nvSpPr>
        <p:spPr>
          <a:xfrm>
            <a:off x="6580426" y="5720914"/>
            <a:ext cx="518257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David and Goliath</a:t>
            </a:r>
          </a:p>
        </p:txBody>
      </p:sp>
    </p:spTree>
    <p:extLst>
      <p:ext uri="{BB962C8B-B14F-4D97-AF65-F5344CB8AC3E}">
        <p14:creationId xmlns:p14="http://schemas.microsoft.com/office/powerpoint/2010/main" val="6214063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1304D-D917-431C-BB8B-917E499ADBD9}"/>
              </a:ext>
            </a:extLst>
          </p:cNvPr>
          <p:cNvSpPr>
            <a:spLocks noGrp="1"/>
          </p:cNvSpPr>
          <p:nvPr>
            <p:ph type="title"/>
          </p:nvPr>
        </p:nvSpPr>
        <p:spPr/>
        <p:txBody>
          <a:bodyPr/>
          <a:lstStyle/>
          <a:p>
            <a:pPr algn="ctr"/>
            <a:r>
              <a:rPr lang="en-GB" b="1" dirty="0"/>
              <a:t>Bible characters who encouraged others to persevere….</a:t>
            </a:r>
          </a:p>
        </p:txBody>
      </p:sp>
      <p:sp>
        <p:nvSpPr>
          <p:cNvPr id="3" name="Rectangle 2">
            <a:extLst>
              <a:ext uri="{FF2B5EF4-FFF2-40B4-BE49-F238E27FC236}">
                <a16:creationId xmlns:a16="http://schemas.microsoft.com/office/drawing/2014/main" id="{66251EFB-4D0A-478F-ACD1-66C1FEFEDEB8}"/>
              </a:ext>
            </a:extLst>
          </p:cNvPr>
          <p:cNvSpPr/>
          <p:nvPr/>
        </p:nvSpPr>
        <p:spPr>
          <a:xfrm>
            <a:off x="648703" y="5720914"/>
            <a:ext cx="576446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Which story is this?</a:t>
            </a:r>
          </a:p>
        </p:txBody>
      </p:sp>
      <p:sp>
        <p:nvSpPr>
          <p:cNvPr id="4" name="Rectangle 3">
            <a:extLst>
              <a:ext uri="{FF2B5EF4-FFF2-40B4-BE49-F238E27FC236}">
                <a16:creationId xmlns:a16="http://schemas.microsoft.com/office/drawing/2014/main" id="{A4882C29-7B59-4645-8B20-1EDD249CDEF2}"/>
              </a:ext>
            </a:extLst>
          </p:cNvPr>
          <p:cNvSpPr/>
          <p:nvPr/>
        </p:nvSpPr>
        <p:spPr>
          <a:xfrm>
            <a:off x="2291446" y="2380913"/>
            <a:ext cx="2492589" cy="2554545"/>
          </a:xfrm>
          <a:prstGeom prst="rect">
            <a:avLst/>
          </a:prstGeom>
          <a:noFill/>
          <a:ln>
            <a:solidFill>
              <a:schemeClr val="tx1"/>
            </a:solidFill>
          </a:ln>
        </p:spPr>
        <p:txBody>
          <a:bodyPr wrap="square" lIns="91440" tIns="45720" rIns="91440" bIns="45720">
            <a:spAutoFit/>
          </a:bodyPr>
          <a:lstStyle/>
          <a:p>
            <a:pPr algn="ctr"/>
            <a:r>
              <a:rPr lang="en-US" sz="4000" b="0" cap="none" spc="0" dirty="0">
                <a:ln w="0"/>
                <a:solidFill>
                  <a:schemeClr val="tx1"/>
                </a:solidFill>
                <a:effectLst>
                  <a:outerShdw blurRad="38100" dist="19050" dir="2700000" algn="tl" rotWithShape="0">
                    <a:schemeClr val="dk1">
                      <a:alpha val="40000"/>
                    </a:schemeClr>
                  </a:outerShdw>
                </a:effectLst>
              </a:rPr>
              <a:t>What was the job of the disciples?</a:t>
            </a:r>
          </a:p>
        </p:txBody>
      </p:sp>
      <p:sp>
        <p:nvSpPr>
          <p:cNvPr id="5" name="AutoShape 2" descr="Barnabas: An Encouraging Early Church Leader - Biblical Archaeology Society">
            <a:extLst>
              <a:ext uri="{FF2B5EF4-FFF2-40B4-BE49-F238E27FC236}">
                <a16:creationId xmlns:a16="http://schemas.microsoft.com/office/drawing/2014/main" id="{E0A7E0C3-0924-49A7-83CD-ED0BD889BBE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Who were the 12 disciples?">
            <a:extLst>
              <a:ext uri="{FF2B5EF4-FFF2-40B4-BE49-F238E27FC236}">
                <a16:creationId xmlns:a16="http://schemas.microsoft.com/office/drawing/2014/main" id="{97BF0D2D-4AAE-437F-AD72-5BD1A5187B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5834" y="2058360"/>
            <a:ext cx="4806880" cy="3199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794103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0D3BA44-2EE1-4A2D-ACE9-4C4BE1D7B7FA}"/>
              </a:ext>
            </a:extLst>
          </p:cNvPr>
          <p:cNvSpPr txBox="1"/>
          <p:nvPr/>
        </p:nvSpPr>
        <p:spPr>
          <a:xfrm>
            <a:off x="3157331" y="409839"/>
            <a:ext cx="8716617" cy="5167248"/>
          </a:xfrm>
          <a:prstGeom prst="rect">
            <a:avLst/>
          </a:prstGeom>
          <a:noFill/>
        </p:spPr>
        <p:txBody>
          <a:bodyPr wrap="square">
            <a:spAutoFit/>
          </a:bodyPr>
          <a:lstStyle/>
          <a:p>
            <a:pPr>
              <a:lnSpc>
                <a:spcPct val="107000"/>
              </a:lnSpc>
              <a:spcAft>
                <a:spcPts val="800"/>
              </a:spcAft>
            </a:pPr>
            <a:r>
              <a:rPr lang="en-GB" sz="2400" dirty="0">
                <a:effectLst/>
                <a:latin typeface="Roboto" panose="02000000000000000000" pitchFamily="2" charset="0"/>
                <a:ea typeface="Roboto" panose="02000000000000000000" pitchFamily="2" charset="0"/>
                <a:cs typeface="Roboto" panose="02000000000000000000" pitchFamily="2" charset="0"/>
              </a:rPr>
              <a:t>One of the disciples is called </a:t>
            </a:r>
            <a:r>
              <a:rPr lang="en-GB" sz="2400" dirty="0" err="1">
                <a:effectLst/>
                <a:latin typeface="Roboto" panose="02000000000000000000" pitchFamily="2" charset="0"/>
                <a:ea typeface="Roboto" panose="02000000000000000000" pitchFamily="2" charset="0"/>
                <a:cs typeface="Roboto" panose="02000000000000000000" pitchFamily="2" charset="0"/>
              </a:rPr>
              <a:t>Barnabus</a:t>
            </a:r>
            <a:r>
              <a:rPr lang="en-GB" sz="2400" dirty="0">
                <a:effectLst/>
                <a:latin typeface="Roboto" panose="02000000000000000000" pitchFamily="2" charset="0"/>
                <a:ea typeface="Roboto" panose="02000000000000000000" pitchFamily="2" charset="0"/>
                <a:cs typeface="Roboto" panose="02000000000000000000" pitchFamily="2" charset="0"/>
              </a:rPr>
              <a:t>. This means son of encouragement and that is exactly what he was…’an encourager’ He always saw the good in people and was never slow in offering help and practical assistance to those in need. </a:t>
            </a:r>
            <a:endParaRPr lang="en-GB" sz="2400" dirty="0">
              <a:effectLst/>
              <a:latin typeface="Calibri" panose="020F0502020204030204" pitchFamily="34" charset="0"/>
              <a:ea typeface="Calibri" panose="020F0502020204030204" pitchFamily="34" charset="0"/>
            </a:endParaRPr>
          </a:p>
          <a:p>
            <a:pPr>
              <a:lnSpc>
                <a:spcPct val="107000"/>
              </a:lnSpc>
              <a:spcAft>
                <a:spcPts val="800"/>
              </a:spcAft>
            </a:pPr>
            <a:r>
              <a:rPr lang="en-GB" sz="2400" dirty="0">
                <a:effectLst/>
                <a:latin typeface="Roboto" panose="02000000000000000000" pitchFamily="2" charset="0"/>
                <a:ea typeface="Roboto" panose="02000000000000000000" pitchFamily="2" charset="0"/>
                <a:cs typeface="Roboto" panose="02000000000000000000" pitchFamily="2" charset="0"/>
              </a:rPr>
              <a:t>‘</a:t>
            </a:r>
            <a:r>
              <a:rPr lang="en-GB" sz="2400" dirty="0" err="1">
                <a:effectLst/>
                <a:latin typeface="Roboto" panose="02000000000000000000" pitchFamily="2" charset="0"/>
                <a:ea typeface="Roboto" panose="02000000000000000000" pitchFamily="2" charset="0"/>
                <a:cs typeface="Roboto" panose="02000000000000000000" pitchFamily="2" charset="0"/>
              </a:rPr>
              <a:t>Barnabus</a:t>
            </a:r>
            <a:r>
              <a:rPr lang="en-GB" sz="2400" dirty="0">
                <a:effectLst/>
                <a:latin typeface="Roboto" panose="02000000000000000000" pitchFamily="2" charset="0"/>
                <a:ea typeface="Roboto" panose="02000000000000000000" pitchFamily="2" charset="0"/>
                <a:cs typeface="Roboto" panose="02000000000000000000" pitchFamily="2" charset="0"/>
              </a:rPr>
              <a:t> was a good man full of the Holy </a:t>
            </a:r>
            <a:r>
              <a:rPr lang="en-GB" sz="2400" dirty="0" err="1">
                <a:effectLst/>
                <a:latin typeface="Roboto" panose="02000000000000000000" pitchFamily="2" charset="0"/>
                <a:ea typeface="Roboto" panose="02000000000000000000" pitchFamily="2" charset="0"/>
                <a:cs typeface="Roboto" panose="02000000000000000000" pitchFamily="2" charset="0"/>
              </a:rPr>
              <a:t>Spiirt</a:t>
            </a:r>
            <a:r>
              <a:rPr lang="en-GB" sz="2400" dirty="0">
                <a:effectLst/>
                <a:latin typeface="Roboto" panose="02000000000000000000" pitchFamily="2" charset="0"/>
                <a:ea typeface="Roboto" panose="02000000000000000000" pitchFamily="2" charset="0"/>
                <a:cs typeface="Roboto" panose="02000000000000000000" pitchFamily="2" charset="0"/>
              </a:rPr>
              <a:t> and strong in faith. </a:t>
            </a:r>
          </a:p>
          <a:p>
            <a:pPr>
              <a:lnSpc>
                <a:spcPct val="107000"/>
              </a:lnSpc>
              <a:spcAft>
                <a:spcPts val="800"/>
              </a:spcAft>
            </a:pPr>
            <a:endParaRPr lang="en-GB" sz="2400" dirty="0">
              <a:effectLst/>
              <a:latin typeface="Calibri" panose="020F0502020204030204" pitchFamily="34" charset="0"/>
              <a:ea typeface="Calibri" panose="020F0502020204030204" pitchFamily="34" charset="0"/>
            </a:endParaRPr>
          </a:p>
          <a:p>
            <a:pPr>
              <a:lnSpc>
                <a:spcPct val="107000"/>
              </a:lnSpc>
              <a:spcAft>
                <a:spcPts val="800"/>
              </a:spcAft>
            </a:pPr>
            <a:r>
              <a:rPr lang="en-GB" sz="2400" dirty="0">
                <a:effectLst/>
                <a:latin typeface="Roboto" panose="02000000000000000000" pitchFamily="2" charset="0"/>
                <a:ea typeface="Roboto" panose="02000000000000000000" pitchFamily="2" charset="0"/>
                <a:cs typeface="Roboto" panose="02000000000000000000" pitchFamily="2" charset="0"/>
              </a:rPr>
              <a:t>Reflect - when was the last time you encouraged someone to keep going to achieve their goal? </a:t>
            </a:r>
            <a:endParaRPr lang="en-GB" sz="2400" dirty="0">
              <a:effectLst/>
              <a:latin typeface="Calibri" panose="020F0502020204030204" pitchFamily="34" charset="0"/>
              <a:ea typeface="Calibri" panose="020F0502020204030204" pitchFamily="34" charset="0"/>
            </a:endParaRPr>
          </a:p>
          <a:p>
            <a:r>
              <a:rPr lang="en-GB" sz="2400" dirty="0">
                <a:effectLst/>
                <a:latin typeface="Roboto" panose="02000000000000000000" pitchFamily="2" charset="0"/>
                <a:ea typeface="Roboto" panose="02000000000000000000" pitchFamily="2" charset="0"/>
                <a:cs typeface="Roboto" panose="02000000000000000000" pitchFamily="2" charset="0"/>
              </a:rPr>
              <a:t>Sometimes we can be so busy with our own challenges and goals that we don’t think about those us who may be struggling even more than we are. </a:t>
            </a:r>
            <a:endParaRPr lang="en-GB" sz="2400" dirty="0"/>
          </a:p>
        </p:txBody>
      </p:sp>
      <p:sp>
        <p:nvSpPr>
          <p:cNvPr id="5" name="AutoShape 2" descr="Barnabas: An Encouraging Early Church Leader - Biblical Archaeology Society">
            <a:extLst>
              <a:ext uri="{FF2B5EF4-FFF2-40B4-BE49-F238E27FC236}">
                <a16:creationId xmlns:a16="http://schemas.microsoft.com/office/drawing/2014/main" id="{E0A7E0C3-0924-49A7-83CD-ED0BD889BBE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81980305-AEFD-4EC4-81F9-81D910C97CF2}"/>
              </a:ext>
            </a:extLst>
          </p:cNvPr>
          <p:cNvPicPr>
            <a:picLocks noChangeAspect="1"/>
          </p:cNvPicPr>
          <p:nvPr/>
        </p:nvPicPr>
        <p:blipFill>
          <a:blip r:embed="rId2"/>
          <a:stretch>
            <a:fillRect/>
          </a:stretch>
        </p:blipFill>
        <p:spPr>
          <a:xfrm>
            <a:off x="542685" y="1106818"/>
            <a:ext cx="2143125" cy="3048000"/>
          </a:xfrm>
          <a:prstGeom prst="rect">
            <a:avLst/>
          </a:prstGeom>
        </p:spPr>
      </p:pic>
    </p:spTree>
    <p:extLst>
      <p:ext uri="{BB962C8B-B14F-4D97-AF65-F5344CB8AC3E}">
        <p14:creationId xmlns:p14="http://schemas.microsoft.com/office/powerpoint/2010/main" val="29502533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Main Events in the Book of Nehemiah - HubPages">
            <a:extLst>
              <a:ext uri="{FF2B5EF4-FFF2-40B4-BE49-F238E27FC236}">
                <a16:creationId xmlns:a16="http://schemas.microsoft.com/office/drawing/2014/main" id="{0292651E-48BF-47D7-A7F6-2A5FF3C050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531D277-91FA-4FB1-BF66-16E8DCD9F974}"/>
              </a:ext>
            </a:extLst>
          </p:cNvPr>
          <p:cNvSpPr/>
          <p:nvPr/>
        </p:nvSpPr>
        <p:spPr>
          <a:xfrm>
            <a:off x="706613" y="2505670"/>
            <a:ext cx="309251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Nehemiah</a:t>
            </a:r>
          </a:p>
        </p:txBody>
      </p:sp>
      <p:sp>
        <p:nvSpPr>
          <p:cNvPr id="3" name="Rectangle 2">
            <a:extLst>
              <a:ext uri="{FF2B5EF4-FFF2-40B4-BE49-F238E27FC236}">
                <a16:creationId xmlns:a16="http://schemas.microsoft.com/office/drawing/2014/main" id="{736F7FED-9B04-40A4-BDDA-5F43097D86F6}"/>
              </a:ext>
            </a:extLst>
          </p:cNvPr>
          <p:cNvSpPr/>
          <p:nvPr/>
        </p:nvSpPr>
        <p:spPr>
          <a:xfrm>
            <a:off x="0" y="6080298"/>
            <a:ext cx="5030929" cy="369332"/>
          </a:xfrm>
          <a:prstGeom prst="rect">
            <a:avLst/>
          </a:prstGeom>
        </p:spPr>
        <p:txBody>
          <a:bodyPr wrap="none">
            <a:spAutoFit/>
          </a:bodyPr>
          <a:lstStyle/>
          <a:p>
            <a:r>
              <a:rPr lang="en-GB" dirty="0">
                <a:hlinkClick r:id="rId3"/>
              </a:rPr>
              <a:t>https://www.youtube.com/watch?v=dEQ82fnmFqU</a:t>
            </a:r>
            <a:endParaRPr lang="en-GB" dirty="0"/>
          </a:p>
        </p:txBody>
      </p:sp>
    </p:spTree>
    <p:extLst>
      <p:ext uri="{BB962C8B-B14F-4D97-AF65-F5344CB8AC3E}">
        <p14:creationId xmlns:p14="http://schemas.microsoft.com/office/powerpoint/2010/main" val="1176326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Main Events in the Book of Nehemiah - HubPages">
            <a:extLst>
              <a:ext uri="{FF2B5EF4-FFF2-40B4-BE49-F238E27FC236}">
                <a16:creationId xmlns:a16="http://schemas.microsoft.com/office/drawing/2014/main" id="{0292651E-48BF-47D7-A7F6-2A5FF3C050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4339"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531D277-91FA-4FB1-BF66-16E8DCD9F974}"/>
              </a:ext>
            </a:extLst>
          </p:cNvPr>
          <p:cNvSpPr/>
          <p:nvPr/>
        </p:nvSpPr>
        <p:spPr>
          <a:xfrm>
            <a:off x="750946" y="1720840"/>
            <a:ext cx="3304110" cy="341632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Nehemiah-</a:t>
            </a:r>
          </a:p>
          <a:p>
            <a:pPr algn="ctr"/>
            <a:r>
              <a:rPr lang="en-US" sz="5400" b="0" cap="none" spc="0" dirty="0">
                <a:ln w="0"/>
                <a:solidFill>
                  <a:schemeClr val="tx1"/>
                </a:solidFill>
                <a:effectLst>
                  <a:outerShdw blurRad="38100" dist="19050" dir="2700000" algn="tl" rotWithShape="0">
                    <a:schemeClr val="dk1">
                      <a:alpha val="40000"/>
                    </a:schemeClr>
                  </a:outerShdw>
                </a:effectLst>
              </a:rPr>
              <a:t> how </a:t>
            </a:r>
          </a:p>
          <a:p>
            <a:pPr algn="ctr"/>
            <a:r>
              <a:rPr lang="en-US" sz="5400" b="0" cap="none" spc="0" dirty="0">
                <a:ln w="0"/>
                <a:solidFill>
                  <a:schemeClr val="tx1"/>
                </a:solidFill>
                <a:effectLst>
                  <a:outerShdw blurRad="38100" dist="19050" dir="2700000" algn="tl" rotWithShape="0">
                    <a:schemeClr val="dk1">
                      <a:alpha val="40000"/>
                    </a:schemeClr>
                  </a:outerShdw>
                </a:effectLst>
              </a:rPr>
              <a:t>did he </a:t>
            </a:r>
          </a:p>
          <a:p>
            <a:pPr algn="ctr"/>
            <a:r>
              <a:rPr lang="en-US" sz="5400" b="0" cap="none" spc="0" dirty="0">
                <a:ln w="0"/>
                <a:solidFill>
                  <a:schemeClr val="tx1"/>
                </a:solidFill>
                <a:effectLst>
                  <a:outerShdw blurRad="38100" dist="19050" dir="2700000" algn="tl" rotWithShape="0">
                    <a:schemeClr val="dk1">
                      <a:alpha val="40000"/>
                    </a:schemeClr>
                  </a:outerShdw>
                </a:effectLst>
              </a:rPr>
              <a:t>persevere?</a:t>
            </a:r>
          </a:p>
        </p:txBody>
      </p:sp>
    </p:spTree>
    <p:extLst>
      <p:ext uri="{BB962C8B-B14F-4D97-AF65-F5344CB8AC3E}">
        <p14:creationId xmlns:p14="http://schemas.microsoft.com/office/powerpoint/2010/main" val="1154390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9A829-F130-45E5-A69C-EF45A70E5B52}"/>
              </a:ext>
            </a:extLst>
          </p:cNvPr>
          <p:cNvSpPr>
            <a:spLocks noGrp="1"/>
          </p:cNvSpPr>
          <p:nvPr>
            <p:ph type="title"/>
          </p:nvPr>
        </p:nvSpPr>
        <p:spPr>
          <a:xfrm>
            <a:off x="838200" y="745136"/>
            <a:ext cx="10515600" cy="1325563"/>
          </a:xfrm>
        </p:spPr>
        <p:txBody>
          <a:bodyPr>
            <a:normAutofit fontScale="90000"/>
          </a:bodyPr>
          <a:lstStyle/>
          <a:p>
            <a:pPr algn="ctr"/>
            <a:r>
              <a:rPr lang="en-GB" b="0" i="0" dirty="0">
                <a:solidFill>
                  <a:srgbClr val="382E87"/>
                </a:solidFill>
                <a:effectLst/>
                <a:latin typeface="Source Sans 3"/>
              </a:rPr>
              <a:t>Edison failed 10000 times before he made the electric light. Do not be discouraged if you fail a few times.</a:t>
            </a:r>
            <a:br>
              <a:rPr lang="en-GB" b="0" i="0" dirty="0">
                <a:solidFill>
                  <a:srgbClr val="382E87"/>
                </a:solidFill>
                <a:effectLst/>
                <a:latin typeface="Source Sans 3"/>
              </a:rPr>
            </a:br>
            <a:endParaRPr lang="en-GB" dirty="0"/>
          </a:p>
        </p:txBody>
      </p:sp>
      <p:pic>
        <p:nvPicPr>
          <p:cNvPr id="3074" name="Picture 2" descr="Who really invented the light bulb ...">
            <a:extLst>
              <a:ext uri="{FF2B5EF4-FFF2-40B4-BE49-F238E27FC236}">
                <a16:creationId xmlns:a16="http://schemas.microsoft.com/office/drawing/2014/main" id="{10248428-6A89-482D-8D31-71EA360C1B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1331" y="2524172"/>
            <a:ext cx="6035572" cy="339122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45B8BD-659F-4705-9E1E-C65A8D67647C}"/>
              </a:ext>
            </a:extLst>
          </p:cNvPr>
          <p:cNvSpPr txBox="1"/>
          <p:nvPr/>
        </p:nvSpPr>
        <p:spPr>
          <a:xfrm>
            <a:off x="273132" y="6092042"/>
            <a:ext cx="1365663" cy="369332"/>
          </a:xfrm>
          <a:prstGeom prst="rect">
            <a:avLst/>
          </a:prstGeom>
          <a:noFill/>
        </p:spPr>
        <p:txBody>
          <a:bodyPr wrap="square" rtlCol="0">
            <a:spAutoFit/>
          </a:bodyPr>
          <a:lstStyle/>
          <a:p>
            <a:r>
              <a:rPr lang="en-GB" dirty="0"/>
              <a:t>Oliver</a:t>
            </a:r>
          </a:p>
        </p:txBody>
      </p:sp>
    </p:spTree>
    <p:extLst>
      <p:ext uri="{BB962C8B-B14F-4D97-AF65-F5344CB8AC3E}">
        <p14:creationId xmlns:p14="http://schemas.microsoft.com/office/powerpoint/2010/main" val="18849464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nd snail - Wikipedia">
            <a:extLst>
              <a:ext uri="{FF2B5EF4-FFF2-40B4-BE49-F238E27FC236}">
                <a16:creationId xmlns:a16="http://schemas.microsoft.com/office/drawing/2014/main" id="{D7DF67D8-BE08-418A-B1D9-E476583209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0696" y="1897329"/>
            <a:ext cx="5503471" cy="32417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B107A75-AABC-46CB-ADF0-85E553038564}"/>
              </a:ext>
            </a:extLst>
          </p:cNvPr>
          <p:cNvSpPr txBox="1"/>
          <p:nvPr/>
        </p:nvSpPr>
        <p:spPr>
          <a:xfrm>
            <a:off x="2314946" y="294352"/>
            <a:ext cx="8099713" cy="1077218"/>
          </a:xfrm>
          <a:prstGeom prst="rect">
            <a:avLst/>
          </a:prstGeom>
          <a:noFill/>
        </p:spPr>
        <p:txBody>
          <a:bodyPr wrap="square">
            <a:spAutoFit/>
          </a:bodyPr>
          <a:lstStyle/>
          <a:p>
            <a:pPr algn="l"/>
            <a:r>
              <a:rPr lang="en-GB" sz="3200" b="0" i="0" dirty="0">
                <a:solidFill>
                  <a:srgbClr val="382E87"/>
                </a:solidFill>
                <a:effectLst/>
                <a:latin typeface="Source Sans 3"/>
              </a:rPr>
              <a:t>By perseverance the snail reached the ark.</a:t>
            </a:r>
            <a:br>
              <a:rPr lang="en-GB" sz="3200" b="0" i="0" dirty="0">
                <a:solidFill>
                  <a:srgbClr val="382E87"/>
                </a:solidFill>
                <a:effectLst/>
                <a:latin typeface="Source Sans 3"/>
              </a:rPr>
            </a:br>
            <a:r>
              <a:rPr lang="en-GB" sz="3200" b="0" i="0" dirty="0">
                <a:solidFill>
                  <a:srgbClr val="382E87"/>
                </a:solidFill>
                <a:effectLst/>
                <a:latin typeface="Source Sans 3"/>
              </a:rPr>
              <a:t>Charles H. Spurgeon  ( a famous preacher) </a:t>
            </a:r>
          </a:p>
        </p:txBody>
      </p:sp>
      <p:pic>
        <p:nvPicPr>
          <p:cNvPr id="4100" name="Picture 4" descr="Charles H. Spurgeon | Christian History ...">
            <a:extLst>
              <a:ext uri="{FF2B5EF4-FFF2-40B4-BE49-F238E27FC236}">
                <a16:creationId xmlns:a16="http://schemas.microsoft.com/office/drawing/2014/main" id="{579DBBAF-920D-40A5-88FA-5CDB30E1A2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7983" y="4889227"/>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B9A4447-7701-408F-BE37-D15107C6CB12}"/>
              </a:ext>
            </a:extLst>
          </p:cNvPr>
          <p:cNvSpPr txBox="1"/>
          <p:nvPr/>
        </p:nvSpPr>
        <p:spPr>
          <a:xfrm>
            <a:off x="475013" y="6044540"/>
            <a:ext cx="1839933" cy="369332"/>
          </a:xfrm>
          <a:prstGeom prst="rect">
            <a:avLst/>
          </a:prstGeom>
          <a:noFill/>
        </p:spPr>
        <p:txBody>
          <a:bodyPr wrap="square" rtlCol="0">
            <a:spAutoFit/>
          </a:bodyPr>
          <a:lstStyle/>
          <a:p>
            <a:r>
              <a:rPr lang="en-GB" dirty="0"/>
              <a:t>Chloe </a:t>
            </a:r>
          </a:p>
        </p:txBody>
      </p:sp>
    </p:spTree>
    <p:extLst>
      <p:ext uri="{BB962C8B-B14F-4D97-AF65-F5344CB8AC3E}">
        <p14:creationId xmlns:p14="http://schemas.microsoft.com/office/powerpoint/2010/main" val="189939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Winston Churchill quote: Never give in. Never give in. Never, never, never,  never...">
            <a:extLst>
              <a:ext uri="{FF2B5EF4-FFF2-40B4-BE49-F238E27FC236}">
                <a16:creationId xmlns:a16="http://schemas.microsoft.com/office/drawing/2014/main" id="{9F13F73A-6D06-49AF-B25F-BF7775E55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763" y="1024130"/>
            <a:ext cx="9158473" cy="430987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FF51FC-6697-4258-911B-59DE6CD8436E}"/>
              </a:ext>
            </a:extLst>
          </p:cNvPr>
          <p:cNvSpPr txBox="1"/>
          <p:nvPr/>
        </p:nvSpPr>
        <p:spPr>
          <a:xfrm>
            <a:off x="475013" y="6044540"/>
            <a:ext cx="1839933" cy="369332"/>
          </a:xfrm>
          <a:prstGeom prst="rect">
            <a:avLst/>
          </a:prstGeom>
          <a:noFill/>
        </p:spPr>
        <p:txBody>
          <a:bodyPr wrap="square" rtlCol="0">
            <a:spAutoFit/>
          </a:bodyPr>
          <a:lstStyle/>
          <a:p>
            <a:r>
              <a:rPr lang="en-GB" dirty="0"/>
              <a:t>Mrs Cooper  </a:t>
            </a:r>
          </a:p>
        </p:txBody>
      </p:sp>
    </p:spTree>
    <p:extLst>
      <p:ext uri="{BB962C8B-B14F-4D97-AF65-F5344CB8AC3E}">
        <p14:creationId xmlns:p14="http://schemas.microsoft.com/office/powerpoint/2010/main" val="1470289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9F3CCB-8156-4868-AA97-AC3CFF5C360A}"/>
              </a:ext>
            </a:extLst>
          </p:cNvPr>
          <p:cNvPicPr>
            <a:picLocks noChangeAspect="1"/>
          </p:cNvPicPr>
          <p:nvPr/>
        </p:nvPicPr>
        <p:blipFill>
          <a:blip r:embed="rId2"/>
          <a:stretch>
            <a:fillRect/>
          </a:stretch>
        </p:blipFill>
        <p:spPr>
          <a:xfrm>
            <a:off x="7918690" y="3153023"/>
            <a:ext cx="4273310" cy="2841047"/>
          </a:xfrm>
          <a:prstGeom prst="rect">
            <a:avLst/>
          </a:prstGeom>
        </p:spPr>
      </p:pic>
      <p:sp>
        <p:nvSpPr>
          <p:cNvPr id="6" name="TextBox 5">
            <a:extLst>
              <a:ext uri="{FF2B5EF4-FFF2-40B4-BE49-F238E27FC236}">
                <a16:creationId xmlns:a16="http://schemas.microsoft.com/office/drawing/2014/main" id="{C918EF48-C14D-4876-A150-244FA3E31258}"/>
              </a:ext>
            </a:extLst>
          </p:cNvPr>
          <p:cNvSpPr txBox="1"/>
          <p:nvPr/>
        </p:nvSpPr>
        <p:spPr>
          <a:xfrm>
            <a:off x="2968833" y="755327"/>
            <a:ext cx="5830784" cy="1446550"/>
          </a:xfrm>
          <a:prstGeom prst="rect">
            <a:avLst/>
          </a:prstGeom>
          <a:noFill/>
        </p:spPr>
        <p:txBody>
          <a:bodyPr wrap="square" rtlCol="0">
            <a:spAutoFit/>
          </a:bodyPr>
          <a:lstStyle/>
          <a:p>
            <a:r>
              <a:rPr lang="en-GB" sz="8800" dirty="0"/>
              <a:t>Mirror</a:t>
            </a:r>
          </a:p>
        </p:txBody>
      </p:sp>
      <p:sp>
        <p:nvSpPr>
          <p:cNvPr id="4" name="TextBox 3">
            <a:extLst>
              <a:ext uri="{FF2B5EF4-FFF2-40B4-BE49-F238E27FC236}">
                <a16:creationId xmlns:a16="http://schemas.microsoft.com/office/drawing/2014/main" id="{E0E222B7-7B0A-4574-A579-893A05B5D203}"/>
              </a:ext>
            </a:extLst>
          </p:cNvPr>
          <p:cNvSpPr txBox="1"/>
          <p:nvPr/>
        </p:nvSpPr>
        <p:spPr>
          <a:xfrm>
            <a:off x="475013" y="249382"/>
            <a:ext cx="1009403" cy="369332"/>
          </a:xfrm>
          <a:prstGeom prst="rect">
            <a:avLst/>
          </a:prstGeom>
          <a:noFill/>
        </p:spPr>
        <p:txBody>
          <a:bodyPr wrap="square" rtlCol="0">
            <a:spAutoFit/>
          </a:bodyPr>
          <a:lstStyle/>
          <a:p>
            <a:r>
              <a:rPr lang="en-GB" dirty="0"/>
              <a:t>Bethany </a:t>
            </a:r>
          </a:p>
        </p:txBody>
      </p:sp>
      <p:sp>
        <p:nvSpPr>
          <p:cNvPr id="7" name="TextBox 6">
            <a:extLst>
              <a:ext uri="{FF2B5EF4-FFF2-40B4-BE49-F238E27FC236}">
                <a16:creationId xmlns:a16="http://schemas.microsoft.com/office/drawing/2014/main" id="{97B2B307-07F2-472B-8FAA-6D813F9B59A0}"/>
              </a:ext>
            </a:extLst>
          </p:cNvPr>
          <p:cNvSpPr txBox="1"/>
          <p:nvPr/>
        </p:nvSpPr>
        <p:spPr>
          <a:xfrm>
            <a:off x="1615044" y="2931655"/>
            <a:ext cx="6097978" cy="2175467"/>
          </a:xfrm>
          <a:prstGeom prst="rect">
            <a:avLst/>
          </a:prstGeom>
          <a:noFill/>
        </p:spPr>
        <p:txBody>
          <a:bodyPr wrap="square">
            <a:spAutoFit/>
          </a:bodyPr>
          <a:lstStyle/>
          <a:p>
            <a:pPr algn="ctr">
              <a:lnSpc>
                <a:spcPct val="107000"/>
              </a:lnSpc>
              <a:spcAft>
                <a:spcPts val="800"/>
              </a:spcAft>
            </a:pPr>
            <a:r>
              <a:rPr lang="en-GB" sz="3200" dirty="0">
                <a:effectLst/>
                <a:latin typeface="Roboto" panose="02000000000000000000" pitchFamily="2" charset="0"/>
                <a:ea typeface="Roboto" panose="02000000000000000000" pitchFamily="2" charset="0"/>
                <a:cs typeface="Roboto" panose="02000000000000000000" pitchFamily="2" charset="0"/>
              </a:rPr>
              <a:t>Reflect - when was the last time you encouraged someone to keep going to achieve their goal? </a:t>
            </a:r>
            <a:endParaRPr lang="en-GB" sz="32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5093833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8321A2-042F-488F-A721-64B9A0E4FF0B}"/>
              </a:ext>
            </a:extLst>
          </p:cNvPr>
          <p:cNvSpPr txBox="1"/>
          <p:nvPr/>
        </p:nvSpPr>
        <p:spPr>
          <a:xfrm>
            <a:off x="665018" y="866899"/>
            <a:ext cx="9892146" cy="1938992"/>
          </a:xfrm>
          <a:prstGeom prst="rect">
            <a:avLst/>
          </a:prstGeom>
          <a:noFill/>
        </p:spPr>
        <p:txBody>
          <a:bodyPr wrap="square" rtlCol="0">
            <a:spAutoFit/>
          </a:bodyPr>
          <a:lstStyle/>
          <a:p>
            <a:r>
              <a:rPr lang="en-GB" sz="6000" u="sng" dirty="0">
                <a:latin typeface="Century Gothic" panose="020B0502020202020204" pitchFamily="34" charset="0"/>
              </a:rPr>
              <a:t>Your task to do in your classes is-</a:t>
            </a:r>
          </a:p>
        </p:txBody>
      </p:sp>
      <p:pic>
        <p:nvPicPr>
          <p:cNvPr id="3" name="Picture 2">
            <a:extLst>
              <a:ext uri="{FF2B5EF4-FFF2-40B4-BE49-F238E27FC236}">
                <a16:creationId xmlns:a16="http://schemas.microsoft.com/office/drawing/2014/main" id="{01440C39-BBC5-470E-B70E-4F245A1DC8E0}"/>
              </a:ext>
            </a:extLst>
          </p:cNvPr>
          <p:cNvPicPr>
            <a:picLocks noChangeAspect="1"/>
          </p:cNvPicPr>
          <p:nvPr/>
        </p:nvPicPr>
        <p:blipFill>
          <a:blip r:embed="rId2"/>
          <a:stretch>
            <a:fillRect/>
          </a:stretch>
        </p:blipFill>
        <p:spPr>
          <a:xfrm>
            <a:off x="8114785" y="3429000"/>
            <a:ext cx="3190523" cy="2294787"/>
          </a:xfrm>
          <a:prstGeom prst="rect">
            <a:avLst/>
          </a:prstGeom>
        </p:spPr>
      </p:pic>
      <p:sp>
        <p:nvSpPr>
          <p:cNvPr id="4" name="TextBox 3">
            <a:extLst>
              <a:ext uri="{FF2B5EF4-FFF2-40B4-BE49-F238E27FC236}">
                <a16:creationId xmlns:a16="http://schemas.microsoft.com/office/drawing/2014/main" id="{9368F335-F492-438B-89C0-222669FCC7C5}"/>
              </a:ext>
            </a:extLst>
          </p:cNvPr>
          <p:cNvSpPr txBox="1"/>
          <p:nvPr/>
        </p:nvSpPr>
        <p:spPr>
          <a:xfrm>
            <a:off x="1591293" y="3626877"/>
            <a:ext cx="5201392" cy="1938992"/>
          </a:xfrm>
          <a:prstGeom prst="rect">
            <a:avLst/>
          </a:prstGeom>
          <a:noFill/>
        </p:spPr>
        <p:txBody>
          <a:bodyPr wrap="square" rtlCol="0">
            <a:spAutoFit/>
          </a:bodyPr>
          <a:lstStyle/>
          <a:p>
            <a:r>
              <a:rPr lang="en-GB" sz="6000" dirty="0"/>
              <a:t>Door – Gabriel and </a:t>
            </a:r>
            <a:r>
              <a:rPr lang="en-GB" sz="5400" dirty="0"/>
              <a:t>Isla</a:t>
            </a:r>
            <a:endParaRPr lang="en-GB" dirty="0"/>
          </a:p>
        </p:txBody>
      </p:sp>
    </p:spTree>
    <p:extLst>
      <p:ext uri="{BB962C8B-B14F-4D97-AF65-F5344CB8AC3E}">
        <p14:creationId xmlns:p14="http://schemas.microsoft.com/office/powerpoint/2010/main" val="13523992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E075DD-6A40-4662-BBF6-C7B51525B962}"/>
              </a:ext>
            </a:extLst>
          </p:cNvPr>
          <p:cNvPicPr>
            <a:picLocks noChangeAspect="1"/>
          </p:cNvPicPr>
          <p:nvPr/>
        </p:nvPicPr>
        <p:blipFill>
          <a:blip r:embed="rId2"/>
          <a:stretch>
            <a:fillRect/>
          </a:stretch>
        </p:blipFill>
        <p:spPr>
          <a:xfrm>
            <a:off x="106877" y="311210"/>
            <a:ext cx="11590317" cy="6451574"/>
          </a:xfrm>
          <a:prstGeom prst="rect">
            <a:avLst/>
          </a:prstGeom>
        </p:spPr>
      </p:pic>
    </p:spTree>
    <p:extLst>
      <p:ext uri="{BB962C8B-B14F-4D97-AF65-F5344CB8AC3E}">
        <p14:creationId xmlns:p14="http://schemas.microsoft.com/office/powerpoint/2010/main" val="2262899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4A2C9B-9EF4-4FA8-88F3-19B26A491DD7}"/>
              </a:ext>
            </a:extLst>
          </p:cNvPr>
          <p:cNvSpPr txBox="1"/>
          <p:nvPr/>
        </p:nvSpPr>
        <p:spPr>
          <a:xfrm>
            <a:off x="1409205" y="1032163"/>
            <a:ext cx="11067802" cy="923330"/>
          </a:xfrm>
          <a:prstGeom prst="rect">
            <a:avLst/>
          </a:prstGeom>
          <a:noFill/>
        </p:spPr>
        <p:txBody>
          <a:bodyPr wrap="square" rtlCol="0">
            <a:spAutoFit/>
          </a:bodyPr>
          <a:lstStyle/>
          <a:p>
            <a:r>
              <a:rPr lang="en-GB" sz="5400" dirty="0">
                <a:latin typeface="Century Gothic" panose="020B0502020202020204" pitchFamily="34" charset="0"/>
              </a:rPr>
              <a:t>Prayer – Autumn and </a:t>
            </a:r>
            <a:r>
              <a:rPr lang="en-GB" sz="5400" dirty="0" err="1">
                <a:latin typeface="Century Gothic" panose="020B0502020202020204" pitchFamily="34" charset="0"/>
              </a:rPr>
              <a:t>Liyana</a:t>
            </a:r>
            <a:endParaRPr lang="en-GB" sz="5400" dirty="0">
              <a:latin typeface="Century Gothic" panose="020B0502020202020204" pitchFamily="34" charset="0"/>
            </a:endParaRPr>
          </a:p>
        </p:txBody>
      </p:sp>
      <p:pic>
        <p:nvPicPr>
          <p:cNvPr id="1026" name="Picture 2" descr="PRAYING HANDS.ai Royalty Free Stock SVG ...">
            <a:extLst>
              <a:ext uri="{FF2B5EF4-FFF2-40B4-BE49-F238E27FC236}">
                <a16:creationId xmlns:a16="http://schemas.microsoft.com/office/drawing/2014/main" id="{59A9010F-AC18-4326-B028-367F12B6C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1109" y="2530434"/>
            <a:ext cx="3449782" cy="3449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89064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286</Words>
  <Application>Microsoft Office PowerPoint</Application>
  <PresentationFormat>Widescreen</PresentationFormat>
  <Paragraphs>34</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Century Gothic</vt:lpstr>
      <vt:lpstr>Roboto</vt:lpstr>
      <vt:lpstr>Source Sans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Bible characters who persevered….</vt:lpstr>
      <vt:lpstr>Bible characters who encouraged others to persevere….</vt:lpstr>
      <vt:lpstr>PowerPoint Presentation</vt:lpstr>
      <vt:lpstr>PowerPoint Presentation</vt:lpstr>
      <vt:lpstr>PowerPoint Presentation</vt:lpstr>
      <vt:lpstr>Edison failed 10000 times before he made the electric light. Do not be discouraged if you fail a few times.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Bethany Woodley</dc:creator>
  <cp:lastModifiedBy>Emma Cooper</cp:lastModifiedBy>
  <cp:revision>14</cp:revision>
  <cp:lastPrinted>2024-05-17T12:39:08Z</cp:lastPrinted>
  <dcterms:created xsi:type="dcterms:W3CDTF">2024-05-03T11:24:55Z</dcterms:created>
  <dcterms:modified xsi:type="dcterms:W3CDTF">2024-05-17T12:53:53Z</dcterms:modified>
</cp:coreProperties>
</file>