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76" r:id="rId2"/>
    <p:sldId id="274" r:id="rId3"/>
    <p:sldId id="263" r:id="rId4"/>
    <p:sldId id="264" r:id="rId5"/>
    <p:sldId id="297" r:id="rId6"/>
    <p:sldId id="300" r:id="rId7"/>
    <p:sldId id="302" r:id="rId8"/>
    <p:sldId id="291" r:id="rId9"/>
    <p:sldId id="303" r:id="rId10"/>
    <p:sldId id="301" r:id="rId11"/>
    <p:sldId id="267" r:id="rId12"/>
  </p:sldIdLst>
  <p:sldSz cx="9144000" cy="6858000" type="screen4x3"/>
  <p:notesSz cx="6858000" cy="9144000"/>
  <p:embeddedFontLst>
    <p:embeddedFont>
      <p:font typeface="Tuffy" panose="020B0603060100000000" pitchFamily="34" charset="0"/>
      <p:regular r:id="rId15"/>
      <p:bold r:id="rId16"/>
      <p:italic r:id="rId17"/>
      <p:boldItalic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Tuffy-TTF" panose="020B0603060100000000" pitchFamily="34" charset="0"/>
      <p:regular r:id="rId23"/>
      <p:bold r:id="rId24"/>
      <p:italic r:id="rId25"/>
      <p:boldItalic r:id="rId26"/>
    </p:embeddedFont>
    <p:embeddedFont>
      <p:font typeface="Sassoon Infant Rg" panose="02000503030000020003" pitchFamily="50" charset="0"/>
      <p:regular r:id="rId27"/>
      <p:bold r:id="rId28"/>
    </p:embeddedFont>
    <p:embeddedFont>
      <p:font typeface="Twinkl" pitchFamily="2" charset="0"/>
      <p:regular r:id="rId29"/>
      <p:bold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B3A2"/>
    <a:srgbClr val="4DB1E3"/>
    <a:srgbClr val="50819E"/>
    <a:srgbClr val="4AA1D9"/>
    <a:srgbClr val="18A0DB"/>
    <a:srgbClr val="DE1E5A"/>
    <a:srgbClr val="BC0105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506" y="108"/>
      </p:cViewPr>
      <p:guideLst>
        <p:guide orient="horz" pos="2160"/>
        <p:guide pos="2880"/>
        <p:guide pos="363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8" d="100"/>
          <a:sy n="68" d="100"/>
        </p:scale>
        <p:origin x="1290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font" Target="fonts/font16.fntdata"/><Relationship Id="rId35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 b="1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b="1" dirty="0">
                <a:latin typeface="+mj-lt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033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71759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85219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77" r:id="rId5"/>
    <p:sldLayoutId id="2147483666" r:id="rId6"/>
    <p:sldLayoutId id="2147483669" r:id="rId7"/>
    <p:sldLayoutId id="2147483670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9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7.png"/><Relationship Id="rId5" Type="http://schemas.openxmlformats.org/officeDocument/2006/relationships/image" Target="../media/image10.png"/><Relationship Id="rId10" Type="http://schemas.openxmlformats.org/officeDocument/2006/relationships/image" Target="../media/image16.png"/><Relationship Id="rId4" Type="http://schemas.openxmlformats.org/officeDocument/2006/relationships/image" Target="../media/image9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21.png"/><Relationship Id="rId4" Type="http://schemas.openxmlformats.org/officeDocument/2006/relationships/image" Target="../media/image9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2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24.jpeg"/><Relationship Id="rId5" Type="http://schemas.openxmlformats.org/officeDocument/2006/relationships/image" Target="../media/image10.png"/><Relationship Id="rId10" Type="http://schemas.openxmlformats.org/officeDocument/2006/relationships/image" Target="../media/image23.jpeg"/><Relationship Id="rId4" Type="http://schemas.openxmlformats.org/officeDocument/2006/relationships/image" Target="../media/image9.png"/><Relationship Id="rId9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30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2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28.png"/><Relationship Id="rId5" Type="http://schemas.openxmlformats.org/officeDocument/2006/relationships/image" Target="../media/image10.png"/><Relationship Id="rId15" Type="http://schemas.openxmlformats.org/officeDocument/2006/relationships/image" Target="../media/image32.png"/><Relationship Id="rId10" Type="http://schemas.openxmlformats.org/officeDocument/2006/relationships/image" Target="../media/image27.png"/><Relationship Id="rId4" Type="http://schemas.openxmlformats.org/officeDocument/2006/relationships/image" Target="../media/image9.png"/><Relationship Id="rId9" Type="http://schemas.openxmlformats.org/officeDocument/2006/relationships/image" Target="../media/image26.png"/><Relationship Id="rId1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24"/>
            <a:ext cx="9143999" cy="688134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32B3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Geography</a:t>
            </a:r>
            <a:r>
              <a:rPr lang="en-GB" sz="800" dirty="0">
                <a:solidFill>
                  <a:schemeClr val="bg1"/>
                </a:solidFill>
                <a:latin typeface="Tuffy-TTF" panose="020B0603060100000000" pitchFamily="34" charset="0"/>
                <a:cs typeface="Arial" panose="020B0604020202020204" pitchFamily="34" charset="0"/>
              </a:rPr>
              <a:t> | Year 3 | The UK | Around the Counties | Lesson 3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The UK</a:t>
            </a:r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uffy-TTF" panose="020B0603060100000000" pitchFamily="34" charset="0"/>
                <a:cs typeface="Arial" panose="020B0604020202020204" pitchFamily="34" charset="0"/>
              </a:rPr>
              <a:t>Geography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612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58882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I can name and locate some of the counties of the UK.</a:t>
            </a:r>
          </a:p>
          <a:p>
            <a:r>
              <a:rPr lang="en-GB" dirty="0"/>
              <a:t>I can use a map to locate some of the counties of the UK.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explain what a county is.</a:t>
            </a:r>
          </a:p>
          <a:p>
            <a:r>
              <a:rPr lang="en-GB" dirty="0">
                <a:latin typeface="Twinkl" pitchFamily="50" charset="0"/>
              </a:rPr>
              <a:t>I can name some counties local to my area.</a:t>
            </a:r>
          </a:p>
          <a:p>
            <a:r>
              <a:rPr lang="en-GB" dirty="0">
                <a:latin typeface="Twinkl" pitchFamily="50" charset="0"/>
              </a:rPr>
              <a:t>I can find my county on a map.</a:t>
            </a:r>
          </a:p>
          <a:p>
            <a:r>
              <a:rPr lang="en-GB" dirty="0">
                <a:latin typeface="Twinkl" pitchFamily="50" charset="0"/>
              </a:rPr>
              <a:t>I can identify some counties local to my area on a map.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UK Addresses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5" name="Group 4"/>
          <p:cNvGrpSpPr/>
          <p:nvPr/>
        </p:nvGrpSpPr>
        <p:grpSpPr>
          <a:xfrm>
            <a:off x="1430157" y="1468210"/>
            <a:ext cx="6290970" cy="495108"/>
            <a:chOff x="881616" y="1664084"/>
            <a:chExt cx="6290970" cy="495108"/>
          </a:xfrm>
        </p:grpSpPr>
        <p:sp>
          <p:nvSpPr>
            <p:cNvPr id="7" name="Rectangle 6"/>
            <p:cNvSpPr/>
            <p:nvPr/>
          </p:nvSpPr>
          <p:spPr>
            <a:xfrm>
              <a:off x="1233823" y="1664084"/>
              <a:ext cx="5938763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What does each part of the address tell the Post Office? </a:t>
              </a:r>
            </a:p>
          </p:txBody>
        </p:sp>
        <p:sp>
          <p:nvSpPr>
            <p:cNvPr id="2" name="Oval 1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pic>
        <p:nvPicPr>
          <p:cNvPr id="23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469" y="2266748"/>
            <a:ext cx="4893062" cy="3089506"/>
          </a:xfrm>
          <a:prstGeom prst="rect">
            <a:avLst/>
          </a:prstGeom>
        </p:spPr>
      </p:pic>
      <p:cxnSp>
        <p:nvCxnSpPr>
          <p:cNvPr id="30" name="Straight Arrow Connector 29"/>
          <p:cNvCxnSpPr/>
          <p:nvPr/>
        </p:nvCxnSpPr>
        <p:spPr>
          <a:xfrm>
            <a:off x="1842460" y="2577457"/>
            <a:ext cx="1271676" cy="42121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>
            <a:off x="4459861" y="2742969"/>
            <a:ext cx="2691437" cy="70134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>
            <a:stCxn id="37" idx="3"/>
          </p:cNvCxnSpPr>
          <p:nvPr/>
        </p:nvCxnSpPr>
        <p:spPr>
          <a:xfrm>
            <a:off x="1568740" y="3719554"/>
            <a:ext cx="1545396" cy="2961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>
            <a:off x="4321833" y="4087997"/>
            <a:ext cx="2846717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V="1">
            <a:off x="1768415" y="4363305"/>
            <a:ext cx="1414732" cy="38386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684061" y="2233551"/>
            <a:ext cx="14147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Person the letter is for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7151298" y="2370390"/>
            <a:ext cx="12129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House number and road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791745" y="3534888"/>
            <a:ext cx="7769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Town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7159929" y="3905603"/>
            <a:ext cx="12076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County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98779" y="4633538"/>
            <a:ext cx="11852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Postcode</a:t>
            </a:r>
          </a:p>
        </p:txBody>
      </p:sp>
      <p:grpSp>
        <p:nvGrpSpPr>
          <p:cNvPr id="40" name="Group 39"/>
          <p:cNvGrpSpPr/>
          <p:nvPr/>
        </p:nvGrpSpPr>
        <p:grpSpPr>
          <a:xfrm>
            <a:off x="1768415" y="5516152"/>
            <a:ext cx="5593552" cy="495108"/>
            <a:chOff x="881616" y="1664084"/>
            <a:chExt cx="5593552" cy="495108"/>
          </a:xfrm>
        </p:grpSpPr>
        <p:sp>
          <p:nvSpPr>
            <p:cNvPr id="41" name="Rectangle 40"/>
            <p:cNvSpPr/>
            <p:nvPr/>
          </p:nvSpPr>
          <p:spPr>
            <a:xfrm>
              <a:off x="1233823" y="1664084"/>
              <a:ext cx="5241345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What is a county and why do we have counties?</a:t>
              </a:r>
            </a:p>
          </p:txBody>
        </p:sp>
        <p:sp>
          <p:nvSpPr>
            <p:cNvPr id="42" name="Oval 41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3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What is a County?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5148" y="605959"/>
            <a:ext cx="3881070" cy="547249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98456" y="149121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A county is a smaller area of the UK containing lots of towns and villages.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98" b="54361"/>
          <a:stretch/>
        </p:blipFill>
        <p:spPr>
          <a:xfrm>
            <a:off x="0" y="4026715"/>
            <a:ext cx="2089022" cy="283128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55650" y="2272389"/>
            <a:ext cx="411835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They are the top level of local government. They control the local area and the services within, such as education, transport, policing, fire &amp; public safety, social care, libraries, and waste management.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347"/>
          <a:stretch/>
        </p:blipFill>
        <p:spPr>
          <a:xfrm>
            <a:off x="755650" y="4161563"/>
            <a:ext cx="1853730" cy="269643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>
          <a:xfrm>
            <a:off x="3147304" y="4136395"/>
            <a:ext cx="2271425" cy="289210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682"/>
          <a:stretch/>
        </p:blipFill>
        <p:spPr>
          <a:xfrm>
            <a:off x="1494101" y="4161563"/>
            <a:ext cx="3395290" cy="2696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576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UK Counties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23" name="Whole Class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grpSp>
        <p:nvGrpSpPr>
          <p:cNvPr id="21" name="Group 20"/>
          <p:cNvGrpSpPr/>
          <p:nvPr/>
        </p:nvGrpSpPr>
        <p:grpSpPr>
          <a:xfrm>
            <a:off x="881616" y="1525585"/>
            <a:ext cx="3983999" cy="772107"/>
            <a:chOff x="881616" y="1525585"/>
            <a:chExt cx="3983999" cy="772107"/>
          </a:xfrm>
        </p:grpSpPr>
        <p:sp>
          <p:nvSpPr>
            <p:cNvPr id="25" name="Rectangle 24"/>
            <p:cNvSpPr/>
            <p:nvPr/>
          </p:nvSpPr>
          <p:spPr>
            <a:xfrm>
              <a:off x="1233825" y="1525585"/>
              <a:ext cx="3631790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How many counties of the UK can you name?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883630" y="2411769"/>
            <a:ext cx="3981985" cy="495108"/>
            <a:chOff x="883630" y="2247211"/>
            <a:chExt cx="3981985" cy="495108"/>
          </a:xfrm>
        </p:grpSpPr>
        <p:sp>
          <p:nvSpPr>
            <p:cNvPr id="30" name="Rectangle 29"/>
            <p:cNvSpPr/>
            <p:nvPr/>
          </p:nvSpPr>
          <p:spPr>
            <a:xfrm>
              <a:off x="1233825" y="2247211"/>
              <a:ext cx="3631790" cy="495108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Do you know where they are?</a:t>
              </a:r>
            </a:p>
          </p:txBody>
        </p:sp>
        <p:sp>
          <p:nvSpPr>
            <p:cNvPr id="31" name="Oval 30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sp>
        <p:nvSpPr>
          <p:cNvPr id="38" name="Freeform 37"/>
          <p:cNvSpPr/>
          <p:nvPr/>
        </p:nvSpPr>
        <p:spPr>
          <a:xfrm>
            <a:off x="849278" y="3429000"/>
            <a:ext cx="3177438" cy="1260171"/>
          </a:xfrm>
          <a:custGeom>
            <a:avLst/>
            <a:gdLst>
              <a:gd name="connsiteX0" fmla="*/ 150965 w 3191774"/>
              <a:gd name="connsiteY0" fmla="*/ 0 h 1007651"/>
              <a:gd name="connsiteX1" fmla="*/ 3040809 w 3191774"/>
              <a:gd name="connsiteY1" fmla="*/ 0 h 1007651"/>
              <a:gd name="connsiteX2" fmla="*/ 3191774 w 3191774"/>
              <a:gd name="connsiteY2" fmla="*/ 150965 h 1007651"/>
              <a:gd name="connsiteX3" fmla="*/ 3191774 w 3191774"/>
              <a:gd name="connsiteY3" fmla="*/ 754808 h 1007651"/>
              <a:gd name="connsiteX4" fmla="*/ 3040809 w 3191774"/>
              <a:gd name="connsiteY4" fmla="*/ 905773 h 1007651"/>
              <a:gd name="connsiteX5" fmla="*/ 2585789 w 3191774"/>
              <a:gd name="connsiteY5" fmla="*/ 905773 h 1007651"/>
              <a:gd name="connsiteX6" fmla="*/ 2543560 w 3191774"/>
              <a:gd name="connsiteY6" fmla="*/ 1007651 h 1007651"/>
              <a:gd name="connsiteX7" fmla="*/ 2501331 w 3191774"/>
              <a:gd name="connsiteY7" fmla="*/ 905773 h 1007651"/>
              <a:gd name="connsiteX8" fmla="*/ 2006698 w 3191774"/>
              <a:gd name="connsiteY8" fmla="*/ 905773 h 1007651"/>
              <a:gd name="connsiteX9" fmla="*/ 1964469 w 3191774"/>
              <a:gd name="connsiteY9" fmla="*/ 1007651 h 1007651"/>
              <a:gd name="connsiteX10" fmla="*/ 1922240 w 3191774"/>
              <a:gd name="connsiteY10" fmla="*/ 905773 h 1007651"/>
              <a:gd name="connsiteX11" fmla="*/ 1415050 w 3191774"/>
              <a:gd name="connsiteY11" fmla="*/ 905773 h 1007651"/>
              <a:gd name="connsiteX12" fmla="*/ 1372821 w 3191774"/>
              <a:gd name="connsiteY12" fmla="*/ 1007651 h 1007651"/>
              <a:gd name="connsiteX13" fmla="*/ 1330592 w 3191774"/>
              <a:gd name="connsiteY13" fmla="*/ 905773 h 1007651"/>
              <a:gd name="connsiteX14" fmla="*/ 766794 w 3191774"/>
              <a:gd name="connsiteY14" fmla="*/ 905773 h 1007651"/>
              <a:gd name="connsiteX15" fmla="*/ 724565 w 3191774"/>
              <a:gd name="connsiteY15" fmla="*/ 1007651 h 1007651"/>
              <a:gd name="connsiteX16" fmla="*/ 682336 w 3191774"/>
              <a:gd name="connsiteY16" fmla="*/ 905773 h 1007651"/>
              <a:gd name="connsiteX17" fmla="*/ 150965 w 3191774"/>
              <a:gd name="connsiteY17" fmla="*/ 905773 h 1007651"/>
              <a:gd name="connsiteX18" fmla="*/ 0 w 3191774"/>
              <a:gd name="connsiteY18" fmla="*/ 754808 h 1007651"/>
              <a:gd name="connsiteX19" fmla="*/ 0 w 3191774"/>
              <a:gd name="connsiteY19" fmla="*/ 150965 h 1007651"/>
              <a:gd name="connsiteX20" fmla="*/ 150965 w 3191774"/>
              <a:gd name="connsiteY20" fmla="*/ 0 h 1007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3191774" h="1007651">
                <a:moveTo>
                  <a:pt x="150965" y="0"/>
                </a:moveTo>
                <a:lnTo>
                  <a:pt x="3040809" y="0"/>
                </a:lnTo>
                <a:cubicBezTo>
                  <a:pt x="3124185" y="0"/>
                  <a:pt x="3191774" y="67589"/>
                  <a:pt x="3191774" y="150965"/>
                </a:cubicBezTo>
                <a:lnTo>
                  <a:pt x="3191774" y="754808"/>
                </a:lnTo>
                <a:cubicBezTo>
                  <a:pt x="3191774" y="838184"/>
                  <a:pt x="3124185" y="905773"/>
                  <a:pt x="3040809" y="905773"/>
                </a:cubicBezTo>
                <a:lnTo>
                  <a:pt x="2585789" y="905773"/>
                </a:lnTo>
                <a:lnTo>
                  <a:pt x="2543560" y="1007651"/>
                </a:lnTo>
                <a:lnTo>
                  <a:pt x="2501331" y="905773"/>
                </a:lnTo>
                <a:lnTo>
                  <a:pt x="2006698" y="905773"/>
                </a:lnTo>
                <a:lnTo>
                  <a:pt x="1964469" y="1007651"/>
                </a:lnTo>
                <a:lnTo>
                  <a:pt x="1922240" y="905773"/>
                </a:lnTo>
                <a:lnTo>
                  <a:pt x="1415050" y="905773"/>
                </a:lnTo>
                <a:lnTo>
                  <a:pt x="1372821" y="1007651"/>
                </a:lnTo>
                <a:lnTo>
                  <a:pt x="1330592" y="905773"/>
                </a:lnTo>
                <a:lnTo>
                  <a:pt x="766794" y="905773"/>
                </a:lnTo>
                <a:lnTo>
                  <a:pt x="724565" y="1007651"/>
                </a:lnTo>
                <a:lnTo>
                  <a:pt x="682336" y="905773"/>
                </a:lnTo>
                <a:lnTo>
                  <a:pt x="150965" y="905773"/>
                </a:lnTo>
                <a:cubicBezTo>
                  <a:pt x="67589" y="905773"/>
                  <a:pt x="0" y="838184"/>
                  <a:pt x="0" y="754808"/>
                </a:cubicBezTo>
                <a:lnTo>
                  <a:pt x="0" y="150965"/>
                </a:lnTo>
                <a:cubicBezTo>
                  <a:pt x="0" y="67589"/>
                  <a:pt x="67589" y="0"/>
                  <a:pt x="150965" y="0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0" rIns="144000" bIns="10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Can you name counties in England, Northern Ireland, Scotland and Wales?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866"/>
          <a:stretch/>
        </p:blipFill>
        <p:spPr>
          <a:xfrm>
            <a:off x="1037972" y="4727070"/>
            <a:ext cx="2874413" cy="136554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1531" y="585376"/>
            <a:ext cx="3961803" cy="5587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14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Our County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21" name="Group 20"/>
          <p:cNvGrpSpPr/>
          <p:nvPr/>
        </p:nvGrpSpPr>
        <p:grpSpPr>
          <a:xfrm>
            <a:off x="1024229" y="3042946"/>
            <a:ext cx="3297901" cy="772107"/>
            <a:chOff x="881616" y="1525585"/>
            <a:chExt cx="3297901" cy="772107"/>
          </a:xfrm>
        </p:grpSpPr>
        <p:sp>
          <p:nvSpPr>
            <p:cNvPr id="25" name="Rectangle 24"/>
            <p:cNvSpPr/>
            <p:nvPr/>
          </p:nvSpPr>
          <p:spPr>
            <a:xfrm>
              <a:off x="1233825" y="1525585"/>
              <a:ext cx="2945692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Can you find the county we are in?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1026243" y="3933244"/>
            <a:ext cx="3295887" cy="772107"/>
            <a:chOff x="883630" y="2108712"/>
            <a:chExt cx="3295887" cy="772107"/>
          </a:xfrm>
        </p:grpSpPr>
        <p:sp>
          <p:nvSpPr>
            <p:cNvPr id="30" name="Rectangle 29"/>
            <p:cNvSpPr/>
            <p:nvPr/>
          </p:nvSpPr>
          <p:spPr>
            <a:xfrm>
              <a:off x="1233825" y="2108712"/>
              <a:ext cx="2945692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Which counties are our neighbours?</a:t>
              </a:r>
            </a:p>
          </p:txBody>
        </p:sp>
        <p:sp>
          <p:nvSpPr>
            <p:cNvPr id="31" name="Oval 30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4067" y="1040235"/>
            <a:ext cx="3639267" cy="5132300"/>
          </a:xfrm>
          <a:prstGeom prst="rect">
            <a:avLst/>
          </a:prstGeom>
        </p:spPr>
      </p:pic>
      <p:pic>
        <p:nvPicPr>
          <p:cNvPr id="28" name="Individual Work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002721" y="1476000"/>
            <a:ext cx="51385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Let’s find the part of the UK that we live in.</a:t>
            </a:r>
          </a:p>
        </p:txBody>
      </p:sp>
    </p:spTree>
    <p:extLst>
      <p:ext uri="{BB962C8B-B14F-4D97-AF65-F5344CB8AC3E}">
        <p14:creationId xmlns:p14="http://schemas.microsoft.com/office/powerpoint/2010/main" val="82064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My County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32" name="Rectangle 31"/>
          <p:cNvSpPr/>
          <p:nvPr/>
        </p:nvSpPr>
        <p:spPr>
          <a:xfrm>
            <a:off x="755651" y="1469769"/>
            <a:ext cx="7632700" cy="772107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Use the information leaflets and books to find out more about your county.</a:t>
            </a:r>
          </a:p>
        </p:txBody>
      </p:sp>
      <p:pic>
        <p:nvPicPr>
          <p:cNvPr id="21" name="Individual Work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2418" y="2335608"/>
            <a:ext cx="2235931" cy="316276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3495" y="2335608"/>
            <a:ext cx="2235931" cy="316276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3" name="Rectangle 22"/>
          <p:cNvSpPr/>
          <p:nvPr/>
        </p:nvSpPr>
        <p:spPr>
          <a:xfrm>
            <a:off x="755650" y="5597717"/>
            <a:ext cx="7632700" cy="495108"/>
          </a:xfrm>
          <a:prstGeom prst="rect">
            <a:avLst/>
          </a:prstGeom>
          <a:solidFill>
            <a:srgbClr val="32B3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Make a fact file with the information you find out.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4BF97B-3EFD-4885-87E2-E107BC66D434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572" y="2335607"/>
            <a:ext cx="2235932" cy="316276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335608"/>
            <a:ext cx="2235931" cy="316276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878162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755650" y="765175"/>
            <a:ext cx="7632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What Are We Famous For?</a:t>
            </a:r>
          </a:p>
        </p:txBody>
      </p:sp>
      <p:grpSp>
        <p:nvGrpSpPr>
          <p:cNvPr id="18" name="ICONS"/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24" name="Assessment" hidden="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22" name="Mental and Oral Starter" hidden="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" name="Group Work" hidden="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9" name="Talking Partners" hidden="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Pairs" hidden="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Individual Work" hidden="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4" name="Whole Class" hidden="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2" name="Oval 1"/>
          <p:cNvSpPr/>
          <p:nvPr/>
        </p:nvSpPr>
        <p:spPr>
          <a:xfrm rot="20663125">
            <a:off x="880845" y="5652754"/>
            <a:ext cx="394283" cy="394283"/>
          </a:xfrm>
          <a:prstGeom prst="ellipse">
            <a:avLst/>
          </a:prstGeom>
          <a:solidFill>
            <a:srgbClr val="18A0DB"/>
          </a:solidFill>
          <a:ln w="28575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!</a:t>
            </a:r>
          </a:p>
        </p:txBody>
      </p:sp>
      <p:sp>
        <p:nvSpPr>
          <p:cNvPr id="3" name="Rectangle 2"/>
          <p:cNvSpPr/>
          <p:nvPr/>
        </p:nvSpPr>
        <p:spPr>
          <a:xfrm>
            <a:off x="1320916" y="5665229"/>
            <a:ext cx="70674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4AA1D9"/>
                </a:solidFill>
              </a:rPr>
              <a:t>Don’t forget to add what you’ve found out to your fact files!</a:t>
            </a:r>
          </a:p>
        </p:txBody>
      </p:sp>
      <p:sp>
        <p:nvSpPr>
          <p:cNvPr id="32" name="Rectangle 31"/>
          <p:cNvSpPr/>
          <p:nvPr/>
        </p:nvSpPr>
        <p:spPr>
          <a:xfrm>
            <a:off x="755651" y="1528033"/>
            <a:ext cx="7632700" cy="495108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Let’s find out more about what our county is famous for.</a:t>
            </a:r>
          </a:p>
        </p:txBody>
      </p:sp>
      <p:pic>
        <p:nvPicPr>
          <p:cNvPr id="23" name="Individual Work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grpSp>
        <p:nvGrpSpPr>
          <p:cNvPr id="25" name="Group 24"/>
          <p:cNvGrpSpPr/>
          <p:nvPr/>
        </p:nvGrpSpPr>
        <p:grpSpPr>
          <a:xfrm>
            <a:off x="1024229" y="2372216"/>
            <a:ext cx="3295887" cy="772107"/>
            <a:chOff x="881616" y="1525585"/>
            <a:chExt cx="3295887" cy="772107"/>
          </a:xfrm>
        </p:grpSpPr>
        <p:sp>
          <p:nvSpPr>
            <p:cNvPr id="26" name="Rectangle 25"/>
            <p:cNvSpPr/>
            <p:nvPr/>
          </p:nvSpPr>
          <p:spPr>
            <a:xfrm>
              <a:off x="1233825" y="1525585"/>
              <a:ext cx="2943678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What foods are associated with this area? </a:t>
              </a:r>
            </a:p>
          </p:txBody>
        </p:sp>
        <p:sp>
          <p:nvSpPr>
            <p:cNvPr id="27" name="Oval 26"/>
            <p:cNvSpPr/>
            <p:nvPr/>
          </p:nvSpPr>
          <p:spPr>
            <a:xfrm>
              <a:off x="881616" y="170548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1026243" y="3262514"/>
            <a:ext cx="3295887" cy="772107"/>
            <a:chOff x="883630" y="2108712"/>
            <a:chExt cx="3295887" cy="772107"/>
          </a:xfrm>
        </p:grpSpPr>
        <p:sp>
          <p:nvSpPr>
            <p:cNvPr id="29" name="Rectangle 28"/>
            <p:cNvSpPr/>
            <p:nvPr/>
          </p:nvSpPr>
          <p:spPr>
            <a:xfrm>
              <a:off x="1233825" y="2108712"/>
              <a:ext cx="2945692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Which famous people grew up here? </a:t>
              </a:r>
            </a:p>
          </p:txBody>
        </p:sp>
        <p:sp>
          <p:nvSpPr>
            <p:cNvPr id="30" name="Oval 29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1024229" y="4157993"/>
            <a:ext cx="3295887" cy="772107"/>
            <a:chOff x="883630" y="2108712"/>
            <a:chExt cx="3295887" cy="772107"/>
          </a:xfrm>
        </p:grpSpPr>
        <p:sp>
          <p:nvSpPr>
            <p:cNvPr id="33" name="Rectangle 32"/>
            <p:cNvSpPr/>
            <p:nvPr/>
          </p:nvSpPr>
          <p:spPr>
            <a:xfrm>
              <a:off x="1233825" y="2108712"/>
              <a:ext cx="2945692" cy="772107"/>
            </a:xfrm>
            <a:prstGeom prst="rect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dirty="0"/>
                <a:t>Is there a special county day? </a:t>
              </a:r>
            </a:p>
          </p:txBody>
        </p:sp>
        <p:sp>
          <p:nvSpPr>
            <p:cNvPr id="34" name="Oval 33"/>
            <p:cNvSpPr/>
            <p:nvPr/>
          </p:nvSpPr>
          <p:spPr>
            <a:xfrm>
              <a:off x="883630" y="2330016"/>
              <a:ext cx="412303" cy="412303"/>
            </a:xfrm>
            <a:prstGeom prst="ellipse">
              <a:avLst/>
            </a:prstGeom>
            <a:solidFill>
              <a:srgbClr val="4DB1E3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?</a:t>
              </a:r>
            </a:p>
          </p:txBody>
        </p:sp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37587">
            <a:off x="5280964" y="4279869"/>
            <a:ext cx="1160750" cy="106696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9670">
            <a:off x="6336962" y="4503355"/>
            <a:ext cx="1062165" cy="90689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93896">
            <a:off x="6934152" y="3600851"/>
            <a:ext cx="1148638" cy="115379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06846">
            <a:off x="4697131" y="2425214"/>
            <a:ext cx="1461183" cy="20664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2111">
            <a:off x="6331322" y="2369244"/>
            <a:ext cx="1734530" cy="111364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2242">
            <a:off x="5910035" y="3297868"/>
            <a:ext cx="1372378" cy="90788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2940" y="2439995"/>
            <a:ext cx="1489358" cy="1145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768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Success</a:t>
            </a:r>
            <a:r>
              <a:rPr lang="en-US" sz="3600" dirty="0">
                <a:latin typeface="+mn-lt"/>
              </a:rPr>
              <a:t> </a:t>
            </a:r>
            <a:r>
              <a:rPr lang="en-US" sz="3200" dirty="0">
                <a:latin typeface="+mn-lt"/>
              </a:rPr>
              <a:t>Criteria</a:t>
            </a:r>
            <a:endParaRPr lang="en-US" sz="3600" dirty="0">
              <a:latin typeface="+mn-lt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200" dirty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" pitchFamily="50" charset="0"/>
              </a:rPr>
              <a:t>I can name and locate some of the counties of the UK.</a:t>
            </a:r>
          </a:p>
          <a:p>
            <a:r>
              <a:rPr lang="en-GB" dirty="0"/>
              <a:t>I can use a map to locate some of the counties of the UK.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can explain what a county is.</a:t>
            </a:r>
          </a:p>
          <a:p>
            <a:r>
              <a:rPr lang="en-GB" dirty="0">
                <a:latin typeface="Twinkl" pitchFamily="50" charset="0"/>
              </a:rPr>
              <a:t>I can name some counties local to my area.</a:t>
            </a:r>
          </a:p>
          <a:p>
            <a:r>
              <a:rPr lang="en-GB" dirty="0">
                <a:latin typeface="Twinkl" pitchFamily="50" charset="0"/>
              </a:rPr>
              <a:t>I can find my county on a map.</a:t>
            </a:r>
          </a:p>
          <a:p>
            <a:r>
              <a:rPr lang="en-GB" dirty="0">
                <a:latin typeface="Twinkl" pitchFamily="50" charset="0"/>
              </a:rPr>
              <a:t>I can identify some counties local to my area on a map.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21486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7942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lanIt Presentation Template" id="{BEDED276-412B-40EF-80C4-B9EA05171835}" vid="{91507CC3-387E-4930-BC11-8BF75DBA2AF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PlanIt Presentation Template</Template>
  <TotalTime>544</TotalTime>
  <Words>416</Words>
  <Application>Microsoft Office PowerPoint</Application>
  <PresentationFormat>On-screen Show (4:3)</PresentationFormat>
  <Paragraphs>62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Tuffy</vt:lpstr>
      <vt:lpstr>Calibri</vt:lpstr>
      <vt:lpstr>Tuffy-TTF</vt:lpstr>
      <vt:lpstr>Sassoon Infant Rg</vt:lpstr>
      <vt:lpstr>Twinkl</vt:lpstr>
      <vt:lpstr>Office Theme</vt:lpstr>
      <vt:lpstr>Geography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Aamina Rammah</cp:lastModifiedBy>
  <cp:revision>13</cp:revision>
  <dcterms:created xsi:type="dcterms:W3CDTF">2019-05-27T08:42:32Z</dcterms:created>
  <dcterms:modified xsi:type="dcterms:W3CDTF">2019-06-24T14:52:48Z</dcterms:modified>
</cp:coreProperties>
</file>