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45"/>
  </p:notesMasterIdLst>
  <p:sldIdLst>
    <p:sldId id="268" r:id="rId3"/>
    <p:sldId id="302" r:id="rId4"/>
    <p:sldId id="293" r:id="rId5"/>
    <p:sldId id="319" r:id="rId6"/>
    <p:sldId id="288" r:id="rId7"/>
    <p:sldId id="266" r:id="rId8"/>
    <p:sldId id="257" r:id="rId9"/>
    <p:sldId id="269" r:id="rId10"/>
    <p:sldId id="286" r:id="rId11"/>
    <p:sldId id="296" r:id="rId12"/>
    <p:sldId id="304" r:id="rId13"/>
    <p:sldId id="295" r:id="rId14"/>
    <p:sldId id="274" r:id="rId15"/>
    <p:sldId id="259" r:id="rId16"/>
    <p:sldId id="322" r:id="rId17"/>
    <p:sldId id="323" r:id="rId18"/>
    <p:sldId id="324" r:id="rId19"/>
    <p:sldId id="317" r:id="rId20"/>
    <p:sldId id="276" r:id="rId21"/>
    <p:sldId id="277" r:id="rId22"/>
    <p:sldId id="278" r:id="rId23"/>
    <p:sldId id="258" r:id="rId24"/>
    <p:sldId id="282" r:id="rId25"/>
    <p:sldId id="316" r:id="rId26"/>
    <p:sldId id="285" r:id="rId27"/>
    <p:sldId id="283" r:id="rId28"/>
    <p:sldId id="281" r:id="rId29"/>
    <p:sldId id="256" r:id="rId30"/>
    <p:sldId id="275" r:id="rId31"/>
    <p:sldId id="300" r:id="rId32"/>
    <p:sldId id="301" r:id="rId33"/>
    <p:sldId id="280" r:id="rId34"/>
    <p:sldId id="265" r:id="rId35"/>
    <p:sldId id="262" r:id="rId36"/>
    <p:sldId id="321" r:id="rId37"/>
    <p:sldId id="267" r:id="rId38"/>
    <p:sldId id="289" r:id="rId39"/>
    <p:sldId id="315" r:id="rId40"/>
    <p:sldId id="314" r:id="rId41"/>
    <p:sldId id="299" r:id="rId42"/>
    <p:sldId id="264" r:id="rId43"/>
    <p:sldId id="320" r:id="rId4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94660"/>
  </p:normalViewPr>
  <p:slideViewPr>
    <p:cSldViewPr>
      <p:cViewPr varScale="1">
        <p:scale>
          <a:sx n="68" d="100"/>
          <a:sy n="68" d="100"/>
        </p:scale>
        <p:origin x="582" y="66"/>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18/09/2023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18/09/2023</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18/09/2023</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18/09/2023</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18/09/2023</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18/09/2023</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18/09/2023</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18/09/2023</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18/09/2023</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18/09/2023</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18/09/2023</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18/09/2023</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9/18/2023</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18/09/2023</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18/09/2023</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tiff"/><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4!</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372027" y="5715000"/>
            <a:ext cx="7618906" cy="882352"/>
          </a:xfrm>
        </p:spPr>
        <p:txBody>
          <a:bodyPr/>
          <a:lstStyle/>
          <a:p>
            <a:pPr algn="l"/>
            <a:r>
              <a:rPr lang="en-GB" sz="1400" dirty="0"/>
              <a:t>We have codes of conduct for Governors,  staff and parents and expect all members of our school community to abide by these.</a:t>
            </a:r>
            <a:br>
              <a:rPr lang="en-GB" sz="1400" dirty="0"/>
            </a:br>
            <a:endParaRPr lang="en-GB" sz="1400" dirty="0"/>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372026" y="554805"/>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2957220" y="221031"/>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sp>
        <p:nvSpPr>
          <p:cNvPr id="9" name="TextBox 8">
            <a:extLst>
              <a:ext uri="{FF2B5EF4-FFF2-40B4-BE49-F238E27FC236}">
                <a16:creationId xmlns:a16="http://schemas.microsoft.com/office/drawing/2014/main" id="{BFF03ED9-D7D2-4FBD-BAEE-E8C4A283741F}"/>
              </a:ext>
            </a:extLst>
          </p:cNvPr>
          <p:cNvSpPr txBox="1"/>
          <p:nvPr/>
        </p:nvSpPr>
        <p:spPr>
          <a:xfrm>
            <a:off x="2294365" y="3879575"/>
            <a:ext cx="2066925" cy="1477328"/>
          </a:xfrm>
          <a:prstGeom prst="rect">
            <a:avLst/>
          </a:prstGeom>
          <a:solidFill>
            <a:schemeClr val="accent2">
              <a:lumMod val="40000"/>
              <a:lumOff val="60000"/>
            </a:schemeClr>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Miss Samuel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a:p>
            <a:pPr>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French, Music </a:t>
            </a:r>
            <a:r>
              <a:rPr lang="en-GB" dirty="0">
                <a:solidFill>
                  <a:prstClr val="black"/>
                </a:solidFill>
              </a:rPr>
              <a:t>PSCHE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 </a:t>
            </a:r>
          </a:p>
        </p:txBody>
      </p:sp>
      <p:sp>
        <p:nvSpPr>
          <p:cNvPr id="11" name="TextBox 10">
            <a:extLst>
              <a:ext uri="{FF2B5EF4-FFF2-40B4-BE49-F238E27FC236}">
                <a16:creationId xmlns:a16="http://schemas.microsoft.com/office/drawing/2014/main" id="{0C07717A-FA59-434E-A2D6-164618F42391}"/>
              </a:ext>
            </a:extLst>
          </p:cNvPr>
          <p:cNvSpPr txBox="1"/>
          <p:nvPr/>
        </p:nvSpPr>
        <p:spPr>
          <a:xfrm>
            <a:off x="222250" y="3009900"/>
            <a:ext cx="1584325" cy="1200329"/>
          </a:xfrm>
          <a:prstGeom prst="rect">
            <a:avLst/>
          </a:prstGeom>
          <a:solidFill>
            <a:schemeClr val="accent2">
              <a:lumMod val="40000"/>
              <a:lumOff val="60000"/>
            </a:schemeClr>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Mr Vernon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Trebuchet M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Mon-Fri</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solidFill>
                <a:prstClr val="black"/>
              </a:solidFill>
              <a:latin typeface="Trebuchet MS"/>
            </a:endParaRPr>
          </a:p>
        </p:txBody>
      </p:sp>
      <p:sp>
        <p:nvSpPr>
          <p:cNvPr id="7" name="TextBox 6">
            <a:extLst>
              <a:ext uri="{FF2B5EF4-FFF2-40B4-BE49-F238E27FC236}">
                <a16:creationId xmlns:a16="http://schemas.microsoft.com/office/drawing/2014/main" id="{7AAC92B6-F91B-4BCA-9936-EED0E9D91775}"/>
              </a:ext>
            </a:extLst>
          </p:cNvPr>
          <p:cNvSpPr txBox="1"/>
          <p:nvPr/>
        </p:nvSpPr>
        <p:spPr>
          <a:xfrm>
            <a:off x="4694238" y="5595938"/>
            <a:ext cx="2066925" cy="646112"/>
          </a:xfrm>
          <a:prstGeom prst="rect">
            <a:avLst/>
          </a:prstGeom>
          <a:solidFill>
            <a:schemeClr val="accent2">
              <a:lumMod val="40000"/>
              <a:lumOff val="60000"/>
            </a:schemeClr>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Mrs Edwards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Teaching Assistant</a:t>
            </a:r>
          </a:p>
        </p:txBody>
      </p:sp>
      <p:pic>
        <p:nvPicPr>
          <p:cNvPr id="15368" name="Picture 1">
            <a:extLst>
              <a:ext uri="{FF2B5EF4-FFF2-40B4-BE49-F238E27FC236}">
                <a16:creationId xmlns:a16="http://schemas.microsoft.com/office/drawing/2014/main" id="{CF823EBC-E64D-4394-A084-0C80982F91A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t="14098"/>
          <a:stretch>
            <a:fillRect/>
          </a:stretch>
        </p:blipFill>
        <p:spPr bwMode="auto">
          <a:xfrm>
            <a:off x="2385799" y="1649348"/>
            <a:ext cx="1753953" cy="2230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https://primarysite-prod-sorted.s3.amazonaws.com/st-philips-church-of-england-primary-school/UploadedImage/273e93a2-0962-4efb-8298-b5e18f6a4909_1x1.jpeg">
            <a:extLst>
              <a:ext uri="{FF2B5EF4-FFF2-40B4-BE49-F238E27FC236}">
                <a16:creationId xmlns:a16="http://schemas.microsoft.com/office/drawing/2014/main" id="{02421AD5-EDFA-4F94-9E43-239B1E2520E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2250" y="266534"/>
            <a:ext cx="1870143" cy="273185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https://primarysite-prod-sorted.s3.amazonaws.com/st-philips-church-of-england-primary-school/UploadedImage/aaa62100-de1e-4fbf-b671-9f9267f0e517_1x1.jpeg">
            <a:extLst>
              <a:ext uri="{FF2B5EF4-FFF2-40B4-BE49-F238E27FC236}">
                <a16:creationId xmlns:a16="http://schemas.microsoft.com/office/drawing/2014/main" id="{D6C322A2-9556-4D27-8D4F-FD88297DC1A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90255" y="2986357"/>
            <a:ext cx="1753953" cy="26309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9101"/>
            <a:ext cx="8640960" cy="5693866"/>
          </a:xfrm>
          <a:prstGeom prst="rect">
            <a:avLst/>
          </a:prstGeom>
          <a:noFill/>
        </p:spPr>
        <p:txBody>
          <a:bodyPr wrap="square" rtlCol="0">
            <a:spAutoFit/>
          </a:bodyPr>
          <a:lstStyle/>
          <a:p>
            <a:pPr marL="342900" indent="-342900">
              <a:buFont typeface="Arial" pitchFamily="34" charset="0"/>
              <a:buChar char="•"/>
            </a:pPr>
            <a:r>
              <a:rPr lang="en-GB" sz="1400" dirty="0">
                <a:solidFill>
                  <a:srgbClr val="002060"/>
                </a:solidFill>
                <a:latin typeface="CCW Cursive Writing 7" pitchFamily="66" charset="0"/>
              </a:rPr>
              <a:t>We will be using and updating our school website and class page frequently over the year. Please keep up to date of any announcements. </a:t>
            </a:r>
            <a:r>
              <a:rPr lang="en-GB" sz="1400" dirty="0">
                <a:solidFill>
                  <a:srgbClr val="002060"/>
                </a:solidFill>
                <a:latin typeface="CCW Cursive Writing 7" pitchFamily="66" charset="0"/>
                <a:hlinkClick r:id="rId2"/>
              </a:rPr>
              <a:t>https://www.stphilipssouthport.com/</a:t>
            </a:r>
            <a:endParaRPr lang="en-GB" sz="1400" dirty="0">
              <a:solidFill>
                <a:srgbClr val="002060"/>
              </a:solidFill>
              <a:latin typeface="CCW Cursive Writing 7" pitchFamily="66" charset="0"/>
            </a:endParaRPr>
          </a:p>
          <a:p>
            <a:pPr marL="342900" indent="-342900">
              <a:buFont typeface="Arial" pitchFamily="34" charset="0"/>
              <a:buChar char="•"/>
            </a:pPr>
            <a:endParaRPr lang="en-GB" sz="1400" dirty="0">
              <a:solidFill>
                <a:srgbClr val="002060"/>
              </a:solidFill>
              <a:latin typeface="CCW Cursive Writing 7" pitchFamily="66" charset="0"/>
            </a:endParaRPr>
          </a:p>
          <a:p>
            <a:pPr marL="342900" indent="-342900">
              <a:buFont typeface="Arial" pitchFamily="34" charset="0"/>
              <a:buChar char="•"/>
            </a:pPr>
            <a:r>
              <a:rPr lang="en-GB" sz="1400" dirty="0">
                <a:solidFill>
                  <a:srgbClr val="002060"/>
                </a:solidFill>
                <a:latin typeface="CCW Cursive Writing 7" pitchFamily="66" charset="0"/>
              </a:rPr>
              <a:t>Contact details are on the homepage so if you are needing to get in contact with school-</a:t>
            </a:r>
          </a:p>
          <a:p>
            <a:pPr marL="342900" indent="-342900">
              <a:buFont typeface="Arial" pitchFamily="34" charset="0"/>
              <a:buChar char="•"/>
            </a:pPr>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 </a:t>
            </a:r>
            <a:r>
              <a:rPr lang="en-GB" sz="1400" dirty="0" err="1">
                <a:solidFill>
                  <a:srgbClr val="002060"/>
                </a:solidFill>
                <a:latin typeface="CCW Cursive Writing 7" pitchFamily="66" charset="0"/>
              </a:rPr>
              <a:t>head@sps.sefton.school</a:t>
            </a:r>
            <a:r>
              <a:rPr lang="en-GB" sz="1400" dirty="0">
                <a:solidFill>
                  <a:srgbClr val="002060"/>
                </a:solidFill>
                <a:latin typeface="CCW Cursive Writing 7" pitchFamily="66" charset="0"/>
              </a:rPr>
              <a:t> </a:t>
            </a:r>
          </a:p>
          <a:p>
            <a:r>
              <a:rPr lang="en-GB" sz="1400" u="sng" dirty="0">
                <a:solidFill>
                  <a:schemeClr val="accent1">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 </a:t>
            </a:r>
            <a:r>
              <a:rPr lang="en-GB" sz="1400" u="sng" dirty="0" err="1">
                <a:solidFill>
                  <a:schemeClr val="accent1">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admin@sps.sefton.school</a:t>
            </a:r>
            <a:endParaRPr lang="en-GB" sz="1400" u="sng" dirty="0">
              <a:solidFill>
                <a:schemeClr val="accent1">
                  <a:lumMod val="50000"/>
                </a:schemeClr>
              </a:solidFill>
              <a:latin typeface="CCW Cursive Writing 7" pitchFamily="66" charset="0"/>
            </a:endParaRPr>
          </a:p>
          <a:p>
            <a:endParaRPr lang="en-GB" sz="1400" dirty="0">
              <a:solidFill>
                <a:srgbClr val="002060"/>
              </a:solidFill>
              <a:latin typeface="CCW Cursive Writing 7" pitchFamily="66" charset="0"/>
            </a:endParaRPr>
          </a:p>
          <a:p>
            <a:r>
              <a:rPr lang="en-GB" sz="1400" dirty="0" err="1">
                <a:solidFill>
                  <a:srgbClr val="002060"/>
                </a:solidFill>
                <a:latin typeface="CCW Cursive Writing 7" pitchFamily="66" charset="0"/>
              </a:rPr>
              <a:t>vernona@sps.sefton.school</a:t>
            </a:r>
            <a:endParaRPr lang="en-GB" sz="1400" dirty="0">
              <a:solidFill>
                <a:srgbClr val="002060"/>
              </a:solidFill>
              <a:latin typeface="CCW Cursive Writing 7" pitchFamily="66" charset="0"/>
            </a:endParaRP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Mrs Edward says please be respectful of teachers work life balance.  Emails should be proportionate and at sensible times.</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Parent </a:t>
            </a:r>
            <a:r>
              <a:rPr lang="en-GB" sz="1400" dirty="0" err="1">
                <a:solidFill>
                  <a:srgbClr val="002060"/>
                </a:solidFill>
                <a:latin typeface="CCW Cursive Writing 7" pitchFamily="66" charset="0"/>
              </a:rPr>
              <a:t>Whatsapp</a:t>
            </a:r>
            <a:r>
              <a:rPr lang="en-GB" sz="1400" dirty="0">
                <a:solidFill>
                  <a:srgbClr val="002060"/>
                </a:solidFill>
                <a:latin typeface="CCW Cursive Writing 7" pitchFamily="66" charset="0"/>
              </a:rPr>
              <a:t> use should be respectful of all members of the school community.</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Staff are not able to have lengthy conversations at the start of the school day and any more than a brief chat at the end of the day needs to be a planned appointment.</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a:solidFill>
                <a:schemeClr val="accent1">
                  <a:lumMod val="50000"/>
                </a:schemeClr>
              </a:solidFill>
              <a:latin typeface="CCW Cursive Writing 7" pitchFamily="66" charset="0"/>
            </a:endParaRPr>
          </a:p>
          <a:p>
            <a:pPr>
              <a:buFont typeface="Arial" pitchFamily="34" charset="0"/>
              <a:buChar char="•"/>
            </a:pPr>
            <a:r>
              <a:rPr lang="en-GB" sz="1400" dirty="0">
                <a:solidFill>
                  <a:schemeClr val="accent1">
                    <a:lumMod val="50000"/>
                  </a:schemeClr>
                </a:solidFill>
                <a:latin typeface="CCW Cursive Writing 7" pitchFamily="66" charset="0"/>
              </a:rPr>
              <a:t> </a:t>
            </a:r>
            <a:r>
              <a:rPr lang="en-GB" sz="2000" dirty="0">
                <a:solidFill>
                  <a:schemeClr val="accent1">
                    <a:lumMod val="50000"/>
                  </a:schemeClr>
                </a:solidFill>
                <a:latin typeface="CCW Cursive Writing 7" pitchFamily="66" charset="0"/>
              </a:rPr>
              <a:t>Any medication updates – please let us know of any changes</a:t>
            </a:r>
          </a:p>
          <a:p>
            <a:pPr marL="45720" indent="0">
              <a:buNone/>
            </a:pPr>
            <a:endParaRPr lang="en-GB" sz="2000" dirty="0">
              <a:solidFill>
                <a:schemeClr val="accent1">
                  <a:lumMod val="50000"/>
                </a:schemeClr>
              </a:solidFill>
              <a:latin typeface="CCW Cursive Writing 7" pitchFamily="66" charset="0"/>
            </a:endParaRPr>
          </a:p>
          <a:p>
            <a:pPr>
              <a:buFont typeface="Arial" pitchFamily="34" charset="0"/>
              <a:buChar char="•"/>
            </a:pPr>
            <a:r>
              <a:rPr lang="en-GB" sz="2000" dirty="0">
                <a:solidFill>
                  <a:schemeClr val="accent1">
                    <a:lumMod val="50000"/>
                  </a:schemeClr>
                </a:solidFill>
                <a:latin typeface="CCW Cursive Writing 7" pitchFamily="66" charset="0"/>
              </a:rPr>
              <a:t>If your child needs any prescribed medication, a medical form needs to be filled in at the office before we are able to administer it. </a:t>
            </a:r>
          </a:p>
          <a:p>
            <a:pPr marL="45720" indent="0" algn="ctr">
              <a:buNone/>
            </a:pPr>
            <a:r>
              <a:rPr lang="en-GB" sz="2000" dirty="0">
                <a:solidFill>
                  <a:schemeClr val="accent1">
                    <a:lumMod val="50000"/>
                  </a:schemeClr>
                </a:solidFill>
                <a:latin typeface="CCW Cursive Writing 7" pitchFamily="66" charset="0"/>
              </a:rPr>
              <a:t>  </a:t>
            </a:r>
          </a:p>
          <a:p>
            <a:pPr marL="45720" indent="0" algn="ctr">
              <a:buNone/>
            </a:pPr>
            <a:r>
              <a:rPr lang="en-GB" sz="2000" dirty="0">
                <a:solidFill>
                  <a:schemeClr val="accent1">
                    <a:lumMod val="50000"/>
                  </a:schemeClr>
                </a:solidFill>
                <a:latin typeface="CCW Cursive Writing 7" pitchFamily="66"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Housekeeping!</a:t>
            </a:r>
          </a:p>
        </p:txBody>
      </p:sp>
      <p:sp>
        <p:nvSpPr>
          <p:cNvPr id="3" name="Content Placeholder 2"/>
          <p:cNvSpPr>
            <a:spLocks noGrp="1"/>
          </p:cNvSpPr>
          <p:nvPr>
            <p:ph sz="quarter" idx="13"/>
          </p:nvPr>
        </p:nvSpPr>
        <p:spPr>
          <a:xfrm>
            <a:off x="588405" y="980728"/>
            <a:ext cx="7920880" cy="5411223"/>
          </a:xfrm>
        </p:spPr>
        <p:txBody>
          <a:bodyPr>
            <a:noAutofit/>
          </a:bodyPr>
          <a:lstStyle/>
          <a:p>
            <a:pPr>
              <a:buFont typeface="Arial" pitchFamily="34" charset="0"/>
              <a:buChar char="•"/>
            </a:pPr>
            <a:r>
              <a:rPr lang="en-GB" sz="2400" dirty="0">
                <a:solidFill>
                  <a:schemeClr val="accent1">
                    <a:lumMod val="50000"/>
                  </a:schemeClr>
                </a:solidFill>
                <a:latin typeface="CCW Cursive Writing 7" pitchFamily="66" charset="0"/>
              </a:rPr>
              <a:t>Please name all clothing</a:t>
            </a:r>
          </a:p>
          <a:p>
            <a:pPr>
              <a:buFont typeface="Arial" pitchFamily="34" charset="0"/>
              <a:buChar char="•"/>
            </a:pPr>
            <a:r>
              <a:rPr lang="en-GB" sz="2400" dirty="0">
                <a:solidFill>
                  <a:schemeClr val="accent1">
                    <a:lumMod val="50000"/>
                  </a:schemeClr>
                </a:solidFill>
                <a:latin typeface="CCW Cursive Writing 7" pitchFamily="66" charset="0"/>
              </a:rPr>
              <a:t>PE is on </a:t>
            </a:r>
            <a:r>
              <a:rPr lang="en-GB" sz="2400" b="1" dirty="0">
                <a:solidFill>
                  <a:srgbClr val="FF0000"/>
                </a:solidFill>
                <a:latin typeface="CCW Cursive Writing 7" pitchFamily="66" charset="0"/>
              </a:rPr>
              <a:t>Tuesday and Thursday afternoons- no earrings</a:t>
            </a:r>
            <a:endParaRPr lang="en-GB" sz="2400" dirty="0">
              <a:solidFill>
                <a:schemeClr val="accent1">
                  <a:lumMod val="50000"/>
                </a:schemeClr>
              </a:solidFill>
              <a:latin typeface="CCW Cursive Writing 7" pitchFamily="66" charset="0"/>
            </a:endParaRPr>
          </a:p>
          <a:p>
            <a:pPr>
              <a:buFont typeface="Arial" pitchFamily="34" charset="0"/>
              <a:buChar char="•"/>
            </a:pPr>
            <a:r>
              <a:rPr lang="en-GB" sz="2400" dirty="0">
                <a:solidFill>
                  <a:schemeClr val="accent1">
                    <a:lumMod val="50000"/>
                  </a:schemeClr>
                </a:solidFill>
                <a:latin typeface="CCW Cursive Writing 7" pitchFamily="66" charset="0"/>
              </a:rPr>
              <a:t>Please make sure your child has a water bottle each day</a:t>
            </a:r>
          </a:p>
          <a:p>
            <a:pPr>
              <a:buFont typeface="Arial" pitchFamily="34" charset="0"/>
              <a:buChar char="•"/>
            </a:pPr>
            <a:r>
              <a:rPr lang="en-GB" sz="2400" dirty="0">
                <a:solidFill>
                  <a:schemeClr val="accent1">
                    <a:lumMod val="50000"/>
                  </a:schemeClr>
                </a:solidFill>
                <a:latin typeface="CCW Cursive Writing 7" pitchFamily="66" charset="0"/>
              </a:rPr>
              <a:t>Healthy snacks can be brought in for Junior morning break time – fruit, vegetable sticks, cereal bars (no sweets or nuts  please).</a:t>
            </a:r>
          </a:p>
          <a:p>
            <a:pPr>
              <a:buFont typeface="Arial" pitchFamily="34" charset="0"/>
              <a:buChar char="•"/>
            </a:pPr>
            <a:r>
              <a:rPr lang="en-GB" sz="2400" dirty="0">
                <a:solidFill>
                  <a:schemeClr val="accent1">
                    <a:lumMod val="50000"/>
                  </a:schemeClr>
                </a:solidFill>
                <a:latin typeface="CCW Cursive Writing 7" pitchFamily="66" charset="0"/>
              </a:rPr>
              <a:t>Infants receive a piece of fruit each day</a:t>
            </a:r>
          </a:p>
          <a:p>
            <a:pPr>
              <a:buFont typeface="Arial" pitchFamily="34" charset="0"/>
              <a:buChar char="•"/>
            </a:pPr>
            <a:r>
              <a:rPr lang="en-GB" sz="2400" dirty="0">
                <a:solidFill>
                  <a:schemeClr val="accent1">
                    <a:lumMod val="50000"/>
                  </a:schemeClr>
                </a:solidFill>
                <a:latin typeface="CCW Cursive Writing 7" pitchFamily="66" charset="0"/>
              </a:rPr>
              <a:t>Swimming will be until Christmas.</a:t>
            </a: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 – not trainers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 – not trainers</a:t>
            </a:r>
            <a:endParaRPr lang="en-GB" dirty="0"/>
          </a:p>
          <a:p>
            <a:pPr marL="45720" indent="0">
              <a:buFont typeface="Georgia" pitchFamily="18" charset="0"/>
              <a:buNone/>
            </a:pPr>
            <a:endParaRPr lang="en-GB" dirty="0"/>
          </a:p>
        </p:txBody>
      </p:sp>
      <p:sp>
        <p:nvSpPr>
          <p:cNvPr id="6" name="Rectangle 5"/>
          <p:cNvSpPr/>
          <p:nvPr/>
        </p:nvSpPr>
        <p:spPr>
          <a:xfrm>
            <a:off x="1941312" y="5766355"/>
            <a:ext cx="5261376" cy="830997"/>
          </a:xfrm>
          <a:prstGeom prst="rect">
            <a:avLst/>
          </a:prstGeom>
          <a:noFill/>
        </p:spPr>
        <p:txBody>
          <a:bodyPr wrap="none" lIns="91440" tIns="45720" rIns="91440" bIns="45720">
            <a:spAutoFit/>
          </a:bodyPr>
          <a:lstStyle/>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247317"/>
          </a:xfrm>
          <a:prstGeom prst="rect">
            <a:avLst/>
          </a:prstGeom>
          <a:noFill/>
        </p:spPr>
        <p:txBody>
          <a:bodyPr wrap="square" rtlCol="0">
            <a:spAutoFit/>
          </a:bodyPr>
          <a:lstStyle/>
          <a:p>
            <a:r>
              <a:rPr lang="en-GB" dirty="0">
                <a:latin typeface="CCW Cursive Writing 7" pitchFamily="66" charset="0"/>
              </a:rPr>
              <a:t>It is crucial for children to arrive on time to school. Children’s activities start at 8:45 which is either spellings and grammar or Maths key skills. If they are late- they are missing learning time. </a:t>
            </a:r>
          </a:p>
          <a:p>
            <a:endParaRPr lang="en-GB" dirty="0">
              <a:latin typeface="CCW Cursive Writing 7" pitchFamily="66" charset="0"/>
            </a:endParaRPr>
          </a:p>
          <a:p>
            <a:r>
              <a:rPr lang="en-GB" dirty="0">
                <a:latin typeface="CCW Cursive Writing 7" pitchFamily="66" charset="0"/>
              </a:rPr>
              <a:t>If your child is being collected at the end of the day, please arrive on time for </a:t>
            </a:r>
            <a:r>
              <a:rPr lang="en-GB" dirty="0">
                <a:solidFill>
                  <a:srgbClr val="FF0000"/>
                </a:solidFill>
                <a:latin typeface="CCW Cursive Writing 7" pitchFamily="66" charset="0"/>
              </a:rPr>
              <a:t>3:20pm.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do not allow children on the adventure playground before and after the school day.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rPr>
              <a:t>First Response</a:t>
            </a:r>
          </a:p>
          <a:p>
            <a:pPr algn="l"/>
            <a:r>
              <a:rPr lang="en-GB" sz="20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t>  This is part of  our safeguarding response to ensure everyone is safe and well.   As you can imagine, a home visit takes up a lot of time and it is usually the case that families have forgotten to call us. </a:t>
            </a:r>
          </a:p>
          <a:p>
            <a:pPr algn="l"/>
            <a:endParaRPr lang="en-GB" sz="2000" dirty="0"/>
          </a:p>
          <a:p>
            <a:pPr algn="l"/>
            <a:r>
              <a:rPr lang="en-GB" sz="2000" dirty="0"/>
              <a:t>TERM TIME HOLIDAYS ARE NEVER AUTHORISED. Families may be eligible for a fine from the Local Authority. </a:t>
            </a:r>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hlinkClick r:id="rId2"/>
              </a:rPr>
              <a:t>https://schoolgateway.co.uk/help/</a:t>
            </a:r>
            <a:endParaRPr lang="en-GB" dirty="0"/>
          </a:p>
          <a:p>
            <a:endParaRPr lang="en-GB" dirty="0"/>
          </a:p>
          <a:p>
            <a:r>
              <a:rPr lang="en-GB" dirty="0"/>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3" name="Picture 2">
            <a:extLst>
              <a:ext uri="{FF2B5EF4-FFF2-40B4-BE49-F238E27FC236}">
                <a16:creationId xmlns:a16="http://schemas.microsoft.com/office/drawing/2014/main" id="{09C9FD96-5BA0-4461-B043-01B0698C51A6}"/>
              </a:ext>
            </a:extLst>
          </p:cNvPr>
          <p:cNvPicPr>
            <a:picLocks noChangeAspect="1"/>
          </p:cNvPicPr>
          <p:nvPr/>
        </p:nvPicPr>
        <p:blipFill>
          <a:blip r:embed="rId2"/>
          <a:stretch>
            <a:fillRect/>
          </a:stretch>
        </p:blipFill>
        <p:spPr>
          <a:xfrm>
            <a:off x="616868" y="790007"/>
            <a:ext cx="7910264" cy="5900065"/>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CCW Cursive Writing 7" pitchFamily="66" charset="0"/>
              </a:rPr>
              <a:t>Curriculum map/newsletter is on our website.</a:t>
            </a: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0" y="1613580"/>
            <a:ext cx="9144000" cy="2769989"/>
          </a:xfrm>
          <a:prstGeom prst="rect">
            <a:avLst/>
          </a:prstGeom>
        </p:spPr>
        <p:txBody>
          <a:bodyPr wrap="square">
            <a:spAutoFit/>
          </a:bodyPr>
          <a:lstStyle/>
          <a:p>
            <a:r>
              <a:rPr lang="en-US" sz="1400" dirty="0">
                <a:latin typeface="CCW Cursive Writing 7" panose="03050602040000000000" pitchFamily="66" charset="0"/>
              </a:rPr>
              <a:t>Essential Letters and Sounds (ELS) is our chosen DfE validated phonics programme.</a:t>
            </a:r>
          </a:p>
          <a:p>
            <a:endParaRPr lang="en-US" sz="1400" dirty="0">
              <a:latin typeface="CCW Cursive Writing 7" panose="03050602040000000000" pitchFamily="66" charset="0"/>
            </a:endParaRPr>
          </a:p>
          <a:p>
            <a:r>
              <a:rPr lang="en-US" sz="1400" dirty="0">
                <a:latin typeface="CCW Cursive Writing 7" panose="03050602040000000000" pitchFamily="66" charset="0"/>
              </a:rPr>
              <a:t>Children will experience the joy of language whilst rapidly acquiring the phonics skills they need to become fluent, independent readers and writers.</a:t>
            </a: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r>
              <a:rPr lang="en-US" dirty="0"/>
              <a:t> </a:t>
            </a:r>
          </a:p>
        </p:txBody>
      </p:sp>
      <p:sp>
        <p:nvSpPr>
          <p:cNvPr id="4" name="Rectangle 3"/>
          <p:cNvSpPr/>
          <p:nvPr/>
        </p:nvSpPr>
        <p:spPr>
          <a:xfrm>
            <a:off x="392877" y="3105373"/>
            <a:ext cx="8358246" cy="4278094"/>
          </a:xfrm>
          <a:prstGeom prst="rect">
            <a:avLst/>
          </a:prstGeom>
        </p:spPr>
        <p:txBody>
          <a:bodyPr wrap="square">
            <a:spAutoFit/>
          </a:bodyPr>
          <a:lstStyle/>
          <a:p>
            <a:pPr marL="457200" lvl="0" indent="-457200"/>
            <a:r>
              <a:rPr lang="en-GB" sz="1600" b="1" u="sng" dirty="0">
                <a:solidFill>
                  <a:srgbClr val="82368C"/>
                </a:solidFill>
                <a:latin typeface="CCW Cursive Writing 7" panose="03050602040000000000" pitchFamily="66" charset="0"/>
              </a:rPr>
              <a:t>How do we teach phonics? </a:t>
            </a: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use a simple, consistent approach to teaching phonics</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have mnemonics and rhymes to support learning and recall</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teach phonics every single day from the first days of Reception</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Phonics throughout the day to review new sounds and graphemes taught </a:t>
            </a:r>
          </a:p>
          <a:p>
            <a:pPr marL="457200" indent="-457200">
              <a:buFont typeface="Arial" panose="020B0604020202020204" pitchFamily="34" charset="0"/>
              <a:buChar char="•"/>
            </a:pPr>
            <a:endParaRPr lang="en-US" sz="1400" dirty="0">
              <a:latin typeface="CCW Cursive Writing 7" panose="03050602040000000000" pitchFamily="66" charset="0"/>
              <a:cs typeface="Calibri"/>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Lots of opportunities for oral blending - /c/ /</a:t>
            </a:r>
            <a:r>
              <a:rPr lang="en-US" sz="1400" dirty="0" err="1">
                <a:latin typeface="CCW Cursive Writing 7" panose="03050602040000000000" pitchFamily="66" charset="0"/>
                <a:cs typeface="Calibri"/>
              </a:rPr>
              <a:t>oa</a:t>
            </a:r>
            <a:r>
              <a:rPr lang="en-US" sz="1400" dirty="0">
                <a:latin typeface="CCW Cursive Writing 7" panose="03050602040000000000" pitchFamily="66" charset="0"/>
                <a:cs typeface="Calibri"/>
              </a:rPr>
              <a:t>/ /t/ </a:t>
            </a:r>
          </a:p>
          <a:p>
            <a:pPr marL="457200" indent="-457200">
              <a:buFont typeface="Arial" panose="020B0604020202020204" pitchFamily="34" charset="0"/>
              <a:buChar char="•"/>
            </a:pPr>
            <a:endParaRPr lang="en-US" sz="1400" dirty="0">
              <a:latin typeface="CCW Cursive Writing 7" panose="03050602040000000000" pitchFamily="66" charset="0"/>
              <a:cs typeface="Calibri"/>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We teach the ‘code’ for reading, alongside teaching vocabulary</a:t>
            </a:r>
          </a:p>
          <a:p>
            <a:pPr marL="457200" indent="-457200">
              <a:buFont typeface="Arial" panose="020B0604020202020204" pitchFamily="34" charset="0"/>
              <a:buChar char="•"/>
            </a:pPr>
            <a:endParaRPr lang="en-US" sz="1400" dirty="0"/>
          </a:p>
          <a:p>
            <a:pPr marL="457200" indent="-457200">
              <a:buFont typeface="Arial" panose="020B0604020202020204" pitchFamily="34" charset="0"/>
              <a:buChar char="•"/>
            </a:pP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571480"/>
            <a:ext cx="3214710" cy="461665"/>
          </a:xfrm>
          <a:prstGeom prst="rect">
            <a:avLst/>
          </a:prstGeom>
        </p:spPr>
        <p:txBody>
          <a:bodyPr wrap="square">
            <a:spAutoFit/>
          </a:bodyPr>
          <a:lstStyle/>
          <a:p>
            <a:r>
              <a:rPr lang="en-GB" sz="2400" b="1" dirty="0">
                <a:solidFill>
                  <a:srgbClr val="82368C"/>
                </a:solidFill>
              </a:rPr>
              <a:t>ELS Progression</a:t>
            </a:r>
            <a:endParaRPr lang="en-GB" sz="2400" b="1" dirty="0">
              <a:solidFill>
                <a:srgbClr val="82368C"/>
              </a:solidFill>
              <a:cs typeface="Calibri"/>
            </a:endParaRPr>
          </a:p>
        </p:txBody>
      </p:sp>
      <p:pic>
        <p:nvPicPr>
          <p:cNvPr id="3"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2"/>
          <a:stretch>
            <a:fillRect/>
          </a:stretch>
        </p:blipFill>
        <p:spPr>
          <a:xfrm>
            <a:off x="285720" y="1500174"/>
            <a:ext cx="8719352" cy="3357586"/>
          </a:xfrm>
          <a:prstGeom prst="rect">
            <a:avLst/>
          </a:prstGeom>
        </p:spPr>
      </p:pic>
      <p:pic>
        <p:nvPicPr>
          <p:cNvPr id="4"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3"/>
          <a:stretch>
            <a:fillRect/>
          </a:stretch>
        </p:blipFill>
        <p:spPr>
          <a:xfrm>
            <a:off x="7000892" y="500042"/>
            <a:ext cx="1724025" cy="58102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571480"/>
            <a:ext cx="3214710" cy="461665"/>
          </a:xfrm>
          <a:prstGeom prst="rect">
            <a:avLst/>
          </a:prstGeom>
        </p:spPr>
        <p:txBody>
          <a:bodyPr wrap="square">
            <a:spAutoFit/>
          </a:bodyPr>
          <a:lstStyle/>
          <a:p>
            <a:r>
              <a:rPr lang="en-GB" sz="2400" b="1" dirty="0">
                <a:solidFill>
                  <a:srgbClr val="82368C"/>
                </a:solidFill>
              </a:rPr>
              <a:t>ELS Progression</a:t>
            </a:r>
            <a:endParaRPr lang="en-GB" sz="2400" b="1" dirty="0">
              <a:solidFill>
                <a:srgbClr val="82368C"/>
              </a:solidFill>
              <a:cs typeface="Calibri"/>
            </a:endParaRPr>
          </a:p>
        </p:txBody>
      </p:sp>
      <p:pic>
        <p:nvPicPr>
          <p:cNvPr id="4"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2"/>
          <a:stretch>
            <a:fillRect/>
          </a:stretch>
        </p:blipFill>
        <p:spPr>
          <a:xfrm>
            <a:off x="7000892" y="500042"/>
            <a:ext cx="1724025" cy="581025"/>
          </a:xfrm>
          <a:prstGeom prst="rect">
            <a:avLst/>
          </a:prstGeom>
        </p:spPr>
      </p:pic>
      <p:pic>
        <p:nvPicPr>
          <p:cNvPr id="5"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3"/>
          <a:stretch>
            <a:fillRect/>
          </a:stretch>
        </p:blipFill>
        <p:spPr>
          <a:xfrm>
            <a:off x="571472" y="1214422"/>
            <a:ext cx="8072494" cy="5539708"/>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8B856-D957-42CE-A930-8465E4D7102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6" name="Picture 5">
            <a:extLst>
              <a:ext uri="{FF2B5EF4-FFF2-40B4-BE49-F238E27FC236}">
                <a16:creationId xmlns:a16="http://schemas.microsoft.com/office/drawing/2014/main" id="{3B8B24E6-E293-4A9F-BDC8-7D2ADC0F30E2}"/>
              </a:ext>
            </a:extLst>
          </p:cNvPr>
          <p:cNvPicPr>
            <a:picLocks noChangeAspect="1"/>
          </p:cNvPicPr>
          <p:nvPr/>
        </p:nvPicPr>
        <p:blipFill>
          <a:blip r:embed="rId2"/>
          <a:stretch>
            <a:fillRect/>
          </a:stretch>
        </p:blipFill>
        <p:spPr>
          <a:xfrm>
            <a:off x="221373" y="972697"/>
            <a:ext cx="8701253" cy="5854115"/>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p>
        </p:txBody>
      </p:sp>
    </p:spTree>
    <p:extLst>
      <p:ext uri="{BB962C8B-B14F-4D97-AF65-F5344CB8AC3E}">
        <p14:creationId xmlns:p14="http://schemas.microsoft.com/office/powerpoint/2010/main" val="17147270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6" t="19792" r="20937" b="9114"/>
          <a:stretch/>
        </p:blipFill>
        <p:spPr bwMode="auto">
          <a:xfrm>
            <a:off x="251520" y="54868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140968"/>
            <a:ext cx="2520280" cy="461665"/>
          </a:xfrm>
          <a:prstGeom prst="rect">
            <a:avLst/>
          </a:prstGeom>
          <a:solidFill>
            <a:schemeClr val="bg1"/>
          </a:solidFill>
        </p:spPr>
        <p:txBody>
          <a:bodyPr wrap="square" rtlCol="0">
            <a:spAutoFit/>
          </a:bodyPr>
          <a:lstStyle/>
          <a:p>
            <a:r>
              <a:rPr lang="en-GB" sz="2400" b="1" dirty="0"/>
              <a:t>Year 5- band 5</a:t>
            </a:r>
          </a:p>
        </p:txBody>
      </p:sp>
      <p:sp>
        <p:nvSpPr>
          <p:cNvPr id="5" name="Rectangle 4">
            <a:extLst>
              <a:ext uri="{FF2B5EF4-FFF2-40B4-BE49-F238E27FC236}">
                <a16:creationId xmlns:a16="http://schemas.microsoft.com/office/drawing/2014/main" id="{10DD3E9E-DD96-462C-8DF2-B9ADBEC60882}"/>
              </a:ext>
            </a:extLst>
          </p:cNvPr>
          <p:cNvSpPr/>
          <p:nvPr/>
        </p:nvSpPr>
        <p:spPr>
          <a:xfrm>
            <a:off x="251520" y="3140968"/>
            <a:ext cx="2520280" cy="5760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62861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fontScale="77500" lnSpcReduction="20000"/>
          </a:bodyPr>
          <a:lstStyle/>
          <a:p>
            <a:pPr algn="ctr"/>
            <a:r>
              <a:rPr lang="en-GB" sz="3600" dirty="0">
                <a:solidFill>
                  <a:schemeClr val="accent1">
                    <a:lumMod val="50000"/>
                  </a:schemeClr>
                </a:solidFill>
                <a:latin typeface="CCW Cursive Writing 7" pitchFamily="66" charset="0"/>
              </a:rPr>
              <a:t>Homework will be given out on a Friday.</a:t>
            </a:r>
          </a:p>
          <a:p>
            <a:pPr algn="ctr"/>
            <a:r>
              <a:rPr lang="en-GB" sz="3600" dirty="0">
                <a:solidFill>
                  <a:schemeClr val="accent1">
                    <a:lumMod val="50000"/>
                  </a:schemeClr>
                </a:solidFill>
                <a:latin typeface="CCW Cursive Writing 7" pitchFamily="66" charset="0"/>
              </a:rPr>
              <a:t>Spelling test on the following </a:t>
            </a:r>
            <a:r>
              <a:rPr lang="en-GB" sz="3600" dirty="0">
                <a:solidFill>
                  <a:srgbClr val="FF0000"/>
                </a:solidFill>
                <a:latin typeface="CCW Cursive Writing 7" pitchFamily="66" charset="0"/>
              </a:rPr>
              <a:t>Wednesday.</a:t>
            </a:r>
          </a:p>
          <a:p>
            <a:pPr algn="ctr"/>
            <a:r>
              <a:rPr lang="en-GB" sz="3600" dirty="0">
                <a:solidFill>
                  <a:schemeClr val="accent1">
                    <a:lumMod val="50000"/>
                  </a:schemeClr>
                </a:solidFill>
                <a:latin typeface="CCW Cursive Writing 7" pitchFamily="66" charset="0"/>
              </a:rPr>
              <a:t>Homework to be given in </a:t>
            </a:r>
            <a:r>
              <a:rPr lang="en-GB" sz="3600" dirty="0">
                <a:solidFill>
                  <a:srgbClr val="FF0000"/>
                </a:solidFill>
                <a:latin typeface="CCW Cursive Writing 7" pitchFamily="66" charset="0"/>
              </a:rPr>
              <a:t>by Tuesday. </a:t>
            </a:r>
            <a:r>
              <a:rPr lang="en-GB" sz="3600" dirty="0">
                <a:solidFill>
                  <a:schemeClr val="accent1">
                    <a:lumMod val="50000"/>
                  </a:schemeClr>
                </a:solidFill>
                <a:latin typeface="CCW Cursive Writing 7" pitchFamily="66" charset="0"/>
              </a:rPr>
              <a:t>Please let us know if any homework is too difficult so we can give a little extra help at school. </a:t>
            </a:r>
          </a:p>
          <a:p>
            <a:pPr algn="ctr"/>
            <a:r>
              <a:rPr lang="en-GB" sz="3600" dirty="0">
                <a:solidFill>
                  <a:schemeClr val="accent1">
                    <a:lumMod val="50000"/>
                  </a:schemeClr>
                </a:solidFill>
                <a:latin typeface="CCW Cursive Writing 7" pitchFamily="66"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a:latin typeface="CCW Cursive Writing 7" pitchFamily="66" charset="0"/>
              </a:rPr>
              <a:t>We are having a huge emphasis on spellings this year. Children need to be practising their spellings daily and not for a spelling test. </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In Year 4, children need to be able to spell words from the Year 3 and 4 curriculum list. They must show they can spell these words correctly in their writing. </a:t>
            </a:r>
          </a:p>
          <a:p>
            <a:pPr marL="45720" indent="0" algn="ctr">
              <a:buNone/>
            </a:pPr>
            <a:r>
              <a:rPr lang="en-GB" sz="2000" dirty="0">
                <a:latin typeface="CCW Cursive Writing 7" pitchFamily="66" charset="0"/>
              </a:rPr>
              <a:t>Spelling sheet for this half term has been sent home already and is on the class web page.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3942" y="90914"/>
            <a:ext cx="1850057" cy="261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96F07D9-72B8-4746-B488-ECC37365E94D}"/>
              </a:ext>
            </a:extLst>
          </p:cNvPr>
          <p:cNvPicPr>
            <a:picLocks noChangeAspect="1"/>
          </p:cNvPicPr>
          <p:nvPr/>
        </p:nvPicPr>
        <p:blipFill>
          <a:blip r:embed="rId2"/>
          <a:stretch>
            <a:fillRect/>
          </a:stretch>
        </p:blipFill>
        <p:spPr>
          <a:xfrm>
            <a:off x="0" y="1340768"/>
            <a:ext cx="9216462" cy="4647050"/>
          </a:xfrm>
          <a:prstGeom prst="rect">
            <a:avLst/>
          </a:prstGeom>
        </p:spPr>
      </p:pic>
    </p:spTree>
    <p:extLst>
      <p:ext uri="{BB962C8B-B14F-4D97-AF65-F5344CB8AC3E}">
        <p14:creationId xmlns:p14="http://schemas.microsoft.com/office/powerpoint/2010/main" val="5470800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107" y="116886"/>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46946" y="1102802"/>
            <a:ext cx="7488832" cy="4104456"/>
          </a:xfrm>
        </p:spPr>
        <p:txBody>
          <a:bodyPr>
            <a:normAutofit fontScale="92500" lnSpcReduction="10000"/>
          </a:bodyPr>
          <a:lstStyle/>
          <a:p>
            <a:pPr marL="45720" indent="0" algn="ctr">
              <a:buNone/>
            </a:pPr>
            <a:r>
              <a:rPr lang="en-GB" dirty="0">
                <a:latin typeface="CCW Cursive Writing 7" pitchFamily="66" charset="0"/>
              </a:rPr>
              <a:t>As you will be aware, we have the Bronze, Silver and Gold badges in school. </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Children must practise their times tables daily. Even if they think they know them- by Year 5 they must be quick to recall them.</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There are also various sites to use:</a:t>
            </a:r>
          </a:p>
          <a:p>
            <a:pPr marL="45720" indent="0" algn="ctr">
              <a:buNone/>
            </a:pPr>
            <a:r>
              <a:rPr lang="en-GB" dirty="0">
                <a:latin typeface="CCW Cursive Writing 7" pitchFamily="66" charset="0"/>
                <a:hlinkClick r:id="rId2"/>
              </a:rPr>
              <a:t>https://www.youtube.com/watch?v=4BLZKOjNKfk</a:t>
            </a:r>
            <a:r>
              <a:rPr lang="en-GB" dirty="0">
                <a:latin typeface="CCW Cursive Writing 7" pitchFamily="66"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1026" name="Picture 2" descr="Image result for times ta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0"/>
            <a:ext cx="1818506" cy="181850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3844" y="4826510"/>
            <a:ext cx="2457450"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r>
              <a:rPr lang="en-GB" sz="3600" u="sng" dirty="0">
                <a:latin typeface="CCW Cursive Writing 7" pitchFamily="66" charset="0"/>
              </a:rPr>
              <a:t>Reading Journals</a:t>
            </a:r>
          </a:p>
          <a:p>
            <a:pPr marL="45720" indent="0" algn="ctr">
              <a:buNone/>
            </a:pPr>
            <a:endParaRPr lang="en-GB" sz="3600" u="sng" dirty="0">
              <a:latin typeface="CCW Cursive Writing 7" pitchFamily="66" charset="0"/>
            </a:endParaRPr>
          </a:p>
          <a:p>
            <a:r>
              <a:rPr lang="en-GB" sz="2400" dirty="0">
                <a:latin typeface="CCW Cursive Writing 7" pitchFamily="66" charset="0"/>
              </a:rPr>
              <a:t>Children will be expected to write their own reading comments in their Reading log book each day.</a:t>
            </a:r>
          </a:p>
          <a:p>
            <a:endParaRPr lang="en-GB" sz="2400" dirty="0">
              <a:latin typeface="CCW Cursive Writing 7" pitchFamily="66" charset="0"/>
            </a:endParaRPr>
          </a:p>
          <a:p>
            <a:r>
              <a:rPr lang="en-GB" sz="2400" dirty="0">
                <a:latin typeface="CCW Cursive Writing 7" pitchFamily="66" charset="0"/>
              </a:rPr>
              <a:t>Reading recommenders </a:t>
            </a: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Very high expectations</a:t>
            </a:r>
          </a:p>
          <a:p>
            <a:pPr marL="285750" indent="-285750">
              <a:buFont typeface="Wingdings" pitchFamily="2" charset="2"/>
              <a:buChar char="ü"/>
            </a:pPr>
            <a:r>
              <a:rPr lang="en-GB" dirty="0">
                <a:latin typeface="CCW Cursive Writing 7" pitchFamily="66" charset="0"/>
              </a:rPr>
              <a:t>Manners</a:t>
            </a:r>
          </a:p>
          <a:p>
            <a:pPr marL="285750" indent="-285750">
              <a:buFont typeface="Wingdings" pitchFamily="2" charset="2"/>
              <a:buChar char="ü"/>
            </a:pPr>
            <a:r>
              <a:rPr lang="en-GB" dirty="0">
                <a:latin typeface="CCW Cursive Writing 7" pitchFamily="66" charset="0"/>
              </a:rPr>
              <a:t>Greetings</a:t>
            </a:r>
          </a:p>
          <a:p>
            <a:pPr marL="285750" indent="-285750">
              <a:buFont typeface="Wingdings" pitchFamily="2" charset="2"/>
              <a:buChar char="ü"/>
            </a:pPr>
            <a:r>
              <a:rPr lang="en-GB" dirty="0">
                <a:latin typeface="CCW Cursive Writing 7" pitchFamily="66"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031325"/>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10 Green week certificates being given still</a:t>
            </a:r>
          </a:p>
          <a:p>
            <a:pPr marL="285750" indent="-285750">
              <a:buFont typeface="Wingdings" pitchFamily="2" charset="2"/>
              <a:buChar char="ü"/>
            </a:pPr>
            <a:r>
              <a:rPr lang="en-GB" dirty="0">
                <a:latin typeface="CCW Cursive Writing 7" pitchFamily="66" charset="0"/>
              </a:rPr>
              <a:t>Red cards- letter home to parents on a Friday</a:t>
            </a:r>
          </a:p>
          <a:p>
            <a:pPr marL="285750" indent="-285750">
              <a:buFont typeface="Wingdings" pitchFamily="2" charset="2"/>
              <a:buChar char="ü"/>
            </a:pPr>
            <a:r>
              <a:rPr lang="en-GB" dirty="0">
                <a:latin typeface="CCW Cursive Writing 7" pitchFamily="66" charset="0"/>
              </a:rPr>
              <a:t>Yellow cards- miss some of break time. </a:t>
            </a:r>
          </a:p>
        </p:txBody>
      </p:sp>
    </p:spTree>
    <p:extLst>
      <p:ext uri="{BB962C8B-B14F-4D97-AF65-F5344CB8AC3E}">
        <p14:creationId xmlns:p14="http://schemas.microsoft.com/office/powerpoint/2010/main" val="14052499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3194" y="1772816"/>
            <a:ext cx="8136904" cy="4216539"/>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We have parents and carers come for children by the rock climbing wall. 3:25 pick up. </a:t>
            </a:r>
          </a:p>
          <a:p>
            <a:pPr algn="ctr"/>
            <a:endParaRPr lang="en-GB" sz="2400" dirty="0">
              <a:solidFill>
                <a:schemeClr val="accent1">
                  <a:lumMod val="50000"/>
                </a:schemeClr>
              </a:solidFill>
              <a:latin typeface="CCW Cursive Writing 7" pitchFamily="66" charset="0"/>
            </a:endParaRPr>
          </a:p>
          <a:p>
            <a:pPr algn="ctr"/>
            <a:r>
              <a:rPr lang="en-GB" sz="2400" dirty="0">
                <a:solidFill>
                  <a:schemeClr val="accent1">
                    <a:lumMod val="50000"/>
                  </a:schemeClr>
                </a:solidFill>
                <a:latin typeface="CCW Cursive Writing 7" pitchFamily="66" charset="0"/>
              </a:rPr>
              <a:t>Please inform the office if there is a change from normal routine. We will have to check permissions if we are unaware of any changes. </a:t>
            </a:r>
            <a:br>
              <a:rPr lang="en-GB" sz="2400" dirty="0">
                <a:solidFill>
                  <a:schemeClr val="accent1">
                    <a:lumMod val="50000"/>
                  </a:schemeClr>
                </a:solidFill>
                <a:latin typeface="CCW Cursive Writing 7" pitchFamily="66" charset="0"/>
              </a:rPr>
            </a:br>
            <a:endParaRPr lang="en-GB" sz="2400" dirty="0">
              <a:solidFill>
                <a:schemeClr val="accent1">
                  <a:lumMod val="50000"/>
                </a:schemeClr>
              </a:solidFill>
              <a:latin typeface="CCW Cursive Writing 7" pitchFamily="66" charset="0"/>
            </a:endParaRPr>
          </a:p>
          <a:p>
            <a:pPr algn="ctr"/>
            <a:r>
              <a:rPr lang="en-GB" sz="2400" dirty="0">
                <a:solidFill>
                  <a:schemeClr val="accent1">
                    <a:lumMod val="50000"/>
                  </a:schemeClr>
                </a:solidFill>
                <a:latin typeface="CCW Cursive Writing 7" pitchFamily="66" charset="0"/>
              </a:rPr>
              <a:t>Thanks for your co-operation</a:t>
            </a:r>
            <a:r>
              <a:rPr lang="en-GB" sz="2800" dirty="0">
                <a:solidFill>
                  <a:schemeClr val="accent1">
                    <a:lumMod val="50000"/>
                  </a:schemeClr>
                </a:solidFill>
                <a:latin typeface="CCW Cursive Writing 7" pitchFamily="66" charset="0"/>
              </a:rPr>
              <a:t>. </a:t>
            </a:r>
          </a:p>
        </p:txBody>
      </p:sp>
      <p:sp>
        <p:nvSpPr>
          <p:cNvPr id="3" name="Title 1"/>
          <p:cNvSpPr txBox="1">
            <a:spLocks/>
          </p:cNvSpPr>
          <p:nvPr/>
        </p:nvSpPr>
        <p:spPr>
          <a:xfrm>
            <a:off x="899592" y="121196"/>
            <a:ext cx="676875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Walking home</a:t>
            </a:r>
          </a:p>
        </p:txBody>
      </p:sp>
      <p:pic>
        <p:nvPicPr>
          <p:cNvPr id="3074" name="Picture 2" descr="C:\Users\Home\AppData\Local\Microsoft\Windows\Temporary Internet Files\Content.IE5\J8TCLW3D\walkin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6955" y="121196"/>
            <a:ext cx="988094" cy="129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2358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2348880"/>
            <a:ext cx="7488832" cy="2308324"/>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History Ambassadors</a:t>
            </a:r>
          </a:p>
          <a:p>
            <a:pPr algn="ctr"/>
            <a:r>
              <a:rPr lang="en-GB" sz="2400" dirty="0">
                <a:solidFill>
                  <a:schemeClr val="accent1">
                    <a:lumMod val="50000"/>
                  </a:schemeClr>
                </a:solidFill>
                <a:latin typeface="CCW Cursive Writing 7" pitchFamily="66" charset="0"/>
              </a:rPr>
              <a:t>Eco Warriors</a:t>
            </a:r>
          </a:p>
          <a:p>
            <a:pPr algn="ctr"/>
            <a:r>
              <a:rPr lang="en-GB" sz="2400" dirty="0">
                <a:solidFill>
                  <a:schemeClr val="accent1">
                    <a:lumMod val="50000"/>
                  </a:schemeClr>
                </a:solidFill>
                <a:latin typeface="CCW Cursive Writing 7" pitchFamily="66" charset="0"/>
              </a:rPr>
              <a:t>Student Council</a:t>
            </a:r>
          </a:p>
          <a:p>
            <a:pPr algn="ctr"/>
            <a:r>
              <a:rPr lang="en-GB" sz="2400" dirty="0">
                <a:solidFill>
                  <a:schemeClr val="accent1">
                    <a:lumMod val="50000"/>
                  </a:schemeClr>
                </a:solidFill>
                <a:latin typeface="CCW Cursive Writing 7" pitchFamily="66" charset="0"/>
              </a:rPr>
              <a:t>Worship Warriors</a:t>
            </a:r>
          </a:p>
          <a:p>
            <a:pPr algn="ctr"/>
            <a:r>
              <a:rPr lang="en-GB" sz="2400" dirty="0">
                <a:solidFill>
                  <a:schemeClr val="accent1">
                    <a:lumMod val="50000"/>
                  </a:schemeClr>
                </a:solidFill>
                <a:latin typeface="CCW Cursive Writing 7" pitchFamily="66" charset="0"/>
              </a:rPr>
              <a:t>Health Champions</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99484" y="234757"/>
            <a:ext cx="7456999" cy="783704"/>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Responsibilities</a:t>
            </a:r>
          </a:p>
        </p:txBody>
      </p:sp>
    </p:spTree>
    <p:extLst>
      <p:ext uri="{BB962C8B-B14F-4D97-AF65-F5344CB8AC3E}">
        <p14:creationId xmlns:p14="http://schemas.microsoft.com/office/powerpoint/2010/main" val="27937468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4832092"/>
          </a:xfrm>
          <a:prstGeom prst="rect">
            <a:avLst/>
          </a:prstGeom>
          <a:noFill/>
        </p:spPr>
        <p:txBody>
          <a:bodyPr wrap="square" rtlCol="0">
            <a:spAutoFit/>
          </a:bodyPr>
          <a:lstStyle/>
          <a:p>
            <a:r>
              <a:rPr lang="en-GB" sz="2800" dirty="0">
                <a:solidFill>
                  <a:srgbClr val="002060"/>
                </a:solidFill>
                <a:latin typeface="CCW Cursive Writing 7" panose="03050602040000000000" pitchFamily="66" charset="0"/>
              </a:rPr>
              <a:t>Dates to be confirmed…</a:t>
            </a:r>
          </a:p>
          <a:p>
            <a:pPr marL="285750" indent="-285750" algn="ctr">
              <a:buFont typeface="Wingdings" panose="05000000000000000000" pitchFamily="2" charset="2"/>
              <a:buChar char="ü"/>
            </a:pPr>
            <a:endParaRPr lang="en-GB" sz="28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2800" dirty="0">
                <a:solidFill>
                  <a:srgbClr val="002060"/>
                </a:solidFill>
                <a:latin typeface="CCW Cursive Writing 7" panose="03050602040000000000" pitchFamily="66" charset="0"/>
              </a:rPr>
              <a:t>Local visits to Southport for </a:t>
            </a:r>
            <a:r>
              <a:rPr lang="en-GB" sz="2800" dirty="0" err="1">
                <a:solidFill>
                  <a:srgbClr val="002060"/>
                </a:solidFill>
                <a:latin typeface="CCW Cursive Writing 7" panose="03050602040000000000" pitchFamily="66" charset="0"/>
              </a:rPr>
              <a:t>Geog</a:t>
            </a:r>
            <a:r>
              <a:rPr lang="en-GB" sz="2800" dirty="0">
                <a:solidFill>
                  <a:srgbClr val="002060"/>
                </a:solidFill>
                <a:latin typeface="CCW Cursive Writing 7" panose="03050602040000000000" pitchFamily="66" charset="0"/>
              </a:rPr>
              <a:t> and science </a:t>
            </a:r>
          </a:p>
          <a:p>
            <a:pPr marL="285750" indent="-285750" algn="ctr">
              <a:buFont typeface="Wingdings" panose="05000000000000000000" pitchFamily="2" charset="2"/>
              <a:buChar char="ü"/>
            </a:pPr>
            <a:endParaRPr lang="en-GB" sz="28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2800" dirty="0">
                <a:solidFill>
                  <a:srgbClr val="002060"/>
                </a:solidFill>
                <a:latin typeface="CCW Cursive Writing 7" panose="03050602040000000000" pitchFamily="66" charset="0"/>
              </a:rPr>
              <a:t>Rock and River  </a:t>
            </a:r>
          </a:p>
          <a:p>
            <a:pPr marL="285750" indent="-285750" algn="ctr">
              <a:buFont typeface="Wingdings" panose="05000000000000000000" pitchFamily="2" charset="2"/>
              <a:buChar char="ü"/>
            </a:pPr>
            <a:endParaRPr lang="en-GB" sz="2800" dirty="0">
              <a:solidFill>
                <a:srgbClr val="002060"/>
              </a:solidFill>
              <a:latin typeface="CCW Cursive Writing 7" panose="03050602040000000000" pitchFamily="66" charset="0"/>
            </a:endParaRPr>
          </a:p>
          <a:p>
            <a:pPr algn="ctr"/>
            <a:r>
              <a:rPr lang="en-GB" sz="2800" dirty="0">
                <a:solidFill>
                  <a:srgbClr val="002060"/>
                </a:solidFill>
                <a:latin typeface="CCW Cursive Writing 7" panose="03050602040000000000" pitchFamily="66" charset="0"/>
              </a:rPr>
              <a:t>Payment plans will be available. Please contact the office if you think you would benefit from this </a:t>
            </a:r>
          </a:p>
        </p:txBody>
      </p:sp>
    </p:spTree>
    <p:extLst>
      <p:ext uri="{BB962C8B-B14F-4D97-AF65-F5344CB8AC3E}">
        <p14:creationId xmlns:p14="http://schemas.microsoft.com/office/powerpoint/2010/main" val="13062592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984947" y="1501994"/>
            <a:ext cx="7520264"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a:t>
            </a:r>
            <a:r>
              <a:rPr lang="en-US" sz="5400" dirty="0">
                <a:ln w="0"/>
                <a:solidFill>
                  <a:schemeClr val="accent1"/>
                </a:solidFill>
                <a:effectLst>
                  <a:outerShdw blurRad="38100" dist="25400" dir="5400000" algn="ctr" rotWithShape="0">
                    <a:srgbClr val="6E747A">
                      <a:alpha val="43000"/>
                    </a:srgbClr>
                  </a:outerShdw>
                </a:effectLst>
              </a:rPr>
              <a:t>18</a:t>
            </a:r>
            <a:r>
              <a:rPr lang="en-US" sz="5400" b="0" cap="none" spc="0" baseline="30000" dirty="0">
                <a:ln w="0"/>
                <a:solidFill>
                  <a:schemeClr val="accent1"/>
                </a:solidFill>
                <a:effectLst>
                  <a:outerShdw blurRad="38100" dist="25400" dir="5400000" algn="ctr" rotWithShape="0">
                    <a:srgbClr val="6E747A">
                      <a:alpha val="43000"/>
                    </a:srgbClr>
                  </a:outerShdw>
                </a:effectLst>
              </a:rPr>
              <a:t>th</a:t>
            </a:r>
            <a:r>
              <a:rPr lang="en-US" sz="5400" b="0" cap="none" spc="0" dirty="0">
                <a:ln w="0"/>
                <a:solidFill>
                  <a:schemeClr val="accent1"/>
                </a:solidFill>
                <a:effectLst>
                  <a:outerShdw blurRad="38100" dist="25400" dir="5400000" algn="ctr" rotWithShape="0">
                    <a:srgbClr val="6E747A">
                      <a:alpha val="43000"/>
                    </a:srgbClr>
                  </a:outerShdw>
                </a:effectLst>
              </a:rPr>
              <a:t> October 2023</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5043662"/>
            <a:ext cx="8496944" cy="1938992"/>
          </a:xfrm>
          <a:prstGeom prst="rect">
            <a:avLst/>
          </a:prstGeom>
          <a:noFill/>
        </p:spPr>
        <p:txBody>
          <a:bodyPr wrap="square" rtlCol="0">
            <a:spAutoFit/>
          </a:bodyPr>
          <a:lstStyle/>
          <a:p>
            <a:r>
              <a:rPr lang="en-GB" sz="2000" dirty="0">
                <a:solidFill>
                  <a:prstClr val="black"/>
                </a:solidFill>
                <a:latin typeface="Trebuchet MS"/>
              </a:rPr>
              <a:t>User friendly guides on all areas of ICT, gaming, social media and top tips for online safety.   Check all age </a:t>
            </a:r>
            <a:r>
              <a:rPr lang="en-GB" sz="2000" dirty="0" err="1">
                <a:solidFill>
                  <a:prstClr val="black"/>
                </a:solidFill>
                <a:latin typeface="Trebuchet MS"/>
              </a:rPr>
              <a:t>reccomendations</a:t>
            </a:r>
            <a:r>
              <a:rPr lang="en-GB" sz="2000" dirty="0">
                <a:solidFill>
                  <a:prstClr val="black"/>
                </a:solidFill>
                <a:latin typeface="Trebuchet MS"/>
              </a:rPr>
              <a:t> on games and Apps.</a:t>
            </a:r>
          </a:p>
          <a:p>
            <a:endParaRPr lang="en-GB" sz="2000" dirty="0">
              <a:solidFill>
                <a:prstClr val="black"/>
              </a:solidFill>
              <a:latin typeface="Trebuchet MS"/>
            </a:endParaRPr>
          </a:p>
          <a:p>
            <a:r>
              <a:rPr lang="en-GB" sz="2000" dirty="0">
                <a:solidFill>
                  <a:prstClr val="black"/>
                </a:solidFill>
                <a:latin typeface="Trebuchet MS"/>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p:txBody>
          <a:bodyPr>
            <a:normAutofit/>
          </a:bodyPr>
          <a:lstStyle/>
          <a:p>
            <a:pPr algn="ctr"/>
            <a:r>
              <a:rPr lang="en-GB" sz="3600" dirty="0"/>
              <a:t>Volunteers are very welcome!  </a:t>
            </a:r>
          </a:p>
          <a:p>
            <a:pPr algn="ctr"/>
            <a:r>
              <a:rPr lang="en-GB" sz="3600" dirty="0"/>
              <a:t>Safer </a:t>
            </a:r>
            <a:r>
              <a:rPr lang="en-GB" sz="3600" dirty="0" err="1"/>
              <a:t>Recrutiment</a:t>
            </a:r>
            <a:r>
              <a:rPr lang="en-GB" sz="3600" dirty="0"/>
              <a: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4524315"/>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rPr>
              <a:t>Check website for information:</a:t>
            </a:r>
          </a:p>
          <a:p>
            <a:pPr algn="ctr"/>
            <a:endParaRPr lang="en-GB" sz="3200" u="sng"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a:solidFill>
                  <a:schemeClr val="accent1">
                    <a:lumMod val="50000"/>
                  </a:schemeClr>
                </a:solidFill>
                <a:latin typeface="CCW Cursive Writing 7" pitchFamily="66" charset="0"/>
              </a:rPr>
              <a:t> </a:t>
            </a:r>
          </a:p>
          <a:p>
            <a:pPr algn="ctr"/>
            <a:r>
              <a:rPr lang="en-GB" sz="3200" u="sng" dirty="0">
                <a:solidFill>
                  <a:schemeClr val="accent1">
                    <a:lumMod val="50000"/>
                  </a:schemeClr>
                </a:solidFill>
                <a:latin typeface="CCW Cursive Writing 7" pitchFamily="66"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1796</TotalTime>
  <Words>1369</Words>
  <Application>Microsoft Office PowerPoint</Application>
  <PresentationFormat>On-screen Show (4:3)</PresentationFormat>
  <Paragraphs>208</Paragraphs>
  <Slides>42</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42</vt:i4>
      </vt:variant>
    </vt:vector>
  </HeadingPairs>
  <TitlesOfParts>
    <vt:vector size="51" baseType="lpstr">
      <vt:lpstr>Arial</vt:lpstr>
      <vt:lpstr>Calibri</vt:lpstr>
      <vt:lpstr>CCW Cursive Writing 7</vt:lpstr>
      <vt:lpstr>Comic Sans MS</vt:lpstr>
      <vt:lpstr>Georgia</vt:lpstr>
      <vt:lpstr>Trebuchet MS</vt:lpstr>
      <vt:lpstr>Wingdings</vt:lpstr>
      <vt:lpstr>Slipstream</vt:lpstr>
      <vt:lpstr>1_Slipstream</vt:lpstr>
      <vt:lpstr>PowerPoint Presentation</vt:lpstr>
      <vt:lpstr>PowerPoint Presentation</vt:lpstr>
      <vt:lpstr>We have codes of conduct for Governors,  staff and parents and expect all members of our school community to abide by these. </vt:lpstr>
      <vt:lpstr>PowerPoint Presentation</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Homework</vt:lpstr>
      <vt:lpstr>Spellings</vt:lpstr>
      <vt:lpstr>PowerPoint Presentation</vt:lpstr>
      <vt:lpstr>PowerPoint Presentation</vt:lpstr>
      <vt:lpstr>Times tables</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PowerPoint Presentation</vt:lpstr>
      <vt:lpstr>PowerPoint Presentation</vt:lpstr>
      <vt:lpstr>Parent’s meeting:</vt:lpstr>
      <vt:lpstr>PowerPoint Presentation</vt:lpstr>
      <vt:lpstr>PowerPoint Presentation</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Alexander Vernon</cp:lastModifiedBy>
  <cp:revision>125</cp:revision>
  <cp:lastPrinted>2021-09-08T07:29:11Z</cp:lastPrinted>
  <dcterms:created xsi:type="dcterms:W3CDTF">2014-09-15T15:29:28Z</dcterms:created>
  <dcterms:modified xsi:type="dcterms:W3CDTF">2023-09-18T09:27:58Z</dcterms:modified>
</cp:coreProperties>
</file>