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29"/>
  </p:handoutMasterIdLst>
  <p:sldIdLst>
    <p:sldId id="258" r:id="rId3"/>
    <p:sldId id="259" r:id="rId4"/>
    <p:sldId id="297" r:id="rId5"/>
    <p:sldId id="304" r:id="rId6"/>
    <p:sldId id="302" r:id="rId7"/>
    <p:sldId id="307" r:id="rId8"/>
    <p:sldId id="299" r:id="rId9"/>
    <p:sldId id="305" r:id="rId10"/>
    <p:sldId id="292" r:id="rId11"/>
    <p:sldId id="262" r:id="rId12"/>
    <p:sldId id="306" r:id="rId13"/>
    <p:sldId id="308" r:id="rId14"/>
    <p:sldId id="309" r:id="rId15"/>
    <p:sldId id="301" r:id="rId16"/>
    <p:sldId id="303" r:id="rId17"/>
    <p:sldId id="257" r:id="rId18"/>
    <p:sldId id="256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00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8A9C2-4AC7-4BE6-9C3F-AA687226752C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74344-D687-4027-A083-AC14518FD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01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1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00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0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00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528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333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8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63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7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1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56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D8C0B-B82D-47BF-9360-4BDE3459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437BC-86E8-42BB-9557-59675F6F596A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7E139-8ED8-4C46-9AA8-2BB824D0A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E1515-15DD-4DDE-A214-6171A2EE1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7A7DE-7061-4254-A232-B51012B1B7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4215136"/>
      </p:ext>
    </p:extLst>
  </p:cSld>
  <p:clrMapOvr>
    <a:masterClrMapping/>
  </p:clrMapOvr>
  <p:transition spd="slow" advClick="0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4E43F-2938-4D51-89A3-DC89A78C3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B58C-2C0B-474C-814C-29F03511636B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E8352-9183-473E-9C0A-C910F469E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BE0B0-826C-4546-B9B0-C068E683A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6888E-5D26-4061-99DB-5974C696F8A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6056941"/>
      </p:ext>
    </p:extLst>
  </p:cSld>
  <p:clrMapOvr>
    <a:masterClrMapping/>
  </p:clrMapOvr>
  <p:transition spd="slow" advClick="0"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AC967-2759-4AC8-89EA-50943D71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AA08E-C771-4879-A726-11DC3C5D3FE8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49C9A-E302-4407-A94B-BAF70817B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8B71E-D0F7-4CCB-A6DE-BA4ECE25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4BB4D-EDFA-4520-8A90-472FA42827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0569043"/>
      </p:ext>
    </p:extLst>
  </p:cSld>
  <p:clrMapOvr>
    <a:masterClrMapping/>
  </p:clrMapOvr>
  <p:transition spd="slow" advClick="0"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6195449-0DB8-4FA0-8B04-6DA619BB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8923F-62E9-4CF5-80BF-FE3230D7C10F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95BB7E-0D66-4C9D-93A2-0FB7A3A5C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7BF17A2-8C79-4C3B-85EC-18483BFC8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9D9D2-E096-451C-B1D8-998E10A248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7307858"/>
      </p:ext>
    </p:extLst>
  </p:cSld>
  <p:clrMapOvr>
    <a:masterClrMapping/>
  </p:clrMapOvr>
  <p:transition spd="slow" advClick="0"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46A0FF-E899-4748-ADFC-87D71593E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DCD29-E527-4EE0-9F84-7FAEC670AFC5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AF39671-3480-4ED9-9AC6-1B182032C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BD41425-B19D-4F0F-A187-11D013556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0C6D0-A92E-4423-84CE-D075346B28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2397676"/>
      </p:ext>
    </p:extLst>
  </p:cSld>
  <p:clrMapOvr>
    <a:masterClrMapping/>
  </p:clrMapOvr>
  <p:transition spd="slow" advClick="0"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AF1FE5E-7070-404C-A900-B7B50C068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D9B37-BE57-4E7E-AAFE-FF422D574B47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03293B9-CFFC-4C4F-90F5-343B519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62087FF-C545-4C4B-B87A-365C733B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4D91D-02B4-42B5-AB08-757D9FEE8EA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1692890"/>
      </p:ext>
    </p:extLst>
  </p:cSld>
  <p:clrMapOvr>
    <a:masterClrMapping/>
  </p:clrMapOvr>
  <p:transition spd="slow" advClick="0"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AE3A252-23D6-4F08-8F41-C6354720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4E9AA-3210-4BF1-A7C2-47CC602FFEC8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C88EFA5-EB00-429D-85AD-43E2609C3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A7ACAC-D155-4648-A878-E6F9E4ABB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D9B88-A150-471F-8CE8-7E1CC120B0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5984991"/>
      </p:ext>
    </p:extLst>
  </p:cSld>
  <p:clrMapOvr>
    <a:masterClrMapping/>
  </p:clrMapOvr>
  <p:transition spd="slow" advClick="0"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89D8A6-B94A-4688-90FA-4CAF2580D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46275-C46B-41CD-B50D-2CD398A2F333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99F43F-E702-49D7-8CC2-19BE74BDB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C84662-6B7E-4A2C-BE5D-3CABCD22B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D40883-04EE-4F77-8F28-EAC91F18C9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8417283"/>
      </p:ext>
    </p:extLst>
  </p:cSld>
  <p:clrMapOvr>
    <a:masterClrMapping/>
  </p:clrMapOvr>
  <p:transition spd="slow" advClick="0"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69255A1-DCD9-40DC-B7F2-E7EBD5A5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309C1-BD31-4C1C-8720-EFAC034F9F36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11C956-0E27-4DEB-8EC4-87AEBF3D4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8B0BFA4-346A-473F-A6F1-8F9EBCE7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FA351-65A8-4072-9A26-B41A1C9A6A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5771288"/>
      </p:ext>
    </p:extLst>
  </p:cSld>
  <p:clrMapOvr>
    <a:masterClrMapping/>
  </p:clrMapOvr>
  <p:transition spd="slow" advClick="0"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5EDE3-4773-4359-AD2A-B95C5A88E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D5F35-5D19-4F20-B98B-773282B00032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ACD88-E7DC-4AAC-B0E5-36A32285C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B6011-B012-45C6-9A81-DFCE9E768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BFD20-087E-46BC-A773-9713A05C6C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0413428"/>
      </p:ext>
    </p:extLst>
  </p:cSld>
  <p:clrMapOvr>
    <a:masterClrMapping/>
  </p:clrMapOvr>
  <p:transition spd="slow" advClick="0"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C02FD-A75A-4C8A-859F-12635948F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74E6-9684-4397-B2CE-9066D6CC9B2E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A1B09-E158-49E0-A4FC-7AFFD5EC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451B8-F43E-44F1-A30B-F49F7CF29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02DB8-DD74-4B1C-89BB-61585BD993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3676915"/>
      </p:ext>
    </p:extLst>
  </p:cSld>
  <p:clrMapOvr>
    <a:masterClrMapping/>
  </p:clrMapOvr>
  <p:transition spd="slow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2DE4B-194E-4D69-A842-99E7AAA19E0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6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A1282DE-35BD-4C61-A52D-C7B851BD181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D74DF50-BC6C-4D01-A216-E5A4A87443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43A1C-376E-4943-A5D0-59DD3CCCBF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E3B37C-0283-4240-8D74-6C8956F585A0}" type="datetimeFigureOut">
              <a:rPr lang="en-US"/>
              <a:pPr>
                <a:defRPr/>
              </a:pPr>
              <a:t>11/13/2025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89190-AD34-4ADB-9DE8-F6E9EBA153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5C6AB-EB46-4D5A-BBEC-975DBD4362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CADF44F-3983-4FF7-8A16-D717FF7BC52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939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www.youtube.com/watch?v=_dQZ2Sb1GPI" TargetMode="Externa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271060" y="832005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Welcome to worship</a:t>
            </a: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</p:txBody>
      </p:sp>
      <p:pic>
        <p:nvPicPr>
          <p:cNvPr id="1026" name="Picture 2" descr="Image result for candle ima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315" y="2060848"/>
            <a:ext cx="399444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LOGO St Philips 201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821" y="5157192"/>
            <a:ext cx="1503437" cy="13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2E24E8-9FA4-4D8E-8249-46DA8ED82628}"/>
              </a:ext>
            </a:extLst>
          </p:cNvPr>
          <p:cNvSpPr txBox="1"/>
          <p:nvPr/>
        </p:nvSpPr>
        <p:spPr>
          <a:xfrm>
            <a:off x="271060" y="6309320"/>
            <a:ext cx="113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Emily</a:t>
            </a:r>
          </a:p>
        </p:txBody>
      </p:sp>
    </p:spTree>
    <p:extLst>
      <p:ext uri="{BB962C8B-B14F-4D97-AF65-F5344CB8AC3E}">
        <p14:creationId xmlns:p14="http://schemas.microsoft.com/office/powerpoint/2010/main" val="1675273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323528" y="753480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The Lord is here </a:t>
            </a:r>
          </a:p>
          <a:p>
            <a:pPr algn="ctr"/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His Spirit is with us </a:t>
            </a:r>
          </a:p>
        </p:txBody>
      </p:sp>
      <p:pic>
        <p:nvPicPr>
          <p:cNvPr id="2050" name="Picture 2" descr="Image result for trinity symb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000" y="2326432"/>
            <a:ext cx="191843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CA9253-6313-4D47-B53A-0E01B3250DAF}"/>
              </a:ext>
            </a:extLst>
          </p:cNvPr>
          <p:cNvSpPr txBox="1"/>
          <p:nvPr/>
        </p:nvSpPr>
        <p:spPr>
          <a:xfrm>
            <a:off x="271060" y="6309320"/>
            <a:ext cx="113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Archie</a:t>
            </a:r>
          </a:p>
        </p:txBody>
      </p:sp>
    </p:spTree>
    <p:extLst>
      <p:ext uri="{BB962C8B-B14F-4D97-AF65-F5344CB8AC3E}">
        <p14:creationId xmlns:p14="http://schemas.microsoft.com/office/powerpoint/2010/main" val="2966038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251520" y="5221438"/>
            <a:ext cx="2304256" cy="1491579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88999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window–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at the world in new ways. Learning about situations.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The Holy Bible King James Version ...">
            <a:extLst>
              <a:ext uri="{FF2B5EF4-FFF2-40B4-BE49-F238E27FC236}">
                <a16:creationId xmlns:a16="http://schemas.microsoft.com/office/drawing/2014/main" id="{6D181C7A-3302-4549-8379-E17ED7C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363" y="5185436"/>
            <a:ext cx="1522633" cy="152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30+ Noah Rainbow Stock Illustrations, Royalty-Free Vector ...">
            <a:extLst>
              <a:ext uri="{FF2B5EF4-FFF2-40B4-BE49-F238E27FC236}">
                <a16:creationId xmlns:a16="http://schemas.microsoft.com/office/drawing/2014/main" id="{B7EEE658-B1C2-4C6C-AD2F-46B72B58E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62" y="1484784"/>
            <a:ext cx="4930874" cy="348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3C767B-6C21-4A21-A04C-E34CE1629002}"/>
              </a:ext>
            </a:extLst>
          </p:cNvPr>
          <p:cNvSpPr txBox="1"/>
          <p:nvPr/>
        </p:nvSpPr>
        <p:spPr>
          <a:xfrm>
            <a:off x="5580112" y="63813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Ruby 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70E91-AA1F-45AF-8A9D-109EAFC20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en-GB" dirty="0"/>
              <a:t>Christian value for this half term is…</a:t>
            </a:r>
          </a:p>
        </p:txBody>
      </p:sp>
      <p:pic>
        <p:nvPicPr>
          <p:cNvPr id="2050" name="Picture 2" descr="Clipart Hope Stock Illustrations – 10,442 Clipart Hope Stock ...">
            <a:extLst>
              <a:ext uri="{FF2B5EF4-FFF2-40B4-BE49-F238E27FC236}">
                <a16:creationId xmlns:a16="http://schemas.microsoft.com/office/drawing/2014/main" id="{3953CF17-2B81-4B29-A030-157C0D708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72816"/>
            <a:ext cx="7620000" cy="468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20752E-FDCB-4BAC-94E0-3FC295AB53A2}"/>
              </a:ext>
            </a:extLst>
          </p:cNvPr>
          <p:cNvSpPr txBox="1"/>
          <p:nvPr/>
        </p:nvSpPr>
        <p:spPr>
          <a:xfrm>
            <a:off x="8085076" y="62280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Ruby </a:t>
            </a:r>
          </a:p>
        </p:txBody>
      </p:sp>
    </p:spTree>
    <p:extLst>
      <p:ext uri="{BB962C8B-B14F-4D97-AF65-F5344CB8AC3E}">
        <p14:creationId xmlns:p14="http://schemas.microsoft.com/office/powerpoint/2010/main" val="2180719831"/>
      </p:ext>
    </p:extLst>
  </p:cSld>
  <p:clrMapOvr>
    <a:masterClrMapping/>
  </p:clrMapOvr>
  <p:transition spd="slow" advClick="0" advTm="7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373062" y="5229356"/>
            <a:ext cx="2320752" cy="1502257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88999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window–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at the world in new ways. Learning about situations.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The Holy Bible King James Version ...">
            <a:extLst>
              <a:ext uri="{FF2B5EF4-FFF2-40B4-BE49-F238E27FC236}">
                <a16:creationId xmlns:a16="http://schemas.microsoft.com/office/drawing/2014/main" id="{6D181C7A-3302-4549-8379-E17ED7C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909362"/>
            <a:ext cx="1750665" cy="175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FA0DB3-9502-4734-BD8E-6A6BD7888B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839" y="1575445"/>
            <a:ext cx="8153400" cy="2266950"/>
          </a:xfrm>
          <a:prstGeom prst="rect">
            <a:avLst/>
          </a:prstGeom>
        </p:spPr>
      </p:pic>
      <p:sp>
        <p:nvSpPr>
          <p:cNvPr id="2" name="Arrow: Up 1">
            <a:extLst>
              <a:ext uri="{FF2B5EF4-FFF2-40B4-BE49-F238E27FC236}">
                <a16:creationId xmlns:a16="http://schemas.microsoft.com/office/drawing/2014/main" id="{8D5B61F3-EA71-478E-9A1A-44786AFFED46}"/>
              </a:ext>
            </a:extLst>
          </p:cNvPr>
          <p:cNvSpPr/>
          <p:nvPr/>
        </p:nvSpPr>
        <p:spPr>
          <a:xfrm>
            <a:off x="626667" y="3328695"/>
            <a:ext cx="1152128" cy="163774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B7EA36-6732-4080-BBB1-BEC7133E6A8A}"/>
              </a:ext>
            </a:extLst>
          </p:cNvPr>
          <p:cNvSpPr/>
          <p:nvPr/>
        </p:nvSpPr>
        <p:spPr>
          <a:xfrm>
            <a:off x="3384013" y="5485087"/>
            <a:ext cx="2375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Genesis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AFA5BF-F0BA-4886-BD46-0FF95AC287FC}"/>
              </a:ext>
            </a:extLst>
          </p:cNvPr>
          <p:cNvSpPr txBox="1"/>
          <p:nvPr/>
        </p:nvSpPr>
        <p:spPr>
          <a:xfrm>
            <a:off x="5580112" y="63813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Archie </a:t>
            </a:r>
          </a:p>
        </p:txBody>
      </p:sp>
    </p:spTree>
    <p:extLst>
      <p:ext uri="{BB962C8B-B14F-4D97-AF65-F5344CB8AC3E}">
        <p14:creationId xmlns:p14="http://schemas.microsoft.com/office/powerpoint/2010/main" val="4106764691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251520" y="5221438"/>
            <a:ext cx="2304256" cy="1491579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323230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28" name="Picture 4" descr="130+ Noah Rainbow Stock Illustrations, Royalty-Free Vector ...">
            <a:extLst>
              <a:ext uri="{FF2B5EF4-FFF2-40B4-BE49-F238E27FC236}">
                <a16:creationId xmlns:a16="http://schemas.microsoft.com/office/drawing/2014/main" id="{B7EEE658-B1C2-4C6C-AD2F-46B72B58E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62" y="1484784"/>
            <a:ext cx="4930874" cy="348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E433F8-3E58-4D5E-95BF-E84F86D5E94B}"/>
              </a:ext>
            </a:extLst>
          </p:cNvPr>
          <p:cNvSpPr/>
          <p:nvPr/>
        </p:nvSpPr>
        <p:spPr>
          <a:xfrm>
            <a:off x="554008" y="126702"/>
            <a:ext cx="8035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learn about the story…</a:t>
            </a:r>
          </a:p>
        </p:txBody>
      </p:sp>
    </p:spTree>
    <p:extLst>
      <p:ext uri="{BB962C8B-B14F-4D97-AF65-F5344CB8AC3E}">
        <p14:creationId xmlns:p14="http://schemas.microsoft.com/office/powerpoint/2010/main" val="3267126531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>
            <a:extLst>
              <a:ext uri="{FF2B5EF4-FFF2-40B4-BE49-F238E27FC236}">
                <a16:creationId xmlns:a16="http://schemas.microsoft.com/office/drawing/2014/main" id="{0BEADA5F-BF78-4AF5-861D-8325B7624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60648"/>
            <a:ext cx="8397875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mirror–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inside me– how do I feel about it? What does it mean for me?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1747" name="Picture 3" descr="Image result for mirror image clip art">
            <a:extLst>
              <a:ext uri="{FF2B5EF4-FFF2-40B4-BE49-F238E27FC236}">
                <a16:creationId xmlns:a16="http://schemas.microsoft.com/office/drawing/2014/main" id="{B533ED17-0134-4ED3-B60C-1007351D3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3250"/>
            <a:ext cx="1872208" cy="168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69D9BD-A8E5-45AD-8A83-847EFB6445CB}"/>
              </a:ext>
            </a:extLst>
          </p:cNvPr>
          <p:cNvSpPr txBox="1"/>
          <p:nvPr/>
        </p:nvSpPr>
        <p:spPr>
          <a:xfrm>
            <a:off x="1059011" y="1774750"/>
            <a:ext cx="76553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can we learn from The Bible story? </a:t>
            </a:r>
          </a:p>
          <a:p>
            <a:endParaRPr lang="en-GB" sz="3200" dirty="0"/>
          </a:p>
          <a:p>
            <a:r>
              <a:rPr lang="en-GB" sz="3200" dirty="0"/>
              <a:t>What Christian values did Noah show?</a:t>
            </a:r>
          </a:p>
          <a:p>
            <a:endParaRPr lang="en-GB" sz="3200" dirty="0"/>
          </a:p>
          <a:p>
            <a:r>
              <a:rPr lang="en-GB" sz="3200" dirty="0"/>
              <a:t>How does this story link to a value of ‘Hope’?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B44862-8864-42E1-9183-332EB6A9358F}"/>
              </a:ext>
            </a:extLst>
          </p:cNvPr>
          <p:cNvSpPr txBox="1"/>
          <p:nvPr/>
        </p:nvSpPr>
        <p:spPr>
          <a:xfrm>
            <a:off x="5580112" y="638132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Ruby and Ophelia  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251520" y="5221438"/>
            <a:ext cx="2304256" cy="1491579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88999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window–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at the world in new ways. Learning about situations.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The Holy Bible King James Version ...">
            <a:extLst>
              <a:ext uri="{FF2B5EF4-FFF2-40B4-BE49-F238E27FC236}">
                <a16:creationId xmlns:a16="http://schemas.microsoft.com/office/drawing/2014/main" id="{6D181C7A-3302-4549-8379-E17ED7C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363" y="5185436"/>
            <a:ext cx="1522633" cy="152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30+ Noah Rainbow Stock Illustrations, Royalty-Free Vector ...">
            <a:extLst>
              <a:ext uri="{FF2B5EF4-FFF2-40B4-BE49-F238E27FC236}">
                <a16:creationId xmlns:a16="http://schemas.microsoft.com/office/drawing/2014/main" id="{B7EEE658-B1C2-4C6C-AD2F-46B72B58E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25" y="1668913"/>
            <a:ext cx="3757947" cy="265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Rainbow badge launched to promote ...">
            <a:extLst>
              <a:ext uri="{FF2B5EF4-FFF2-40B4-BE49-F238E27FC236}">
                <a16:creationId xmlns:a16="http://schemas.microsoft.com/office/drawing/2014/main" id="{3CFD9C32-5A69-4B3D-9C5C-DEB408304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25" y="1644785"/>
            <a:ext cx="27241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F02CDE-16C0-4EFE-B760-803BDFE70CB3}"/>
              </a:ext>
            </a:extLst>
          </p:cNvPr>
          <p:cNvSpPr txBox="1"/>
          <p:nvPr/>
        </p:nvSpPr>
        <p:spPr>
          <a:xfrm>
            <a:off x="4860032" y="3933056"/>
            <a:ext cx="3910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Remember lockdown?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5AEF4A-DEAA-4736-9172-BC3575FE8A53}"/>
              </a:ext>
            </a:extLst>
          </p:cNvPr>
          <p:cNvSpPr txBox="1"/>
          <p:nvPr/>
        </p:nvSpPr>
        <p:spPr>
          <a:xfrm>
            <a:off x="3281245" y="6384335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Emily </a:t>
            </a:r>
          </a:p>
        </p:txBody>
      </p:sp>
    </p:spTree>
    <p:extLst>
      <p:ext uri="{BB962C8B-B14F-4D97-AF65-F5344CB8AC3E}">
        <p14:creationId xmlns:p14="http://schemas.microsoft.com/office/powerpoint/2010/main" val="3016583936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7FE926B0-A8E4-4018-88F0-8C3DFEA8C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396" y="188640"/>
            <a:ext cx="839787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door-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travelling on with ideas of how I can make a  difference. 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2771" name="Picture 3" descr="Image result for opening door image clip art">
            <a:extLst>
              <a:ext uri="{FF2B5EF4-FFF2-40B4-BE49-F238E27FC236}">
                <a16:creationId xmlns:a16="http://schemas.microsoft.com/office/drawing/2014/main" id="{07426729-B792-4865-AE43-D8E4AEA5C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53568"/>
            <a:ext cx="1662887" cy="184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7B5D4D-E325-449C-AB68-8554749A64E7}"/>
              </a:ext>
            </a:extLst>
          </p:cNvPr>
          <p:cNvSpPr txBox="1"/>
          <p:nvPr/>
        </p:nvSpPr>
        <p:spPr>
          <a:xfrm>
            <a:off x="755576" y="1757090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God sent the rainbow as a promise that he will always look after us and our world.</a:t>
            </a:r>
          </a:p>
          <a:p>
            <a:endParaRPr lang="en-GB" sz="3200" dirty="0"/>
          </a:p>
          <a:p>
            <a:r>
              <a:rPr lang="en-GB" sz="3200" dirty="0"/>
              <a:t>It gives us hope when its raining that sunshine is on its way! </a:t>
            </a:r>
          </a:p>
        </p:txBody>
      </p:sp>
      <p:pic>
        <p:nvPicPr>
          <p:cNvPr id="5122" name="Picture 2" descr="Rainbow - Wikipedia">
            <a:extLst>
              <a:ext uri="{FF2B5EF4-FFF2-40B4-BE49-F238E27FC236}">
                <a16:creationId xmlns:a16="http://schemas.microsoft.com/office/drawing/2014/main" id="{2768F1A1-BFEE-4967-B4D0-A0A06F8A8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35" y="4250303"/>
            <a:ext cx="3974869" cy="209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53D328-433D-443E-9310-2FE457B723B2}"/>
              </a:ext>
            </a:extLst>
          </p:cNvPr>
          <p:cNvSpPr txBox="1"/>
          <p:nvPr/>
        </p:nvSpPr>
        <p:spPr>
          <a:xfrm>
            <a:off x="3281245" y="6384335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Gladys  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Let us pray… you need to write a prayer!</a:t>
            </a:r>
          </a:p>
        </p:txBody>
      </p:sp>
      <p:sp>
        <p:nvSpPr>
          <p:cNvPr id="3" name="AutoShape 2" descr="Image result for prayer han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prayer hand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prayer hand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2973486" cy="371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B33998-E8A9-48D9-B132-4FA27C779C35}"/>
              </a:ext>
            </a:extLst>
          </p:cNvPr>
          <p:cNvSpPr txBox="1"/>
          <p:nvPr/>
        </p:nvSpPr>
        <p:spPr>
          <a:xfrm>
            <a:off x="3281245" y="6384335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Archie  </a:t>
            </a:r>
          </a:p>
        </p:txBody>
      </p:sp>
    </p:spTree>
    <p:extLst>
      <p:ext uri="{BB962C8B-B14F-4D97-AF65-F5344CB8AC3E}">
        <p14:creationId xmlns:p14="http://schemas.microsoft.com/office/powerpoint/2010/main" val="4005415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6543B8-F8AF-4B13-B14B-F78AC07AD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76672"/>
            <a:ext cx="6207090" cy="59046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2168AA-2BBA-432E-A87E-B5EFAAD324C1}"/>
              </a:ext>
            </a:extLst>
          </p:cNvPr>
          <p:cNvSpPr txBox="1"/>
          <p:nvPr/>
        </p:nvSpPr>
        <p:spPr>
          <a:xfrm>
            <a:off x="-35421" y="4766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Ruby and Archie  </a:t>
            </a:r>
          </a:p>
        </p:txBody>
      </p:sp>
    </p:spTree>
    <p:extLst>
      <p:ext uri="{BB962C8B-B14F-4D97-AF65-F5344CB8AC3E}">
        <p14:creationId xmlns:p14="http://schemas.microsoft.com/office/powerpoint/2010/main" val="3054881236"/>
      </p:ext>
    </p:extLst>
  </p:cSld>
  <p:clrMapOvr>
    <a:masterClrMapping/>
  </p:clrMapOvr>
  <p:transition spd="slow" advClick="0" advTm="7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7FE926B0-A8E4-4018-88F0-8C3DFEA8C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550" y="188640"/>
            <a:ext cx="839787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Reflection book </a:t>
            </a:r>
          </a:p>
        </p:txBody>
      </p:sp>
      <p:pic>
        <p:nvPicPr>
          <p:cNvPr id="32771" name="Picture 3" descr="Image result for opening door image clip art">
            <a:extLst>
              <a:ext uri="{FF2B5EF4-FFF2-40B4-BE49-F238E27FC236}">
                <a16:creationId xmlns:a16="http://schemas.microsoft.com/office/drawing/2014/main" id="{07426729-B792-4865-AE43-D8E4AEA5C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" y="188640"/>
            <a:ext cx="1662887" cy="184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 descr="Rainbow - Wikipedia">
            <a:extLst>
              <a:ext uri="{FF2B5EF4-FFF2-40B4-BE49-F238E27FC236}">
                <a16:creationId xmlns:a16="http://schemas.microsoft.com/office/drawing/2014/main" id="{2768F1A1-BFEE-4967-B4D0-A0A06F8A8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946" y="5015439"/>
            <a:ext cx="2982942" cy="15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ainbow Template- Free Printable Coloring Page - Childhood Magic">
            <a:extLst>
              <a:ext uri="{FF2B5EF4-FFF2-40B4-BE49-F238E27FC236}">
                <a16:creationId xmlns:a16="http://schemas.microsoft.com/office/drawing/2014/main" id="{3F285AAE-AEB8-4BAA-869D-D02A84157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0"/>
          <a:stretch/>
        </p:blipFill>
        <p:spPr bwMode="auto">
          <a:xfrm>
            <a:off x="1770391" y="972865"/>
            <a:ext cx="5183786" cy="347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79D7BF-1533-4CE5-86C0-C3E25C6F501E}"/>
              </a:ext>
            </a:extLst>
          </p:cNvPr>
          <p:cNvSpPr txBox="1"/>
          <p:nvPr/>
        </p:nvSpPr>
        <p:spPr>
          <a:xfrm>
            <a:off x="1907704" y="5454178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https://www.youtube.com/watch?v=_dQZ2Sb1GPI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030119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D79E4D-C886-4093-A546-6F539A27F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15" y="604737"/>
            <a:ext cx="8447969" cy="564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62428"/>
      </p:ext>
    </p:extLst>
  </p:cSld>
  <p:clrMapOvr>
    <a:masterClrMapping/>
  </p:clrMapOvr>
  <p:transition spd="slow" advClick="0" advTm="7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0A355C3-4BF2-4F37-819F-36BC50FC2C3B}"/>
              </a:ext>
            </a:extLst>
          </p:cNvPr>
          <p:cNvSpPr/>
          <p:nvPr/>
        </p:nvSpPr>
        <p:spPr>
          <a:xfrm>
            <a:off x="683568" y="1628800"/>
            <a:ext cx="7560840" cy="4680520"/>
          </a:xfrm>
          <a:prstGeom prst="wedgeRoundRectCallout">
            <a:avLst>
              <a:gd name="adj1" fmla="val 47223"/>
              <a:gd name="adj2" fmla="val -7530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250B66C-F395-4241-91B9-7D4BF433CDA1}"/>
              </a:ext>
            </a:extLst>
          </p:cNvPr>
          <p:cNvCxnSpPr/>
          <p:nvPr/>
        </p:nvCxnSpPr>
        <p:spPr>
          <a:xfrm>
            <a:off x="1043608" y="2348880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DFF74E2-15CD-44D3-9BC6-475DB1A21926}"/>
              </a:ext>
            </a:extLst>
          </p:cNvPr>
          <p:cNvCxnSpPr/>
          <p:nvPr/>
        </p:nvCxnSpPr>
        <p:spPr>
          <a:xfrm>
            <a:off x="1043608" y="278092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D97ACD-270A-4401-8157-AFE8AAB870BE}"/>
              </a:ext>
            </a:extLst>
          </p:cNvPr>
          <p:cNvCxnSpPr/>
          <p:nvPr/>
        </p:nvCxnSpPr>
        <p:spPr>
          <a:xfrm>
            <a:off x="1043608" y="3284984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2CC7387-BFB5-4AE4-BCF2-CDFAD7AE76D3}"/>
              </a:ext>
            </a:extLst>
          </p:cNvPr>
          <p:cNvCxnSpPr/>
          <p:nvPr/>
        </p:nvCxnSpPr>
        <p:spPr>
          <a:xfrm>
            <a:off x="1043608" y="3717032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FD8F60D-BACF-403D-8DAA-C07DE4E721E4}"/>
              </a:ext>
            </a:extLst>
          </p:cNvPr>
          <p:cNvCxnSpPr/>
          <p:nvPr/>
        </p:nvCxnSpPr>
        <p:spPr>
          <a:xfrm>
            <a:off x="1043608" y="422108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BF73E9-EAC2-4D20-ABE7-19F9DF20E646}"/>
              </a:ext>
            </a:extLst>
          </p:cNvPr>
          <p:cNvCxnSpPr/>
          <p:nvPr/>
        </p:nvCxnSpPr>
        <p:spPr>
          <a:xfrm>
            <a:off x="1043608" y="4725144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900CD76-AA84-42BD-91BB-DC1B1F49C83C}"/>
              </a:ext>
            </a:extLst>
          </p:cNvPr>
          <p:cNvCxnSpPr/>
          <p:nvPr/>
        </p:nvCxnSpPr>
        <p:spPr>
          <a:xfrm>
            <a:off x="1043608" y="5157192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637C590-ACF5-4D8C-BBE2-D6D9BCDCC68B}"/>
              </a:ext>
            </a:extLst>
          </p:cNvPr>
          <p:cNvCxnSpPr/>
          <p:nvPr/>
        </p:nvCxnSpPr>
        <p:spPr>
          <a:xfrm>
            <a:off x="1043608" y="5589240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B53984-36F4-4912-9808-E0ED52C99D82}"/>
              </a:ext>
            </a:extLst>
          </p:cNvPr>
          <p:cNvCxnSpPr/>
          <p:nvPr/>
        </p:nvCxnSpPr>
        <p:spPr>
          <a:xfrm>
            <a:off x="1043608" y="602128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543009"/>
      </p:ext>
    </p:extLst>
  </p:cSld>
  <p:clrMapOvr>
    <a:masterClrMapping/>
  </p:clrMapOvr>
  <p:transition spd="slow" advClick="0" advTm="7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5316DD-9450-4C75-AAB3-E559FC596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943085" y="971067"/>
            <a:ext cx="5497909" cy="42210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C8CF14-D309-4339-871F-09E168143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530906" y="1115082"/>
            <a:ext cx="5497909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75086"/>
      </p:ext>
    </p:extLst>
  </p:cSld>
  <p:clrMapOvr>
    <a:masterClrMapping/>
  </p:clrMapOvr>
  <p:transition spd="slow" advClick="0" advTm="7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755576" y="1052736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Our Father in heaven,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hallowed be your name,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your kingdom come,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your will be done,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on earth as in heaven.</a:t>
            </a:r>
          </a:p>
          <a:p>
            <a:pPr marL="0" indent="0" algn="ctr">
              <a:buNone/>
            </a:pP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Give us today our daily bread.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Forgive us our sins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as we forgive those who sin against us.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Lead us not into temptation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but deliver us from evil.</a:t>
            </a:r>
          </a:p>
          <a:p>
            <a:pPr marL="0" indent="0" algn="ctr">
              <a:buNone/>
            </a:pP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For the kingdom, the power,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and the glory are yours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now and for ever.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Amen.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34BEBFC-00D4-4EC1-BADC-3EE2CB3EF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88640"/>
            <a:ext cx="3528392" cy="674241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en-GB" sz="2800" dirty="0"/>
              <a:t>Say this as class altogether </a:t>
            </a:r>
          </a:p>
        </p:txBody>
      </p:sp>
    </p:spTree>
    <p:extLst>
      <p:ext uri="{BB962C8B-B14F-4D97-AF65-F5344CB8AC3E}">
        <p14:creationId xmlns:p14="http://schemas.microsoft.com/office/powerpoint/2010/main" val="27555998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XCCW Joined 7a" pitchFamily="66" charset="0"/>
              </a:rPr>
              <a:t>The Grace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060848"/>
            <a:ext cx="8136904" cy="1752600"/>
          </a:xfrm>
        </p:spPr>
        <p:txBody>
          <a:bodyPr>
            <a:noAutofit/>
          </a:bodyPr>
          <a:lstStyle/>
          <a:p>
            <a:r>
              <a:rPr lang="en-GB" sz="3800" dirty="0">
                <a:solidFill>
                  <a:schemeClr val="tx1"/>
                </a:solidFill>
                <a:latin typeface="XCCW Joined 7a" pitchFamily="66" charset="0"/>
              </a:rPr>
              <a:t>May the grace of the Lord Jesus Christ, and the love of God, and the fellowship of the Holy Spirit be with us all.</a:t>
            </a:r>
          </a:p>
          <a:p>
            <a:r>
              <a:rPr lang="en-GB" sz="3800">
                <a:solidFill>
                  <a:schemeClr val="tx1"/>
                </a:solidFill>
                <a:latin typeface="XCCW Joined 7a" pitchFamily="66" charset="0"/>
              </a:rPr>
              <a:t>Amen</a:t>
            </a:r>
            <a:r>
              <a:rPr lang="en-GB" sz="4000" dirty="0">
                <a:solidFill>
                  <a:srgbClr val="FF0000"/>
                </a:solidFill>
                <a:latin typeface="XCCW Joined 7a" pitchFamily="66" charset="0"/>
              </a:rPr>
              <a:t> 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7DD03EB-9256-4BE6-A2CA-FBE270122326}"/>
              </a:ext>
            </a:extLst>
          </p:cNvPr>
          <p:cNvSpPr txBox="1">
            <a:spLocks/>
          </p:cNvSpPr>
          <p:nvPr/>
        </p:nvSpPr>
        <p:spPr>
          <a:xfrm>
            <a:off x="0" y="6021288"/>
            <a:ext cx="3528392" cy="674241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/>
              <a:t>Say this as class altogether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95035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70D2571-835D-4A73-A1C5-0BA1F16C3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568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519833" y="1124744"/>
            <a:ext cx="8104334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Laugh and </a:t>
            </a:r>
          </a:p>
          <a:p>
            <a:pPr algn="ctr"/>
            <a:r>
              <a:rPr lang="en-US" sz="9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point at Archie  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8814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572290" y="1124744"/>
            <a:ext cx="799943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‘Rain’ drum lightly </a:t>
            </a:r>
          </a:p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 your knees</a:t>
            </a:r>
          </a:p>
        </p:txBody>
      </p:sp>
    </p:spTree>
    <p:extLst>
      <p:ext uri="{BB962C8B-B14F-4D97-AF65-F5344CB8AC3E}">
        <p14:creationId xmlns:p14="http://schemas.microsoft.com/office/powerpoint/2010/main" val="3166562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1382323" y="1124744"/>
            <a:ext cx="63793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Monkey 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9269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1981303" y="1124744"/>
            <a:ext cx="51814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Horse  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884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2773282" y="1124744"/>
            <a:ext cx="3597460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Lion 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773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1805069" y="1124744"/>
            <a:ext cx="553388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Mouse </a:t>
            </a:r>
          </a:p>
        </p:txBody>
      </p:sp>
    </p:spTree>
    <p:extLst>
      <p:ext uri="{BB962C8B-B14F-4D97-AF65-F5344CB8AC3E}">
        <p14:creationId xmlns:p14="http://schemas.microsoft.com/office/powerpoint/2010/main" val="36582322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2063155" y="1124744"/>
            <a:ext cx="5017720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Sheep </a:t>
            </a:r>
          </a:p>
        </p:txBody>
      </p:sp>
    </p:spTree>
    <p:extLst>
      <p:ext uri="{BB962C8B-B14F-4D97-AF65-F5344CB8AC3E}">
        <p14:creationId xmlns:p14="http://schemas.microsoft.com/office/powerpoint/2010/main" val="36703805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F573DD-D02B-4184-99A7-2EB1811FD797}"/>
              </a:ext>
            </a:extLst>
          </p:cNvPr>
          <p:cNvSpPr/>
          <p:nvPr/>
        </p:nvSpPr>
        <p:spPr>
          <a:xfrm>
            <a:off x="2651458" y="1124744"/>
            <a:ext cx="384111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Dog  </a:t>
            </a:r>
          </a:p>
        </p:txBody>
      </p:sp>
    </p:spTree>
    <p:extLst>
      <p:ext uri="{BB962C8B-B14F-4D97-AF65-F5344CB8AC3E}">
        <p14:creationId xmlns:p14="http://schemas.microsoft.com/office/powerpoint/2010/main" val="63545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359</Words>
  <Application>Microsoft Office PowerPoint</Application>
  <PresentationFormat>On-screen Show (4:3)</PresentationFormat>
  <Paragraphs>54</Paragraphs>
  <Slides>26</Slides>
  <Notes>0</Notes>
  <HiddenSlides>4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XCCW Joined 7a</vt:lpstr>
      <vt:lpstr>Office Theme</vt:lpstr>
      <vt:lpstr>1_Office Theme</vt:lpstr>
      <vt:lpstr>PowerPoint Presentation</vt:lpstr>
      <vt:lpstr>PowerPoint Presentation</vt:lpstr>
      <vt:lpstr>PowerPoint Presentation</vt:lpstr>
      <vt:lpstr>Christian value for this half term is…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pray… you need to write a prayer!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Say this as class altogether </vt:lpstr>
      <vt:lpstr>The Grace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Grace</dc:title>
  <dc:creator>SPPS</dc:creator>
  <cp:lastModifiedBy>Emma Cooper</cp:lastModifiedBy>
  <cp:revision>35</cp:revision>
  <cp:lastPrinted>2025-11-10T12:16:45Z</cp:lastPrinted>
  <dcterms:created xsi:type="dcterms:W3CDTF">2018-12-19T09:51:05Z</dcterms:created>
  <dcterms:modified xsi:type="dcterms:W3CDTF">2025-11-13T10:26:28Z</dcterms:modified>
</cp:coreProperties>
</file>