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63" r:id="rId4"/>
    <p:sldId id="264" r:id="rId5"/>
    <p:sldId id="265" r:id="rId6"/>
    <p:sldId id="266" r:id="rId7"/>
    <p:sldId id="267" r:id="rId8"/>
    <p:sldId id="262" r:id="rId9"/>
    <p:sldId id="257" r:id="rId10"/>
    <p:sldId id="259" r:id="rId11"/>
    <p:sldId id="260" r:id="rId12"/>
    <p:sldId id="258" r:id="rId1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6" d="100"/>
          <a:sy n="86" d="100"/>
        </p:scale>
        <p:origin x="114"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10/19/2023</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10/19/2023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youtube.com/watch?v=pOQjcVExQbY"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FnloKzEAX7o" TargetMode="Externa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2393F-FA66-44CB-B924-5229C9B94589}"/>
              </a:ext>
            </a:extLst>
          </p:cNvPr>
          <p:cNvSpPr>
            <a:spLocks noGrp="1"/>
          </p:cNvSpPr>
          <p:nvPr>
            <p:ph type="ctrTitle"/>
          </p:nvPr>
        </p:nvSpPr>
        <p:spPr>
          <a:xfrm>
            <a:off x="237682" y="-403586"/>
            <a:ext cx="7766936" cy="1646302"/>
          </a:xfrm>
        </p:spPr>
        <p:txBody>
          <a:bodyPr/>
          <a:lstStyle/>
          <a:p>
            <a:r>
              <a:rPr lang="en-GB" sz="6000" dirty="0"/>
              <a:t>  Justice</a:t>
            </a:r>
          </a:p>
        </p:txBody>
      </p:sp>
      <p:pic>
        <p:nvPicPr>
          <p:cNvPr id="4" name="Picture 3">
            <a:extLst>
              <a:ext uri="{FF2B5EF4-FFF2-40B4-BE49-F238E27FC236}">
                <a16:creationId xmlns:a16="http://schemas.microsoft.com/office/drawing/2014/main" id="{91D980A3-DA40-4FD2-9A58-990A50F663A9}"/>
              </a:ext>
            </a:extLst>
          </p:cNvPr>
          <p:cNvPicPr>
            <a:picLocks noChangeAspect="1"/>
          </p:cNvPicPr>
          <p:nvPr/>
        </p:nvPicPr>
        <p:blipFill>
          <a:blip r:embed="rId2"/>
          <a:stretch>
            <a:fillRect/>
          </a:stretch>
        </p:blipFill>
        <p:spPr>
          <a:xfrm>
            <a:off x="642157" y="419565"/>
            <a:ext cx="3028143" cy="3984399"/>
          </a:xfrm>
          <a:prstGeom prst="rect">
            <a:avLst/>
          </a:prstGeom>
        </p:spPr>
      </p:pic>
      <p:pic>
        <p:nvPicPr>
          <p:cNvPr id="1026" name="Picture 2" descr="Portrait of King wearing a suit">
            <a:extLst>
              <a:ext uri="{FF2B5EF4-FFF2-40B4-BE49-F238E27FC236}">
                <a16:creationId xmlns:a16="http://schemas.microsoft.com/office/drawing/2014/main" id="{7B45401D-DE4B-41F9-B94F-3135C3C096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8027" y="2066323"/>
            <a:ext cx="2729985" cy="40949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James Weldon Johnson | Civil Rights Activist, Poet, Educator ...">
            <a:extLst>
              <a:ext uri="{FF2B5EF4-FFF2-40B4-BE49-F238E27FC236}">
                <a16:creationId xmlns:a16="http://schemas.microsoft.com/office/drawing/2014/main" id="{41A9EFE4-2622-418B-AA33-252B38EB0B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98659" y="1953140"/>
            <a:ext cx="2904297" cy="366704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1F68C56-69A7-407F-A64A-E6682F08219E}"/>
              </a:ext>
            </a:extLst>
          </p:cNvPr>
          <p:cNvSpPr/>
          <p:nvPr/>
        </p:nvSpPr>
        <p:spPr>
          <a:xfrm>
            <a:off x="102877" y="5976635"/>
            <a:ext cx="5466176" cy="369332"/>
          </a:xfrm>
          <a:prstGeom prst="rect">
            <a:avLst/>
          </a:prstGeom>
        </p:spPr>
        <p:txBody>
          <a:bodyPr wrap="none">
            <a:spAutoFit/>
          </a:bodyPr>
          <a:lstStyle/>
          <a:p>
            <a:r>
              <a:rPr lang="en-GB" dirty="0">
                <a:hlinkClick r:id="rId5"/>
              </a:rPr>
              <a:t>https://www.youtube.com/watch?v=pOQjcVExQbY</a:t>
            </a:r>
            <a:endParaRPr lang="en-GB" dirty="0"/>
          </a:p>
        </p:txBody>
      </p:sp>
    </p:spTree>
    <p:extLst>
      <p:ext uri="{BB962C8B-B14F-4D97-AF65-F5344CB8AC3E}">
        <p14:creationId xmlns:p14="http://schemas.microsoft.com/office/powerpoint/2010/main" val="3672307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4D85F-40ED-49E0-9BAC-0CE9B31BA1BC}"/>
              </a:ext>
            </a:extLst>
          </p:cNvPr>
          <p:cNvSpPr>
            <a:spLocks noGrp="1"/>
          </p:cNvSpPr>
          <p:nvPr>
            <p:ph type="ctrTitle"/>
          </p:nvPr>
        </p:nvSpPr>
        <p:spPr>
          <a:xfrm>
            <a:off x="996982" y="15049"/>
            <a:ext cx="6445217" cy="1646302"/>
          </a:xfrm>
        </p:spPr>
        <p:txBody>
          <a:bodyPr/>
          <a:lstStyle/>
          <a:p>
            <a:r>
              <a:rPr lang="en-GB" sz="8000" b="1" dirty="0"/>
              <a:t>Malala </a:t>
            </a:r>
            <a:r>
              <a:rPr lang="en-GB" dirty="0"/>
              <a:t>Yousafzai</a:t>
            </a:r>
            <a:endParaRPr lang="en-GB" sz="8000" b="1" dirty="0"/>
          </a:p>
        </p:txBody>
      </p:sp>
      <p:sp>
        <p:nvSpPr>
          <p:cNvPr id="3" name="Subtitle 2">
            <a:extLst>
              <a:ext uri="{FF2B5EF4-FFF2-40B4-BE49-F238E27FC236}">
                <a16:creationId xmlns:a16="http://schemas.microsoft.com/office/drawing/2014/main" id="{3BFDAAB1-74B0-4852-9B0C-C207779AC757}"/>
              </a:ext>
            </a:extLst>
          </p:cNvPr>
          <p:cNvSpPr>
            <a:spLocks noGrp="1"/>
          </p:cNvSpPr>
          <p:nvPr>
            <p:ph type="subTitle" idx="1"/>
          </p:nvPr>
        </p:nvSpPr>
        <p:spPr>
          <a:xfrm>
            <a:off x="660400" y="1813993"/>
            <a:ext cx="5837872" cy="1321731"/>
          </a:xfrm>
          <a:solidFill>
            <a:srgbClr val="FFFF00"/>
          </a:solidFill>
        </p:spPr>
        <p:txBody>
          <a:bodyPr/>
          <a:lstStyle/>
          <a:p>
            <a:r>
              <a:rPr lang="en-GB" sz="2400" dirty="0">
                <a:solidFill>
                  <a:schemeClr val="tx1"/>
                </a:solidFill>
              </a:rPr>
              <a:t>Malala was 15 when she was shot. Her first speech: “How Dare the Taliban Take Away My Basic Right to Education?</a:t>
            </a:r>
            <a:r>
              <a:rPr lang="en-GB" dirty="0">
                <a:solidFill>
                  <a:schemeClr val="tx1"/>
                </a:solidFill>
              </a:rPr>
              <a:t>”</a:t>
            </a:r>
          </a:p>
        </p:txBody>
      </p:sp>
      <p:sp>
        <p:nvSpPr>
          <p:cNvPr id="4" name="Rectangle 3">
            <a:extLst>
              <a:ext uri="{FF2B5EF4-FFF2-40B4-BE49-F238E27FC236}">
                <a16:creationId xmlns:a16="http://schemas.microsoft.com/office/drawing/2014/main" id="{BBCCA883-E8DF-4652-99DA-D87F2E528F26}"/>
              </a:ext>
            </a:extLst>
          </p:cNvPr>
          <p:cNvSpPr/>
          <p:nvPr/>
        </p:nvSpPr>
        <p:spPr>
          <a:xfrm>
            <a:off x="136253" y="5921967"/>
            <a:ext cx="5352363" cy="369332"/>
          </a:xfrm>
          <a:prstGeom prst="rect">
            <a:avLst/>
          </a:prstGeom>
        </p:spPr>
        <p:txBody>
          <a:bodyPr wrap="none">
            <a:spAutoFit/>
          </a:bodyPr>
          <a:lstStyle/>
          <a:p>
            <a:r>
              <a:rPr lang="en-GB" dirty="0">
                <a:solidFill>
                  <a:srgbClr val="7030A0"/>
                </a:solidFill>
                <a:hlinkClick r:id="rId2">
                  <a:extLst>
                    <a:ext uri="{A12FA001-AC4F-418D-AE19-62706E023703}">
                      <ahyp:hlinkClr xmlns:ahyp="http://schemas.microsoft.com/office/drawing/2018/hyperlinkcolor" val="tx"/>
                    </a:ext>
                  </a:extLst>
                </a:hlinkClick>
              </a:rPr>
              <a:t>https://www.youtube.com/watch?v=FnloKzEAX7o</a:t>
            </a:r>
            <a:endParaRPr lang="en-GB" dirty="0">
              <a:solidFill>
                <a:srgbClr val="7030A0"/>
              </a:solidFill>
            </a:endParaRPr>
          </a:p>
        </p:txBody>
      </p:sp>
      <p:pic>
        <p:nvPicPr>
          <p:cNvPr id="5" name="Picture 4">
            <a:extLst>
              <a:ext uri="{FF2B5EF4-FFF2-40B4-BE49-F238E27FC236}">
                <a16:creationId xmlns:a16="http://schemas.microsoft.com/office/drawing/2014/main" id="{B1814EE9-3E7C-4024-B5A9-0E0A6B2B9A2A}"/>
              </a:ext>
            </a:extLst>
          </p:cNvPr>
          <p:cNvPicPr>
            <a:picLocks noChangeAspect="1"/>
          </p:cNvPicPr>
          <p:nvPr/>
        </p:nvPicPr>
        <p:blipFill>
          <a:blip r:embed="rId3"/>
          <a:stretch>
            <a:fillRect/>
          </a:stretch>
        </p:blipFill>
        <p:spPr>
          <a:xfrm>
            <a:off x="6705635" y="1813993"/>
            <a:ext cx="2641566" cy="3369267"/>
          </a:xfrm>
          <a:prstGeom prst="rect">
            <a:avLst/>
          </a:prstGeom>
        </p:spPr>
      </p:pic>
      <p:sp>
        <p:nvSpPr>
          <p:cNvPr id="7" name="TextBox 6">
            <a:extLst>
              <a:ext uri="{FF2B5EF4-FFF2-40B4-BE49-F238E27FC236}">
                <a16:creationId xmlns:a16="http://schemas.microsoft.com/office/drawing/2014/main" id="{DA3C58CD-A12B-428C-AD2C-3142D79FA670}"/>
              </a:ext>
            </a:extLst>
          </p:cNvPr>
          <p:cNvSpPr txBox="1"/>
          <p:nvPr/>
        </p:nvSpPr>
        <p:spPr>
          <a:xfrm>
            <a:off x="977316" y="3559349"/>
            <a:ext cx="4673600" cy="1938992"/>
          </a:xfrm>
          <a:prstGeom prst="rect">
            <a:avLst/>
          </a:prstGeom>
          <a:noFill/>
          <a:ln>
            <a:solidFill>
              <a:schemeClr val="accent5">
                <a:lumMod val="60000"/>
                <a:lumOff val="40000"/>
              </a:schemeClr>
            </a:solidFill>
          </a:ln>
        </p:spPr>
        <p:txBody>
          <a:bodyPr wrap="square" rtlCol="0">
            <a:spAutoFit/>
          </a:bodyPr>
          <a:lstStyle/>
          <a:p>
            <a:pPr marL="285750" indent="-285750">
              <a:buFont typeface="Arial" panose="020B0604020202020204" pitchFamily="34" charset="0"/>
              <a:buChar char="•"/>
            </a:pPr>
            <a:r>
              <a:rPr lang="en-GB" sz="2400" dirty="0"/>
              <a:t>She stood up for the right for girls to have education even though it was dangerous.</a:t>
            </a:r>
          </a:p>
          <a:p>
            <a:pPr marL="285750" indent="-285750">
              <a:buFont typeface="Arial" panose="020B0604020202020204" pitchFamily="34" charset="0"/>
              <a:buChar char="•"/>
            </a:pPr>
            <a:r>
              <a:rPr lang="en-GB" sz="2400" dirty="0"/>
              <a:t>She thought it was unfair that girls couldn’t have education</a:t>
            </a:r>
          </a:p>
        </p:txBody>
      </p:sp>
      <p:pic>
        <p:nvPicPr>
          <p:cNvPr id="1026" name="Picture 2" descr="Open Window Stock Illustrations, Royalty-Free Vector ...">
            <a:extLst>
              <a:ext uri="{FF2B5EF4-FFF2-40B4-BE49-F238E27FC236}">
                <a16:creationId xmlns:a16="http://schemas.microsoft.com/office/drawing/2014/main" id="{727452B0-244D-43A9-AF13-6B3CEFC0A5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47201" y="105745"/>
            <a:ext cx="2401888" cy="179773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9BD9E2A-2DB7-4F21-99B2-137EB0DCC0AF}"/>
              </a:ext>
            </a:extLst>
          </p:cNvPr>
          <p:cNvSpPr txBox="1"/>
          <p:nvPr/>
        </p:nvSpPr>
        <p:spPr>
          <a:xfrm>
            <a:off x="6754203" y="5183260"/>
            <a:ext cx="2592997" cy="1446550"/>
          </a:xfrm>
          <a:prstGeom prst="rect">
            <a:avLst/>
          </a:prstGeom>
          <a:noFill/>
        </p:spPr>
        <p:txBody>
          <a:bodyPr wrap="square" rtlCol="0">
            <a:spAutoFit/>
          </a:bodyPr>
          <a:lstStyle/>
          <a:p>
            <a:r>
              <a:rPr lang="en-GB" sz="4400" dirty="0">
                <a:solidFill>
                  <a:schemeClr val="accent5">
                    <a:lumMod val="40000"/>
                    <a:lumOff val="60000"/>
                  </a:schemeClr>
                </a:solidFill>
              </a:rPr>
              <a:t>Malala Yousafzai</a:t>
            </a:r>
          </a:p>
        </p:txBody>
      </p:sp>
    </p:spTree>
    <p:extLst>
      <p:ext uri="{BB962C8B-B14F-4D97-AF65-F5344CB8AC3E}">
        <p14:creationId xmlns:p14="http://schemas.microsoft.com/office/powerpoint/2010/main" val="886446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F767C-2348-4542-930D-5675560E4C3A}"/>
              </a:ext>
            </a:extLst>
          </p:cNvPr>
          <p:cNvSpPr>
            <a:spLocks noGrp="1"/>
          </p:cNvSpPr>
          <p:nvPr>
            <p:ph type="title"/>
          </p:nvPr>
        </p:nvSpPr>
        <p:spPr/>
        <p:txBody>
          <a:bodyPr/>
          <a:lstStyle/>
          <a:p>
            <a:r>
              <a:rPr lang="en-GB" dirty="0"/>
              <a:t>James Weldon Johnson</a:t>
            </a:r>
          </a:p>
        </p:txBody>
      </p:sp>
      <p:pic>
        <p:nvPicPr>
          <p:cNvPr id="8" name="Content Placeholder 7">
            <a:extLst>
              <a:ext uri="{FF2B5EF4-FFF2-40B4-BE49-F238E27FC236}">
                <a16:creationId xmlns:a16="http://schemas.microsoft.com/office/drawing/2014/main" id="{75EB8B1A-0604-49BC-8D43-3532061B06A6}"/>
              </a:ext>
            </a:extLst>
          </p:cNvPr>
          <p:cNvPicPr>
            <a:picLocks noGrp="1" noChangeAspect="1"/>
          </p:cNvPicPr>
          <p:nvPr>
            <p:ph idx="1"/>
          </p:nvPr>
        </p:nvPicPr>
        <p:blipFill>
          <a:blip r:embed="rId2"/>
          <a:stretch>
            <a:fillRect/>
          </a:stretch>
        </p:blipFill>
        <p:spPr>
          <a:xfrm>
            <a:off x="5897218" y="609600"/>
            <a:ext cx="4227444" cy="4818178"/>
          </a:xfrm>
          <a:prstGeom prst="rect">
            <a:avLst/>
          </a:prstGeom>
        </p:spPr>
      </p:pic>
    </p:spTree>
    <p:extLst>
      <p:ext uri="{BB962C8B-B14F-4D97-AF65-F5344CB8AC3E}">
        <p14:creationId xmlns:p14="http://schemas.microsoft.com/office/powerpoint/2010/main" val="4154553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723A7-AC2A-4CF9-88EC-107A24AC93D5}"/>
              </a:ext>
            </a:extLst>
          </p:cNvPr>
          <p:cNvSpPr>
            <a:spLocks noGrp="1"/>
          </p:cNvSpPr>
          <p:nvPr>
            <p:ph type="title"/>
          </p:nvPr>
        </p:nvSpPr>
        <p:spPr/>
        <p:txBody>
          <a:bodyPr/>
          <a:lstStyle/>
          <a:p>
            <a:r>
              <a:rPr lang="en-GB" b="1" dirty="0"/>
              <a:t>Who was he? </a:t>
            </a:r>
          </a:p>
        </p:txBody>
      </p:sp>
      <p:sp>
        <p:nvSpPr>
          <p:cNvPr id="3" name="Content Placeholder 2">
            <a:extLst>
              <a:ext uri="{FF2B5EF4-FFF2-40B4-BE49-F238E27FC236}">
                <a16:creationId xmlns:a16="http://schemas.microsoft.com/office/drawing/2014/main" id="{48C63BB7-6B72-4879-89AE-AEAD69A75455}"/>
              </a:ext>
            </a:extLst>
          </p:cNvPr>
          <p:cNvSpPr>
            <a:spLocks noGrp="1"/>
          </p:cNvSpPr>
          <p:nvPr>
            <p:ph idx="1"/>
          </p:nvPr>
        </p:nvSpPr>
        <p:spPr>
          <a:xfrm>
            <a:off x="677333" y="2160589"/>
            <a:ext cx="10547257" cy="3880773"/>
          </a:xfrm>
        </p:spPr>
        <p:txBody>
          <a:bodyPr>
            <a:noAutofit/>
          </a:bodyPr>
          <a:lstStyle/>
          <a:p>
            <a:r>
              <a:rPr lang="en-GB" sz="2800" dirty="0"/>
              <a:t>Born in 1871 in Jacksonville, Florida, Johnson was heavily influenced by his mother, who passed on her love of music and literature, interests that would follow him throughout his career.</a:t>
            </a:r>
          </a:p>
          <a:p>
            <a:r>
              <a:rPr lang="en-GB" sz="2800" dirty="0"/>
              <a:t> After graduating in 1894 from Atlanta University, a historically Black college, Johnson returned to Jacksonville and taught at the Stanton elementary school for Black students. Once he became principal, Johnson expanded the school to include high school education.</a:t>
            </a:r>
          </a:p>
        </p:txBody>
      </p:sp>
    </p:spTree>
    <p:extLst>
      <p:ext uri="{BB962C8B-B14F-4D97-AF65-F5344CB8AC3E}">
        <p14:creationId xmlns:p14="http://schemas.microsoft.com/office/powerpoint/2010/main" val="28686214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CE308AD-4517-4850-8474-8F0E550E2B7F}"/>
              </a:ext>
            </a:extLst>
          </p:cNvPr>
          <p:cNvSpPr>
            <a:spLocks noGrp="1"/>
          </p:cNvSpPr>
          <p:nvPr>
            <p:ph sz="half" idx="1"/>
          </p:nvPr>
        </p:nvSpPr>
        <p:spPr>
          <a:xfrm>
            <a:off x="1298447" y="2560320"/>
            <a:ext cx="9926143" cy="3681454"/>
          </a:xfrm>
        </p:spPr>
        <p:txBody>
          <a:bodyPr>
            <a:normAutofit lnSpcReduction="10000"/>
          </a:bodyPr>
          <a:lstStyle/>
          <a:p>
            <a:r>
              <a:rPr lang="en-GB" sz="2800" b="1" dirty="0"/>
              <a:t>While at Stanton, he also began studying law and in 1898 became the first Black man admitted to the </a:t>
            </a:r>
            <a:r>
              <a:rPr lang="en-GB" sz="2800" b="1" u="sng" dirty="0"/>
              <a:t>Florida Bar (law offices) </a:t>
            </a:r>
            <a:r>
              <a:rPr lang="en-GB" sz="2800" b="1" dirty="0"/>
              <a:t>since Reconstruction.</a:t>
            </a:r>
          </a:p>
          <a:p>
            <a:r>
              <a:rPr lang="en-GB" sz="2800" dirty="0"/>
              <a:t>In 1901, Johnson moved with his brother, a composer, to New York City to write for musical theatre. Together, they composed about 200 songs for Broadway. In New York, Johnson began making connections to influential members of the Black community, leading to the next stage of his career in diplomacy.</a:t>
            </a:r>
          </a:p>
        </p:txBody>
      </p:sp>
      <p:sp>
        <p:nvSpPr>
          <p:cNvPr id="16" name="Rectangle 15">
            <a:extLst>
              <a:ext uri="{FF2B5EF4-FFF2-40B4-BE49-F238E27FC236}">
                <a16:creationId xmlns:a16="http://schemas.microsoft.com/office/drawing/2014/main" id="{462B4158-8780-4986-B3C5-EA6D9D4A6D0B}"/>
              </a:ext>
            </a:extLst>
          </p:cNvPr>
          <p:cNvSpPr/>
          <p:nvPr/>
        </p:nvSpPr>
        <p:spPr>
          <a:xfrm>
            <a:off x="3205552" y="793978"/>
            <a:ext cx="611193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Why is he important? </a:t>
            </a:r>
          </a:p>
        </p:txBody>
      </p:sp>
    </p:spTree>
    <p:extLst>
      <p:ext uri="{BB962C8B-B14F-4D97-AF65-F5344CB8AC3E}">
        <p14:creationId xmlns:p14="http://schemas.microsoft.com/office/powerpoint/2010/main" val="2096114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9B4DC-4893-4DB4-B3C3-C6271479A459}"/>
              </a:ext>
            </a:extLst>
          </p:cNvPr>
          <p:cNvSpPr>
            <a:spLocks noGrp="1"/>
          </p:cNvSpPr>
          <p:nvPr>
            <p:ph type="title"/>
          </p:nvPr>
        </p:nvSpPr>
        <p:spPr/>
        <p:txBody>
          <a:bodyPr/>
          <a:lstStyle/>
          <a:p>
            <a:r>
              <a:rPr lang="en-GB" b="1" dirty="0">
                <a:latin typeface="Britannic Bold" panose="020B0903060703020204" pitchFamily="34" charset="0"/>
              </a:rPr>
              <a:t>What is the </a:t>
            </a:r>
            <a:r>
              <a:rPr lang="en-GB" b="1" u="sng" dirty="0">
                <a:latin typeface="Britannic Bold" panose="020B0903060703020204" pitchFamily="34" charset="0"/>
              </a:rPr>
              <a:t>Bars purpose ?</a:t>
            </a:r>
          </a:p>
        </p:txBody>
      </p:sp>
      <p:sp>
        <p:nvSpPr>
          <p:cNvPr id="3" name="Content Placeholder 2">
            <a:extLst>
              <a:ext uri="{FF2B5EF4-FFF2-40B4-BE49-F238E27FC236}">
                <a16:creationId xmlns:a16="http://schemas.microsoft.com/office/drawing/2014/main" id="{5F8F71FA-FCB4-4AF6-BEC0-64ED8A002746}"/>
              </a:ext>
            </a:extLst>
          </p:cNvPr>
          <p:cNvSpPr>
            <a:spLocks noGrp="1"/>
          </p:cNvSpPr>
          <p:nvPr>
            <p:ph idx="1"/>
          </p:nvPr>
        </p:nvSpPr>
        <p:spPr/>
        <p:txBody>
          <a:bodyPr>
            <a:normAutofit/>
          </a:bodyPr>
          <a:lstStyle/>
          <a:p>
            <a:r>
              <a:rPr lang="en-GB" sz="3200" dirty="0"/>
              <a:t>The Florida Bar's core functions are to: Regulate the practice of law in Florida; ensure the highest standards of legal professionalism in Florida; and protect the public by prosecuting unethical attorneys and preventing the unlicensed practice of law. </a:t>
            </a:r>
            <a:br>
              <a:rPr lang="en-GB" dirty="0"/>
            </a:br>
            <a:endParaRPr lang="en-GB" dirty="0"/>
          </a:p>
        </p:txBody>
      </p:sp>
    </p:spTree>
    <p:extLst>
      <p:ext uri="{BB962C8B-B14F-4D97-AF65-F5344CB8AC3E}">
        <p14:creationId xmlns:p14="http://schemas.microsoft.com/office/powerpoint/2010/main" val="411396354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379D22-3330-49CC-89EA-1FF8A1F3EF65}"/>
              </a:ext>
            </a:extLst>
          </p:cNvPr>
          <p:cNvPicPr>
            <a:picLocks noChangeAspect="1"/>
          </p:cNvPicPr>
          <p:nvPr/>
        </p:nvPicPr>
        <p:blipFill rotWithShape="1">
          <a:blip r:embed="rId2"/>
          <a:srcRect t="-1546" r="67520" b="50000"/>
          <a:stretch/>
        </p:blipFill>
        <p:spPr>
          <a:xfrm>
            <a:off x="409160" y="1825299"/>
            <a:ext cx="3009901" cy="4665875"/>
          </a:xfrm>
          <a:prstGeom prst="rect">
            <a:avLst/>
          </a:prstGeom>
        </p:spPr>
      </p:pic>
      <p:sp>
        <p:nvSpPr>
          <p:cNvPr id="5" name="Rectangle 4">
            <a:extLst>
              <a:ext uri="{FF2B5EF4-FFF2-40B4-BE49-F238E27FC236}">
                <a16:creationId xmlns:a16="http://schemas.microsoft.com/office/drawing/2014/main" id="{CC843BAF-ECBD-4DED-A01D-0D182CA59D83}"/>
              </a:ext>
            </a:extLst>
          </p:cNvPr>
          <p:cNvSpPr/>
          <p:nvPr/>
        </p:nvSpPr>
        <p:spPr>
          <a:xfrm>
            <a:off x="1696279" y="581578"/>
            <a:ext cx="9369287" cy="523220"/>
          </a:xfrm>
          <a:prstGeom prst="rect">
            <a:avLst/>
          </a:prstGeom>
          <a:solidFill>
            <a:srgbClr val="FF0000"/>
          </a:solidFill>
        </p:spPr>
        <p:txBody>
          <a:bodyPr wrap="square">
            <a:spAutoFit/>
          </a:bodyPr>
          <a:lstStyle/>
          <a:p>
            <a:r>
              <a:rPr lang="en-GB" sz="2800" dirty="0"/>
              <a:t>‘Darkness cannot drive out darkness, only light can do that’. </a:t>
            </a:r>
          </a:p>
        </p:txBody>
      </p:sp>
      <p:sp>
        <p:nvSpPr>
          <p:cNvPr id="2" name="Rectangle 1">
            <a:extLst>
              <a:ext uri="{FF2B5EF4-FFF2-40B4-BE49-F238E27FC236}">
                <a16:creationId xmlns:a16="http://schemas.microsoft.com/office/drawing/2014/main" id="{DD22D869-8124-49FC-AD03-4307B81319CE}"/>
              </a:ext>
            </a:extLst>
          </p:cNvPr>
          <p:cNvSpPr/>
          <p:nvPr/>
        </p:nvSpPr>
        <p:spPr>
          <a:xfrm>
            <a:off x="3941694" y="1423824"/>
            <a:ext cx="6760266" cy="2554545"/>
          </a:xfrm>
          <a:prstGeom prst="rect">
            <a:avLst/>
          </a:prstGeom>
        </p:spPr>
        <p:txBody>
          <a:bodyPr wrap="square">
            <a:spAutoFit/>
          </a:bodyPr>
          <a:lstStyle/>
          <a:p>
            <a:r>
              <a:rPr lang="en-GB" sz="3200" dirty="0"/>
              <a:t>I have a dream that my four little children will one day live in a nation where they will not be judged by the colour of their skin but by their </a:t>
            </a:r>
            <a:r>
              <a:rPr lang="en-GB" sz="3200"/>
              <a:t>character.</a:t>
            </a:r>
            <a:endParaRPr lang="en-GB" sz="3200" dirty="0"/>
          </a:p>
        </p:txBody>
      </p:sp>
      <p:sp>
        <p:nvSpPr>
          <p:cNvPr id="6" name="TextBox 5">
            <a:extLst>
              <a:ext uri="{FF2B5EF4-FFF2-40B4-BE49-F238E27FC236}">
                <a16:creationId xmlns:a16="http://schemas.microsoft.com/office/drawing/2014/main" id="{AEAC1607-D813-48EC-9C33-C5AA7194FBF9}"/>
              </a:ext>
            </a:extLst>
          </p:cNvPr>
          <p:cNvSpPr txBox="1"/>
          <p:nvPr/>
        </p:nvSpPr>
        <p:spPr>
          <a:xfrm>
            <a:off x="3795920" y="4158236"/>
            <a:ext cx="7748381" cy="2246769"/>
          </a:xfrm>
          <a:prstGeom prst="rect">
            <a:avLst/>
          </a:prstGeom>
          <a:solidFill>
            <a:srgbClr val="FFFF00"/>
          </a:solidFill>
        </p:spPr>
        <p:txBody>
          <a:bodyPr wrap="square" rtlCol="0">
            <a:spAutoFit/>
          </a:bodyPr>
          <a:lstStyle/>
          <a:p>
            <a:r>
              <a:rPr lang="en-GB" sz="2800" dirty="0"/>
              <a:t>I’ve chosen Martin Luther king because he was trying to stop the issue of racism against black people. He believed  it was unfair black people had less authority and were treated differently to white people.</a:t>
            </a:r>
          </a:p>
        </p:txBody>
      </p:sp>
    </p:spTree>
    <p:extLst>
      <p:ext uri="{BB962C8B-B14F-4D97-AF65-F5344CB8AC3E}">
        <p14:creationId xmlns:p14="http://schemas.microsoft.com/office/powerpoint/2010/main" val="417162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7354A-FDA2-4533-9294-F7652AB4D718}"/>
              </a:ext>
            </a:extLst>
          </p:cNvPr>
          <p:cNvSpPr>
            <a:spLocks noGrp="1"/>
          </p:cNvSpPr>
          <p:nvPr>
            <p:ph type="title"/>
          </p:nvPr>
        </p:nvSpPr>
        <p:spPr/>
        <p:txBody>
          <a:bodyPr/>
          <a:lstStyle/>
          <a:p>
            <a:r>
              <a:rPr lang="en-GB" dirty="0"/>
              <a:t>BIBLE LINK </a:t>
            </a:r>
          </a:p>
        </p:txBody>
      </p:sp>
      <p:sp>
        <p:nvSpPr>
          <p:cNvPr id="3" name="Content Placeholder 2">
            <a:extLst>
              <a:ext uri="{FF2B5EF4-FFF2-40B4-BE49-F238E27FC236}">
                <a16:creationId xmlns:a16="http://schemas.microsoft.com/office/drawing/2014/main" id="{4A262567-1331-4E60-BA0D-94AB37FA5CB6}"/>
              </a:ext>
            </a:extLst>
          </p:cNvPr>
          <p:cNvSpPr>
            <a:spLocks noGrp="1"/>
          </p:cNvSpPr>
          <p:nvPr>
            <p:ph idx="1"/>
          </p:nvPr>
        </p:nvSpPr>
        <p:spPr/>
        <p:txBody>
          <a:bodyPr/>
          <a:lstStyle/>
          <a:p>
            <a:r>
              <a:rPr lang="en-GB" dirty="0"/>
              <a:t>https://www.youtube.com/watch?v=iWSkdx-XwWY</a:t>
            </a:r>
          </a:p>
        </p:txBody>
      </p:sp>
      <p:pic>
        <p:nvPicPr>
          <p:cNvPr id="4" name="Picture 3">
            <a:extLst>
              <a:ext uri="{FF2B5EF4-FFF2-40B4-BE49-F238E27FC236}">
                <a16:creationId xmlns:a16="http://schemas.microsoft.com/office/drawing/2014/main" id="{E716B2BF-732C-41E1-8EB5-95041496F818}"/>
              </a:ext>
            </a:extLst>
          </p:cNvPr>
          <p:cNvPicPr>
            <a:picLocks noChangeAspect="1"/>
          </p:cNvPicPr>
          <p:nvPr/>
        </p:nvPicPr>
        <p:blipFill rotWithShape="1">
          <a:blip r:embed="rId2"/>
          <a:srcRect l="8804" t="22788" r="40110" b="30619"/>
          <a:stretch/>
        </p:blipFill>
        <p:spPr>
          <a:xfrm>
            <a:off x="2597426" y="2729948"/>
            <a:ext cx="6228522" cy="3193773"/>
          </a:xfrm>
          <a:prstGeom prst="rect">
            <a:avLst/>
          </a:prstGeom>
        </p:spPr>
      </p:pic>
    </p:spTree>
    <p:extLst>
      <p:ext uri="{BB962C8B-B14F-4D97-AF65-F5344CB8AC3E}">
        <p14:creationId xmlns:p14="http://schemas.microsoft.com/office/powerpoint/2010/main" val="1313203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4154E4-62DB-4968-B286-D1E698A7DBDF}"/>
              </a:ext>
            </a:extLst>
          </p:cNvPr>
          <p:cNvSpPr/>
          <p:nvPr/>
        </p:nvSpPr>
        <p:spPr>
          <a:xfrm>
            <a:off x="463826" y="330152"/>
            <a:ext cx="8852452" cy="2062103"/>
          </a:xfrm>
          <a:prstGeom prst="rect">
            <a:avLst/>
          </a:prstGeom>
        </p:spPr>
        <p:txBody>
          <a:bodyPr wrap="square">
            <a:spAutoFit/>
          </a:bodyPr>
          <a:lstStyle/>
          <a:p>
            <a:pPr>
              <a:buFont typeface="Arial" panose="020B0604020202020204" pitchFamily="34" charset="0"/>
              <a:buChar char="•"/>
            </a:pPr>
            <a:r>
              <a:rPr lang="en-GB" sz="3200" b="1" dirty="0">
                <a:solidFill>
                  <a:srgbClr val="425563"/>
                </a:solidFill>
                <a:highlight>
                  <a:srgbClr val="FFFF00"/>
                </a:highlight>
                <a:latin typeface="Raleway"/>
              </a:rPr>
              <a:t>Philippians 1:6</a:t>
            </a:r>
            <a:r>
              <a:rPr lang="en-GB" sz="3200" dirty="0">
                <a:solidFill>
                  <a:srgbClr val="425563"/>
                </a:solidFill>
                <a:highlight>
                  <a:srgbClr val="FFFF00"/>
                </a:highlight>
                <a:latin typeface="Raleway"/>
              </a:rPr>
              <a:t> “…being confident of this, that he who began a good work in you will carry it on to completion until the day of Christ Jesus.”</a:t>
            </a:r>
            <a:endParaRPr lang="en-GB" sz="3200" b="0" i="0" dirty="0">
              <a:solidFill>
                <a:srgbClr val="425563"/>
              </a:solidFill>
              <a:effectLst/>
              <a:highlight>
                <a:srgbClr val="FFFF00"/>
              </a:highlight>
              <a:latin typeface="Raleway"/>
            </a:endParaRPr>
          </a:p>
        </p:txBody>
      </p:sp>
      <p:sp>
        <p:nvSpPr>
          <p:cNvPr id="3" name="Rectangle 2">
            <a:extLst>
              <a:ext uri="{FF2B5EF4-FFF2-40B4-BE49-F238E27FC236}">
                <a16:creationId xmlns:a16="http://schemas.microsoft.com/office/drawing/2014/main" id="{809FA0E0-830F-4588-B4DC-30D37456E4D0}"/>
              </a:ext>
            </a:extLst>
          </p:cNvPr>
          <p:cNvSpPr/>
          <p:nvPr/>
        </p:nvSpPr>
        <p:spPr>
          <a:xfrm>
            <a:off x="463826" y="2418903"/>
            <a:ext cx="8044070" cy="3539430"/>
          </a:xfrm>
          <a:prstGeom prst="rect">
            <a:avLst/>
          </a:prstGeom>
        </p:spPr>
        <p:txBody>
          <a:bodyPr wrap="square">
            <a:spAutoFit/>
          </a:bodyPr>
          <a:lstStyle/>
          <a:p>
            <a:pPr>
              <a:buFont typeface="Arial" panose="020B0604020202020204" pitchFamily="34" charset="0"/>
              <a:buChar char="•"/>
            </a:pPr>
            <a:r>
              <a:rPr lang="en-GB" sz="3200" b="1" dirty="0">
                <a:solidFill>
                  <a:srgbClr val="425563"/>
                </a:solidFill>
                <a:highlight>
                  <a:srgbClr val="FFFF00"/>
                </a:highlight>
                <a:latin typeface="Raleway"/>
              </a:rPr>
              <a:t>Hebrews 10:24-25</a:t>
            </a:r>
            <a:r>
              <a:rPr lang="en-GB" sz="3200" dirty="0">
                <a:solidFill>
                  <a:srgbClr val="425563"/>
                </a:solidFill>
                <a:highlight>
                  <a:srgbClr val="FFFF00"/>
                </a:highlight>
                <a:latin typeface="Raleway"/>
              </a:rPr>
              <a:t> “And let us consider how we may spur one another on toward love and good deeds, not giving up meeting together, as some are in the habit of doing, but encouraging one another—and all the more as you see the Day approaching.”</a:t>
            </a:r>
            <a:endParaRPr lang="en-GB" sz="3200" b="0" i="0" dirty="0">
              <a:solidFill>
                <a:srgbClr val="425563"/>
              </a:solidFill>
              <a:effectLst/>
              <a:highlight>
                <a:srgbClr val="FFFF00"/>
              </a:highlight>
              <a:latin typeface="Raleway"/>
            </a:endParaRPr>
          </a:p>
        </p:txBody>
      </p:sp>
    </p:spTree>
    <p:extLst>
      <p:ext uri="{BB962C8B-B14F-4D97-AF65-F5344CB8AC3E}">
        <p14:creationId xmlns:p14="http://schemas.microsoft.com/office/powerpoint/2010/main" val="1140772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ree Law Scales Cliparts, Download Free Law Scales Cliparts png images ...">
            <a:extLst>
              <a:ext uri="{FF2B5EF4-FFF2-40B4-BE49-F238E27FC236}">
                <a16:creationId xmlns:a16="http://schemas.microsoft.com/office/drawing/2014/main" id="{FCFA327D-6A3A-4F30-A9D7-90A7597B23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6955" y="1310675"/>
            <a:ext cx="7037045" cy="495208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0DF9E82-4B64-4663-AB6D-7E7482C434E0}"/>
              </a:ext>
            </a:extLst>
          </p:cNvPr>
          <p:cNvSpPr/>
          <p:nvPr/>
        </p:nvSpPr>
        <p:spPr>
          <a:xfrm>
            <a:off x="1656579" y="300632"/>
            <a:ext cx="8093947" cy="707886"/>
          </a:xfrm>
          <a:prstGeom prst="rect">
            <a:avLst/>
          </a:prstGeom>
          <a:noFill/>
        </p:spPr>
        <p:txBody>
          <a:bodyPr wrap="none" lIns="91440" tIns="45720" rIns="91440" bIns="45720">
            <a:spAutoFit/>
          </a:bodyPr>
          <a:lstStyle/>
          <a:p>
            <a:pPr algn="ctr"/>
            <a:r>
              <a:rPr lang="en-US" sz="4000" b="1" dirty="0">
                <a:ln w="0"/>
                <a:effectLst>
                  <a:outerShdw blurRad="38100" dist="19050" dir="2700000" algn="tl" rotWithShape="0">
                    <a:schemeClr val="dk1">
                      <a:alpha val="40000"/>
                    </a:schemeClr>
                  </a:outerShdw>
                </a:effectLst>
              </a:rPr>
              <a:t>WHAT HAVE YOU LEARNT TODAY?</a:t>
            </a:r>
            <a:endParaRPr lang="en-US" sz="40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04321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ree Law Scales Cliparts, Download Free Law Scales Cliparts png images ...">
            <a:extLst>
              <a:ext uri="{FF2B5EF4-FFF2-40B4-BE49-F238E27FC236}">
                <a16:creationId xmlns:a16="http://schemas.microsoft.com/office/drawing/2014/main" id="{FCFA327D-6A3A-4F30-A9D7-90A7597B23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864" y="2022705"/>
            <a:ext cx="7187228" cy="45346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E75E195-9B4C-4D84-ACC0-D600C9E1B6D3}"/>
              </a:ext>
            </a:extLst>
          </p:cNvPr>
          <p:cNvSpPr/>
          <p:nvPr/>
        </p:nvSpPr>
        <p:spPr>
          <a:xfrm>
            <a:off x="1979864" y="300632"/>
            <a:ext cx="7447359" cy="1323439"/>
          </a:xfrm>
          <a:prstGeom prst="rect">
            <a:avLst/>
          </a:prstGeom>
          <a:noFill/>
        </p:spPr>
        <p:txBody>
          <a:bodyPr wrap="none" lIns="91440" tIns="45720" rIns="91440" bIns="45720">
            <a:spAutoFit/>
          </a:bodyPr>
          <a:lstStyle/>
          <a:p>
            <a:pPr algn="ctr"/>
            <a:r>
              <a:rPr lang="en-US" sz="4000" dirty="0">
                <a:ln w="0"/>
                <a:effectLst>
                  <a:outerShdw blurRad="38100" dist="19050" dir="2700000" algn="tl" rotWithShape="0">
                    <a:schemeClr val="dk1">
                      <a:alpha val="40000"/>
                    </a:schemeClr>
                  </a:outerShdw>
                </a:effectLst>
              </a:rPr>
              <a:t>HOW WILL YOU GO AND SPREAD</a:t>
            </a:r>
          </a:p>
          <a:p>
            <a:pPr algn="ctr"/>
            <a:r>
              <a:rPr lang="en-US" sz="4000" dirty="0">
                <a:ln w="0"/>
                <a:effectLst>
                  <a:outerShdw blurRad="38100" dist="19050" dir="2700000" algn="tl" rotWithShape="0">
                    <a:schemeClr val="dk1">
                      <a:alpha val="40000"/>
                    </a:schemeClr>
                  </a:outerShdw>
                </a:effectLst>
              </a:rPr>
              <a:t> JUSTICE IN THE WORLD?</a:t>
            </a:r>
            <a:endParaRPr lang="en-US" sz="40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29289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raying hands clipart. Free download transparent .PNG | Creazilla">
            <a:extLst>
              <a:ext uri="{FF2B5EF4-FFF2-40B4-BE49-F238E27FC236}">
                <a16:creationId xmlns:a16="http://schemas.microsoft.com/office/drawing/2014/main" id="{92C2B2FC-1DEA-4013-B607-76A882FA11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768" y="608150"/>
            <a:ext cx="4149380" cy="414938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5C2CADB-01ED-42EE-AD60-4C4392F57E1B}"/>
              </a:ext>
            </a:extLst>
          </p:cNvPr>
          <p:cNvSpPr txBox="1"/>
          <p:nvPr/>
        </p:nvSpPr>
        <p:spPr>
          <a:xfrm>
            <a:off x="3207026" y="238818"/>
            <a:ext cx="5974867" cy="369332"/>
          </a:xfrm>
          <a:prstGeom prst="rect">
            <a:avLst/>
          </a:prstGeom>
          <a:noFill/>
        </p:spPr>
        <p:txBody>
          <a:bodyPr wrap="square" rtlCol="0">
            <a:spAutoFit/>
          </a:bodyPr>
          <a:lstStyle/>
          <a:p>
            <a:r>
              <a:rPr lang="en-GB"/>
              <a:t>Do unto others as you would have them do unto you.</a:t>
            </a:r>
            <a:endParaRPr lang="en-GB" sz="2000" dirty="0"/>
          </a:p>
        </p:txBody>
      </p:sp>
      <p:pic>
        <p:nvPicPr>
          <p:cNvPr id="2052" name="Picture 4" descr="Pin en LDS clip art">
            <a:extLst>
              <a:ext uri="{FF2B5EF4-FFF2-40B4-BE49-F238E27FC236}">
                <a16:creationId xmlns:a16="http://schemas.microsoft.com/office/drawing/2014/main" id="{9E23A80E-5EB3-4C70-B661-37C9F4FE93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4634" y="1537251"/>
            <a:ext cx="3976687" cy="4617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4388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72</TotalTime>
  <Words>426</Words>
  <Application>Microsoft Office PowerPoint</Application>
  <PresentationFormat>Widescreen</PresentationFormat>
  <Paragraphs>28</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Britannic Bold</vt:lpstr>
      <vt:lpstr>Raleway</vt:lpstr>
      <vt:lpstr>Trebuchet MS</vt:lpstr>
      <vt:lpstr>Wingdings 3</vt:lpstr>
      <vt:lpstr>Facet</vt:lpstr>
      <vt:lpstr>  Justice</vt:lpstr>
      <vt:lpstr>Malala Yousafzai</vt:lpstr>
      <vt:lpstr>James Weldon Johnson</vt:lpstr>
      <vt:lpstr>Who was he? </vt:lpstr>
      <vt:lpstr>PowerPoint Presentation</vt:lpstr>
      <vt:lpstr>What is the Bars purpose ?</vt:lpstr>
      <vt:lpstr>PowerPoint Presentation</vt:lpstr>
      <vt:lpstr>BIBLE LINK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Justice</dc:title>
  <dc:creator>Charlotte Dando</dc:creator>
  <cp:lastModifiedBy>Jo Day</cp:lastModifiedBy>
  <cp:revision>11</cp:revision>
  <cp:lastPrinted>2023-10-18T11:13:05Z</cp:lastPrinted>
  <dcterms:created xsi:type="dcterms:W3CDTF">2023-10-13T11:11:10Z</dcterms:created>
  <dcterms:modified xsi:type="dcterms:W3CDTF">2023-10-19T11:14:52Z</dcterms:modified>
</cp:coreProperties>
</file>