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5"/>
  </p:handoutMasterIdLst>
  <p:sldIdLst>
    <p:sldId id="261" r:id="rId2"/>
    <p:sldId id="258" r:id="rId3"/>
    <p:sldId id="263" r:id="rId4"/>
    <p:sldId id="269" r:id="rId5"/>
    <p:sldId id="264" r:id="rId6"/>
    <p:sldId id="272" r:id="rId7"/>
    <p:sldId id="273" r:id="rId8"/>
    <p:sldId id="274" r:id="rId9"/>
    <p:sldId id="275" r:id="rId10"/>
    <p:sldId id="276" r:id="rId11"/>
    <p:sldId id="278" r:id="rId12"/>
    <p:sldId id="279" r:id="rId13"/>
    <p:sldId id="280" r:id="rId14"/>
  </p:sldIdLst>
  <p:sldSz cx="9144000" cy="6858000" type="screen4x3"/>
  <p:notesSz cx="6858000" cy="9144000"/>
  <p:embeddedFontLst>
    <p:embeddedFont>
      <p:font typeface="BPreplay" panose="02000503000000020004" charset="0"/>
      <p:regular r:id="rId16"/>
      <p:bold r:id="rId17"/>
      <p:italic r:id="rId18"/>
      <p:boldItalic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Kalam" panose="020B0604020202020204" charset="0"/>
      <p:regular r:id="rId24"/>
    </p:embeddedFont>
    <p:embeddedFont>
      <p:font typeface="Sassoon Infant Rg" panose="02000503030000020003" charset="0"/>
      <p:regular r:id="rId25"/>
      <p:bold r:id="rId26"/>
    </p:embeddedFont>
    <p:embeddedFont>
      <p:font typeface="Tuffy" panose="020B0603060100000000" charset="0"/>
      <p:regular r:id="rId27"/>
      <p:bold r:id="rId28"/>
      <p:italic r:id="rId29"/>
      <p:boldItalic r:id="rId30"/>
    </p:embeddedFont>
    <p:embeddedFont>
      <p:font typeface="Twinkl" panose="020B0604020202020204" charset="0"/>
      <p:regular r:id="rId31"/>
      <p:bold r:id="rId32"/>
    </p:embeddedFont>
    <p:embeddedFont>
      <p:font typeface="Twinkl SemiBold" charset="0"/>
      <p:bold r:id="rId3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DB5183"/>
    <a:srgbClr val="FF7E00"/>
    <a:srgbClr val="FEFBDA"/>
    <a:srgbClr val="FFFFE1"/>
    <a:srgbClr val="FDFDFD"/>
    <a:srgbClr val="AD8CC0"/>
    <a:srgbClr val="9901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43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32" y="66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font" Target="fonts/font18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font" Target="fonts/font17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font" Target="fonts/font1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font" Target="fonts/font15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B56CF0C-BA44-4A1B-91BA-60177F40EF7E}" type="datetimeFigureOut">
              <a:rPr lang="en-GB"/>
              <a:pPr>
                <a:defRPr/>
              </a:pPr>
              <a:t>24/03/2020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D184E80-E01A-456E-8476-64D3101E1A1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944688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30409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32433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00857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8730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1666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27" r:id="rId3"/>
    <p:sldLayoutId id="2147483728" r:id="rId4"/>
    <p:sldLayoutId id="2147483729" r:id="rId5"/>
    <p:sldLayoutId id="2147483730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media" Target="../media/media2.WAV"/><Relationship Id="rId7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7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WAV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6.WAV"/><Relationship Id="rId13" Type="http://schemas.openxmlformats.org/officeDocument/2006/relationships/image" Target="../media/image13.png"/><Relationship Id="rId18" Type="http://schemas.openxmlformats.org/officeDocument/2006/relationships/image" Target="../media/image16.png"/><Relationship Id="rId3" Type="http://schemas.microsoft.com/office/2007/relationships/media" Target="../media/media4.WAV"/><Relationship Id="rId7" Type="http://schemas.microsoft.com/office/2007/relationships/media" Target="../media/media6.WAV"/><Relationship Id="rId12" Type="http://schemas.openxmlformats.org/officeDocument/2006/relationships/image" Target="../media/image12.png"/><Relationship Id="rId17" Type="http://schemas.openxmlformats.org/officeDocument/2006/relationships/image" Target="../media/image15.png"/><Relationship Id="rId2" Type="http://schemas.openxmlformats.org/officeDocument/2006/relationships/audio" Target="../media/media3.WAV"/><Relationship Id="rId16" Type="http://schemas.openxmlformats.org/officeDocument/2006/relationships/image" Target="../media/image14.png"/><Relationship Id="rId1" Type="http://schemas.microsoft.com/office/2007/relationships/media" Target="../media/media3.WAV"/><Relationship Id="rId6" Type="http://schemas.openxmlformats.org/officeDocument/2006/relationships/audio" Target="../media/media5.WAV"/><Relationship Id="rId11" Type="http://schemas.openxmlformats.org/officeDocument/2006/relationships/slideLayout" Target="../slideLayouts/slideLayout2.xml"/><Relationship Id="rId5" Type="http://schemas.microsoft.com/office/2007/relationships/media" Target="../media/media5.WAV"/><Relationship Id="rId15" Type="http://schemas.openxmlformats.org/officeDocument/2006/relationships/image" Target="../media/image9.png"/><Relationship Id="rId10" Type="http://schemas.openxmlformats.org/officeDocument/2006/relationships/audio" Target="../media/media7.WAV"/><Relationship Id="rId19" Type="http://schemas.openxmlformats.org/officeDocument/2006/relationships/image" Target="../media/image10.png"/><Relationship Id="rId4" Type="http://schemas.openxmlformats.org/officeDocument/2006/relationships/audio" Target="../media/media4.WAV"/><Relationship Id="rId9" Type="http://schemas.microsoft.com/office/2007/relationships/media" Target="../media/media7.WAV"/><Relationship Id="rId1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6.WAV"/><Relationship Id="rId13" Type="http://schemas.openxmlformats.org/officeDocument/2006/relationships/image" Target="../media/image17.png"/><Relationship Id="rId18" Type="http://schemas.openxmlformats.org/officeDocument/2006/relationships/image" Target="../media/image10.png"/><Relationship Id="rId3" Type="http://schemas.microsoft.com/office/2007/relationships/media" Target="../media/media4.WAV"/><Relationship Id="rId7" Type="http://schemas.microsoft.com/office/2007/relationships/media" Target="../media/media6.WAV"/><Relationship Id="rId12" Type="http://schemas.openxmlformats.org/officeDocument/2006/relationships/image" Target="../media/image7.png"/><Relationship Id="rId17" Type="http://schemas.openxmlformats.org/officeDocument/2006/relationships/image" Target="../media/image9.png"/><Relationship Id="rId2" Type="http://schemas.openxmlformats.org/officeDocument/2006/relationships/audio" Target="../media/media3.WAV"/><Relationship Id="rId16" Type="http://schemas.openxmlformats.org/officeDocument/2006/relationships/image" Target="../media/image16.png"/><Relationship Id="rId1" Type="http://schemas.microsoft.com/office/2007/relationships/media" Target="../media/media3.WAV"/><Relationship Id="rId6" Type="http://schemas.openxmlformats.org/officeDocument/2006/relationships/audio" Target="../media/media5.WAV"/><Relationship Id="rId11" Type="http://schemas.openxmlformats.org/officeDocument/2006/relationships/slideLayout" Target="../slideLayouts/slideLayout2.xml"/><Relationship Id="rId5" Type="http://schemas.microsoft.com/office/2007/relationships/media" Target="../media/media5.WAV"/><Relationship Id="rId15" Type="http://schemas.openxmlformats.org/officeDocument/2006/relationships/image" Target="../media/image19.png"/><Relationship Id="rId10" Type="http://schemas.openxmlformats.org/officeDocument/2006/relationships/audio" Target="../media/media7.WAV"/><Relationship Id="rId4" Type="http://schemas.openxmlformats.org/officeDocument/2006/relationships/audio" Target="../media/media4.WAV"/><Relationship Id="rId9" Type="http://schemas.microsoft.com/office/2007/relationships/media" Target="../media/media7.WAV"/><Relationship Id="rId1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microsoft.com/office/2007/relationships/media" Target="../media/media6.WAV"/><Relationship Id="rId7" Type="http://schemas.openxmlformats.org/officeDocument/2006/relationships/image" Target="../media/image7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16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0.png"/><Relationship Id="rId4" Type="http://schemas.openxmlformats.org/officeDocument/2006/relationships/audio" Target="../media/media6.WAV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20.png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3.png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22.png"/><Relationship Id="rId5" Type="http://schemas.openxmlformats.org/officeDocument/2006/relationships/image" Target="../media/image9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microsoft.com/office/2007/relationships/media" Target="../media/media11.WAV"/><Relationship Id="rId7" Type="http://schemas.openxmlformats.org/officeDocument/2006/relationships/image" Target="../media/image25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24.png"/><Relationship Id="rId11" Type="http://schemas.openxmlformats.org/officeDocument/2006/relationships/image" Target="../media/image10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27.png"/><Relationship Id="rId4" Type="http://schemas.openxmlformats.org/officeDocument/2006/relationships/audio" Target="../media/media11.WAV"/><Relationship Id="rId9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6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anose="02000503000000020004" pitchFamily="50" charset="0"/>
              </a:rPr>
              <a:t>French </a:t>
            </a:r>
            <a:r>
              <a:rPr lang="en-GB" altLang="en-US" sz="800">
                <a:solidFill>
                  <a:schemeClr val="bg1"/>
                </a:solidFill>
                <a:latin typeface="BPreplay" panose="02000503000000020004" pitchFamily="50" charset="0"/>
              </a:rPr>
              <a:t>| Year Three | Time | Birthdays | Lesson 4</a:t>
            </a:r>
          </a:p>
        </p:txBody>
      </p:sp>
      <p:sp>
        <p:nvSpPr>
          <p:cNvPr id="5127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/>
              <a:t>Time</a:t>
            </a:r>
          </a:p>
        </p:txBody>
      </p:sp>
      <p:sp>
        <p:nvSpPr>
          <p:cNvPr id="5128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/>
              <a:t>French</a:t>
            </a:r>
          </a:p>
        </p:txBody>
      </p:sp>
      <p:pic>
        <p:nvPicPr>
          <p:cNvPr id="5129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2606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6000" b="1" dirty="0">
                <a:solidFill>
                  <a:schemeClr val="tx1"/>
                </a:solidFill>
                <a:latin typeface="Twinkl" pitchFamily="2" charset="0"/>
              </a:rPr>
              <a:t>Mon </a:t>
            </a:r>
            <a:r>
              <a:rPr lang="en-GB" sz="6000" b="1" dirty="0" err="1">
                <a:solidFill>
                  <a:schemeClr val="tx1"/>
                </a:solidFill>
                <a:latin typeface="Twinkl" pitchFamily="2" charset="0"/>
              </a:rPr>
              <a:t>anniversaire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sz="4000" b="1" dirty="0">
                <a:solidFill>
                  <a:schemeClr val="tx1"/>
                </a:solidFill>
                <a:latin typeface="Twinkl" pitchFamily="2" charset="0"/>
              </a:rPr>
              <a:t>(My Birthday)</a:t>
            </a:r>
          </a:p>
        </p:txBody>
      </p:sp>
      <p:pic>
        <p:nvPicPr>
          <p:cNvPr id="6147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62"/>
          <a:stretch>
            <a:fillRect/>
          </a:stretch>
        </p:blipFill>
        <p:spPr bwMode="auto">
          <a:xfrm>
            <a:off x="684213" y="2924175"/>
            <a:ext cx="3949700" cy="393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984"/>
          <a:stretch>
            <a:fillRect/>
          </a:stretch>
        </p:blipFill>
        <p:spPr bwMode="auto">
          <a:xfrm>
            <a:off x="5127625" y="2924175"/>
            <a:ext cx="2613025" cy="393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7172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7173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7174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speak in sentences using known vocabulary and grammar.</a:t>
            </a:r>
          </a:p>
        </p:txBody>
      </p:sp>
      <p:sp>
        <p:nvSpPr>
          <p:cNvPr id="7175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r>
              <a:rPr lang="en-GB" altLang="en-US"/>
              <a:t>I can make new sentences by swapping key vocabulary.</a:t>
            </a:r>
          </a:p>
          <a:p>
            <a:r>
              <a:rPr lang="en-GB" altLang="en-US"/>
              <a:t>I can make my sentences questions or statements.</a:t>
            </a:r>
          </a:p>
          <a:p>
            <a:r>
              <a:rPr lang="en-GB" altLang="en-US"/>
              <a:t>I can compare English and French sentences.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5"/>
          <p:cNvSpPr>
            <a:spLocks noGrp="1"/>
          </p:cNvSpPr>
          <p:nvPr>
            <p:ph type="title"/>
          </p:nvPr>
        </p:nvSpPr>
        <p:spPr>
          <a:xfrm>
            <a:off x="457200" y="263525"/>
            <a:ext cx="8220075" cy="1597025"/>
          </a:xfrm>
        </p:spPr>
        <p:txBody>
          <a:bodyPr/>
          <a:lstStyle/>
          <a:p>
            <a:pPr eaLnBrk="1" hangingPunct="1"/>
            <a:r>
              <a:rPr lang="en-GB" altLang="en-US"/>
              <a:t>My Birthday Is In…</a:t>
            </a:r>
          </a:p>
        </p:txBody>
      </p:sp>
      <p:pic>
        <p:nvPicPr>
          <p:cNvPr id="8195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/>
          <p:cNvSpPr/>
          <p:nvPr/>
        </p:nvSpPr>
        <p:spPr>
          <a:xfrm>
            <a:off x="1190625" y="1704975"/>
            <a:ext cx="1279525" cy="12795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dirty="0" err="1">
                <a:latin typeface="Twinkl" pitchFamily="2" charset="0"/>
              </a:rPr>
              <a:t>mai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2568575" y="1860550"/>
            <a:ext cx="1690688" cy="1690688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dirty="0" err="1">
                <a:latin typeface="Twinkl" pitchFamily="2" charset="0"/>
              </a:rPr>
              <a:t>novembre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699125" y="2951163"/>
            <a:ext cx="1644650" cy="16462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dirty="0" err="1">
                <a:latin typeface="Twinkl" pitchFamily="2" charset="0"/>
              </a:rPr>
              <a:t>septembre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064125" y="1557338"/>
            <a:ext cx="1376363" cy="1376362"/>
          </a:xfrm>
          <a:prstGeom prst="ellipse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dirty="0" err="1">
                <a:latin typeface="Twinkl" pitchFamily="2" charset="0"/>
              </a:rPr>
              <a:t>juin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284663" y="2873375"/>
            <a:ext cx="1246187" cy="1246188"/>
          </a:xfrm>
          <a:prstGeom prst="ellipse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dirty="0" err="1">
                <a:latin typeface="Twinkl" pitchFamily="2" charset="0"/>
              </a:rPr>
              <a:t>juillet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6797675" y="1824038"/>
            <a:ext cx="1246188" cy="1246187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dirty="0" err="1">
                <a:latin typeface="Twinkl" pitchFamily="2" charset="0"/>
              </a:rPr>
              <a:t>février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1244600" y="4737100"/>
            <a:ext cx="1323975" cy="1323975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dirty="0" err="1">
                <a:latin typeface="Twinkl" pitchFamily="2" charset="0"/>
              </a:rPr>
              <a:t>avril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871538" y="3070225"/>
            <a:ext cx="1554162" cy="1554163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dirty="0" err="1">
                <a:latin typeface="Twinkl" pitchFamily="2" charset="0"/>
              </a:rPr>
              <a:t>décembre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927850" y="4351338"/>
            <a:ext cx="1246188" cy="1246187"/>
          </a:xfrm>
          <a:prstGeom prst="ellipse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dirty="0">
                <a:latin typeface="Twinkl" pitchFamily="2" charset="0"/>
              </a:rPr>
              <a:t>mars</a:t>
            </a:r>
          </a:p>
        </p:txBody>
      </p:sp>
      <p:sp>
        <p:nvSpPr>
          <p:cNvPr id="22" name="Oval 21"/>
          <p:cNvSpPr/>
          <p:nvPr/>
        </p:nvSpPr>
        <p:spPr>
          <a:xfrm>
            <a:off x="2451100" y="3676650"/>
            <a:ext cx="1644650" cy="1644650"/>
          </a:xfrm>
          <a:prstGeom prst="ellipse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dirty="0" err="1">
                <a:latin typeface="Twinkl" pitchFamily="2" charset="0"/>
              </a:rPr>
              <a:t>janvier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5605463" y="4737100"/>
            <a:ext cx="1192212" cy="1192213"/>
          </a:xfrm>
          <a:prstGeom prst="ellipse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dirty="0" err="1">
                <a:latin typeface="Twinkl" pitchFamily="2" charset="0"/>
              </a:rPr>
              <a:t>août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208463" y="4265613"/>
            <a:ext cx="1303337" cy="1303337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dirty="0" err="1">
                <a:latin typeface="Twinkl" pitchFamily="2" charset="0"/>
              </a:rPr>
              <a:t>octobre</a:t>
            </a:r>
            <a:endParaRPr lang="en-GB" sz="1700" dirty="0">
              <a:latin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My Birthday Is In…</a:t>
            </a:r>
          </a:p>
        </p:txBody>
      </p:sp>
      <p:pic>
        <p:nvPicPr>
          <p:cNvPr id="9219" name="Whole Clas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818"/>
          <a:stretch>
            <a:fillRect/>
          </a:stretch>
        </p:blipFill>
        <p:spPr bwMode="auto">
          <a:xfrm>
            <a:off x="3035300" y="2562225"/>
            <a:ext cx="3073400" cy="353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3"/>
          <p:cNvSpPr/>
          <p:nvPr/>
        </p:nvSpPr>
        <p:spPr>
          <a:xfrm>
            <a:off x="755650" y="1749425"/>
            <a:ext cx="7632700" cy="635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 which month is your birthday?  </a:t>
            </a:r>
          </a:p>
        </p:txBody>
      </p:sp>
      <p:grpSp>
        <p:nvGrpSpPr>
          <p:cNvPr id="7" name="1"/>
          <p:cNvGrpSpPr>
            <a:grpSpLocks/>
          </p:cNvGrpSpPr>
          <p:nvPr/>
        </p:nvGrpSpPr>
        <p:grpSpPr bwMode="auto">
          <a:xfrm>
            <a:off x="939800" y="3303588"/>
            <a:ext cx="1828800" cy="1358900"/>
            <a:chOff x="939113" y="3303761"/>
            <a:chExt cx="1828800" cy="1359244"/>
          </a:xfrm>
        </p:grpSpPr>
        <p:sp>
          <p:nvSpPr>
            <p:cNvPr id="3" name="Oval Callout 2"/>
            <p:cNvSpPr/>
            <p:nvPr/>
          </p:nvSpPr>
          <p:spPr>
            <a:xfrm>
              <a:off x="939113" y="3303761"/>
              <a:ext cx="1828800" cy="1359244"/>
            </a:xfrm>
            <a:prstGeom prst="wedgeEllipseCallout">
              <a:avLst>
                <a:gd name="adj1" fmla="val 75225"/>
                <a:gd name="adj2" fmla="val -4231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dirty="0" err="1">
                  <a:solidFill>
                    <a:schemeClr val="tx1"/>
                  </a:solidFill>
                  <a:latin typeface="Twinkl" pitchFamily="2" charset="0"/>
                </a:rPr>
                <a:t>Salut</a:t>
              </a:r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, </a:t>
              </a:r>
              <a:r>
                <a:rPr lang="en-GB" dirty="0" err="1">
                  <a:solidFill>
                    <a:schemeClr val="tx1"/>
                  </a:solidFill>
                  <a:latin typeface="Twinkl" pitchFamily="2" charset="0"/>
                </a:rPr>
                <a:t>novembre</a:t>
              </a:r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.</a:t>
              </a:r>
            </a:p>
          </p:txBody>
        </p:sp>
        <p:pic>
          <p:nvPicPr>
            <p:cNvPr id="9229" name="L'ange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24132" y="3429000"/>
              <a:ext cx="258762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2"/>
          <p:cNvGrpSpPr>
            <a:grpSpLocks/>
          </p:cNvGrpSpPr>
          <p:nvPr/>
        </p:nvGrpSpPr>
        <p:grpSpPr bwMode="auto">
          <a:xfrm>
            <a:off x="6270625" y="2624138"/>
            <a:ext cx="1828800" cy="1358900"/>
            <a:chOff x="6270625" y="2624139"/>
            <a:chExt cx="1828800" cy="1359244"/>
          </a:xfrm>
        </p:grpSpPr>
        <p:sp>
          <p:nvSpPr>
            <p:cNvPr id="8" name="Oval Callout 7"/>
            <p:cNvSpPr/>
            <p:nvPr/>
          </p:nvSpPr>
          <p:spPr>
            <a:xfrm>
              <a:off x="6270625" y="2624139"/>
              <a:ext cx="1828800" cy="1359244"/>
            </a:xfrm>
            <a:prstGeom prst="wedgeEllipseCallout">
              <a:avLst>
                <a:gd name="adj1" fmla="val -75676"/>
                <a:gd name="adj2" fmla="val -14436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Bonjour, </a:t>
              </a:r>
              <a:r>
                <a:rPr lang="en-GB" dirty="0" err="1">
                  <a:solidFill>
                    <a:schemeClr val="tx1"/>
                  </a:solidFill>
                  <a:latin typeface="Twinkl" pitchFamily="2" charset="0"/>
                </a:rPr>
                <a:t>juin</a:t>
              </a:r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.</a:t>
              </a:r>
            </a:p>
          </p:txBody>
        </p:sp>
        <p:pic>
          <p:nvPicPr>
            <p:cNvPr id="9227" name="L'ange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55644" y="2715109"/>
              <a:ext cx="258762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1 Salut, novemb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1050" y="36782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2 Bonjour, juin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1050" y="43640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0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5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0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5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709"/>
          <a:stretch>
            <a:fillRect/>
          </a:stretch>
        </p:blipFill>
        <p:spPr bwMode="auto">
          <a:xfrm>
            <a:off x="1998663" y="2643188"/>
            <a:ext cx="3910012" cy="344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When’s Your Birthday?</a:t>
            </a:r>
          </a:p>
        </p:txBody>
      </p:sp>
      <p:pic>
        <p:nvPicPr>
          <p:cNvPr id="12292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5970588" y="3021013"/>
            <a:ext cx="2284412" cy="1966912"/>
            <a:chOff x="3327663" y="2567290"/>
            <a:chExt cx="2283457" cy="1966698"/>
          </a:xfrm>
        </p:grpSpPr>
        <p:sp>
          <p:nvSpPr>
            <p:cNvPr id="3" name="Oval Callout 2"/>
            <p:cNvSpPr/>
            <p:nvPr/>
          </p:nvSpPr>
          <p:spPr>
            <a:xfrm>
              <a:off x="3327663" y="2567290"/>
              <a:ext cx="2283457" cy="1966698"/>
            </a:xfrm>
            <a:prstGeom prst="wedgeEllipseCallout">
              <a:avLst>
                <a:gd name="adj1" fmla="val -76075"/>
                <a:gd name="adj2" fmla="val -20899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fr-FR" dirty="0">
                  <a:solidFill>
                    <a:schemeClr val="tx1"/>
                  </a:solidFill>
                  <a:latin typeface="Twinkl" pitchFamily="2" charset="0"/>
                </a:rPr>
                <a:t>Quelle est la date de ton anniversaire ?</a:t>
              </a:r>
            </a:p>
          </p:txBody>
        </p:sp>
        <p:pic>
          <p:nvPicPr>
            <p:cNvPr id="12299" name="L'ange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7097" y="2772761"/>
              <a:ext cx="285490" cy="273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336" name="Group 14335"/>
          <p:cNvGrpSpPr>
            <a:grpSpLocks/>
          </p:cNvGrpSpPr>
          <p:nvPr/>
        </p:nvGrpSpPr>
        <p:grpSpPr bwMode="auto">
          <a:xfrm>
            <a:off x="908050" y="1825625"/>
            <a:ext cx="7632700" cy="2401888"/>
            <a:chOff x="908050" y="1825518"/>
            <a:chExt cx="7632700" cy="2402307"/>
          </a:xfrm>
        </p:grpSpPr>
        <p:sp>
          <p:nvSpPr>
            <p:cNvPr id="36" name="3"/>
            <p:cNvSpPr/>
            <p:nvPr/>
          </p:nvSpPr>
          <p:spPr>
            <a:xfrm>
              <a:off x="908050" y="1825518"/>
              <a:ext cx="7632700" cy="633523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dirty="0" err="1">
                  <a:solidFill>
                    <a:schemeClr val="tx1"/>
                  </a:solidFill>
                  <a:latin typeface="Twinkl" pitchFamily="2" charset="0"/>
                </a:rPr>
                <a:t>anniversaire</a:t>
              </a:r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 = birthday</a:t>
              </a:r>
            </a:p>
          </p:txBody>
        </p:sp>
        <p:sp>
          <p:nvSpPr>
            <p:cNvPr id="35" name="Oval 34"/>
            <p:cNvSpPr/>
            <p:nvPr/>
          </p:nvSpPr>
          <p:spPr>
            <a:xfrm>
              <a:off x="1427163" y="2587651"/>
              <a:ext cx="1677987" cy="1640174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8000" b="1" dirty="0">
                  <a:latin typeface="Twinkl" pitchFamily="2" charset="0"/>
                </a:rPr>
                <a:t>?</a:t>
              </a:r>
            </a:p>
          </p:txBody>
        </p:sp>
      </p:grpSp>
      <p:pic>
        <p:nvPicPr>
          <p:cNvPr id="4" name="5 Quelle est la date de ton anniversai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1850" y="43672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9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99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288"/>
          <a:stretch>
            <a:fillRect/>
          </a:stretch>
        </p:blipFill>
        <p:spPr bwMode="auto">
          <a:xfrm>
            <a:off x="5751513" y="3254375"/>
            <a:ext cx="1657350" cy="284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66" b="51341"/>
          <a:stretch>
            <a:fillRect/>
          </a:stretch>
        </p:blipFill>
        <p:spPr bwMode="auto">
          <a:xfrm>
            <a:off x="757238" y="2990850"/>
            <a:ext cx="1624012" cy="309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When’s Your Birthday?</a:t>
            </a:r>
          </a:p>
        </p:txBody>
      </p:sp>
      <p:pic>
        <p:nvPicPr>
          <p:cNvPr id="13317" name="Whole Class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679575" y="3719513"/>
            <a:ext cx="2109788" cy="1833562"/>
            <a:chOff x="3327663" y="2524360"/>
            <a:chExt cx="2333300" cy="2009627"/>
          </a:xfrm>
        </p:grpSpPr>
        <p:sp>
          <p:nvSpPr>
            <p:cNvPr id="3" name="Oval Callout 2"/>
            <p:cNvSpPr/>
            <p:nvPr/>
          </p:nvSpPr>
          <p:spPr>
            <a:xfrm>
              <a:off x="3327663" y="2524360"/>
              <a:ext cx="2333300" cy="2009627"/>
            </a:xfrm>
            <a:prstGeom prst="wedgeEllipseCallout">
              <a:avLst>
                <a:gd name="adj1" fmla="val -67104"/>
                <a:gd name="adj2" fmla="val -38248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fr-FR" sz="1600" dirty="0">
                  <a:solidFill>
                    <a:schemeClr val="tx1"/>
                  </a:solidFill>
                  <a:latin typeface="Twinkl" pitchFamily="2" charset="0"/>
                </a:rPr>
                <a:t>Quelle est la date de ton anniversaire ?</a:t>
              </a:r>
            </a:p>
          </p:txBody>
        </p:sp>
        <p:pic>
          <p:nvPicPr>
            <p:cNvPr id="13333" name="L'ange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1198" y="2754411"/>
              <a:ext cx="285490" cy="273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6" name="3"/>
          <p:cNvSpPr/>
          <p:nvPr/>
        </p:nvSpPr>
        <p:spPr bwMode="auto">
          <a:xfrm>
            <a:off x="908050" y="1825625"/>
            <a:ext cx="7632700" cy="9588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Listen to each person answering the question. When do you think each person’s birthday is?</a:t>
            </a:r>
          </a:p>
        </p:txBody>
      </p:sp>
      <p:pic>
        <p:nvPicPr>
          <p:cNvPr id="13320" name="Picture 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482"/>
          <a:stretch>
            <a:fillRect/>
          </a:stretch>
        </p:blipFill>
        <p:spPr bwMode="auto">
          <a:xfrm>
            <a:off x="3606800" y="3563938"/>
            <a:ext cx="1525588" cy="253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4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284"/>
          <a:stretch>
            <a:fillRect/>
          </a:stretch>
        </p:blipFill>
        <p:spPr bwMode="auto">
          <a:xfrm>
            <a:off x="4892675" y="3592513"/>
            <a:ext cx="1435100" cy="250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140" b="50555"/>
          <a:stretch>
            <a:fillRect/>
          </a:stretch>
        </p:blipFill>
        <p:spPr bwMode="auto">
          <a:xfrm>
            <a:off x="7053263" y="3254375"/>
            <a:ext cx="1341437" cy="284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1" name="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8650" y="3179763"/>
            <a:ext cx="257175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2" name="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638" y="3173413"/>
            <a:ext cx="25876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3" name="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2938463"/>
            <a:ext cx="2587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4" name="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3188" y="2938463"/>
            <a:ext cx="25876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5 Quelle est la date de ton anniversai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4025" y="6429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6 Mon anniversaire est le onze juille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6725" y="12858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7 Mon anniversaire est le vingt mar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6725" y="19304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8 Mon anniversaire est le deux février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6725" y="25701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9 Mon anniversaire est le dix-neuf septembre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4025" y="32099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99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74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77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2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74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445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4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95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2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4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440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2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399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When’s Your Birthday?</a:t>
            </a:r>
          </a:p>
        </p:txBody>
      </p:sp>
      <p:pic>
        <p:nvPicPr>
          <p:cNvPr id="14339" name="Whole Class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340" name="Group 6"/>
          <p:cNvGrpSpPr>
            <a:grpSpLocks/>
          </p:cNvGrpSpPr>
          <p:nvPr/>
        </p:nvGrpSpPr>
        <p:grpSpPr bwMode="auto">
          <a:xfrm>
            <a:off x="2489200" y="3819525"/>
            <a:ext cx="4176713" cy="2273300"/>
            <a:chOff x="2141160" y="3250771"/>
            <a:chExt cx="5223467" cy="2842054"/>
          </a:xfrm>
        </p:grpSpPr>
        <p:pic>
          <p:nvPicPr>
            <p:cNvPr id="14361" name="Picture 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6288"/>
            <a:stretch>
              <a:fillRect/>
            </a:stretch>
          </p:blipFill>
          <p:spPr bwMode="auto">
            <a:xfrm>
              <a:off x="4285361" y="3250771"/>
              <a:ext cx="1657299" cy="2842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62" name="Picture 3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4482"/>
            <a:stretch>
              <a:fillRect/>
            </a:stretch>
          </p:blipFill>
          <p:spPr bwMode="auto">
            <a:xfrm>
              <a:off x="2141160" y="3561032"/>
              <a:ext cx="1525259" cy="2531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63" name="Picture 4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4284"/>
            <a:stretch>
              <a:fillRect/>
            </a:stretch>
          </p:blipFill>
          <p:spPr bwMode="auto">
            <a:xfrm>
              <a:off x="3427549" y="3589827"/>
              <a:ext cx="1435318" cy="2502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64" name="Picture 7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759" b="50555"/>
            <a:stretch>
              <a:fillRect/>
            </a:stretch>
          </p:blipFill>
          <p:spPr bwMode="auto">
            <a:xfrm>
              <a:off x="5588023" y="3250771"/>
              <a:ext cx="1776604" cy="2842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question"/>
          <p:cNvGrpSpPr>
            <a:grpSpLocks/>
          </p:cNvGrpSpPr>
          <p:nvPr/>
        </p:nvGrpSpPr>
        <p:grpSpPr bwMode="auto">
          <a:xfrm>
            <a:off x="762000" y="1766888"/>
            <a:ext cx="7632700" cy="504825"/>
            <a:chOff x="761657" y="1766666"/>
            <a:chExt cx="7632700" cy="505035"/>
          </a:xfrm>
        </p:grpSpPr>
        <p:sp>
          <p:nvSpPr>
            <p:cNvPr id="22" name="3"/>
            <p:cNvSpPr/>
            <p:nvPr/>
          </p:nvSpPr>
          <p:spPr bwMode="auto">
            <a:xfrm>
              <a:off x="761657" y="1766666"/>
              <a:ext cx="7632700" cy="50503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fr-FR" dirty="0">
                  <a:solidFill>
                    <a:schemeClr val="tx1"/>
                  </a:solidFill>
                  <a:latin typeface="Twinkl" pitchFamily="2" charset="0"/>
                </a:rPr>
                <a:t>Quelle est la date de ton anniversaire ?</a:t>
              </a:r>
            </a:p>
          </p:txBody>
        </p:sp>
        <p:pic>
          <p:nvPicPr>
            <p:cNvPr id="14360" name="L'ange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11765" y="1894459"/>
              <a:ext cx="258049" cy="2494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4" name="4"/>
          <p:cNvGrpSpPr>
            <a:grpSpLocks/>
          </p:cNvGrpSpPr>
          <p:nvPr/>
        </p:nvGrpSpPr>
        <p:grpSpPr bwMode="auto">
          <a:xfrm>
            <a:off x="6421438" y="2757488"/>
            <a:ext cx="1966912" cy="1735137"/>
            <a:chOff x="847288" y="3049891"/>
            <a:chExt cx="1920625" cy="1647944"/>
          </a:xfrm>
        </p:grpSpPr>
        <p:sp>
          <p:nvSpPr>
            <p:cNvPr id="25" name="Oval Callout 24"/>
            <p:cNvSpPr/>
            <p:nvPr/>
          </p:nvSpPr>
          <p:spPr>
            <a:xfrm>
              <a:off x="847288" y="3049891"/>
              <a:ext cx="1920625" cy="1647944"/>
            </a:xfrm>
            <a:prstGeom prst="wedgeEllipseCallout">
              <a:avLst>
                <a:gd name="adj1" fmla="val -60138"/>
                <a:gd name="adj2" fmla="val 50634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fr-FR" sz="1600" dirty="0">
                  <a:solidFill>
                    <a:schemeClr val="tx1"/>
                  </a:solidFill>
                  <a:latin typeface="Twinkl" pitchFamily="2" charset="0"/>
                </a:rPr>
                <a:t>Mon anniversaire est le deux février. </a:t>
              </a:r>
            </a:p>
          </p:txBody>
        </p:sp>
        <p:pic>
          <p:nvPicPr>
            <p:cNvPr id="14358" name="L'ange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8219" y="3159795"/>
              <a:ext cx="258762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7" name="3"/>
          <p:cNvGrpSpPr>
            <a:grpSpLocks/>
          </p:cNvGrpSpPr>
          <p:nvPr/>
        </p:nvGrpSpPr>
        <p:grpSpPr bwMode="auto">
          <a:xfrm>
            <a:off x="4400550" y="1947863"/>
            <a:ext cx="2109788" cy="1736725"/>
            <a:chOff x="847288" y="3049891"/>
            <a:chExt cx="2061354" cy="1647944"/>
          </a:xfrm>
        </p:grpSpPr>
        <p:sp>
          <p:nvSpPr>
            <p:cNvPr id="28" name="Oval Callout 27"/>
            <p:cNvSpPr/>
            <p:nvPr/>
          </p:nvSpPr>
          <p:spPr>
            <a:xfrm>
              <a:off x="847288" y="3049891"/>
              <a:ext cx="2061354" cy="1647944"/>
            </a:xfrm>
            <a:prstGeom prst="wedgeEllipseCallout">
              <a:avLst>
                <a:gd name="adj1" fmla="val -17993"/>
                <a:gd name="adj2" fmla="val 72464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fr-FR" sz="1600" dirty="0">
                  <a:solidFill>
                    <a:schemeClr val="tx1"/>
                  </a:solidFill>
                  <a:latin typeface="Twinkl" pitchFamily="2" charset="0"/>
                </a:rPr>
                <a:t>Mon anniversaire est le dix-neuf septembre. </a:t>
              </a:r>
            </a:p>
          </p:txBody>
        </p:sp>
        <p:pic>
          <p:nvPicPr>
            <p:cNvPr id="14356" name="L'ange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8584" y="3126803"/>
              <a:ext cx="258762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" name="2"/>
          <p:cNvGrpSpPr>
            <a:grpSpLocks/>
          </p:cNvGrpSpPr>
          <p:nvPr/>
        </p:nvGrpSpPr>
        <p:grpSpPr bwMode="auto">
          <a:xfrm>
            <a:off x="2416175" y="2303463"/>
            <a:ext cx="1873250" cy="1628775"/>
            <a:chOff x="1079822" y="2966093"/>
            <a:chExt cx="1828819" cy="1545842"/>
          </a:xfrm>
        </p:grpSpPr>
        <p:sp>
          <p:nvSpPr>
            <p:cNvPr id="31" name="Oval Callout 30"/>
            <p:cNvSpPr/>
            <p:nvPr/>
          </p:nvSpPr>
          <p:spPr>
            <a:xfrm>
              <a:off x="1079822" y="2966093"/>
              <a:ext cx="1828819" cy="1545842"/>
            </a:xfrm>
            <a:prstGeom prst="wedgeEllipseCallout">
              <a:avLst>
                <a:gd name="adj1" fmla="val 29071"/>
                <a:gd name="adj2" fmla="val 7246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fr-FR" sz="1600" dirty="0">
                  <a:solidFill>
                    <a:schemeClr val="tx1"/>
                  </a:solidFill>
                  <a:latin typeface="Twinkl" pitchFamily="2" charset="0"/>
                </a:rPr>
                <a:t>Mon anniversaire est le vingt mars. </a:t>
              </a:r>
            </a:p>
          </p:txBody>
        </p:sp>
        <p:pic>
          <p:nvPicPr>
            <p:cNvPr id="14354" name="L'ange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64850" y="3004899"/>
              <a:ext cx="258762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3" name="1"/>
          <p:cNvGrpSpPr>
            <a:grpSpLocks/>
          </p:cNvGrpSpPr>
          <p:nvPr/>
        </p:nvGrpSpPr>
        <p:grpSpPr bwMode="auto">
          <a:xfrm>
            <a:off x="750888" y="3678238"/>
            <a:ext cx="1873250" cy="1628775"/>
            <a:chOff x="1079822" y="2966093"/>
            <a:chExt cx="1828819" cy="1545842"/>
          </a:xfrm>
        </p:grpSpPr>
        <p:sp>
          <p:nvSpPr>
            <p:cNvPr id="34" name="Oval Callout 33"/>
            <p:cNvSpPr/>
            <p:nvPr/>
          </p:nvSpPr>
          <p:spPr>
            <a:xfrm>
              <a:off x="1079822" y="2966093"/>
              <a:ext cx="1828819" cy="1545842"/>
            </a:xfrm>
            <a:prstGeom prst="wedgeEllipseCallout">
              <a:avLst>
                <a:gd name="adj1" fmla="val 72176"/>
                <a:gd name="adj2" fmla="val 12261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fr-FR" sz="1600" dirty="0">
                  <a:solidFill>
                    <a:schemeClr val="tx1"/>
                  </a:solidFill>
                  <a:latin typeface="Twinkl" pitchFamily="2" charset="0"/>
                </a:rPr>
                <a:t>Mon anniversaire est le onze juillet. </a:t>
              </a:r>
            </a:p>
          </p:txBody>
        </p:sp>
        <p:pic>
          <p:nvPicPr>
            <p:cNvPr id="14352" name="L'ange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64850" y="3004899"/>
              <a:ext cx="258762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" name="5 Quelle est la date de ton anniversai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250" y="9794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Mon anniversaire est le onze juille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250" y="17764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Mon anniversaire est le vingt mar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250" y="25336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8 Mon anniversaire est le deux février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250" y="33480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9 Mon anniversaire est le dix-neuf septembre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250" y="41624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99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477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 nodeType="clickPar">
                      <p:stCondLst>
                        <p:cond delay="0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445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 nodeType="clickPar">
                      <p:stCondLst>
                        <p:cond delay="0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495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440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59" b="50555"/>
          <a:stretch>
            <a:fillRect/>
          </a:stretch>
        </p:blipFill>
        <p:spPr bwMode="auto">
          <a:xfrm>
            <a:off x="4405313" y="3819525"/>
            <a:ext cx="1420812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When’s Your Birthday?</a:t>
            </a:r>
          </a:p>
        </p:txBody>
      </p:sp>
      <p:pic>
        <p:nvPicPr>
          <p:cNvPr id="15364" name="Whole Clas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284"/>
          <a:stretch>
            <a:fillRect/>
          </a:stretch>
        </p:blipFill>
        <p:spPr bwMode="auto">
          <a:xfrm>
            <a:off x="3517900" y="4090988"/>
            <a:ext cx="1147763" cy="200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3"/>
          <p:cNvSpPr/>
          <p:nvPr/>
        </p:nvSpPr>
        <p:spPr bwMode="auto">
          <a:xfrm>
            <a:off x="762000" y="1766888"/>
            <a:ext cx="7632700" cy="7715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Compare with what you wrote in your book – how are the English and French sentences different/the same?</a:t>
            </a:r>
          </a:p>
        </p:txBody>
      </p:sp>
      <p:grpSp>
        <p:nvGrpSpPr>
          <p:cNvPr id="24" name="2"/>
          <p:cNvGrpSpPr>
            <a:grpSpLocks/>
          </p:cNvGrpSpPr>
          <p:nvPr/>
        </p:nvGrpSpPr>
        <p:grpSpPr bwMode="auto">
          <a:xfrm>
            <a:off x="5581650" y="2757488"/>
            <a:ext cx="1966913" cy="1735137"/>
            <a:chOff x="847288" y="3049891"/>
            <a:chExt cx="1920625" cy="1647944"/>
          </a:xfrm>
        </p:grpSpPr>
        <p:sp>
          <p:nvSpPr>
            <p:cNvPr id="25" name="Oval Callout 24"/>
            <p:cNvSpPr/>
            <p:nvPr/>
          </p:nvSpPr>
          <p:spPr>
            <a:xfrm>
              <a:off x="847288" y="3049891"/>
              <a:ext cx="1920625" cy="1647944"/>
            </a:xfrm>
            <a:prstGeom prst="wedgeEllipseCallout">
              <a:avLst>
                <a:gd name="adj1" fmla="val -60138"/>
                <a:gd name="adj2" fmla="val 50634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fr-FR" sz="1600" dirty="0">
                  <a:solidFill>
                    <a:schemeClr val="tx1"/>
                  </a:solidFill>
                  <a:latin typeface="Twinkl" pitchFamily="2" charset="0"/>
                </a:rPr>
                <a:t>Mon anniversaire est le deux février. </a:t>
              </a:r>
            </a:p>
          </p:txBody>
        </p:sp>
        <p:pic>
          <p:nvPicPr>
            <p:cNvPr id="15376" name="L'ange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8219" y="3159795"/>
              <a:ext cx="258762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" name="1"/>
          <p:cNvGrpSpPr>
            <a:grpSpLocks/>
          </p:cNvGrpSpPr>
          <p:nvPr/>
        </p:nvGrpSpPr>
        <p:grpSpPr bwMode="auto">
          <a:xfrm>
            <a:off x="1844675" y="3005138"/>
            <a:ext cx="1873250" cy="1628775"/>
            <a:chOff x="1079822" y="2966093"/>
            <a:chExt cx="1828819" cy="1545842"/>
          </a:xfrm>
        </p:grpSpPr>
        <p:sp>
          <p:nvSpPr>
            <p:cNvPr id="31" name="Oval Callout 30"/>
            <p:cNvSpPr/>
            <p:nvPr/>
          </p:nvSpPr>
          <p:spPr>
            <a:xfrm>
              <a:off x="1079822" y="2966093"/>
              <a:ext cx="1828819" cy="1545842"/>
            </a:xfrm>
            <a:prstGeom prst="wedgeEllipseCallout">
              <a:avLst>
                <a:gd name="adj1" fmla="val 56337"/>
                <a:gd name="adj2" fmla="val 492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fr-FR" sz="1600" dirty="0">
                  <a:solidFill>
                    <a:schemeClr val="tx1"/>
                  </a:solidFill>
                  <a:latin typeface="Twinkl" pitchFamily="2" charset="0"/>
                </a:rPr>
                <a:t>Mon anniversaire est le vingt mars. </a:t>
              </a:r>
            </a:p>
          </p:txBody>
        </p:sp>
        <p:pic>
          <p:nvPicPr>
            <p:cNvPr id="15374" name="L'ange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64850" y="3004899"/>
              <a:ext cx="258762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9" name="Answer 1"/>
          <p:cNvSpPr/>
          <p:nvPr/>
        </p:nvSpPr>
        <p:spPr bwMode="auto">
          <a:xfrm>
            <a:off x="1844675" y="3005138"/>
            <a:ext cx="1873250" cy="1628775"/>
          </a:xfrm>
          <a:prstGeom prst="wedgeEllipseCallout">
            <a:avLst>
              <a:gd name="adj1" fmla="val 56337"/>
              <a:gd name="adj2" fmla="val 49200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My birthday is the 20th March.</a:t>
            </a:r>
          </a:p>
        </p:txBody>
      </p:sp>
      <p:sp>
        <p:nvSpPr>
          <p:cNvPr id="36" name="Answer 2"/>
          <p:cNvSpPr/>
          <p:nvPr/>
        </p:nvSpPr>
        <p:spPr bwMode="auto">
          <a:xfrm>
            <a:off x="5581650" y="2763838"/>
            <a:ext cx="1966913" cy="1735137"/>
          </a:xfrm>
          <a:prstGeom prst="wedgeEllipseCallout">
            <a:avLst>
              <a:gd name="adj1" fmla="val -60138"/>
              <a:gd name="adj2" fmla="val 50634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My birthday is the 2nd February.</a:t>
            </a:r>
          </a:p>
        </p:txBody>
      </p:sp>
      <p:pic>
        <p:nvPicPr>
          <p:cNvPr id="4" name="7 Mon anniversaire est le vingt mar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4388" y="33258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8 Mon anniversaire est le deux février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4388" y="40243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445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40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9" grpId="0" animBg="1"/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3"/>
          <p:cNvSpPr/>
          <p:nvPr/>
        </p:nvSpPr>
        <p:spPr bwMode="auto">
          <a:xfrm>
            <a:off x="755650" y="3294063"/>
            <a:ext cx="7632700" cy="27987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6387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When’s Your Birthday?</a:t>
            </a:r>
          </a:p>
        </p:txBody>
      </p:sp>
      <p:pic>
        <p:nvPicPr>
          <p:cNvPr id="16388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" name="1"/>
          <p:cNvGrpSpPr>
            <a:grpSpLocks/>
          </p:cNvGrpSpPr>
          <p:nvPr/>
        </p:nvGrpSpPr>
        <p:grpSpPr bwMode="auto">
          <a:xfrm>
            <a:off x="1847850" y="1857375"/>
            <a:ext cx="2043113" cy="1776413"/>
            <a:chOff x="914051" y="2966093"/>
            <a:chExt cx="1994590" cy="1685963"/>
          </a:xfrm>
        </p:grpSpPr>
        <p:sp>
          <p:nvSpPr>
            <p:cNvPr id="31" name="Oval Callout 30"/>
            <p:cNvSpPr/>
            <p:nvPr/>
          </p:nvSpPr>
          <p:spPr>
            <a:xfrm>
              <a:off x="914051" y="2966093"/>
              <a:ext cx="1994590" cy="1685963"/>
            </a:xfrm>
            <a:prstGeom prst="wedgeEllipseCallout">
              <a:avLst>
                <a:gd name="adj1" fmla="val 90837"/>
                <a:gd name="adj2" fmla="val 492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fr-FR" sz="1600" dirty="0">
                  <a:solidFill>
                    <a:schemeClr val="tx1"/>
                  </a:solidFill>
                  <a:latin typeface="Twinkl" pitchFamily="2" charset="0"/>
                </a:rPr>
                <a:t>Mon anniversaire est le premier août. </a:t>
              </a:r>
            </a:p>
          </p:txBody>
        </p:sp>
        <p:pic>
          <p:nvPicPr>
            <p:cNvPr id="16394" name="L'ange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1158" y="3036748"/>
              <a:ext cx="258762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6390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482"/>
          <a:stretch>
            <a:fillRect/>
          </a:stretch>
        </p:blipFill>
        <p:spPr bwMode="auto">
          <a:xfrm>
            <a:off x="3890963" y="2038350"/>
            <a:ext cx="1833562" cy="405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answer 1"/>
          <p:cNvSpPr/>
          <p:nvPr/>
        </p:nvSpPr>
        <p:spPr bwMode="auto">
          <a:xfrm>
            <a:off x="1846263" y="1857375"/>
            <a:ext cx="2043112" cy="1776413"/>
          </a:xfrm>
          <a:prstGeom prst="wedgeEllipseCallout">
            <a:avLst>
              <a:gd name="adj1" fmla="val 90837"/>
              <a:gd name="adj2" fmla="val 49200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My birthday is the first of August.</a:t>
            </a:r>
          </a:p>
        </p:txBody>
      </p:sp>
      <p:pic>
        <p:nvPicPr>
          <p:cNvPr id="2" name="10 Mon anniversaire est le premier aoû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7563" y="34559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40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3"/>
          <p:cNvSpPr/>
          <p:nvPr/>
        </p:nvSpPr>
        <p:spPr bwMode="auto">
          <a:xfrm>
            <a:off x="755650" y="3294063"/>
            <a:ext cx="7632700" cy="27987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435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 dirty="0"/>
              <a:t>Mon </a:t>
            </a:r>
            <a:r>
              <a:rPr lang="en-GB" altLang="en-US" dirty="0" err="1"/>
              <a:t>anniversaire</a:t>
            </a:r>
            <a:r>
              <a:rPr lang="en-GB" altLang="en-US" dirty="0"/>
              <a:t> </a:t>
            </a:r>
            <a:r>
              <a:rPr lang="en-GB" altLang="en-US" dirty="0" err="1"/>
              <a:t>est</a:t>
            </a:r>
            <a:r>
              <a:rPr lang="en-GB" altLang="en-US" dirty="0"/>
              <a:t>…</a:t>
            </a:r>
          </a:p>
        </p:txBody>
      </p:sp>
      <p:pic>
        <p:nvPicPr>
          <p:cNvPr id="18436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824"/>
          <a:stretch>
            <a:fillRect/>
          </a:stretch>
        </p:blipFill>
        <p:spPr bwMode="auto">
          <a:xfrm>
            <a:off x="1676400" y="1671638"/>
            <a:ext cx="4352925" cy="442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Rectangle 6"/>
          <p:cNvSpPr>
            <a:spLocks noChangeArrowheads="1"/>
          </p:cNvSpPr>
          <p:nvPr/>
        </p:nvSpPr>
        <p:spPr bwMode="auto">
          <a:xfrm>
            <a:off x="2563813" y="3762375"/>
            <a:ext cx="27701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b="1">
                <a:solidFill>
                  <a:schemeClr val="tx1"/>
                </a:solidFill>
                <a:latin typeface="Kalam" panose="02000000000000000000" pitchFamily="2" charset="0"/>
                <a:cs typeface="Kalam" panose="02000000000000000000" pitchFamily="2" charset="0"/>
              </a:rPr>
              <a:t>Hassan: Mon anniversaire est le cinq juin.</a:t>
            </a:r>
          </a:p>
        </p:txBody>
      </p:sp>
      <p:pic>
        <p:nvPicPr>
          <p:cNvPr id="16" name="L'ange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550" y="3814763"/>
            <a:ext cx="265113" cy="27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838" y="2662238"/>
            <a:ext cx="2906712" cy="343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Individual Work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3 Mon anniversaire est le cinq jui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7713" y="28527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3"/>
          <p:cNvSpPr/>
          <p:nvPr/>
        </p:nvSpPr>
        <p:spPr bwMode="auto">
          <a:xfrm>
            <a:off x="755650" y="2081213"/>
            <a:ext cx="7632700" cy="401161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9459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en-GB" altLang="en-US"/>
              <a:t>Nous sommes…</a:t>
            </a:r>
            <a:br>
              <a:rPr lang="en-GB" altLang="en-US"/>
            </a:br>
            <a:r>
              <a:rPr lang="en-GB" altLang="en-US" sz="3100"/>
              <a:t>(We Are…)</a:t>
            </a:r>
          </a:p>
        </p:txBody>
      </p:sp>
      <p:pic>
        <p:nvPicPr>
          <p:cNvPr id="19460" name="Group Work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338" y="2438400"/>
            <a:ext cx="2405062" cy="329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75" y="3740150"/>
            <a:ext cx="1993900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1"/>
          <p:cNvGrpSpPr>
            <a:grpSpLocks/>
          </p:cNvGrpSpPr>
          <p:nvPr/>
        </p:nvGrpSpPr>
        <p:grpSpPr bwMode="auto">
          <a:xfrm>
            <a:off x="1004888" y="2243138"/>
            <a:ext cx="1851025" cy="1671637"/>
            <a:chOff x="813248" y="2966093"/>
            <a:chExt cx="1807121" cy="1585692"/>
          </a:xfrm>
        </p:grpSpPr>
        <p:sp>
          <p:nvSpPr>
            <p:cNvPr id="15" name="Oval Callout 14"/>
            <p:cNvSpPr/>
            <p:nvPr/>
          </p:nvSpPr>
          <p:spPr>
            <a:xfrm>
              <a:off x="813248" y="2966093"/>
              <a:ext cx="1807121" cy="1585692"/>
            </a:xfrm>
            <a:prstGeom prst="wedgeEllipseCallout">
              <a:avLst>
                <a:gd name="adj1" fmla="val 32557"/>
                <a:gd name="adj2" fmla="val 76163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fr-FR" sz="1600" dirty="0">
                  <a:solidFill>
                    <a:schemeClr val="tx1"/>
                  </a:solidFill>
                  <a:latin typeface="Twinkl" pitchFamily="2" charset="0"/>
                </a:rPr>
                <a:t>Mon anniversaire est le vingt janvier.</a:t>
              </a:r>
            </a:p>
          </p:txBody>
        </p:sp>
        <p:pic>
          <p:nvPicPr>
            <p:cNvPr id="19471" name="L'ange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7426" y="3010841"/>
              <a:ext cx="258762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464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269"/>
          <a:stretch>
            <a:fillRect/>
          </a:stretch>
        </p:blipFill>
        <p:spPr bwMode="auto">
          <a:xfrm>
            <a:off x="5770563" y="3740150"/>
            <a:ext cx="2185987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2"/>
          <p:cNvGrpSpPr>
            <a:grpSpLocks/>
          </p:cNvGrpSpPr>
          <p:nvPr/>
        </p:nvGrpSpPr>
        <p:grpSpPr bwMode="auto">
          <a:xfrm>
            <a:off x="6391275" y="2233613"/>
            <a:ext cx="1851025" cy="1670050"/>
            <a:chOff x="813248" y="2966093"/>
            <a:chExt cx="1807121" cy="1585692"/>
          </a:xfrm>
        </p:grpSpPr>
        <p:sp>
          <p:nvSpPr>
            <p:cNvPr id="19" name="Oval Callout 18"/>
            <p:cNvSpPr/>
            <p:nvPr/>
          </p:nvSpPr>
          <p:spPr>
            <a:xfrm>
              <a:off x="813248" y="2966093"/>
              <a:ext cx="1807121" cy="1585692"/>
            </a:xfrm>
            <a:prstGeom prst="wedgeEllipseCallout">
              <a:avLst>
                <a:gd name="adj1" fmla="val -23017"/>
                <a:gd name="adj2" fmla="val 71602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fr-FR" sz="1600" dirty="0">
                  <a:solidFill>
                    <a:schemeClr val="tx1"/>
                  </a:solidFill>
                  <a:latin typeface="Twinkl" pitchFamily="2" charset="0"/>
                </a:rPr>
                <a:t>Mon anniversaire est le trois janvier.</a:t>
              </a:r>
            </a:p>
          </p:txBody>
        </p:sp>
        <p:pic>
          <p:nvPicPr>
            <p:cNvPr id="19469" name="L'ange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7426" y="3010841"/>
              <a:ext cx="258762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15 Mon anniversaire est le vingt janvi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7713" y="12795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4 Mon anniversaire est le trois janvier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7713" y="20066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26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63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463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426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1197</TotalTime>
  <Words>294</Words>
  <Application>Microsoft Office PowerPoint</Application>
  <PresentationFormat>On-screen Show (4:3)</PresentationFormat>
  <Paragraphs>57</Paragraphs>
  <Slides>13</Slides>
  <Notes>0</Notes>
  <HiddenSlides>0</HiddenSlides>
  <MMClips>19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Tuffy</vt:lpstr>
      <vt:lpstr>Kalam</vt:lpstr>
      <vt:lpstr>Arial</vt:lpstr>
      <vt:lpstr>Twinkl SemiBold</vt:lpstr>
      <vt:lpstr>Twinkl</vt:lpstr>
      <vt:lpstr>Calibri</vt:lpstr>
      <vt:lpstr>Sassoon Infant Rg</vt:lpstr>
      <vt:lpstr>BPreplay</vt:lpstr>
      <vt:lpstr>Office Theme</vt:lpstr>
      <vt:lpstr>French</vt:lpstr>
      <vt:lpstr>PowerPoint Presentation</vt:lpstr>
      <vt:lpstr>PowerPoint Presentation</vt:lpstr>
      <vt:lpstr>My Birthday Is In…</vt:lpstr>
      <vt:lpstr>My Birthday Is In…</vt:lpstr>
      <vt:lpstr>When’s Your Birthday?</vt:lpstr>
      <vt:lpstr>When’s Your Birthday?</vt:lpstr>
      <vt:lpstr>When’s Your Birthday?</vt:lpstr>
      <vt:lpstr>When’s Your Birthday?</vt:lpstr>
      <vt:lpstr>When’s Your Birthday?</vt:lpstr>
      <vt:lpstr>Mon anniversaire est…</vt:lpstr>
      <vt:lpstr>Nous sommes… (We Are…)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Jane Afford</cp:lastModifiedBy>
  <cp:revision>97</cp:revision>
  <dcterms:created xsi:type="dcterms:W3CDTF">2014-10-01T16:09:27Z</dcterms:created>
  <dcterms:modified xsi:type="dcterms:W3CDTF">2020-03-24T15:31:54Z</dcterms:modified>
</cp:coreProperties>
</file>