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8"/>
  </p:notesMasterIdLst>
  <p:sldIdLst>
    <p:sldId id="259" r:id="rId2"/>
    <p:sldId id="273" r:id="rId3"/>
    <p:sldId id="274" r:id="rId4"/>
    <p:sldId id="275" r:id="rId5"/>
    <p:sldId id="276" r:id="rId6"/>
    <p:sldId id="277" r:id="rId7"/>
    <p:sldId id="278" r:id="rId8"/>
    <p:sldId id="287" r:id="rId9"/>
    <p:sldId id="502" r:id="rId10"/>
    <p:sldId id="504" r:id="rId11"/>
    <p:sldId id="288" r:id="rId12"/>
    <p:sldId id="503" r:id="rId13"/>
    <p:sldId id="289" r:id="rId14"/>
    <p:sldId id="290" r:id="rId15"/>
    <p:sldId id="297" r:id="rId16"/>
    <p:sldId id="298" r:id="rId17"/>
    <p:sldId id="299" r:id="rId18"/>
    <p:sldId id="371" r:id="rId19"/>
    <p:sldId id="372" r:id="rId20"/>
    <p:sldId id="373" r:id="rId21"/>
    <p:sldId id="374" r:id="rId22"/>
    <p:sldId id="381" r:id="rId23"/>
    <p:sldId id="300" r:id="rId24"/>
    <p:sldId id="301" r:id="rId25"/>
    <p:sldId id="302" r:id="rId26"/>
    <p:sldId id="303" r:id="rId27"/>
    <p:sldId id="304" r:id="rId28"/>
    <p:sldId id="305" r:id="rId29"/>
    <p:sldId id="306" r:id="rId30"/>
    <p:sldId id="307" r:id="rId31"/>
    <p:sldId id="308" r:id="rId32"/>
    <p:sldId id="515" r:id="rId33"/>
    <p:sldId id="516" r:id="rId34"/>
    <p:sldId id="309" r:id="rId35"/>
    <p:sldId id="375" r:id="rId36"/>
    <p:sldId id="559" r:id="rId37"/>
    <p:sldId id="312" r:id="rId38"/>
    <p:sldId id="313" r:id="rId39"/>
    <p:sldId id="314" r:id="rId40"/>
    <p:sldId id="560" r:id="rId41"/>
    <p:sldId id="556" r:id="rId42"/>
    <p:sldId id="379" r:id="rId43"/>
    <p:sldId id="318" r:id="rId44"/>
    <p:sldId id="319" r:id="rId45"/>
    <p:sldId id="320" r:id="rId46"/>
    <p:sldId id="377" r:id="rId47"/>
    <p:sldId id="557" r:id="rId48"/>
    <p:sldId id="321" r:id="rId49"/>
    <p:sldId id="322" r:id="rId50"/>
    <p:sldId id="380" r:id="rId51"/>
    <p:sldId id="323" r:id="rId52"/>
    <p:sldId id="324" r:id="rId53"/>
    <p:sldId id="325" r:id="rId54"/>
    <p:sldId id="326" r:id="rId55"/>
    <p:sldId id="327" r:id="rId56"/>
    <p:sldId id="328" r:id="rId57"/>
    <p:sldId id="558" r:id="rId58"/>
    <p:sldId id="561" r:id="rId59"/>
    <p:sldId id="330" r:id="rId60"/>
    <p:sldId id="562" r:id="rId61"/>
    <p:sldId id="331" r:id="rId62"/>
    <p:sldId id="332" r:id="rId63"/>
    <p:sldId id="336" r:id="rId64"/>
    <p:sldId id="333" r:id="rId65"/>
    <p:sldId id="335" r:id="rId66"/>
    <p:sldId id="334" r:id="rId6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eacher" initials="t" lastIdx="1" clrIdx="0">
    <p:extLst>
      <p:ext uri="{19B8F6BF-5375-455C-9EA6-DF929625EA0E}">
        <p15:presenceInfo xmlns:p15="http://schemas.microsoft.com/office/powerpoint/2012/main" userId="teach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06DFAD-1CF1-4157-816B-9B16258DE31D}" type="datetimeFigureOut">
              <a:rPr lang="en-GB" smtClean="0"/>
              <a:t>03/09/2020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510082-A082-4595-8438-B9A836908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3147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Warm up for all- see how they do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10082-A082-4595-8438-B9A83690887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190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Prompts for SEN and LA to stick in their books to use.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10082-A082-4595-8438-B9A836908870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3108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Stick bold column in books and match up with words. CUT INTO STRIPS BEFORE GIVE ACTIVITY!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10082-A082-4595-8438-B9A836908870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209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To do in books. Ext: using a dice- children create a 7 digit number for their partner to write in their books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10082-A082-4595-8438-B9A836908870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40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To do in books.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10082-A082-4595-8438-B9A836908870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7799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To do in books.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10082-A082-4595-8438-B9A836908870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4537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PLENARY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10082-A082-4595-8438-B9A836908870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1574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No right answer- good for children to explain their ideas and justify using correct terminology.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10082-A082-4595-8438-B9A836908870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4284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partners, children generate a number using a dice for their partner to write. SEN 4/5 digit numbers. MA 6 digit numbers and HA 7 digit.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10082-A082-4595-8438-B9A836908870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6145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For SEN AND LA to stick in their books.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10082-A082-4595-8438-B9A836908870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1765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on their cheques in their books.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10082-A082-4595-8438-B9A836908870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926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For SEN AND LA to stick in their books.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10082-A082-4595-8438-B9A836908870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2010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For SEN AND LA to stick in their books.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10082-A082-4595-8438-B9A836908870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149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on their cheques in their books. Extension: once the children have completed all their cheques confidently, they then write them in order smallest to biggest in their books.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10082-A082-4595-8438-B9A836908870}" type="slidenum">
              <a:rPr lang="en-GB" smtClean="0"/>
              <a:t>59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14660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on their cheques in their books. Extension: once the children have completed all their cheques confidently, they then write them in order smallest to biggest in their books.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10082-A082-4595-8438-B9A836908870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6606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HA to stick in books or draw themselves. Once they have their different sequences, they then order each sequence from smallest to largest.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10082-A082-4595-8438-B9A836908870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4122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Challenge for LA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10082-A082-4595-8438-B9A836908870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4197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903" y="5710246"/>
            <a:ext cx="838200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7056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605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6201" y="6729413"/>
            <a:ext cx="641352" cy="7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1007536" y="1513946"/>
            <a:ext cx="10176933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28445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70986" y="2930533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670986" y="512771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838201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rgbClr val="1C1C1C"/>
                </a:solidFill>
                <a:latin typeface="Twinkl SemiBold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838201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rgbClr val="1C1C1C"/>
                </a:solidFill>
                <a:latin typeface="Twinkl SemiBold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838201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801" dirty="0">
                <a:latin typeface="Twinkl" pitchFamily="50" charset="0"/>
              </a:rPr>
              <a:t>Statement 1 Lorem ipsum </a:t>
            </a:r>
            <a:r>
              <a:rPr lang="en-GB" sz="1801" dirty="0" err="1">
                <a:latin typeface="Twinkl" pitchFamily="50" charset="0"/>
              </a:rPr>
              <a:t>dolor</a:t>
            </a:r>
            <a:r>
              <a:rPr lang="en-GB" sz="1801" dirty="0">
                <a:latin typeface="Twinkl" pitchFamily="50" charset="0"/>
              </a:rPr>
              <a:t> sit </a:t>
            </a:r>
            <a:r>
              <a:rPr lang="en-GB" sz="1801" dirty="0" err="1">
                <a:latin typeface="Twinkl" pitchFamily="50" charset="0"/>
              </a:rPr>
              <a:t>amet</a:t>
            </a:r>
            <a:r>
              <a:rPr lang="en-GB" sz="1801" dirty="0">
                <a:latin typeface="Twinkl" pitchFamily="50" charset="0"/>
              </a:rPr>
              <a:t>, </a:t>
            </a:r>
            <a:r>
              <a:rPr lang="en-GB" sz="1801" dirty="0" err="1">
                <a:latin typeface="Twinkl" pitchFamily="50" charset="0"/>
              </a:rPr>
              <a:t>consectetur</a:t>
            </a:r>
            <a:r>
              <a:rPr lang="en-GB" sz="1801" dirty="0">
                <a:latin typeface="Twinkl" pitchFamily="50" charset="0"/>
              </a:rPr>
              <a:t> </a:t>
            </a:r>
            <a:r>
              <a:rPr lang="en-GB" sz="1801" dirty="0" err="1">
                <a:latin typeface="Twinkl" pitchFamily="50" charset="0"/>
              </a:rPr>
              <a:t>adipiscing</a:t>
            </a:r>
            <a:r>
              <a:rPr lang="en-GB" sz="1801" dirty="0">
                <a:latin typeface="Twinkl" pitchFamily="50" charset="0"/>
              </a:rPr>
              <a:t> </a:t>
            </a:r>
            <a:r>
              <a:rPr lang="en-GB" sz="1801" dirty="0" err="1">
                <a:latin typeface="Twinkl" pitchFamily="50" charset="0"/>
              </a:rPr>
              <a:t>elit</a:t>
            </a:r>
            <a:r>
              <a:rPr lang="en-GB" sz="1801" dirty="0">
                <a:latin typeface="Twinkl" pitchFamily="50" charset="0"/>
              </a:rPr>
              <a:t>.</a:t>
            </a:r>
          </a:p>
          <a:p>
            <a:pPr>
              <a:defRPr/>
            </a:pPr>
            <a:r>
              <a:rPr lang="en-GB" sz="1801" dirty="0">
                <a:latin typeface="Twinkl" pitchFamily="50" charset="0"/>
              </a:rPr>
              <a:t>Statement 2</a:t>
            </a:r>
          </a:p>
          <a:p>
            <a:pPr lvl="1"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1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434148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4789" y="3227391"/>
            <a:ext cx="842433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6978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417"/>
            <a:ext cx="2743200" cy="365125"/>
          </a:xfrm>
          <a:prstGeom prst="rect">
            <a:avLst/>
          </a:prstGeom>
        </p:spPr>
        <p:txBody>
          <a:bodyPr/>
          <a:lstStyle/>
          <a:p>
            <a:fld id="{2C421AD6-E140-4E37-B709-34FA65229B6D}" type="datetimeFigureOut">
              <a:rPr lang="en-GB">
                <a:solidFill>
                  <a:srgbClr val="1C1C1C"/>
                </a:solidFill>
              </a:rPr>
              <a:pPr/>
              <a:t>03/09/2020</a:t>
            </a:fld>
            <a:endParaRPr lang="en-GB">
              <a:solidFill>
                <a:srgbClr val="1C1C1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8" y="6356417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srgbClr val="1C1C1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417"/>
            <a:ext cx="2743200" cy="365125"/>
          </a:xfrm>
          <a:prstGeom prst="rect">
            <a:avLst/>
          </a:prstGeom>
        </p:spPr>
        <p:txBody>
          <a:bodyPr/>
          <a:lstStyle/>
          <a:p>
            <a:fld id="{19D26136-72F4-4D99-B5E8-6669FCBCEACA}" type="slidenum">
              <a:rPr lang="en-GB">
                <a:solidFill>
                  <a:srgbClr val="1C1C1C"/>
                </a:solidFill>
              </a:rPr>
              <a:pPr/>
              <a:t>‹#›</a:t>
            </a:fld>
            <a:endParaRPr lang="en-GB">
              <a:solidFill>
                <a:srgbClr val="1C1C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590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38870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11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23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34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46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6" indent="-228606" algn="l" rtl="0" eaLnBrk="0" fontAlgn="base" hangingPunct="0">
        <a:lnSpc>
          <a:spcPct val="90000"/>
        </a:lnSpc>
        <a:spcBef>
          <a:spcPts val="1001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18" indent="-228606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29" indent="-228606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1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41" indent="-228606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1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52" indent="-228606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1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63" indent="-228606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6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6" indent="-228606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6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1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1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s://classroomsecrets.co.uk/free-year-6-numbers-to-ten-million-iwb-place-value-activity/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t="2591" b="3029"/>
          <a:stretch/>
        </p:blipFill>
        <p:spPr>
          <a:xfrm>
            <a:off x="609600" y="-26893"/>
            <a:ext cx="5183734" cy="68848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t="2591" b="3029"/>
          <a:stretch/>
        </p:blipFill>
        <p:spPr>
          <a:xfrm>
            <a:off x="6525297" y="-26893"/>
            <a:ext cx="5442338" cy="6884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023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2" y="478895"/>
            <a:ext cx="3106687" cy="940002"/>
          </a:xfrm>
        </p:spPr>
        <p:txBody>
          <a:bodyPr/>
          <a:lstStyle/>
          <a:p>
            <a:r>
              <a:rPr lang="en-GB" sz="3200" u="sng" dirty="0">
                <a:latin typeface="CCW Cursive Writing 7" pitchFamily="66" charset="0"/>
                <a:cs typeface="Arial" panose="020B0604020202020204" pitchFamily="34" charset="0"/>
              </a:rPr>
              <a:t>07.09.20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sz="2400" u="sng" dirty="0">
                <a:latin typeface="CCW Cursive Writing 7" pitchFamily="66" charset="0"/>
                <a:cs typeface="Arial" panose="020B0604020202020204" pitchFamily="34" charset="0"/>
              </a:rPr>
              <a:t>L.O.: investigate how to represent numbers in different ways.</a:t>
            </a:r>
          </a:p>
        </p:txBody>
      </p:sp>
    </p:spTree>
    <p:extLst>
      <p:ext uri="{BB962C8B-B14F-4D97-AF65-F5344CB8AC3E}">
        <p14:creationId xmlns:p14="http://schemas.microsoft.com/office/powerpoint/2010/main" val="2870140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1" y="478899"/>
            <a:ext cx="8220075" cy="429822"/>
          </a:xfrm>
        </p:spPr>
        <p:txBody>
          <a:bodyPr/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CW Cursive Writing 7" pitchFamily="66" charset="0"/>
              </a:rPr>
              <a:t>Crucial</a:t>
            </a:r>
            <a:r>
              <a:rPr lang="en-GB" sz="2400" dirty="0">
                <a:latin typeface="CCW Cursive Writing 7" pitchFamily="66" charset="0"/>
              </a:rPr>
              <a:t> vocabulary this lesson: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07711" y="836713"/>
            <a:ext cx="436704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Place value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Column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Equal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Hundreds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Tens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Thousands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Tens of thousands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Hundreds of thousands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Greater than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Less than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Integer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10 times greater/smaller</a:t>
            </a:r>
          </a:p>
        </p:txBody>
      </p:sp>
    </p:spTree>
    <p:extLst>
      <p:ext uri="{BB962C8B-B14F-4D97-AF65-F5344CB8AC3E}">
        <p14:creationId xmlns:p14="http://schemas.microsoft.com/office/powerpoint/2010/main" val="1901662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sz="2400" dirty="0">
                <a:latin typeface="CCW Cursive Writing 7" pitchFamily="66" charset="0"/>
              </a:rPr>
              <a:t>Using the apparatus on your table, create the number below:</a:t>
            </a: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r>
              <a:rPr lang="en-GB" sz="2400" dirty="0">
                <a:latin typeface="CCW Cursive Writing 7" pitchFamily="66" charset="0"/>
              </a:rPr>
              <a:t>How many different ways can you think of?</a:t>
            </a:r>
          </a:p>
        </p:txBody>
      </p:sp>
      <p:sp>
        <p:nvSpPr>
          <p:cNvPr id="4" name="Rectangle 3"/>
          <p:cNvSpPr/>
          <p:nvPr/>
        </p:nvSpPr>
        <p:spPr>
          <a:xfrm>
            <a:off x="3647037" y="534030"/>
            <a:ext cx="4942380" cy="1200331"/>
          </a:xfrm>
          <a:prstGeom prst="rect">
            <a:avLst/>
          </a:prstGeom>
          <a:noFill/>
        </p:spPr>
        <p:txBody>
          <a:bodyPr wrap="none" lIns="91440" tIns="45721" rIns="91440" bIns="45721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Do now</a:t>
            </a:r>
          </a:p>
        </p:txBody>
      </p:sp>
      <p:sp>
        <p:nvSpPr>
          <p:cNvPr id="7" name="Rectangle 6"/>
          <p:cNvSpPr/>
          <p:nvPr/>
        </p:nvSpPr>
        <p:spPr>
          <a:xfrm>
            <a:off x="3368920" y="2227754"/>
            <a:ext cx="5498621" cy="2647009"/>
          </a:xfrm>
          <a:prstGeom prst="rect">
            <a:avLst/>
          </a:prstGeom>
          <a:noFill/>
        </p:spPr>
        <p:txBody>
          <a:bodyPr wrap="none" lIns="91440" tIns="45721" rIns="91440" bIns="45721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601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568</a:t>
            </a:r>
          </a:p>
        </p:txBody>
      </p:sp>
    </p:spTree>
    <p:extLst>
      <p:ext uri="{BB962C8B-B14F-4D97-AF65-F5344CB8AC3E}">
        <p14:creationId xmlns:p14="http://schemas.microsoft.com/office/powerpoint/2010/main" val="21753883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sz="2400" dirty="0">
                <a:latin typeface="CCW Cursive Writing 7" pitchFamily="66" charset="0"/>
              </a:rPr>
              <a:t>Using the apparatus on your table, create the number below:</a:t>
            </a: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r>
              <a:rPr lang="en-GB" sz="2400" dirty="0">
                <a:latin typeface="CCW Cursive Writing 7" pitchFamily="66" charset="0"/>
              </a:rPr>
              <a:t>How many different ways can you think of?</a:t>
            </a:r>
          </a:p>
        </p:txBody>
      </p:sp>
      <p:sp>
        <p:nvSpPr>
          <p:cNvPr id="4" name="Rectangle 3"/>
          <p:cNvSpPr/>
          <p:nvPr/>
        </p:nvSpPr>
        <p:spPr>
          <a:xfrm>
            <a:off x="3647037" y="534030"/>
            <a:ext cx="4942380" cy="1200331"/>
          </a:xfrm>
          <a:prstGeom prst="rect">
            <a:avLst/>
          </a:prstGeom>
          <a:noFill/>
        </p:spPr>
        <p:txBody>
          <a:bodyPr wrap="none" lIns="91440" tIns="45721" rIns="91440" bIns="45721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Do now</a:t>
            </a:r>
          </a:p>
        </p:txBody>
      </p:sp>
      <p:sp>
        <p:nvSpPr>
          <p:cNvPr id="7" name="Rectangle 6"/>
          <p:cNvSpPr/>
          <p:nvPr/>
        </p:nvSpPr>
        <p:spPr>
          <a:xfrm>
            <a:off x="2896836" y="2227754"/>
            <a:ext cx="6442789" cy="2647009"/>
          </a:xfrm>
          <a:prstGeom prst="rect">
            <a:avLst/>
          </a:prstGeom>
          <a:noFill/>
        </p:spPr>
        <p:txBody>
          <a:bodyPr wrap="none" lIns="91440" tIns="45721" rIns="91440" bIns="45721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601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1508</a:t>
            </a:r>
          </a:p>
        </p:txBody>
      </p:sp>
    </p:spTree>
    <p:extLst>
      <p:ext uri="{BB962C8B-B14F-4D97-AF65-F5344CB8AC3E}">
        <p14:creationId xmlns:p14="http://schemas.microsoft.com/office/powerpoint/2010/main" val="15853530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sz="2400" dirty="0">
                <a:latin typeface="CCW Cursive Writing 7" pitchFamily="66" charset="0"/>
              </a:rPr>
              <a:t>Using the apparatus on your table, create the number below:</a:t>
            </a: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r>
              <a:rPr lang="en-GB" sz="2400" dirty="0">
                <a:latin typeface="CCW Cursive Writing 7" pitchFamily="66" charset="0"/>
              </a:rPr>
              <a:t>How many different ways can you think of?</a:t>
            </a:r>
          </a:p>
        </p:txBody>
      </p:sp>
      <p:sp>
        <p:nvSpPr>
          <p:cNvPr id="4" name="Rectangle 3"/>
          <p:cNvSpPr/>
          <p:nvPr/>
        </p:nvSpPr>
        <p:spPr>
          <a:xfrm>
            <a:off x="3647037" y="534030"/>
            <a:ext cx="4942380" cy="1200331"/>
          </a:xfrm>
          <a:prstGeom prst="rect">
            <a:avLst/>
          </a:prstGeom>
          <a:noFill/>
        </p:spPr>
        <p:txBody>
          <a:bodyPr wrap="none" lIns="91440" tIns="45721" rIns="91440" bIns="45721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Do now</a:t>
            </a:r>
          </a:p>
        </p:txBody>
      </p:sp>
      <p:sp>
        <p:nvSpPr>
          <p:cNvPr id="7" name="Rectangle 6"/>
          <p:cNvSpPr/>
          <p:nvPr/>
        </p:nvSpPr>
        <p:spPr>
          <a:xfrm>
            <a:off x="1993543" y="2227754"/>
            <a:ext cx="8249374" cy="2647009"/>
          </a:xfrm>
          <a:prstGeom prst="rect">
            <a:avLst/>
          </a:prstGeom>
          <a:noFill/>
        </p:spPr>
        <p:txBody>
          <a:bodyPr wrap="none" lIns="91440" tIns="45721" rIns="91440" bIns="45721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601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10,010</a:t>
            </a:r>
          </a:p>
        </p:txBody>
      </p:sp>
    </p:spTree>
    <p:extLst>
      <p:ext uri="{BB962C8B-B14F-4D97-AF65-F5344CB8AC3E}">
        <p14:creationId xmlns:p14="http://schemas.microsoft.com/office/powerpoint/2010/main" val="11028415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4669" y="895753"/>
            <a:ext cx="6678810" cy="994306"/>
          </a:xfrm>
        </p:spPr>
        <p:txBody>
          <a:bodyPr/>
          <a:lstStyle/>
          <a:p>
            <a:pPr algn="ctr"/>
            <a:r>
              <a:rPr lang="en-GB" sz="3200" dirty="0">
                <a:latin typeface="CCW Cursive Writing 7" pitchFamily="66" charset="0"/>
              </a:rPr>
              <a:t>Let’s hear all your methods and see you creations!</a:t>
            </a:r>
          </a:p>
        </p:txBody>
      </p:sp>
      <p:pic>
        <p:nvPicPr>
          <p:cNvPr id="1026" name="Picture 2" descr="http://www.mspa-la.org/userfiles/images/aahearfromyou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855" y="2444242"/>
            <a:ext cx="4606290" cy="2718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7562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GB" sz="2400" dirty="0">
              <a:latin typeface="Jarman" pitchFamily="2" charset="0"/>
            </a:endParaRPr>
          </a:p>
          <a:p>
            <a:pPr algn="ctr"/>
            <a:endParaRPr lang="en-GB" sz="2400" dirty="0">
              <a:latin typeface="Jarman" pitchFamily="2" charset="0"/>
            </a:endParaRPr>
          </a:p>
          <a:p>
            <a:pPr algn="ctr"/>
            <a:endParaRPr lang="en-GB" sz="2400" dirty="0">
              <a:latin typeface="Jarman" pitchFamily="2" charset="0"/>
            </a:endParaRPr>
          </a:p>
          <a:p>
            <a:pPr algn="ctr"/>
            <a:endParaRPr lang="en-GB" sz="2400" dirty="0">
              <a:latin typeface="Jarman" pitchFamily="2" charset="0"/>
            </a:endParaRPr>
          </a:p>
          <a:p>
            <a:pPr algn="ctr"/>
            <a:endParaRPr lang="en-GB" sz="2400" dirty="0">
              <a:latin typeface="Jarman" pitchFamily="2" charset="0"/>
            </a:endParaRPr>
          </a:p>
          <a:p>
            <a:pPr algn="ctr"/>
            <a:endParaRPr lang="en-GB" sz="2400" dirty="0">
              <a:latin typeface="Jarman" pitchFamily="2" charset="0"/>
            </a:endParaRPr>
          </a:p>
          <a:p>
            <a:pPr algn="ctr"/>
            <a:endParaRPr lang="en-GB" sz="2400" dirty="0">
              <a:latin typeface="Jarman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9377" y="534030"/>
            <a:ext cx="3077701" cy="1200331"/>
          </a:xfrm>
          <a:prstGeom prst="rect">
            <a:avLst/>
          </a:prstGeom>
          <a:noFill/>
        </p:spPr>
        <p:txBody>
          <a:bodyPr wrap="none" lIns="91440" tIns="45721" rIns="91440" bIns="45721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Do now</a:t>
            </a:r>
          </a:p>
        </p:txBody>
      </p:sp>
      <p:sp>
        <p:nvSpPr>
          <p:cNvPr id="7" name="Rectangle 6"/>
          <p:cNvSpPr/>
          <p:nvPr/>
        </p:nvSpPr>
        <p:spPr>
          <a:xfrm>
            <a:off x="3063547" y="2227754"/>
            <a:ext cx="6109365" cy="2647009"/>
          </a:xfrm>
          <a:prstGeom prst="rect">
            <a:avLst/>
          </a:prstGeom>
          <a:noFill/>
        </p:spPr>
        <p:txBody>
          <a:bodyPr wrap="none" lIns="91440" tIns="45721" rIns="91440" bIns="45721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601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12,708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3109518" y="1666346"/>
            <a:ext cx="6201569" cy="457888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Partition the number below: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What does each digit represent?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878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sz="2400" dirty="0">
                <a:latin typeface="CCW Cursive Writing 7" pitchFamily="66" charset="0"/>
              </a:rPr>
              <a:t>Using the apparatus on your table, create the number below:</a:t>
            </a: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endParaRPr lang="en-GB" sz="2400" dirty="0">
              <a:latin typeface="CCW Cursive Writing 7" pitchFamily="66" charset="0"/>
            </a:endParaRPr>
          </a:p>
          <a:p>
            <a:pPr algn="ctr"/>
            <a:r>
              <a:rPr lang="en-GB" sz="2400" dirty="0">
                <a:latin typeface="CCW Cursive Writing 7" pitchFamily="66" charset="0"/>
              </a:rPr>
              <a:t>How many different ways can you think of?</a:t>
            </a:r>
          </a:p>
        </p:txBody>
      </p:sp>
      <p:sp>
        <p:nvSpPr>
          <p:cNvPr id="4" name="Rectangle 3"/>
          <p:cNvSpPr/>
          <p:nvPr/>
        </p:nvSpPr>
        <p:spPr>
          <a:xfrm>
            <a:off x="3647037" y="534030"/>
            <a:ext cx="4942380" cy="1200331"/>
          </a:xfrm>
          <a:prstGeom prst="rect">
            <a:avLst/>
          </a:prstGeom>
          <a:noFill/>
        </p:spPr>
        <p:txBody>
          <a:bodyPr wrap="none" lIns="91440" tIns="45721" rIns="91440" bIns="45721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Do now</a:t>
            </a:r>
          </a:p>
        </p:txBody>
      </p:sp>
      <p:sp>
        <p:nvSpPr>
          <p:cNvPr id="7" name="Rectangle 6"/>
          <p:cNvSpPr/>
          <p:nvPr/>
        </p:nvSpPr>
        <p:spPr>
          <a:xfrm>
            <a:off x="1646492" y="2227754"/>
            <a:ext cx="8943474" cy="2647009"/>
          </a:xfrm>
          <a:prstGeom prst="rect">
            <a:avLst/>
          </a:prstGeom>
          <a:noFill/>
        </p:spPr>
        <p:txBody>
          <a:bodyPr wrap="none" lIns="91440" tIns="45721" rIns="91440" bIns="45721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601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35,616</a:t>
            </a:r>
          </a:p>
        </p:txBody>
      </p:sp>
    </p:spTree>
    <p:extLst>
      <p:ext uri="{BB962C8B-B14F-4D97-AF65-F5344CB8AC3E}">
        <p14:creationId xmlns:p14="http://schemas.microsoft.com/office/powerpoint/2010/main" val="19798878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GB" sz="2400" dirty="0">
              <a:latin typeface="Jarman" pitchFamily="2" charset="0"/>
            </a:endParaRPr>
          </a:p>
          <a:p>
            <a:pPr algn="ctr"/>
            <a:endParaRPr lang="en-GB" sz="2400" dirty="0">
              <a:latin typeface="Jarman" pitchFamily="2" charset="0"/>
            </a:endParaRPr>
          </a:p>
          <a:p>
            <a:pPr algn="ctr"/>
            <a:endParaRPr lang="en-GB" sz="2400" dirty="0">
              <a:latin typeface="Jarman" pitchFamily="2" charset="0"/>
            </a:endParaRPr>
          </a:p>
          <a:p>
            <a:pPr algn="ctr"/>
            <a:endParaRPr lang="en-GB" sz="2400" dirty="0">
              <a:latin typeface="Jarman" pitchFamily="2" charset="0"/>
            </a:endParaRPr>
          </a:p>
          <a:p>
            <a:pPr algn="ctr"/>
            <a:endParaRPr lang="en-GB" sz="2400" dirty="0">
              <a:latin typeface="Jarman" pitchFamily="2" charset="0"/>
            </a:endParaRPr>
          </a:p>
          <a:p>
            <a:pPr algn="ctr"/>
            <a:endParaRPr lang="en-GB" sz="2400" dirty="0">
              <a:latin typeface="Jarman" pitchFamily="2" charset="0"/>
            </a:endParaRPr>
          </a:p>
          <a:p>
            <a:pPr algn="ctr"/>
            <a:endParaRPr lang="en-GB" sz="2400" dirty="0">
              <a:latin typeface="Jarman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9377" y="534030"/>
            <a:ext cx="3077701" cy="1200331"/>
          </a:xfrm>
          <a:prstGeom prst="rect">
            <a:avLst/>
          </a:prstGeom>
          <a:noFill/>
        </p:spPr>
        <p:txBody>
          <a:bodyPr wrap="none" lIns="91440" tIns="45721" rIns="91440" bIns="45721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Do now</a:t>
            </a:r>
          </a:p>
        </p:txBody>
      </p:sp>
      <p:sp>
        <p:nvSpPr>
          <p:cNvPr id="7" name="Rectangle 6"/>
          <p:cNvSpPr/>
          <p:nvPr/>
        </p:nvSpPr>
        <p:spPr>
          <a:xfrm>
            <a:off x="2524137" y="2227754"/>
            <a:ext cx="7188186" cy="2647009"/>
          </a:xfrm>
          <a:prstGeom prst="rect">
            <a:avLst/>
          </a:prstGeom>
          <a:noFill/>
        </p:spPr>
        <p:txBody>
          <a:bodyPr wrap="none" lIns="91440" tIns="45721" rIns="91440" bIns="45721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601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282,408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118420" y="1513946"/>
            <a:ext cx="6201569" cy="457888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Partition the number below: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What does each digit represent?</a:t>
            </a:r>
          </a:p>
        </p:txBody>
      </p:sp>
    </p:spTree>
    <p:extLst>
      <p:ext uri="{BB962C8B-B14F-4D97-AF65-F5344CB8AC3E}">
        <p14:creationId xmlns:p14="http://schemas.microsoft.com/office/powerpoint/2010/main" val="1087035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sz="2400" dirty="0">
                <a:latin typeface="Jarman" pitchFamily="2" charset="0"/>
              </a:rPr>
              <a:t>Partition the number below:</a:t>
            </a:r>
          </a:p>
          <a:p>
            <a:pPr algn="ctr"/>
            <a:endParaRPr lang="en-GB" sz="2400" dirty="0">
              <a:latin typeface="Jarman" pitchFamily="2" charset="0"/>
            </a:endParaRPr>
          </a:p>
          <a:p>
            <a:pPr algn="ctr"/>
            <a:endParaRPr lang="en-GB" sz="2400" dirty="0">
              <a:latin typeface="Jarman" pitchFamily="2" charset="0"/>
            </a:endParaRPr>
          </a:p>
          <a:p>
            <a:pPr algn="ctr"/>
            <a:endParaRPr lang="en-GB" sz="2400" dirty="0">
              <a:latin typeface="Jarman" pitchFamily="2" charset="0"/>
            </a:endParaRPr>
          </a:p>
          <a:p>
            <a:pPr algn="ctr"/>
            <a:endParaRPr lang="en-GB" sz="2400" dirty="0">
              <a:latin typeface="Jarman" pitchFamily="2" charset="0"/>
            </a:endParaRPr>
          </a:p>
          <a:p>
            <a:pPr algn="ctr"/>
            <a:endParaRPr lang="en-GB" sz="2400" dirty="0">
              <a:latin typeface="Jarman" pitchFamily="2" charset="0"/>
            </a:endParaRPr>
          </a:p>
          <a:p>
            <a:pPr algn="ctr"/>
            <a:endParaRPr lang="en-GB" sz="2400" dirty="0">
              <a:latin typeface="Jarman" pitchFamily="2" charset="0"/>
            </a:endParaRPr>
          </a:p>
          <a:p>
            <a:pPr algn="ctr"/>
            <a:endParaRPr lang="en-GB" sz="2400" dirty="0">
              <a:latin typeface="Jarman" pitchFamily="2" charset="0"/>
            </a:endParaRPr>
          </a:p>
          <a:p>
            <a:pPr algn="ctr"/>
            <a:r>
              <a:rPr lang="en-GB" sz="2400" dirty="0">
                <a:latin typeface="Jarman" pitchFamily="2" charset="0"/>
              </a:rPr>
              <a:t>What does each digit represent?</a:t>
            </a:r>
          </a:p>
        </p:txBody>
      </p:sp>
      <p:sp>
        <p:nvSpPr>
          <p:cNvPr id="4" name="Rectangle 3"/>
          <p:cNvSpPr/>
          <p:nvPr/>
        </p:nvSpPr>
        <p:spPr>
          <a:xfrm>
            <a:off x="4589173" y="6"/>
            <a:ext cx="3077701" cy="1200331"/>
          </a:xfrm>
          <a:prstGeom prst="rect">
            <a:avLst/>
          </a:prstGeom>
          <a:noFill/>
        </p:spPr>
        <p:txBody>
          <a:bodyPr wrap="none" lIns="91440" tIns="45721" rIns="91440" bIns="45721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Do now</a:t>
            </a:r>
          </a:p>
        </p:txBody>
      </p:sp>
      <p:sp>
        <p:nvSpPr>
          <p:cNvPr id="7" name="Rectangle 6"/>
          <p:cNvSpPr/>
          <p:nvPr/>
        </p:nvSpPr>
        <p:spPr>
          <a:xfrm>
            <a:off x="2524134" y="2175503"/>
            <a:ext cx="7188186" cy="2647009"/>
          </a:xfrm>
          <a:prstGeom prst="rect">
            <a:avLst/>
          </a:prstGeom>
          <a:noFill/>
        </p:spPr>
        <p:txBody>
          <a:bodyPr wrap="none" lIns="91440" tIns="45721" rIns="91440" bIns="45721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601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120,267</a:t>
            </a:r>
          </a:p>
        </p:txBody>
      </p:sp>
    </p:spTree>
    <p:extLst>
      <p:ext uri="{BB962C8B-B14F-4D97-AF65-F5344CB8AC3E}">
        <p14:creationId xmlns:p14="http://schemas.microsoft.com/office/powerpoint/2010/main" val="553477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4669" y="895753"/>
            <a:ext cx="6678810" cy="994306"/>
          </a:xfrm>
        </p:spPr>
        <p:txBody>
          <a:bodyPr/>
          <a:lstStyle/>
          <a:p>
            <a:pPr algn="ctr"/>
            <a:r>
              <a:rPr lang="en-GB" sz="3200" dirty="0">
                <a:latin typeface="CCW Cursive Writing 7" pitchFamily="66" charset="0"/>
              </a:rPr>
              <a:t>Let’s hear all your methods and see you creations!</a:t>
            </a:r>
          </a:p>
        </p:txBody>
      </p:sp>
      <p:pic>
        <p:nvPicPr>
          <p:cNvPr id="1026" name="Picture 2" descr="http://www.mspa-la.org/userfiles/images/aahearfromyou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855" y="2444242"/>
            <a:ext cx="4606290" cy="2718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92584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solidFill>
                  <a:schemeClr val="accent6"/>
                </a:solidFill>
                <a:latin typeface="CCW Cursive Writing 7" pitchFamily="66" charset="0"/>
              </a:rPr>
              <a:t>Over to you…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2280047" y="1514473"/>
          <a:ext cx="7631908" cy="27422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7977">
                  <a:extLst>
                    <a:ext uri="{9D8B030D-6E8A-4147-A177-3AD203B41FA5}">
                      <a16:colId xmlns:a16="http://schemas.microsoft.com/office/drawing/2014/main" val="992348743"/>
                    </a:ext>
                  </a:extLst>
                </a:gridCol>
                <a:gridCol w="1907977">
                  <a:extLst>
                    <a:ext uri="{9D8B030D-6E8A-4147-A177-3AD203B41FA5}">
                      <a16:colId xmlns:a16="http://schemas.microsoft.com/office/drawing/2014/main" val="1805011495"/>
                    </a:ext>
                  </a:extLst>
                </a:gridCol>
                <a:gridCol w="1907977">
                  <a:extLst>
                    <a:ext uri="{9D8B030D-6E8A-4147-A177-3AD203B41FA5}">
                      <a16:colId xmlns:a16="http://schemas.microsoft.com/office/drawing/2014/main" val="610695850"/>
                    </a:ext>
                  </a:extLst>
                </a:gridCol>
                <a:gridCol w="1907977">
                  <a:extLst>
                    <a:ext uri="{9D8B030D-6E8A-4147-A177-3AD203B41FA5}">
                      <a16:colId xmlns:a16="http://schemas.microsoft.com/office/drawing/2014/main" val="1542763079"/>
                    </a:ext>
                  </a:extLst>
                </a:gridCol>
              </a:tblGrid>
              <a:tr h="1371108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/>
                        <a:t>4,654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/>
                        <a:t>12,830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/>
                        <a:t>3,050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/>
                        <a:t>9,575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446845621"/>
                  </a:ext>
                </a:extLst>
              </a:tr>
              <a:tr h="1371108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/>
                        <a:t>15,420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/>
                        <a:t>6,326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/>
                        <a:t>2,430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/>
                        <a:t>1,670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810293961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943178" y="4680526"/>
            <a:ext cx="832150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Select your own group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number to make.</a:t>
            </a:r>
          </a:p>
        </p:txBody>
      </p:sp>
    </p:spTree>
    <p:extLst>
      <p:ext uri="{BB962C8B-B14F-4D97-AF65-F5344CB8AC3E}">
        <p14:creationId xmlns:p14="http://schemas.microsoft.com/office/powerpoint/2010/main" val="29304737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4669" y="895753"/>
            <a:ext cx="6678810" cy="994306"/>
          </a:xfrm>
        </p:spPr>
        <p:txBody>
          <a:bodyPr/>
          <a:lstStyle/>
          <a:p>
            <a:pPr algn="ctr"/>
            <a:r>
              <a:rPr lang="en-GB" dirty="0">
                <a:latin typeface="Jarman" pitchFamily="2" charset="0"/>
              </a:rPr>
              <a:t>Let’s hear all your methods and see you creations!</a:t>
            </a:r>
          </a:p>
        </p:txBody>
      </p:sp>
      <p:pic>
        <p:nvPicPr>
          <p:cNvPr id="1026" name="Picture 2" descr="http://www.mspa-la.org/userfiles/images/aahearfromyou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855" y="2444242"/>
            <a:ext cx="4606290" cy="2718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6756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Jarman" pitchFamily="2" charset="0"/>
              </a:rPr>
              <a:t>Our number system…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l="30188" t="39488" r="10919" b="39365"/>
          <a:stretch/>
        </p:blipFill>
        <p:spPr>
          <a:xfrm>
            <a:off x="1316183" y="1262193"/>
            <a:ext cx="10266218" cy="184224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52499" y="2967340"/>
            <a:ext cx="80870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 w="0"/>
                <a:solidFill>
                  <a:srgbClr val="954EBE"/>
                </a:soli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Twinkl"/>
                <a:ea typeface="+mn-ea"/>
                <a:cs typeface="+mn-cs"/>
              </a:rPr>
              <a:t>Show me the value using your apparatus…</a:t>
            </a:r>
          </a:p>
        </p:txBody>
      </p:sp>
    </p:spTree>
    <p:extLst>
      <p:ext uri="{BB962C8B-B14F-4D97-AF65-F5344CB8AC3E}">
        <p14:creationId xmlns:p14="http://schemas.microsoft.com/office/powerpoint/2010/main" val="699706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Jarman" pitchFamily="2" charset="0"/>
              </a:rPr>
              <a:t>Our number system…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l="30188" t="39488" r="10919" b="39365"/>
          <a:stretch/>
        </p:blipFill>
        <p:spPr>
          <a:xfrm>
            <a:off x="2563091" y="1262193"/>
            <a:ext cx="8368144" cy="1842249"/>
          </a:xfrm>
          <a:prstGeom prst="rect">
            <a:avLst/>
          </a:prstGeom>
        </p:spPr>
      </p:pic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2" cstate="print"/>
          <a:srcRect l="23989" t="39488" r="10919" b="39365"/>
          <a:stretch/>
        </p:blipFill>
        <p:spPr bwMode="auto">
          <a:xfrm>
            <a:off x="1676400" y="3162909"/>
            <a:ext cx="9254836" cy="1842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6" name="Content Placeholder 3"/>
          <p:cNvPicPr>
            <a:picLocks noChangeAspect="1"/>
          </p:cNvPicPr>
          <p:nvPr/>
        </p:nvPicPr>
        <p:blipFill rotWithShape="1">
          <a:blip r:embed="rId2" cstate="print"/>
          <a:srcRect l="17708" t="39488" r="10919" b="39365"/>
          <a:stretch/>
        </p:blipFill>
        <p:spPr bwMode="auto">
          <a:xfrm>
            <a:off x="706582" y="5005158"/>
            <a:ext cx="10224654" cy="1842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854090" y="2105487"/>
            <a:ext cx="63577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What do you notice??</a:t>
            </a:r>
          </a:p>
        </p:txBody>
      </p:sp>
    </p:spTree>
    <p:extLst>
      <p:ext uri="{BB962C8B-B14F-4D97-AF65-F5344CB8AC3E}">
        <p14:creationId xmlns:p14="http://schemas.microsoft.com/office/powerpoint/2010/main" val="2463977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ounded Rectangular Callout 3"/>
          <p:cNvSpPr/>
          <p:nvPr/>
        </p:nvSpPr>
        <p:spPr>
          <a:xfrm>
            <a:off x="2154624" y="735726"/>
            <a:ext cx="7843345" cy="2469931"/>
          </a:xfrm>
          <a:prstGeom prst="wedgeRoundRectCallout">
            <a:avLst>
              <a:gd name="adj1" fmla="val -39426"/>
              <a:gd name="adj2" fmla="val 102500"/>
              <a:gd name="adj3" fmla="val 16667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12132" y="806702"/>
            <a:ext cx="710963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10160">
                  <a:solidFill>
                    <a:srgbClr val="23A7F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I notice that our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10160">
                  <a:solidFill>
                    <a:srgbClr val="23A7F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 number system…</a:t>
            </a:r>
          </a:p>
        </p:txBody>
      </p:sp>
      <p:pic>
        <p:nvPicPr>
          <p:cNvPr id="6" name="Picture 2" descr="http://socialpronow.com/images/guides/conversation-bubbles-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985" y="3436882"/>
            <a:ext cx="174129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74949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70C0"/>
                </a:solidFill>
                <a:latin typeface="Jarman" pitchFamily="2" charset="0"/>
              </a:rPr>
              <a:t>What happens to the columns as you move to the left?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4682" y="3989861"/>
            <a:ext cx="6201569" cy="1130780"/>
          </a:xfrm>
        </p:spPr>
        <p:txBody>
          <a:bodyPr/>
          <a:lstStyle/>
          <a:p>
            <a:pPr algn="ctr"/>
            <a:r>
              <a:rPr lang="en-GB" sz="3200" b="1" dirty="0">
                <a:solidFill>
                  <a:srgbClr val="0070C0"/>
                </a:solidFill>
                <a:latin typeface="Jarman" pitchFamily="2" charset="0"/>
              </a:rPr>
              <a:t>So what happens to the numbers if you move to the right?</a:t>
            </a: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2" cstate="print"/>
          <a:srcRect l="10808" t="39488" r="10919" b="39365"/>
          <a:stretch/>
        </p:blipFill>
        <p:spPr bwMode="auto">
          <a:xfrm>
            <a:off x="2420182" y="1680891"/>
            <a:ext cx="7390569" cy="1842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1332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70C0"/>
                </a:solidFill>
                <a:latin typeface="Jarman" pitchFamily="2" charset="0"/>
              </a:rPr>
              <a:t>When reading numbers, FIRST look at the furthest column on the left in your number.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91348" y="4016756"/>
            <a:ext cx="6201569" cy="1130780"/>
          </a:xfrm>
        </p:spPr>
        <p:txBody>
          <a:bodyPr/>
          <a:lstStyle/>
          <a:p>
            <a:pPr algn="ctr"/>
            <a:r>
              <a:rPr lang="en-GB" sz="3200" b="1" dirty="0">
                <a:solidFill>
                  <a:srgbClr val="0070C0"/>
                </a:solidFill>
                <a:latin typeface="Jarman" pitchFamily="2" charset="0"/>
              </a:rPr>
              <a:t>Then work across to the right as you read your number. </a:t>
            </a: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2" cstate="print"/>
          <a:srcRect l="29947" t="39488" r="10919" b="39365"/>
          <a:stretch/>
        </p:blipFill>
        <p:spPr bwMode="auto">
          <a:xfrm>
            <a:off x="3452560" y="1810413"/>
            <a:ext cx="5583414" cy="1842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3372761" y="1810406"/>
            <a:ext cx="803042" cy="825218"/>
          </a:xfrm>
          <a:prstGeom prst="ellipse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1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011919" y="3106279"/>
            <a:ext cx="4474088" cy="17697"/>
          </a:xfrm>
          <a:prstGeom prst="straightConnector1">
            <a:avLst/>
          </a:prstGeom>
          <a:ln w="762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6937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70C0"/>
                </a:solidFill>
                <a:latin typeface="Jarman" pitchFamily="2" charset="0"/>
              </a:rPr>
              <a:t>My number…</a:t>
            </a: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2" cstate="print"/>
          <a:srcRect l="29947" t="39488" r="10919" b="39365"/>
          <a:stretch/>
        </p:blipFill>
        <p:spPr bwMode="auto">
          <a:xfrm>
            <a:off x="2895774" y="1810406"/>
            <a:ext cx="6535765" cy="2156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2895770" y="1877641"/>
            <a:ext cx="803042" cy="825218"/>
          </a:xfrm>
          <a:prstGeom prst="ellipse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1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437732" y="3721731"/>
            <a:ext cx="73087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What do you know about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the place value chart?</a:t>
            </a:r>
          </a:p>
        </p:txBody>
      </p:sp>
    </p:spTree>
    <p:extLst>
      <p:ext uri="{BB962C8B-B14F-4D97-AF65-F5344CB8AC3E}">
        <p14:creationId xmlns:p14="http://schemas.microsoft.com/office/powerpoint/2010/main" val="2943053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9616" y="531172"/>
            <a:ext cx="6678810" cy="994306"/>
          </a:xfrm>
        </p:spPr>
        <p:txBody>
          <a:bodyPr/>
          <a:lstStyle/>
          <a:p>
            <a:r>
              <a:rPr lang="en-GB" sz="3600" dirty="0">
                <a:latin typeface="CCW Cursive Writing 7" pitchFamily="66" charset="0"/>
              </a:rPr>
              <a:t>Talk Task</a:t>
            </a:r>
          </a:p>
        </p:txBody>
      </p:sp>
      <p:pic>
        <p:nvPicPr>
          <p:cNvPr id="7170" name="Picture 2" descr="http://socialpronow.com/images/guides/conversation-bubbles-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458" y="-392762"/>
            <a:ext cx="1741290" cy="237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782626" y="1978339"/>
            <a:ext cx="8888972" cy="830999"/>
          </a:xfrm>
          <a:prstGeom prst="rect">
            <a:avLst/>
          </a:prstGeom>
          <a:noFill/>
        </p:spPr>
        <p:txBody>
          <a:bodyPr wrap="none" lIns="91440" tIns="45721" rIns="91440" bIns="45721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srgbClr val="954EBE"/>
                </a:soli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Look at the number below: tell me 3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srgbClr val="954EBE"/>
                </a:soli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facts about it: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587144" y="2967339"/>
            <a:ext cx="5017719" cy="1015665"/>
          </a:xfrm>
          <a:prstGeom prst="rect">
            <a:avLst/>
          </a:prstGeom>
          <a:noFill/>
        </p:spPr>
        <p:txBody>
          <a:bodyPr wrap="none" lIns="91440" tIns="45721" rIns="91440" bIns="45721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1,203,456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2187193" y="3866606"/>
            <a:ext cx="7885947" cy="2286000"/>
          </a:xfrm>
          <a:prstGeom prst="wedgeRoundRectCallout">
            <a:avLst>
              <a:gd name="adj1" fmla="val -50359"/>
              <a:gd name="adj2" fmla="val 70851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81252" y="3962485"/>
            <a:ext cx="75836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FACT 1: 1,203,456 is a 7 digit number, therefore it has an integer in the millions column.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FACT 2: 1,203,456 has no tens of thousands so instead there is a place holder.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FACT 3: 1,203,456 when rounded to the nearest hundred equals 1,203,500. </a:t>
            </a:r>
          </a:p>
        </p:txBody>
      </p:sp>
    </p:spTree>
    <p:extLst>
      <p:ext uri="{BB962C8B-B14F-4D97-AF65-F5344CB8AC3E}">
        <p14:creationId xmlns:p14="http://schemas.microsoft.com/office/powerpoint/2010/main" val="32952102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06582" y="365125"/>
            <a:ext cx="10612582" cy="5992132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3891" y="884422"/>
            <a:ext cx="9038615" cy="994306"/>
          </a:xfrm>
        </p:spPr>
        <p:txBody>
          <a:bodyPr>
            <a:no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CCW Cursive Writing 7" pitchFamily="66" charset="0"/>
              </a:rPr>
              <a:t> Complete your key skills test stage 5.Let’s see what we remember. </a:t>
            </a:r>
          </a:p>
        </p:txBody>
      </p:sp>
      <p:sp>
        <p:nvSpPr>
          <p:cNvPr id="4" name="Rectangle 3"/>
          <p:cNvSpPr/>
          <p:nvPr/>
        </p:nvSpPr>
        <p:spPr>
          <a:xfrm>
            <a:off x="2993276" y="5033820"/>
            <a:ext cx="647164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all" spc="0" normalizeH="0" baseline="0" noProof="0" dirty="0">
                <a:ln w="9000" cmpd="sng">
                  <a:solidFill>
                    <a:srgbClr val="79AD4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79AD42">
                        <a:shade val="20000"/>
                        <a:satMod val="245000"/>
                      </a:srgbClr>
                    </a:gs>
                    <a:gs pos="43000">
                      <a:srgbClr val="79AD42">
                        <a:satMod val="255000"/>
                      </a:srgbClr>
                    </a:gs>
                    <a:gs pos="48000">
                      <a:srgbClr val="79AD42">
                        <a:shade val="85000"/>
                        <a:satMod val="255000"/>
                      </a:srgbClr>
                    </a:gs>
                    <a:gs pos="100000">
                      <a:srgbClr val="79AD4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15 minutes</a:t>
            </a:r>
          </a:p>
        </p:txBody>
      </p:sp>
      <p:sp>
        <p:nvSpPr>
          <p:cNvPr id="5" name="Rectangle 4"/>
          <p:cNvSpPr/>
          <p:nvPr/>
        </p:nvSpPr>
        <p:spPr>
          <a:xfrm>
            <a:off x="2035667" y="2579111"/>
            <a:ext cx="818044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sng" strike="noStrike" kern="1200" cap="none" spc="0" normalizeH="0" baseline="0" noProof="0" dirty="0">
                <a:ln w="0"/>
                <a:solidFill>
                  <a:srgbClr val="954EBE">
                    <a:lumMod val="20000"/>
                    <a:lumOff val="80000"/>
                  </a:srgbClr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Use your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sng" strike="noStrike" kern="1200" cap="none" spc="0" normalizeH="0" baseline="0" noProof="0" dirty="0">
                <a:ln w="0"/>
                <a:solidFill>
                  <a:srgbClr val="954EBE">
                    <a:lumMod val="20000"/>
                    <a:lumOff val="80000"/>
                  </a:srgbClr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 prompt sheets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D1FE3C3-4898-466F-9E5D-38845BFBCFE2}"/>
              </a:ext>
            </a:extLst>
          </p:cNvPr>
          <p:cNvSpPr/>
          <p:nvPr/>
        </p:nvSpPr>
        <p:spPr>
          <a:xfrm>
            <a:off x="995034" y="458245"/>
            <a:ext cx="14593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Tues</a:t>
            </a:r>
          </a:p>
        </p:txBody>
      </p:sp>
    </p:spTree>
    <p:extLst>
      <p:ext uri="{BB962C8B-B14F-4D97-AF65-F5344CB8AC3E}">
        <p14:creationId xmlns:p14="http://schemas.microsoft.com/office/powerpoint/2010/main" val="42565910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0145" y="572082"/>
            <a:ext cx="4369831" cy="666377"/>
          </a:xfrm>
        </p:spPr>
        <p:txBody>
          <a:bodyPr/>
          <a:lstStyle/>
          <a:p>
            <a:r>
              <a:rPr lang="en-GB" sz="4400" u="sng" dirty="0">
                <a:latin typeface="CCW Cursive Writing 7" pitchFamily="66" charset="0"/>
              </a:rPr>
              <a:t>08.09.20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5561" y="2051828"/>
            <a:ext cx="7769001" cy="1256148"/>
          </a:xfrm>
        </p:spPr>
        <p:txBody>
          <a:bodyPr/>
          <a:lstStyle/>
          <a:p>
            <a:r>
              <a:rPr lang="en-GB" sz="4000" u="sng" dirty="0">
                <a:latin typeface="CCW Cursive Writing 7" pitchFamily="66" charset="0"/>
              </a:rPr>
              <a:t>L.O: Read and write numbers up to 1,000,000.</a:t>
            </a:r>
          </a:p>
        </p:txBody>
      </p:sp>
    </p:spTree>
    <p:extLst>
      <p:ext uri="{BB962C8B-B14F-4D97-AF65-F5344CB8AC3E}">
        <p14:creationId xmlns:p14="http://schemas.microsoft.com/office/powerpoint/2010/main" val="37528850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478896"/>
            <a:ext cx="8220075" cy="645849"/>
          </a:xfrm>
        </p:spPr>
        <p:txBody>
          <a:bodyPr/>
          <a:lstStyle/>
          <a:p>
            <a:r>
              <a:rPr lang="en-GB" sz="2400" dirty="0">
                <a:solidFill>
                  <a:srgbClr val="FF0000"/>
                </a:solidFill>
                <a:latin typeface="CCW Cursive Writing 7" pitchFamily="66" charset="0"/>
              </a:rPr>
              <a:t>Crucial</a:t>
            </a:r>
            <a:r>
              <a:rPr lang="en-GB" sz="2400" dirty="0">
                <a:latin typeface="CCW Cursive Writing 7" pitchFamily="66" charset="0"/>
              </a:rPr>
              <a:t> vocabulary this lesson: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047207" y="908721"/>
            <a:ext cx="436704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Place value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Column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Hundreds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Tens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Thousands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Tens of thousands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Hundreds of thousands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Millions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Greater than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Less than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Integer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4EB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10 times greater/smaller</a:t>
            </a:r>
          </a:p>
        </p:txBody>
      </p:sp>
    </p:spTree>
    <p:extLst>
      <p:ext uri="{BB962C8B-B14F-4D97-AF65-F5344CB8AC3E}">
        <p14:creationId xmlns:p14="http://schemas.microsoft.com/office/powerpoint/2010/main" val="36398669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Jarman" pitchFamily="2" charset="0"/>
              </a:rPr>
              <a:t>Our number system…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l="30188" t="39488" r="10919" b="39365"/>
          <a:stretch/>
        </p:blipFill>
        <p:spPr>
          <a:xfrm>
            <a:off x="3311785" y="1262193"/>
            <a:ext cx="8257914" cy="1842249"/>
          </a:xfrm>
          <a:prstGeom prst="rect">
            <a:avLst/>
          </a:prstGeom>
        </p:spPr>
      </p:pic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2" cstate="print"/>
          <a:srcRect l="23989" t="39488" r="10919" b="39365"/>
          <a:stretch/>
        </p:blipFill>
        <p:spPr bwMode="auto">
          <a:xfrm>
            <a:off x="2493818" y="3162909"/>
            <a:ext cx="9075881" cy="1842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6" name="Content Placeholder 3"/>
          <p:cNvPicPr>
            <a:picLocks noChangeAspect="1"/>
          </p:cNvPicPr>
          <p:nvPr/>
        </p:nvPicPr>
        <p:blipFill rotWithShape="1">
          <a:blip r:embed="rId2" cstate="print"/>
          <a:srcRect l="17708" t="39488" r="10919" b="39365"/>
          <a:stretch/>
        </p:blipFill>
        <p:spPr bwMode="auto">
          <a:xfrm>
            <a:off x="1440874" y="5005158"/>
            <a:ext cx="10128826" cy="1842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7599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70C0"/>
                </a:solidFill>
                <a:latin typeface="Jarman" pitchFamily="2" charset="0"/>
              </a:rPr>
              <a:t>What happens to the columns as you move to the left?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4682" y="3989861"/>
            <a:ext cx="6201569" cy="1130780"/>
          </a:xfrm>
        </p:spPr>
        <p:txBody>
          <a:bodyPr/>
          <a:lstStyle/>
          <a:p>
            <a:pPr algn="ctr"/>
            <a:r>
              <a:rPr lang="en-GB" sz="3200" b="1" dirty="0">
                <a:solidFill>
                  <a:srgbClr val="0070C0"/>
                </a:solidFill>
                <a:latin typeface="Jarman" pitchFamily="2" charset="0"/>
              </a:rPr>
              <a:t>So what happens to the numbers if you move to the right?</a:t>
            </a: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2" cstate="print"/>
          <a:srcRect l="10808" t="39488" r="10919" b="39365"/>
          <a:stretch/>
        </p:blipFill>
        <p:spPr bwMode="auto">
          <a:xfrm>
            <a:off x="2420182" y="1680891"/>
            <a:ext cx="7390569" cy="1842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4093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3" cstate="print"/>
          <a:srcRect l="30188" t="39488" r="10919" b="39365"/>
          <a:stretch/>
        </p:blipFill>
        <p:spPr bwMode="auto">
          <a:xfrm>
            <a:off x="0" y="0"/>
            <a:ext cx="5560695" cy="1260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3" cstate="print"/>
          <a:srcRect l="30188" t="39488" r="10919" b="39365"/>
          <a:stretch/>
        </p:blipFill>
        <p:spPr bwMode="auto">
          <a:xfrm>
            <a:off x="0" y="1338233"/>
            <a:ext cx="5560695" cy="1260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6" name="Content Placeholder 3"/>
          <p:cNvPicPr>
            <a:picLocks noChangeAspect="1"/>
          </p:cNvPicPr>
          <p:nvPr/>
        </p:nvPicPr>
        <p:blipFill rotWithShape="1">
          <a:blip r:embed="rId3" cstate="print"/>
          <a:srcRect l="30188" t="39488" r="10919" b="39365"/>
          <a:stretch/>
        </p:blipFill>
        <p:spPr bwMode="auto">
          <a:xfrm>
            <a:off x="-3" y="2628169"/>
            <a:ext cx="5560695" cy="1260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0A6CACBF-94AE-4B34-92D8-7472BCD3F4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30188" t="39488" r="10919" b="39365"/>
          <a:stretch/>
        </p:blipFill>
        <p:spPr bwMode="auto">
          <a:xfrm>
            <a:off x="0" y="3951552"/>
            <a:ext cx="5560695" cy="1260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8" name="Content Placeholder 3">
            <a:extLst>
              <a:ext uri="{FF2B5EF4-FFF2-40B4-BE49-F238E27FC236}">
                <a16:creationId xmlns:a16="http://schemas.microsoft.com/office/drawing/2014/main" id="{A2536D5A-9B22-4394-8DD2-19678784EC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30188" t="39488" r="10919" b="39365"/>
          <a:stretch/>
        </p:blipFill>
        <p:spPr bwMode="auto">
          <a:xfrm>
            <a:off x="-4" y="5597011"/>
            <a:ext cx="5560695" cy="1260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9" name="Content Placeholder 3">
            <a:extLst>
              <a:ext uri="{FF2B5EF4-FFF2-40B4-BE49-F238E27FC236}">
                <a16:creationId xmlns:a16="http://schemas.microsoft.com/office/drawing/2014/main" id="{D70D091A-1FB0-4584-942A-D7FBBB0B6F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30188" t="39488" r="10919" b="39365"/>
          <a:stretch/>
        </p:blipFill>
        <p:spPr bwMode="auto">
          <a:xfrm>
            <a:off x="6631311" y="0"/>
            <a:ext cx="5560695" cy="1260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0" name="Content Placeholder 3">
            <a:extLst>
              <a:ext uri="{FF2B5EF4-FFF2-40B4-BE49-F238E27FC236}">
                <a16:creationId xmlns:a16="http://schemas.microsoft.com/office/drawing/2014/main" id="{5FC3C626-0430-4743-B79A-79C9D12EB5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30188" t="39488" r="10919" b="39365"/>
          <a:stretch/>
        </p:blipFill>
        <p:spPr bwMode="auto">
          <a:xfrm>
            <a:off x="6631311" y="1338233"/>
            <a:ext cx="5560695" cy="1260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1" name="Content Placeholder 3">
            <a:extLst>
              <a:ext uri="{FF2B5EF4-FFF2-40B4-BE49-F238E27FC236}">
                <a16:creationId xmlns:a16="http://schemas.microsoft.com/office/drawing/2014/main" id="{070B668B-F8E8-474A-B99B-0940D0C284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30188" t="39488" r="10919" b="39365"/>
          <a:stretch/>
        </p:blipFill>
        <p:spPr bwMode="auto">
          <a:xfrm>
            <a:off x="6631308" y="2628169"/>
            <a:ext cx="5560695" cy="1260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2" name="Content Placeholder 3">
            <a:extLst>
              <a:ext uri="{FF2B5EF4-FFF2-40B4-BE49-F238E27FC236}">
                <a16:creationId xmlns:a16="http://schemas.microsoft.com/office/drawing/2014/main" id="{D982F76B-CA7B-4C99-A40B-088931A22D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30188" t="39488" r="10919" b="39365"/>
          <a:stretch/>
        </p:blipFill>
        <p:spPr bwMode="auto">
          <a:xfrm>
            <a:off x="6631311" y="3951552"/>
            <a:ext cx="5560695" cy="1260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3" name="Content Placeholder 3">
            <a:extLst>
              <a:ext uri="{FF2B5EF4-FFF2-40B4-BE49-F238E27FC236}">
                <a16:creationId xmlns:a16="http://schemas.microsoft.com/office/drawing/2014/main" id="{8231D186-1ADC-4448-AE9C-039C053C0D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30188" t="39488" r="10919" b="39365"/>
          <a:stretch/>
        </p:blipFill>
        <p:spPr bwMode="auto">
          <a:xfrm>
            <a:off x="6631307" y="5597011"/>
            <a:ext cx="5560695" cy="1260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22713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70C0"/>
                </a:solidFill>
                <a:latin typeface="Jarman" pitchFamily="2" charset="0"/>
              </a:rPr>
              <a:t>When reading numbers, FIRST look at the furthest column on the left in your number.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91348" y="4016756"/>
            <a:ext cx="6201569" cy="1130780"/>
          </a:xfrm>
        </p:spPr>
        <p:txBody>
          <a:bodyPr/>
          <a:lstStyle/>
          <a:p>
            <a:pPr algn="ctr"/>
            <a:r>
              <a:rPr lang="en-GB" sz="3200" b="1" dirty="0">
                <a:solidFill>
                  <a:srgbClr val="0070C0"/>
                </a:solidFill>
                <a:latin typeface="Jarman" pitchFamily="2" charset="0"/>
              </a:rPr>
              <a:t>Then work across to the right as you read your number. </a:t>
            </a: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2" cstate="print"/>
          <a:srcRect l="29947" t="39488" r="10919" b="39365"/>
          <a:stretch/>
        </p:blipFill>
        <p:spPr bwMode="auto">
          <a:xfrm>
            <a:off x="3452560" y="1810413"/>
            <a:ext cx="5583414" cy="1842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3372761" y="1810406"/>
            <a:ext cx="803042" cy="825218"/>
          </a:xfrm>
          <a:prstGeom prst="ellipse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1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011919" y="3106279"/>
            <a:ext cx="4474088" cy="17697"/>
          </a:xfrm>
          <a:prstGeom prst="straightConnector1">
            <a:avLst/>
          </a:prstGeom>
          <a:ln w="762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0447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70C0"/>
                </a:solidFill>
                <a:latin typeface="Jarman" pitchFamily="2" charset="0"/>
              </a:rPr>
              <a:t>My number…</a:t>
            </a: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2" cstate="print"/>
          <a:srcRect l="29947" t="39488" r="10919" b="39365"/>
          <a:stretch/>
        </p:blipFill>
        <p:spPr bwMode="auto">
          <a:xfrm>
            <a:off x="2895774" y="1810406"/>
            <a:ext cx="6535765" cy="2156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2895770" y="1877641"/>
            <a:ext cx="803042" cy="825218"/>
          </a:xfrm>
          <a:prstGeom prst="ellipse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1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437732" y="3721731"/>
            <a:ext cx="73087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What do you know about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the place value chart?</a:t>
            </a:r>
          </a:p>
        </p:txBody>
      </p:sp>
    </p:spTree>
    <p:extLst>
      <p:ext uri="{BB962C8B-B14F-4D97-AF65-F5344CB8AC3E}">
        <p14:creationId xmlns:p14="http://schemas.microsoft.com/office/powerpoint/2010/main" val="334506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9616" y="531172"/>
            <a:ext cx="6678810" cy="994306"/>
          </a:xfrm>
        </p:spPr>
        <p:txBody>
          <a:bodyPr/>
          <a:lstStyle/>
          <a:p>
            <a:r>
              <a:rPr lang="en-GB" sz="3600" dirty="0">
                <a:latin typeface="CCW Cursive Writing 7" pitchFamily="66" charset="0"/>
              </a:rPr>
              <a:t>Talk Task</a:t>
            </a:r>
          </a:p>
        </p:txBody>
      </p:sp>
      <p:pic>
        <p:nvPicPr>
          <p:cNvPr id="7170" name="Picture 2" descr="http://socialpronow.com/images/guides/conversation-bubbles-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458" y="-392762"/>
            <a:ext cx="1741290" cy="237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782626" y="1978339"/>
            <a:ext cx="8888972" cy="830999"/>
          </a:xfrm>
          <a:prstGeom prst="rect">
            <a:avLst/>
          </a:prstGeom>
          <a:noFill/>
        </p:spPr>
        <p:txBody>
          <a:bodyPr wrap="none" lIns="91440" tIns="45721" rIns="91440" bIns="45721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srgbClr val="954EBE"/>
                </a:soli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Look at the number below: tell me 3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srgbClr val="954EBE"/>
                </a:soli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facts about it: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587144" y="2967339"/>
            <a:ext cx="5017719" cy="1015665"/>
          </a:xfrm>
          <a:prstGeom prst="rect">
            <a:avLst/>
          </a:prstGeom>
          <a:noFill/>
        </p:spPr>
        <p:txBody>
          <a:bodyPr wrap="none" lIns="91440" tIns="45721" rIns="91440" bIns="45721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1,203,456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2187193" y="3866606"/>
            <a:ext cx="7885947" cy="2286000"/>
          </a:xfrm>
          <a:prstGeom prst="wedgeRoundRectCallout">
            <a:avLst>
              <a:gd name="adj1" fmla="val -50359"/>
              <a:gd name="adj2" fmla="val 70851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81252" y="3962485"/>
            <a:ext cx="75836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FACT 1: 1,203,456 is a 7 digit number, therefore it has an integer in the millions column.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FACT 2: 1,203,456 has no tens of thousands so instead there is a place holder.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FACT 3: 1,203,456 when rounded to the nearest hundred equals 1,203,500. </a:t>
            </a:r>
          </a:p>
        </p:txBody>
      </p:sp>
    </p:spTree>
    <p:extLst>
      <p:ext uri="{BB962C8B-B14F-4D97-AF65-F5344CB8AC3E}">
        <p14:creationId xmlns:p14="http://schemas.microsoft.com/office/powerpoint/2010/main" val="8140789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>
                <a:solidFill>
                  <a:srgbClr val="7030A0"/>
                </a:solidFill>
                <a:latin typeface="CCW Cursive Writing 7" pitchFamily="66" charset="0"/>
              </a:rPr>
              <a:t>Over to you…</a:t>
            </a:r>
          </a:p>
        </p:txBody>
      </p:sp>
      <p:sp>
        <p:nvSpPr>
          <p:cNvPr id="4" name="Rectangle 3"/>
          <p:cNvSpPr/>
          <p:nvPr/>
        </p:nvSpPr>
        <p:spPr>
          <a:xfrm>
            <a:off x="3068201" y="1513947"/>
            <a:ext cx="60460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Look at the number below. WRITE 3 facts about it: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49726" y="4262887"/>
            <a:ext cx="7315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FACT 1: ____________________________________________.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FACT 2: ____________________________________________.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FACT 3: ____________________________________________.</a:t>
            </a:r>
          </a:p>
        </p:txBody>
      </p:sp>
      <p:sp>
        <p:nvSpPr>
          <p:cNvPr id="6" name="Rectangle 5"/>
          <p:cNvSpPr/>
          <p:nvPr/>
        </p:nvSpPr>
        <p:spPr>
          <a:xfrm>
            <a:off x="4593750" y="2898941"/>
            <a:ext cx="296908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605,380</a:t>
            </a:r>
          </a:p>
        </p:txBody>
      </p:sp>
      <p:sp>
        <p:nvSpPr>
          <p:cNvPr id="3" name="Rectangle 2"/>
          <p:cNvSpPr/>
          <p:nvPr/>
        </p:nvSpPr>
        <p:spPr>
          <a:xfrm>
            <a:off x="1887160" y="5292524"/>
            <a:ext cx="841768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On your whiteboards</a:t>
            </a:r>
          </a:p>
        </p:txBody>
      </p:sp>
    </p:spTree>
    <p:extLst>
      <p:ext uri="{BB962C8B-B14F-4D97-AF65-F5344CB8AC3E}">
        <p14:creationId xmlns:p14="http://schemas.microsoft.com/office/powerpoint/2010/main" val="11951998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solidFill>
                  <a:srgbClr val="F4F2F2">
                    <a:lumMod val="50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Introduction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sng" strike="noStrike" kern="1200" cap="none" spc="0" normalizeH="0" baseline="0" noProof="0" dirty="0">
              <a:ln>
                <a:noFill/>
              </a:ln>
              <a:solidFill>
                <a:srgbClr val="F4F2F2">
                  <a:lumMod val="50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Identify the value of the highlighted digit.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F4F2F2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F4F2F2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8890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srgbClr val="F4F2F2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50449A2-5909-4058-BD3C-50E50AB5D0E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97862" y="1504120"/>
          <a:ext cx="6396276" cy="4401930"/>
        </p:xfrm>
        <a:graphic>
          <a:graphicData uri="http://schemas.openxmlformats.org/drawingml/2006/table">
            <a:tbl>
              <a:tblPr firstRow="1" bandRow="1">
                <a:effectLst/>
                <a:tableStyleId>{5940675A-B579-460E-94D1-54222C63F5DA}</a:tableStyleId>
              </a:tblPr>
              <a:tblGrid>
                <a:gridCol w="2007156">
                  <a:extLst>
                    <a:ext uri="{9D8B030D-6E8A-4147-A177-3AD203B41FA5}">
                      <a16:colId xmlns:a16="http://schemas.microsoft.com/office/drawing/2014/main" val="63682031"/>
                    </a:ext>
                  </a:extLst>
                </a:gridCol>
                <a:gridCol w="4389120">
                  <a:extLst>
                    <a:ext uri="{9D8B030D-6E8A-4147-A177-3AD203B41FA5}">
                      <a16:colId xmlns:a16="http://schemas.microsoft.com/office/drawing/2014/main" val="604933158"/>
                    </a:ext>
                  </a:extLst>
                </a:gridCol>
              </a:tblGrid>
              <a:tr h="514626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1,345,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89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007377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78215"/>
                  </a:ext>
                </a:extLst>
              </a:tr>
              <a:tr h="514626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3,081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891085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30458351"/>
                  </a:ext>
                </a:extLst>
              </a:tr>
              <a:tr h="514626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5,11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,902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09050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1780381"/>
                  </a:ext>
                </a:extLst>
              </a:tr>
              <a:tr h="514626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39,5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410889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27998461"/>
                  </a:ext>
                </a:extLst>
              </a:tr>
              <a:tr h="514626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10,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88,264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7635592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61EB601F-C8D2-47A9-973A-99F9324AD225}"/>
              </a:ext>
            </a:extLst>
          </p:cNvPr>
          <p:cNvGrpSpPr/>
          <p:nvPr/>
        </p:nvGrpSpPr>
        <p:grpSpPr>
          <a:xfrm>
            <a:off x="1583531" y="6454318"/>
            <a:ext cx="1238534" cy="403683"/>
            <a:chOff x="68077" y="6454317"/>
            <a:chExt cx="1238534" cy="40368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FE802E1-3090-496A-AB9B-70679E128756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D2633EC-C77E-45C7-AB9E-2B52DE6064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936188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solidFill>
                  <a:srgbClr val="F4F2F2">
                    <a:lumMod val="50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Introduction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sng" strike="noStrike" kern="1200" cap="none" spc="0" normalizeH="0" baseline="0" noProof="0" dirty="0">
              <a:ln>
                <a:noFill/>
              </a:ln>
              <a:solidFill>
                <a:srgbClr val="F4F2F2">
                  <a:lumMod val="50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Identify the value of the highlighted digit.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F4F2F2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F4F2F2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8890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srgbClr val="F4F2F2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50449A2-5909-4058-BD3C-50E50AB5D0E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97862" y="1504120"/>
          <a:ext cx="6396276" cy="4401930"/>
        </p:xfrm>
        <a:graphic>
          <a:graphicData uri="http://schemas.openxmlformats.org/drawingml/2006/table">
            <a:tbl>
              <a:tblPr firstRow="1" bandRow="1">
                <a:effectLst/>
                <a:tableStyleId>{5940675A-B579-460E-94D1-54222C63F5DA}</a:tableStyleId>
              </a:tblPr>
              <a:tblGrid>
                <a:gridCol w="2007156">
                  <a:extLst>
                    <a:ext uri="{9D8B030D-6E8A-4147-A177-3AD203B41FA5}">
                      <a16:colId xmlns:a16="http://schemas.microsoft.com/office/drawing/2014/main" val="63682031"/>
                    </a:ext>
                  </a:extLst>
                </a:gridCol>
                <a:gridCol w="4389120">
                  <a:extLst>
                    <a:ext uri="{9D8B030D-6E8A-4147-A177-3AD203B41FA5}">
                      <a16:colId xmlns:a16="http://schemas.microsoft.com/office/drawing/2014/main" val="604933158"/>
                    </a:ext>
                  </a:extLst>
                </a:gridCol>
              </a:tblGrid>
              <a:tr h="514626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1,345,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89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 hundreds (700)</a:t>
                      </a:r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007377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78215"/>
                  </a:ext>
                </a:extLst>
              </a:tr>
              <a:tr h="514626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3,081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 ten thousands (40,000)</a:t>
                      </a:r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891085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30458351"/>
                  </a:ext>
                </a:extLst>
              </a:tr>
              <a:tr h="514626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5,11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,902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 thousands (6,000)</a:t>
                      </a:r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09050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1780381"/>
                  </a:ext>
                </a:extLst>
              </a:tr>
              <a:tr h="514626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39,5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 tens (90)</a:t>
                      </a:r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410889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27998461"/>
                  </a:ext>
                </a:extLst>
              </a:tr>
              <a:tr h="514626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10,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88,264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 hundred thousands (300,000)</a:t>
                      </a:r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7635592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61EB601F-C8D2-47A9-973A-99F9324AD225}"/>
              </a:ext>
            </a:extLst>
          </p:cNvPr>
          <p:cNvGrpSpPr/>
          <p:nvPr/>
        </p:nvGrpSpPr>
        <p:grpSpPr>
          <a:xfrm>
            <a:off x="1583531" y="6454318"/>
            <a:ext cx="1238534" cy="403683"/>
            <a:chOff x="68077" y="6454317"/>
            <a:chExt cx="1238534" cy="40368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FE802E1-3090-496A-AB9B-70679E128756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D2633EC-C77E-45C7-AB9E-2B52DE6064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302578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20350864">
            <a:off x="1559033" y="1174890"/>
            <a:ext cx="456509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>
                <a:ln/>
                <a:solidFill>
                  <a:srgbClr val="79AD42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Match up!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97C182D-1523-4329-B330-CD47C3AF42CF}"/>
              </a:ext>
            </a:extLst>
          </p:cNvPr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  <a:hlinkClick r:id="rId2"/>
              </a:rPr>
              <a:t>https://classroomsecrets.co.uk/free-year-6-numbers-to-ten-million-iwb-place-value-activity/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112215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1787846" y="148172"/>
          <a:ext cx="7022783" cy="66298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06569">
                  <a:extLst>
                    <a:ext uri="{9D8B030D-6E8A-4147-A177-3AD203B41FA5}">
                      <a16:colId xmlns:a16="http://schemas.microsoft.com/office/drawing/2014/main" val="3395821433"/>
                    </a:ext>
                  </a:extLst>
                </a:gridCol>
                <a:gridCol w="3716214">
                  <a:extLst>
                    <a:ext uri="{9D8B030D-6E8A-4147-A177-3AD203B41FA5}">
                      <a16:colId xmlns:a16="http://schemas.microsoft.com/office/drawing/2014/main" val="677103858"/>
                    </a:ext>
                  </a:extLst>
                </a:gridCol>
              </a:tblGrid>
              <a:tr h="85134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/>
                        <a:t>576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Five thousand and five hundred.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4294279001"/>
                  </a:ext>
                </a:extLst>
              </a:tr>
              <a:tr h="96307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/>
                        <a:t>807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Two thousand,</a:t>
                      </a:r>
                      <a:r>
                        <a:rPr lang="en-GB" sz="1800" b="1" baseline="0" dirty="0"/>
                        <a:t> nine hundred and sixty. </a:t>
                      </a:r>
                      <a:endParaRPr lang="en-GB" sz="1800" b="1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862373747"/>
                  </a:ext>
                </a:extLst>
              </a:tr>
              <a:tr h="96307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/>
                        <a:t>5,500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Eight thousand and forty.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363129272"/>
                  </a:ext>
                </a:extLst>
              </a:tr>
              <a:tr h="96307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/>
                        <a:t>3,400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Seven thousand,</a:t>
                      </a:r>
                      <a:r>
                        <a:rPr lang="en-GB" sz="1800" b="1" baseline="0" dirty="0"/>
                        <a:t> seven hundred and thirty.</a:t>
                      </a:r>
                      <a:endParaRPr lang="en-GB" sz="1800" b="1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3242679657"/>
                  </a:ext>
                </a:extLst>
              </a:tr>
              <a:tr h="963079">
                <a:tc>
                  <a:txBody>
                    <a:bodyPr/>
                    <a:lstStyle/>
                    <a:p>
                      <a:pPr marL="0" marR="0" lvl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dirty="0"/>
                        <a:t>2,960</a:t>
                      </a:r>
                    </a:p>
                    <a:p>
                      <a:pPr algn="ctr"/>
                      <a:endParaRPr lang="en-GB" sz="2800" b="1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Five hundred and seventy</a:t>
                      </a:r>
                      <a:r>
                        <a:rPr lang="en-GB" sz="1800" b="1" baseline="0" dirty="0"/>
                        <a:t>-six.</a:t>
                      </a:r>
                      <a:endParaRPr lang="en-GB" sz="1800" b="1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791809131"/>
                  </a:ext>
                </a:extLst>
              </a:tr>
              <a:tr h="96307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/>
                        <a:t>8,040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Three thousand and four hundred.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911266243"/>
                  </a:ext>
                </a:extLst>
              </a:tr>
              <a:tr h="96307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/>
                        <a:t>7,730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Eight hundred and seven.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868066622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9467700" y="5657675"/>
            <a:ext cx="10021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SEN</a:t>
            </a:r>
          </a:p>
        </p:txBody>
      </p:sp>
    </p:spTree>
    <p:extLst>
      <p:ext uri="{BB962C8B-B14F-4D97-AF65-F5344CB8AC3E}">
        <p14:creationId xmlns:p14="http://schemas.microsoft.com/office/powerpoint/2010/main" val="988037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1787846" y="148169"/>
          <a:ext cx="7022783" cy="66298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06569">
                  <a:extLst>
                    <a:ext uri="{9D8B030D-6E8A-4147-A177-3AD203B41FA5}">
                      <a16:colId xmlns:a16="http://schemas.microsoft.com/office/drawing/2014/main" val="3395821433"/>
                    </a:ext>
                  </a:extLst>
                </a:gridCol>
                <a:gridCol w="3716214">
                  <a:extLst>
                    <a:ext uri="{9D8B030D-6E8A-4147-A177-3AD203B41FA5}">
                      <a16:colId xmlns:a16="http://schemas.microsoft.com/office/drawing/2014/main" val="677103858"/>
                    </a:ext>
                  </a:extLst>
                </a:gridCol>
              </a:tblGrid>
              <a:tr h="85134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/>
                        <a:t>1,576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______________________________________</a:t>
                      </a:r>
                    </a:p>
                    <a:p>
                      <a:pPr algn="ctr"/>
                      <a:r>
                        <a:rPr lang="en-GB" sz="1100" b="1" dirty="0"/>
                        <a:t>_______________________________________</a:t>
                      </a:r>
                    </a:p>
                    <a:p>
                      <a:pPr algn="ctr"/>
                      <a:r>
                        <a:rPr lang="en-GB" sz="1100" b="1" dirty="0"/>
                        <a:t>_______________________________________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4294279001"/>
                  </a:ext>
                </a:extLst>
              </a:tr>
              <a:tr h="96307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/>
                        <a:t>8,007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______________________________________</a:t>
                      </a:r>
                    </a:p>
                    <a:p>
                      <a:pPr algn="ctr"/>
                      <a:r>
                        <a:rPr lang="en-GB" sz="1100" b="1" dirty="0"/>
                        <a:t>_______________________________________</a:t>
                      </a:r>
                    </a:p>
                    <a:p>
                      <a:pPr algn="ctr"/>
                      <a:r>
                        <a:rPr lang="en-GB" sz="1100" b="1" dirty="0"/>
                        <a:t>_______________________________________</a:t>
                      </a:r>
                    </a:p>
                    <a:p>
                      <a:pPr algn="ctr"/>
                      <a:endParaRPr lang="en-GB" sz="1050" b="1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862373747"/>
                  </a:ext>
                </a:extLst>
              </a:tr>
              <a:tr h="96307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/>
                        <a:t>28,570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______________________________________</a:t>
                      </a:r>
                    </a:p>
                    <a:p>
                      <a:pPr algn="ctr"/>
                      <a:r>
                        <a:rPr lang="en-GB" sz="1100" b="1" dirty="0"/>
                        <a:t>_______________________________________</a:t>
                      </a:r>
                    </a:p>
                    <a:p>
                      <a:pPr algn="ctr"/>
                      <a:r>
                        <a:rPr lang="en-GB" sz="1100" b="1" dirty="0"/>
                        <a:t>_______________________________________</a:t>
                      </a:r>
                    </a:p>
                    <a:p>
                      <a:pPr algn="ctr"/>
                      <a:endParaRPr lang="en-GB" sz="1050" b="1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363129272"/>
                  </a:ext>
                </a:extLst>
              </a:tr>
              <a:tr h="96307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/>
                        <a:t>14,700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______________________________________</a:t>
                      </a:r>
                    </a:p>
                    <a:p>
                      <a:pPr algn="ctr"/>
                      <a:r>
                        <a:rPr lang="en-GB" sz="1100" b="1" dirty="0"/>
                        <a:t>_______________________________________</a:t>
                      </a:r>
                    </a:p>
                    <a:p>
                      <a:pPr algn="ctr"/>
                      <a:r>
                        <a:rPr lang="en-GB" sz="1100" b="1" dirty="0"/>
                        <a:t>_______________________________________</a:t>
                      </a:r>
                    </a:p>
                    <a:p>
                      <a:pPr algn="ctr"/>
                      <a:endParaRPr lang="en-GB" sz="1050" b="1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3242679657"/>
                  </a:ext>
                </a:extLst>
              </a:tr>
              <a:tr h="963079">
                <a:tc>
                  <a:txBody>
                    <a:bodyPr/>
                    <a:lstStyle/>
                    <a:p>
                      <a:pPr marL="0" marR="0" lvl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/>
                        <a:t>90,600</a:t>
                      </a:r>
                    </a:p>
                    <a:p>
                      <a:pPr algn="ctr"/>
                      <a:endParaRPr lang="en-GB" sz="2000" b="1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______________________________________</a:t>
                      </a:r>
                    </a:p>
                    <a:p>
                      <a:pPr algn="ctr"/>
                      <a:r>
                        <a:rPr lang="en-GB" sz="1100" b="1" dirty="0"/>
                        <a:t>_______________________________________</a:t>
                      </a:r>
                    </a:p>
                    <a:p>
                      <a:pPr algn="ctr"/>
                      <a:r>
                        <a:rPr lang="en-GB" sz="1100" b="1" dirty="0"/>
                        <a:t>_______________________________________</a:t>
                      </a:r>
                    </a:p>
                    <a:p>
                      <a:pPr algn="ctr"/>
                      <a:endParaRPr lang="en-GB" sz="1050" b="1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791809131"/>
                  </a:ext>
                </a:extLst>
              </a:tr>
              <a:tr h="96307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/>
                        <a:t>28,900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______________________________________</a:t>
                      </a:r>
                    </a:p>
                    <a:p>
                      <a:pPr algn="ctr"/>
                      <a:r>
                        <a:rPr lang="en-GB" sz="1100" b="1" dirty="0"/>
                        <a:t>_______________________________________</a:t>
                      </a:r>
                    </a:p>
                    <a:p>
                      <a:pPr algn="ctr"/>
                      <a:r>
                        <a:rPr lang="en-GB" sz="1100" b="1" dirty="0"/>
                        <a:t>_______________________________________</a:t>
                      </a:r>
                    </a:p>
                    <a:p>
                      <a:pPr algn="ctr"/>
                      <a:endParaRPr lang="en-GB" sz="1050" b="1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911266243"/>
                  </a:ext>
                </a:extLst>
              </a:tr>
              <a:tr h="96307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/>
                        <a:t>57,440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______________________________________</a:t>
                      </a:r>
                    </a:p>
                    <a:p>
                      <a:pPr algn="ctr"/>
                      <a:r>
                        <a:rPr lang="en-GB" sz="1100" b="1" dirty="0"/>
                        <a:t>_______________________________________</a:t>
                      </a:r>
                    </a:p>
                    <a:p>
                      <a:pPr algn="ctr"/>
                      <a:r>
                        <a:rPr lang="en-GB" sz="1100" b="1" dirty="0"/>
                        <a:t>_______________________________________</a:t>
                      </a:r>
                    </a:p>
                    <a:p>
                      <a:pPr algn="ctr"/>
                      <a:endParaRPr lang="en-GB" sz="1050" b="1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868066622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9140689" y="5657676"/>
            <a:ext cx="165622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SEN</a:t>
            </a:r>
          </a:p>
        </p:txBody>
      </p:sp>
    </p:spTree>
    <p:extLst>
      <p:ext uri="{BB962C8B-B14F-4D97-AF65-F5344CB8AC3E}">
        <p14:creationId xmlns:p14="http://schemas.microsoft.com/office/powerpoint/2010/main" val="13336976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7213350"/>
              </p:ext>
            </p:extLst>
          </p:nvPr>
        </p:nvGraphicFramePr>
        <p:xfrm>
          <a:off x="2487387" y="182637"/>
          <a:ext cx="7155316" cy="65519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888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88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888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888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766213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CW Cursive Writing 7" pitchFamily="66" charset="0"/>
                        </a:rPr>
                        <a:t>1,678,854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CW Cursive Writing 7" pitchFamily="66" charset="0"/>
                        </a:rPr>
                        <a:t>One million,</a:t>
                      </a:r>
                      <a:r>
                        <a:rPr lang="en-GB" sz="1200" baseline="0" dirty="0">
                          <a:latin typeface="CCW Cursive Writing 7" pitchFamily="66" charset="0"/>
                        </a:rPr>
                        <a:t> six hundred and seventy-eight, eight hundred and fifty-four. </a:t>
                      </a:r>
                      <a:endParaRPr lang="en-GB" sz="1200" dirty="0">
                        <a:latin typeface="CCW Cursive Writing 7" pitchFamily="66" charset="0"/>
                      </a:endParaRP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CW Cursive Writing 7" pitchFamily="66" charset="0"/>
                        </a:rPr>
                        <a:t>340,790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CW Cursive Writing 7" pitchFamily="66" charset="0"/>
                        </a:rPr>
                        <a:t>Three hundred and forty</a:t>
                      </a:r>
                      <a:r>
                        <a:rPr lang="en-GB" sz="1200" baseline="0" dirty="0">
                          <a:latin typeface="CCW Cursive Writing 7" pitchFamily="66" charset="0"/>
                        </a:rPr>
                        <a:t> thousand, seven hundred and ninety.</a:t>
                      </a:r>
                      <a:endParaRPr lang="en-GB" sz="1200" dirty="0">
                        <a:latin typeface="CCW Cursive Writing 7" pitchFamily="66" charset="0"/>
                      </a:endParaRPr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9783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CW Cursive Writing 7" pitchFamily="66" charset="0"/>
                        </a:rPr>
                        <a:t>907,093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CW Cursive Writing 7" pitchFamily="66" charset="0"/>
                        </a:rPr>
                        <a:t>Nine hundred thousand and ninety-three. 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CW Cursive Writing 7" pitchFamily="66" charset="0"/>
                        </a:rPr>
                        <a:t>239,301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CW Cursive Writing 7" pitchFamily="66" charset="0"/>
                        </a:rPr>
                        <a:t>Two hundred and thirty-nine thousand,</a:t>
                      </a:r>
                      <a:r>
                        <a:rPr lang="en-GB" sz="1200" baseline="0" dirty="0">
                          <a:latin typeface="CCW Cursive Writing 7" pitchFamily="66" charset="0"/>
                        </a:rPr>
                        <a:t> three hundred and one. </a:t>
                      </a:r>
                      <a:endParaRPr lang="en-GB" sz="1200" dirty="0">
                        <a:latin typeface="CCW Cursive Writing 7" pitchFamily="66" charset="0"/>
                      </a:endParaRPr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66213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CW Cursive Writing 7" pitchFamily="66" charset="0"/>
                        </a:rPr>
                        <a:t>574,354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CW Cursive Writing 7" pitchFamily="66" charset="0"/>
                        </a:rPr>
                        <a:t>Five hundred and seventy-four thousand,</a:t>
                      </a:r>
                      <a:r>
                        <a:rPr lang="en-GB" sz="1200" baseline="0" dirty="0">
                          <a:latin typeface="CCW Cursive Writing 7" pitchFamily="66" charset="0"/>
                        </a:rPr>
                        <a:t> three hundred and fifty-four. </a:t>
                      </a:r>
                      <a:endParaRPr lang="en-GB" sz="1200" dirty="0">
                        <a:latin typeface="CCW Cursive Writing 7" pitchFamily="66" charset="0"/>
                      </a:endParaRP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CW Cursive Writing 7" pitchFamily="66" charset="0"/>
                        </a:rPr>
                        <a:t>125,095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CW Cursive Writing 7" pitchFamily="66" charset="0"/>
                        </a:rPr>
                        <a:t>One hundred and twenty-five thousand</a:t>
                      </a:r>
                      <a:r>
                        <a:rPr lang="en-GB" sz="1200" baseline="0" dirty="0">
                          <a:latin typeface="CCW Cursive Writing 7" pitchFamily="66" charset="0"/>
                        </a:rPr>
                        <a:t> and ninety-five.</a:t>
                      </a:r>
                      <a:endParaRPr lang="en-GB" sz="1200" dirty="0">
                        <a:latin typeface="CCW Cursive Writing 7" pitchFamily="66" charset="0"/>
                      </a:endParaRPr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09783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CW Cursive Writing 7" pitchFamily="66" charset="0"/>
                        </a:rPr>
                        <a:t>276,094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CW Cursive Writing 7" pitchFamily="66" charset="0"/>
                        </a:rPr>
                        <a:t>Two hundred and seventy-six thousand</a:t>
                      </a:r>
                      <a:r>
                        <a:rPr lang="en-GB" sz="1200" baseline="0" dirty="0">
                          <a:latin typeface="CCW Cursive Writing 7" pitchFamily="66" charset="0"/>
                        </a:rPr>
                        <a:t> and ninety-four.</a:t>
                      </a:r>
                      <a:endParaRPr lang="en-GB" sz="1200" dirty="0">
                        <a:latin typeface="CCW Cursive Writing 7" pitchFamily="66" charset="0"/>
                      </a:endParaRP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CW Cursive Writing 7" pitchFamily="66" charset="0"/>
                        </a:rPr>
                        <a:t>45,678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CW Cursive Writing 7" pitchFamily="66" charset="0"/>
                        </a:rPr>
                        <a:t>Forty-five thousand, six hundred</a:t>
                      </a:r>
                      <a:r>
                        <a:rPr lang="en-GB" sz="1200" baseline="0" dirty="0">
                          <a:latin typeface="CCW Cursive Writing 7" pitchFamily="66" charset="0"/>
                        </a:rPr>
                        <a:t> and seventy- eight. </a:t>
                      </a:r>
                      <a:endParaRPr lang="en-GB" sz="1200" dirty="0">
                        <a:latin typeface="CCW Cursive Writing 7" pitchFamily="66" charset="0"/>
                      </a:endParaRPr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9717042" y="5811299"/>
            <a:ext cx="8771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LA</a:t>
            </a:r>
          </a:p>
        </p:txBody>
      </p:sp>
    </p:spTree>
    <p:extLst>
      <p:ext uri="{BB962C8B-B14F-4D97-AF65-F5344CB8AC3E}">
        <p14:creationId xmlns:p14="http://schemas.microsoft.com/office/powerpoint/2010/main" val="45579257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2288628" y="182643"/>
          <a:ext cx="7354072" cy="52722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385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85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385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385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26265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/>
                        <a:t>1,978,054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3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/>
                        <a:t>367,790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300" dirty="0"/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1291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/>
                        <a:t>923,793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3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/>
                        <a:t>1,777,101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300" dirty="0"/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1291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/>
                        <a:t>1,903,455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3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/>
                        <a:t>303,003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300" dirty="0"/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4135897254"/>
                  </a:ext>
                </a:extLst>
              </a:tr>
              <a:tr h="820401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/>
                        <a:t>504,054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3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/>
                        <a:t>105,005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300" dirty="0"/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0401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/>
                        <a:t>2,078,401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3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/>
                        <a:t>5,686,300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300" dirty="0"/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555447028"/>
                  </a:ext>
                </a:extLst>
              </a:tr>
              <a:tr h="701291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/>
                        <a:t>1,276,114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3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/>
                        <a:t>13,008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300" dirty="0"/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1291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/>
                        <a:t>Your</a:t>
                      </a:r>
                      <a:r>
                        <a:rPr lang="en-GB" sz="2300" baseline="0" dirty="0"/>
                        <a:t> turn:</a:t>
                      </a:r>
                      <a:endParaRPr lang="en-GB" sz="23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3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/>
                        <a:t>Your turn: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300" dirty="0"/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77736165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9489776" y="5811299"/>
            <a:ext cx="12234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Twinkl"/>
              </a:rPr>
              <a:t>MA</a:t>
            </a:r>
          </a:p>
        </p:txBody>
      </p:sp>
    </p:spTree>
    <p:extLst>
      <p:ext uri="{BB962C8B-B14F-4D97-AF65-F5344CB8AC3E}">
        <p14:creationId xmlns:p14="http://schemas.microsoft.com/office/powerpoint/2010/main" val="294249963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2288627" y="182639"/>
          <a:ext cx="7354074" cy="60058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5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18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385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385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26265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1,978,054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Forty-nine thousand</a:t>
                      </a:r>
                      <a:r>
                        <a:rPr lang="en-GB" sz="1600" baseline="0" dirty="0"/>
                        <a:t> and one.</a:t>
                      </a:r>
                      <a:endParaRPr lang="en-GB" sz="16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1291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Nine</a:t>
                      </a:r>
                      <a:r>
                        <a:rPr lang="en-GB" sz="1600" baseline="0" dirty="0"/>
                        <a:t> million, three hundred and eighty-one thousand, four hundred and four. </a:t>
                      </a:r>
                      <a:endParaRPr lang="en-GB" sz="16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1,777,101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1291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1,903,455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303,003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4135897254"/>
                  </a:ext>
                </a:extLst>
              </a:tr>
              <a:tr h="820401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Five hundred and forty-thousand, two hundred</a:t>
                      </a:r>
                      <a:r>
                        <a:rPr lang="en-GB" sz="1600" baseline="0" dirty="0"/>
                        <a:t> and two.</a:t>
                      </a:r>
                      <a:endParaRPr lang="en-GB" sz="16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105,005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0401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2,078,401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5,686,300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555447028"/>
                  </a:ext>
                </a:extLst>
              </a:tr>
              <a:tr h="701291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1,276,114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Six million</a:t>
                      </a:r>
                      <a:r>
                        <a:rPr lang="en-GB" sz="1600" baseline="0" dirty="0"/>
                        <a:t> and thirty-nine thousand, and seventeen.</a:t>
                      </a:r>
                      <a:endParaRPr lang="en-GB" sz="16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1291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Your</a:t>
                      </a:r>
                      <a:r>
                        <a:rPr lang="en-GB" sz="2000" baseline="0" dirty="0"/>
                        <a:t> turn (integers first):</a:t>
                      </a:r>
                      <a:endParaRPr lang="en-GB" sz="20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Your turn (words first):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77736165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9593169" y="5811299"/>
            <a:ext cx="10166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Twinkl"/>
              </a:rPr>
              <a:t>HA</a:t>
            </a:r>
          </a:p>
        </p:txBody>
      </p:sp>
    </p:spTree>
    <p:extLst>
      <p:ext uri="{BB962C8B-B14F-4D97-AF65-F5344CB8AC3E}">
        <p14:creationId xmlns:p14="http://schemas.microsoft.com/office/powerpoint/2010/main" val="364663369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2288627" y="182639"/>
          <a:ext cx="7354074" cy="60058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5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18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385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385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26265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1,978,054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Forty-nine thousand</a:t>
                      </a:r>
                      <a:r>
                        <a:rPr lang="en-GB" sz="1600" baseline="0" dirty="0"/>
                        <a:t> and one.</a:t>
                      </a:r>
                      <a:endParaRPr lang="en-GB" sz="16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1291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Nine</a:t>
                      </a:r>
                      <a:r>
                        <a:rPr lang="en-GB" sz="1600" baseline="0" dirty="0"/>
                        <a:t> million, three hundred and eighty-one thousand, four hundred and four. </a:t>
                      </a:r>
                      <a:endParaRPr lang="en-GB" sz="16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1,777,101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1291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1,903,455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303,003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4135897254"/>
                  </a:ext>
                </a:extLst>
              </a:tr>
              <a:tr h="820401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Five hundred and forty-thousand, two hundred</a:t>
                      </a:r>
                      <a:r>
                        <a:rPr lang="en-GB" sz="1600" baseline="0" dirty="0"/>
                        <a:t> and two.</a:t>
                      </a:r>
                      <a:endParaRPr lang="en-GB" sz="16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105,005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0401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2,078,401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5,686,300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555447028"/>
                  </a:ext>
                </a:extLst>
              </a:tr>
              <a:tr h="701291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1,276,114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Six million</a:t>
                      </a:r>
                      <a:r>
                        <a:rPr lang="en-GB" sz="1600" baseline="0" dirty="0"/>
                        <a:t> and thirty-nine thousand, and seventeen.</a:t>
                      </a:r>
                      <a:endParaRPr lang="en-GB" sz="16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1291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Your</a:t>
                      </a:r>
                      <a:r>
                        <a:rPr lang="en-GB" sz="2000" baseline="0" dirty="0"/>
                        <a:t> turn (integers first):</a:t>
                      </a:r>
                      <a:endParaRPr lang="en-GB" sz="20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Your turn (words first):</a:t>
                      </a:r>
                    </a:p>
                  </a:txBody>
                  <a:tcPr marL="55722" marR="55722"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marL="55722" marR="55722" marT="45721" marB="45721"/>
                </a:tc>
                <a:extLst>
                  <a:ext uri="{0D108BD9-81ED-4DB2-BD59-A6C34878D82A}">
                    <a16:rowId xmlns:a16="http://schemas.microsoft.com/office/drawing/2014/main" val="77736165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9593169" y="5811299"/>
            <a:ext cx="10166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Twinkl"/>
              </a:rPr>
              <a:t>HA</a:t>
            </a:r>
          </a:p>
        </p:txBody>
      </p:sp>
    </p:spTree>
    <p:extLst>
      <p:ext uri="{BB962C8B-B14F-4D97-AF65-F5344CB8AC3E}">
        <p14:creationId xmlns:p14="http://schemas.microsoft.com/office/powerpoint/2010/main" val="133744712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8000" dirty="0">
                <a:solidFill>
                  <a:srgbClr val="FF0000"/>
                </a:solidFill>
              </a:rPr>
              <a:t>Odd</a:t>
            </a:r>
            <a:r>
              <a:rPr lang="en-GB" sz="8000" dirty="0"/>
              <a:t> </a:t>
            </a:r>
            <a:r>
              <a:rPr lang="en-GB" sz="8000" dirty="0">
                <a:solidFill>
                  <a:srgbClr val="0070C0"/>
                </a:solidFill>
              </a:rPr>
              <a:t>one out…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Bildergebnis für odd one ou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335" y="1513946"/>
            <a:ext cx="5893437" cy="4911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500074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149795" y="719666"/>
          <a:ext cx="7998141" cy="15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66047">
                  <a:extLst>
                    <a:ext uri="{9D8B030D-6E8A-4147-A177-3AD203B41FA5}">
                      <a16:colId xmlns:a16="http://schemas.microsoft.com/office/drawing/2014/main" val="3336866617"/>
                    </a:ext>
                  </a:extLst>
                </a:gridCol>
                <a:gridCol w="2666047">
                  <a:extLst>
                    <a:ext uri="{9D8B030D-6E8A-4147-A177-3AD203B41FA5}">
                      <a16:colId xmlns:a16="http://schemas.microsoft.com/office/drawing/2014/main" val="4167977040"/>
                    </a:ext>
                  </a:extLst>
                </a:gridCol>
                <a:gridCol w="2666047">
                  <a:extLst>
                    <a:ext uri="{9D8B030D-6E8A-4147-A177-3AD203B41FA5}">
                      <a16:colId xmlns:a16="http://schemas.microsoft.com/office/drawing/2014/main" val="2175992122"/>
                    </a:ext>
                  </a:extLst>
                </a:gridCol>
              </a:tblGrid>
              <a:tr h="720302"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/>
                        <a:t>2,087,350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/>
                        <a:t>1,056,700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/>
                        <a:t>1,098,257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797462904"/>
                  </a:ext>
                </a:extLst>
              </a:tr>
              <a:tr h="720302"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/>
                        <a:t>80,452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/>
                        <a:t>1,008,332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/>
                        <a:t>502,108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571181817"/>
                  </a:ext>
                </a:extLst>
              </a:tr>
            </a:tbl>
          </a:graphicData>
        </a:graphic>
      </p:graphicFrame>
      <p:sp>
        <p:nvSpPr>
          <p:cNvPr id="5" name="Rounded Rectangular Callout 4"/>
          <p:cNvSpPr/>
          <p:nvPr/>
        </p:nvSpPr>
        <p:spPr>
          <a:xfrm>
            <a:off x="2561273" y="2937510"/>
            <a:ext cx="7235190" cy="2514600"/>
          </a:xfrm>
          <a:prstGeom prst="wedgeRoundRectCallout">
            <a:avLst>
              <a:gd name="adj1" fmla="val -34340"/>
              <a:gd name="adj2" fmla="val 80227"/>
              <a:gd name="adj3" fmla="val 16667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27648" y="2967340"/>
            <a:ext cx="6624736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10160">
                  <a:solidFill>
                    <a:srgbClr val="23A7F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The following numbers are the odd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10160">
                  <a:solidFill>
                    <a:srgbClr val="23A7F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ones out because…</a:t>
            </a:r>
          </a:p>
        </p:txBody>
      </p:sp>
    </p:spTree>
    <p:extLst>
      <p:ext uri="{BB962C8B-B14F-4D97-AF65-F5344CB8AC3E}">
        <p14:creationId xmlns:p14="http://schemas.microsoft.com/office/powerpoint/2010/main" val="308261335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19525" y="263328"/>
            <a:ext cx="547457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10541" cmpd="sng">
                  <a:solidFill>
                    <a:srgbClr val="E34192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E34192">
                        <a:tint val="40000"/>
                        <a:satMod val="250000"/>
                      </a:srgbClr>
                    </a:gs>
                    <a:gs pos="9000">
                      <a:srgbClr val="E34192">
                        <a:tint val="52000"/>
                        <a:satMod val="300000"/>
                      </a:srgbClr>
                    </a:gs>
                    <a:gs pos="50000">
                      <a:srgbClr val="E34192">
                        <a:shade val="20000"/>
                        <a:satMod val="300000"/>
                      </a:srgbClr>
                    </a:gs>
                    <a:gs pos="79000">
                      <a:srgbClr val="E34192">
                        <a:tint val="52000"/>
                        <a:satMod val="300000"/>
                      </a:srgbClr>
                    </a:gs>
                    <a:gs pos="100000">
                      <a:srgbClr val="E34192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CW Cursive Writing 7" pitchFamily="66" charset="0"/>
              </a:rPr>
              <a:t>Do now</a:t>
            </a:r>
          </a:p>
        </p:txBody>
      </p:sp>
      <p:sp>
        <p:nvSpPr>
          <p:cNvPr id="2" name="Cloud Callout 1"/>
          <p:cNvSpPr/>
          <p:nvPr/>
        </p:nvSpPr>
        <p:spPr>
          <a:xfrm>
            <a:off x="2406969" y="1586768"/>
            <a:ext cx="7243762" cy="3156687"/>
          </a:xfrm>
          <a:prstGeom prst="cloudCallout">
            <a:avLst>
              <a:gd name="adj1" fmla="val -29235"/>
              <a:gd name="adj2" fmla="val 69380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CCW Cursive Writing 7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32798" y="2148841"/>
            <a:ext cx="5486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1C1C1C"/>
                </a:solidFill>
                <a:latin typeface="CCW Cursive Writing 7" pitchFamily="66" charset="0"/>
              </a:rPr>
              <a:t>Which is greater:</a:t>
            </a:r>
          </a:p>
          <a:p>
            <a:pPr algn="ctr"/>
            <a:r>
              <a:rPr lang="en-GB" sz="2800" dirty="0">
                <a:solidFill>
                  <a:srgbClr val="1C1C1C"/>
                </a:solidFill>
                <a:latin typeface="CCW Cursive Writing 7" pitchFamily="66" charset="0"/>
              </a:rPr>
              <a:t>Seventy six thousand, eight</a:t>
            </a:r>
          </a:p>
          <a:p>
            <a:pPr algn="ctr"/>
            <a:r>
              <a:rPr lang="en-GB" sz="2800" dirty="0">
                <a:solidFill>
                  <a:srgbClr val="1C1C1C"/>
                </a:solidFill>
                <a:latin typeface="CCW Cursive Writing 7" pitchFamily="66" charset="0"/>
              </a:rPr>
              <a:t>hundred and twenty six or</a:t>
            </a:r>
          </a:p>
          <a:p>
            <a:pPr algn="ctr"/>
            <a:r>
              <a:rPr lang="en-GB" sz="2800" dirty="0">
                <a:solidFill>
                  <a:srgbClr val="1C1C1C"/>
                </a:solidFill>
                <a:latin typeface="CCW Cursive Writing 7" pitchFamily="66" charset="0"/>
              </a:rPr>
              <a:t>718626?</a:t>
            </a:r>
          </a:p>
        </p:txBody>
      </p:sp>
      <p:sp>
        <p:nvSpPr>
          <p:cNvPr id="6" name="Rectangle 5"/>
          <p:cNvSpPr/>
          <p:nvPr/>
        </p:nvSpPr>
        <p:spPr>
          <a:xfrm>
            <a:off x="1392614" y="5305527"/>
            <a:ext cx="931216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CW Cursive Writing 7" pitchFamily="66" charset="0"/>
              </a:rPr>
              <a:t>Then create one for your partner.</a:t>
            </a:r>
          </a:p>
        </p:txBody>
      </p:sp>
    </p:spTree>
    <p:extLst>
      <p:ext uri="{BB962C8B-B14F-4D97-AF65-F5344CB8AC3E}">
        <p14:creationId xmlns:p14="http://schemas.microsoft.com/office/powerpoint/2010/main" val="266852300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82418" y="263329"/>
            <a:ext cx="494879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10541" cmpd="sng">
                  <a:solidFill>
                    <a:srgbClr val="E34192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E34192">
                        <a:tint val="40000"/>
                        <a:satMod val="250000"/>
                      </a:srgbClr>
                    </a:gs>
                    <a:gs pos="9000">
                      <a:srgbClr val="E34192">
                        <a:tint val="52000"/>
                        <a:satMod val="300000"/>
                      </a:srgbClr>
                    </a:gs>
                    <a:gs pos="50000">
                      <a:srgbClr val="E34192">
                        <a:shade val="20000"/>
                        <a:satMod val="300000"/>
                      </a:srgbClr>
                    </a:gs>
                    <a:gs pos="79000">
                      <a:srgbClr val="E34192">
                        <a:tint val="52000"/>
                        <a:satMod val="300000"/>
                      </a:srgbClr>
                    </a:gs>
                    <a:gs pos="100000">
                      <a:srgbClr val="E34192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CW Cursive Writing 7" pitchFamily="66" charset="0"/>
              </a:rPr>
              <a:t>Do now</a:t>
            </a:r>
          </a:p>
        </p:txBody>
      </p:sp>
      <p:sp>
        <p:nvSpPr>
          <p:cNvPr id="2" name="Cloud Callout 1"/>
          <p:cNvSpPr/>
          <p:nvPr/>
        </p:nvSpPr>
        <p:spPr>
          <a:xfrm>
            <a:off x="2406969" y="1586768"/>
            <a:ext cx="7243762" cy="3156687"/>
          </a:xfrm>
          <a:prstGeom prst="cloudCallout">
            <a:avLst>
              <a:gd name="adj1" fmla="val -29235"/>
              <a:gd name="adj2" fmla="val 69380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prstClr val="white"/>
              </a:solidFill>
              <a:latin typeface="CCW Cursive Writing 7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32798" y="2148843"/>
            <a:ext cx="5486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1C1C1C"/>
                </a:solidFill>
                <a:latin typeface="CCW Cursive Writing 7" pitchFamily="66" charset="0"/>
              </a:rPr>
              <a:t>Which is greater:</a:t>
            </a:r>
          </a:p>
          <a:p>
            <a:pPr algn="ctr"/>
            <a:r>
              <a:rPr lang="en-GB" sz="2800" dirty="0">
                <a:solidFill>
                  <a:srgbClr val="1C1C1C"/>
                </a:solidFill>
                <a:latin typeface="CCW Cursive Writing 7" pitchFamily="66" charset="0"/>
              </a:rPr>
              <a:t>Six thousand, eight</a:t>
            </a:r>
          </a:p>
          <a:p>
            <a:pPr algn="ctr"/>
            <a:r>
              <a:rPr lang="en-GB" sz="2800" dirty="0">
                <a:solidFill>
                  <a:srgbClr val="1C1C1C"/>
                </a:solidFill>
                <a:latin typeface="CCW Cursive Writing 7" pitchFamily="66" charset="0"/>
              </a:rPr>
              <a:t>hundred and twenty six or</a:t>
            </a:r>
          </a:p>
          <a:p>
            <a:pPr algn="ctr"/>
            <a:r>
              <a:rPr lang="en-GB" sz="2800" dirty="0">
                <a:solidFill>
                  <a:srgbClr val="1C1C1C"/>
                </a:solidFill>
                <a:latin typeface="CCW Cursive Writing 7" pitchFamily="66" charset="0"/>
              </a:rPr>
              <a:t>17626?</a:t>
            </a:r>
          </a:p>
        </p:txBody>
      </p:sp>
      <p:sp>
        <p:nvSpPr>
          <p:cNvPr id="6" name="Rectangle 5"/>
          <p:cNvSpPr/>
          <p:nvPr/>
        </p:nvSpPr>
        <p:spPr>
          <a:xfrm>
            <a:off x="1392614" y="5305527"/>
            <a:ext cx="931216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CW Cursive Writing 7" pitchFamily="66" charset="0"/>
              </a:rPr>
              <a:t>Then create one for your partner.</a:t>
            </a:r>
          </a:p>
        </p:txBody>
      </p:sp>
      <p:sp>
        <p:nvSpPr>
          <p:cNvPr id="3" name="Rectangle 2"/>
          <p:cNvSpPr/>
          <p:nvPr/>
        </p:nvSpPr>
        <p:spPr>
          <a:xfrm>
            <a:off x="9676061" y="-84475"/>
            <a:ext cx="121058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LA</a:t>
            </a:r>
          </a:p>
        </p:txBody>
      </p:sp>
    </p:spTree>
    <p:extLst>
      <p:ext uri="{BB962C8B-B14F-4D97-AF65-F5344CB8AC3E}">
        <p14:creationId xmlns:p14="http://schemas.microsoft.com/office/powerpoint/2010/main" val="223525916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82417" y="263329"/>
            <a:ext cx="494879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10541" cmpd="sng">
                  <a:solidFill>
                    <a:srgbClr val="E34192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E34192">
                        <a:tint val="40000"/>
                        <a:satMod val="250000"/>
                      </a:srgbClr>
                    </a:gs>
                    <a:gs pos="9000">
                      <a:srgbClr val="E34192">
                        <a:tint val="52000"/>
                        <a:satMod val="300000"/>
                      </a:srgbClr>
                    </a:gs>
                    <a:gs pos="50000">
                      <a:srgbClr val="E34192">
                        <a:shade val="20000"/>
                        <a:satMod val="300000"/>
                      </a:srgbClr>
                    </a:gs>
                    <a:gs pos="79000">
                      <a:srgbClr val="E34192">
                        <a:tint val="52000"/>
                        <a:satMod val="300000"/>
                      </a:srgbClr>
                    </a:gs>
                    <a:gs pos="100000">
                      <a:srgbClr val="E34192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CW Cursive Writing 7" pitchFamily="66" charset="0"/>
              </a:rPr>
              <a:t>Do now</a:t>
            </a:r>
          </a:p>
        </p:txBody>
      </p:sp>
      <p:sp>
        <p:nvSpPr>
          <p:cNvPr id="2" name="Cloud Callout 1"/>
          <p:cNvSpPr/>
          <p:nvPr/>
        </p:nvSpPr>
        <p:spPr>
          <a:xfrm>
            <a:off x="2406969" y="1586768"/>
            <a:ext cx="7243762" cy="3156687"/>
          </a:xfrm>
          <a:prstGeom prst="cloudCallout">
            <a:avLst>
              <a:gd name="adj1" fmla="val -29235"/>
              <a:gd name="adj2" fmla="val 69380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prstClr val="white"/>
              </a:solidFill>
              <a:latin typeface="CCW Cursive Writing 7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32798" y="2148843"/>
            <a:ext cx="5486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1C1C1C"/>
                </a:solidFill>
                <a:latin typeface="CCW Cursive Writing 7" pitchFamily="66" charset="0"/>
              </a:rPr>
              <a:t>Which is greater:</a:t>
            </a:r>
          </a:p>
          <a:p>
            <a:pPr algn="ctr"/>
            <a:r>
              <a:rPr lang="en-GB" sz="2800" dirty="0">
                <a:solidFill>
                  <a:srgbClr val="1C1C1C"/>
                </a:solidFill>
                <a:latin typeface="CCW Cursive Writing 7" pitchFamily="66" charset="0"/>
              </a:rPr>
              <a:t>Six thousand, eight</a:t>
            </a:r>
          </a:p>
          <a:p>
            <a:pPr algn="ctr"/>
            <a:r>
              <a:rPr lang="en-GB" sz="2800" dirty="0">
                <a:solidFill>
                  <a:srgbClr val="1C1C1C"/>
                </a:solidFill>
                <a:latin typeface="CCW Cursive Writing 7" pitchFamily="66" charset="0"/>
              </a:rPr>
              <a:t>hundred and twenty six or</a:t>
            </a:r>
          </a:p>
          <a:p>
            <a:pPr algn="ctr"/>
            <a:r>
              <a:rPr lang="en-GB" sz="2800" dirty="0">
                <a:solidFill>
                  <a:srgbClr val="1C1C1C"/>
                </a:solidFill>
                <a:latin typeface="CCW Cursive Writing 7" pitchFamily="66" charset="0"/>
              </a:rPr>
              <a:t>10,726?</a:t>
            </a:r>
          </a:p>
        </p:txBody>
      </p:sp>
      <p:sp>
        <p:nvSpPr>
          <p:cNvPr id="6" name="Rectangle 5"/>
          <p:cNvSpPr/>
          <p:nvPr/>
        </p:nvSpPr>
        <p:spPr>
          <a:xfrm>
            <a:off x="1392615" y="5305527"/>
            <a:ext cx="931216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CW Cursive Writing 7" pitchFamily="66" charset="0"/>
              </a:rPr>
              <a:t>Then create one for your partner.</a:t>
            </a:r>
          </a:p>
        </p:txBody>
      </p:sp>
      <p:sp>
        <p:nvSpPr>
          <p:cNvPr id="3" name="Rectangle 2"/>
          <p:cNvSpPr/>
          <p:nvPr/>
        </p:nvSpPr>
        <p:spPr>
          <a:xfrm>
            <a:off x="9628776" y="-84475"/>
            <a:ext cx="130516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SEN</a:t>
            </a:r>
          </a:p>
        </p:txBody>
      </p:sp>
    </p:spTree>
    <p:extLst>
      <p:ext uri="{BB962C8B-B14F-4D97-AF65-F5344CB8AC3E}">
        <p14:creationId xmlns:p14="http://schemas.microsoft.com/office/powerpoint/2010/main" val="225706877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CW Cursive Writing 7" pitchFamily="66" charset="0"/>
              </a:rPr>
              <a:t>Do now…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6656281"/>
              </p:ext>
            </p:extLst>
          </p:nvPr>
        </p:nvGraphicFramePr>
        <p:xfrm>
          <a:off x="775855" y="1473201"/>
          <a:ext cx="10571016" cy="49059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09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9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09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09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091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091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8091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8091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8091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8091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88091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88091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408825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8825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8825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8825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8825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8825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8825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8825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8825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8825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8825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8825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45797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546341"/>
          </a:xfrm>
        </p:spPr>
        <p:txBody>
          <a:bodyPr/>
          <a:lstStyle/>
          <a:p>
            <a:r>
              <a:rPr lang="en-GB" dirty="0">
                <a:latin typeface="CCW Cursive Writing 7" pitchFamily="66" charset="0"/>
              </a:rPr>
              <a:t>Do now…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3593775"/>
              </p:ext>
            </p:extLst>
          </p:nvPr>
        </p:nvGraphicFramePr>
        <p:xfrm>
          <a:off x="797213" y="1025236"/>
          <a:ext cx="10258716" cy="54144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48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48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48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48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548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548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5489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5489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5489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5489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85489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85489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85233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5233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5233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96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32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5233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66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132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77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110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121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44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5233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54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42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66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5233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42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84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63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49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77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28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5233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5233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54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108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81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63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36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5233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5233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144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108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84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120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96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121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48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5233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120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110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40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85233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/>
                          </a:solidFill>
                        </a:rPr>
                        <a:t>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966270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3625" y="326829"/>
            <a:ext cx="4162511" cy="666377"/>
          </a:xfrm>
        </p:spPr>
        <p:txBody>
          <a:bodyPr/>
          <a:lstStyle/>
          <a:p>
            <a:r>
              <a:rPr lang="en-GB" sz="4800" u="sng" dirty="0">
                <a:latin typeface="CCW Cursive Writing 7" pitchFamily="66" charset="0"/>
              </a:rPr>
              <a:t>09.09.20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6939" y="1531288"/>
            <a:ext cx="8136904" cy="2668090"/>
          </a:xfrm>
        </p:spPr>
        <p:txBody>
          <a:bodyPr/>
          <a:lstStyle/>
          <a:p>
            <a:pPr algn="ctr"/>
            <a:r>
              <a:rPr lang="en-GB" sz="3200" u="sng" dirty="0">
                <a:solidFill>
                  <a:srgbClr val="FF0000"/>
                </a:solidFill>
                <a:latin typeface="CCW Cursive Writing 7" pitchFamily="66" charset="0"/>
              </a:rPr>
              <a:t>L.O: Continue to read and write numbers up to 6 digits or more.</a:t>
            </a:r>
          </a:p>
          <a:p>
            <a:pPr algn="ctr"/>
            <a:r>
              <a:rPr lang="en-GB" sz="3200" u="sng" dirty="0">
                <a:latin typeface="CCW Cursive Writing 7" pitchFamily="66" charset="0"/>
              </a:rPr>
              <a:t>L.O: Continue to read, write and order numbers up to 1,000,000.</a:t>
            </a:r>
          </a:p>
          <a:p>
            <a:pPr algn="ctr"/>
            <a:endParaRPr lang="en-GB" sz="3200" u="sng" dirty="0">
              <a:latin typeface="CCW Cursive Writing 7" pitchFamily="66" charset="0"/>
            </a:endParaRPr>
          </a:p>
          <a:p>
            <a:pPr algn="ctr"/>
            <a:endParaRPr lang="en-GB" sz="3200" u="sng" dirty="0">
              <a:solidFill>
                <a:srgbClr val="FF0000"/>
              </a:solidFill>
              <a:latin typeface="CCW Cursive Writing 7" pitchFamily="66" charset="0"/>
            </a:endParaRPr>
          </a:p>
          <a:p>
            <a:pPr algn="ctr"/>
            <a:endParaRPr lang="en-GB" sz="3200" u="sng" dirty="0">
              <a:latin typeface="CCW Cursive Writing 7" pitchFamily="66" charset="0"/>
            </a:endParaRPr>
          </a:p>
          <a:p>
            <a:pPr algn="ctr"/>
            <a:endParaRPr lang="en-GB" sz="3200" u="sng" dirty="0"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159702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5" y="0"/>
            <a:ext cx="8220075" cy="692696"/>
          </a:xfrm>
        </p:spPr>
        <p:txBody>
          <a:bodyPr/>
          <a:lstStyle/>
          <a:p>
            <a:r>
              <a:rPr lang="en-GB" sz="2400" dirty="0">
                <a:solidFill>
                  <a:srgbClr val="FF0000"/>
                </a:solidFill>
                <a:latin typeface="CCW Cursive Writing 7" pitchFamily="66" charset="0"/>
              </a:rPr>
              <a:t>Crucial</a:t>
            </a:r>
            <a:r>
              <a:rPr lang="en-GB" sz="2400" dirty="0">
                <a:latin typeface="CCW Cursive Writing 7" pitchFamily="66" charset="0"/>
              </a:rPr>
              <a:t> vocabulary this lesson: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791744" y="548681"/>
            <a:ext cx="436704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954EBE"/>
                </a:solidFill>
                <a:latin typeface="CCW Cursive Writing 7" pitchFamily="66" charset="0"/>
              </a:rPr>
              <a:t>Place value</a:t>
            </a:r>
          </a:p>
          <a:p>
            <a:pPr algn="ctr"/>
            <a:r>
              <a:rPr lang="en-GB" sz="2400" dirty="0">
                <a:solidFill>
                  <a:srgbClr val="954EBE"/>
                </a:solidFill>
                <a:latin typeface="CCW Cursive Writing 7" pitchFamily="66" charset="0"/>
              </a:rPr>
              <a:t>Column</a:t>
            </a:r>
          </a:p>
          <a:p>
            <a:pPr algn="ctr"/>
            <a:r>
              <a:rPr lang="en-GB" sz="2400" dirty="0">
                <a:solidFill>
                  <a:srgbClr val="954EBE"/>
                </a:solidFill>
                <a:latin typeface="CCW Cursive Writing 7" pitchFamily="66" charset="0"/>
              </a:rPr>
              <a:t>Hundreds</a:t>
            </a:r>
          </a:p>
          <a:p>
            <a:pPr algn="ctr"/>
            <a:r>
              <a:rPr lang="en-GB" sz="2400" dirty="0">
                <a:solidFill>
                  <a:srgbClr val="954EBE"/>
                </a:solidFill>
                <a:latin typeface="CCW Cursive Writing 7" pitchFamily="66" charset="0"/>
              </a:rPr>
              <a:t>Tens</a:t>
            </a:r>
          </a:p>
          <a:p>
            <a:pPr algn="ctr"/>
            <a:r>
              <a:rPr lang="en-GB" sz="2400" dirty="0">
                <a:solidFill>
                  <a:srgbClr val="954EBE"/>
                </a:solidFill>
                <a:latin typeface="CCW Cursive Writing 7" pitchFamily="66" charset="0"/>
              </a:rPr>
              <a:t>Thousands </a:t>
            </a:r>
          </a:p>
          <a:p>
            <a:pPr algn="ctr"/>
            <a:r>
              <a:rPr lang="en-GB" sz="2400" dirty="0">
                <a:solidFill>
                  <a:srgbClr val="954EBE"/>
                </a:solidFill>
                <a:latin typeface="CCW Cursive Writing 7" pitchFamily="66" charset="0"/>
              </a:rPr>
              <a:t>Tens of thousands</a:t>
            </a:r>
          </a:p>
          <a:p>
            <a:pPr algn="ctr"/>
            <a:r>
              <a:rPr lang="en-GB" sz="2400" dirty="0">
                <a:solidFill>
                  <a:srgbClr val="954EBE"/>
                </a:solidFill>
                <a:latin typeface="CCW Cursive Writing 7" pitchFamily="66" charset="0"/>
              </a:rPr>
              <a:t>Hundreds of thousands</a:t>
            </a: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CCW Cursive Writing 7" pitchFamily="66" charset="0"/>
              </a:rPr>
              <a:t>Millions</a:t>
            </a: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CCW Cursive Writing 7" pitchFamily="66" charset="0"/>
              </a:rPr>
              <a:t>Tens of millions  </a:t>
            </a:r>
          </a:p>
          <a:p>
            <a:pPr algn="ctr"/>
            <a:r>
              <a:rPr lang="en-GB" sz="2400" dirty="0">
                <a:solidFill>
                  <a:srgbClr val="954EBE"/>
                </a:solidFill>
                <a:latin typeface="CCW Cursive Writing 7" pitchFamily="66" charset="0"/>
              </a:rPr>
              <a:t>Greater than</a:t>
            </a:r>
          </a:p>
          <a:p>
            <a:pPr algn="ctr"/>
            <a:r>
              <a:rPr lang="en-GB" sz="2400" dirty="0">
                <a:solidFill>
                  <a:srgbClr val="954EBE"/>
                </a:solidFill>
                <a:latin typeface="CCW Cursive Writing 7" pitchFamily="66" charset="0"/>
              </a:rPr>
              <a:t>Less than</a:t>
            </a:r>
          </a:p>
          <a:p>
            <a:pPr algn="ctr"/>
            <a:r>
              <a:rPr lang="en-GB" sz="2400" dirty="0">
                <a:solidFill>
                  <a:srgbClr val="954EBE"/>
                </a:solidFill>
                <a:latin typeface="CCW Cursive Writing 7" pitchFamily="66" charset="0"/>
              </a:rPr>
              <a:t>Integer</a:t>
            </a:r>
          </a:p>
          <a:p>
            <a:pPr algn="ctr"/>
            <a:r>
              <a:rPr lang="en-GB" sz="2400" dirty="0">
                <a:solidFill>
                  <a:srgbClr val="954EBE"/>
                </a:solidFill>
                <a:latin typeface="CCW Cursive Writing 7" pitchFamily="66" charset="0"/>
              </a:rPr>
              <a:t>10 times greater/smaller</a:t>
            </a:r>
          </a:p>
        </p:txBody>
      </p:sp>
    </p:spTree>
    <p:extLst>
      <p:ext uri="{BB962C8B-B14F-4D97-AF65-F5344CB8AC3E}">
        <p14:creationId xmlns:p14="http://schemas.microsoft.com/office/powerpoint/2010/main" val="3530988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9616" y="531172"/>
            <a:ext cx="6678810" cy="994306"/>
          </a:xfrm>
        </p:spPr>
        <p:txBody>
          <a:bodyPr/>
          <a:lstStyle/>
          <a:p>
            <a:r>
              <a:rPr lang="en-GB" sz="3600" dirty="0">
                <a:latin typeface="CCW Cursive Writing 7" pitchFamily="66" charset="0"/>
              </a:rPr>
              <a:t>Talk Task</a:t>
            </a:r>
          </a:p>
        </p:txBody>
      </p:sp>
      <p:pic>
        <p:nvPicPr>
          <p:cNvPr id="7170" name="Picture 2" descr="http://socialpronow.com/images/guides/conversation-bubbles-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458" y="-392762"/>
            <a:ext cx="1741290" cy="237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782626" y="1978339"/>
            <a:ext cx="8888972" cy="830999"/>
          </a:xfrm>
          <a:prstGeom prst="rect">
            <a:avLst/>
          </a:prstGeom>
          <a:noFill/>
        </p:spPr>
        <p:txBody>
          <a:bodyPr wrap="none" lIns="91440" tIns="45721" rIns="91440" bIns="45721">
            <a:spAutoFit/>
          </a:bodyPr>
          <a:lstStyle/>
          <a:p>
            <a:pPr algn="ctr"/>
            <a:r>
              <a:rPr lang="en-US" sz="2400" dirty="0">
                <a:ln w="0"/>
                <a:solidFill>
                  <a:srgbClr val="954EBE"/>
                </a:solidFill>
                <a:effectLst>
                  <a:reflection blurRad="6350" stA="53000" endA="300" endPos="35500" dir="5400000" sy="-90000" algn="bl" rotWithShape="0"/>
                </a:effectLst>
                <a:latin typeface="CCW Cursive Writing 7" pitchFamily="66" charset="0"/>
              </a:rPr>
              <a:t>Look at the number below: tell me 3 </a:t>
            </a:r>
          </a:p>
          <a:p>
            <a:pPr algn="ctr"/>
            <a:r>
              <a:rPr lang="en-US" sz="2400" dirty="0">
                <a:ln w="0"/>
                <a:solidFill>
                  <a:srgbClr val="954EBE"/>
                </a:solidFill>
                <a:effectLst>
                  <a:reflection blurRad="6350" stA="53000" endA="300" endPos="35500" dir="5400000" sy="-90000" algn="bl" rotWithShape="0"/>
                </a:effectLst>
                <a:latin typeface="CCW Cursive Writing 7" pitchFamily="66" charset="0"/>
              </a:rPr>
              <a:t>facts about it: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587144" y="2967339"/>
            <a:ext cx="5017719" cy="1015665"/>
          </a:xfrm>
          <a:prstGeom prst="rect">
            <a:avLst/>
          </a:prstGeom>
          <a:noFill/>
        </p:spPr>
        <p:txBody>
          <a:bodyPr wrap="none" lIns="91440" tIns="45721" rIns="91440" bIns="45721">
            <a:spAutoFit/>
          </a:bodyPr>
          <a:lstStyle/>
          <a:p>
            <a:pPr algn="ctr"/>
            <a:r>
              <a:rPr lang="en-US" sz="6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1,203,456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2187193" y="3866606"/>
            <a:ext cx="7885947" cy="2286000"/>
          </a:xfrm>
          <a:prstGeom prst="wedgeRoundRectCallout">
            <a:avLst>
              <a:gd name="adj1" fmla="val -50359"/>
              <a:gd name="adj2" fmla="val 70851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200">
              <a:solidFill>
                <a:prstClr val="white"/>
              </a:solidFill>
              <a:latin typeface="CCW Cursive Writing 7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81252" y="3962485"/>
            <a:ext cx="75836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1C1C1C"/>
                </a:solidFill>
                <a:latin typeface="CCW Cursive Writing 7" pitchFamily="66" charset="0"/>
              </a:rPr>
              <a:t>FACT 1: 1,203,456 is a 7 digit number, therefore it has an integer in the millions column.</a:t>
            </a:r>
          </a:p>
          <a:p>
            <a:r>
              <a:rPr lang="en-GB" dirty="0">
                <a:solidFill>
                  <a:srgbClr val="1C1C1C"/>
                </a:solidFill>
                <a:latin typeface="CCW Cursive Writing 7" pitchFamily="66" charset="0"/>
              </a:rPr>
              <a:t>FACT 2: 1,203,456 has no tens of thousands so instead there is a place holder. </a:t>
            </a:r>
          </a:p>
          <a:p>
            <a:r>
              <a:rPr lang="en-GB" dirty="0">
                <a:solidFill>
                  <a:srgbClr val="1C1C1C"/>
                </a:solidFill>
                <a:latin typeface="CCW Cursive Writing 7" pitchFamily="66" charset="0"/>
              </a:rPr>
              <a:t>FACT 3: 1,203,456 when rounded to the nearest hundred equals 1,203,500. </a:t>
            </a:r>
          </a:p>
        </p:txBody>
      </p:sp>
    </p:spTree>
    <p:extLst>
      <p:ext uri="{BB962C8B-B14F-4D97-AF65-F5344CB8AC3E}">
        <p14:creationId xmlns:p14="http://schemas.microsoft.com/office/powerpoint/2010/main" val="102487472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dirty="0">
                <a:latin typeface="CCW Cursive Writing 7" pitchFamily="66" charset="0"/>
              </a:rPr>
              <a:t>Talk 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1100" dirty="0">
              <a:latin typeface="CCW Cursive Writing 7" pitchFamily="66" charset="0"/>
            </a:endParaRP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2" cstate="print"/>
          <a:srcRect l="23989" t="39488" r="10919" b="39365"/>
          <a:stretch/>
        </p:blipFill>
        <p:spPr bwMode="auto">
          <a:xfrm>
            <a:off x="2793715" y="1987060"/>
            <a:ext cx="6637823" cy="1989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827454" y="3880616"/>
            <a:ext cx="65293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1" dirty="0">
                <a:ln w="10541" cmpd="sng">
                  <a:solidFill>
                    <a:srgbClr val="E34192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E34192">
                        <a:tint val="40000"/>
                        <a:satMod val="250000"/>
                      </a:srgbClr>
                    </a:gs>
                    <a:gs pos="9000">
                      <a:srgbClr val="E34192">
                        <a:tint val="52000"/>
                        <a:satMod val="300000"/>
                      </a:srgbClr>
                    </a:gs>
                    <a:gs pos="50000">
                      <a:srgbClr val="E34192">
                        <a:shade val="20000"/>
                        <a:satMod val="300000"/>
                      </a:srgbClr>
                    </a:gs>
                    <a:gs pos="79000">
                      <a:srgbClr val="E34192">
                        <a:tint val="52000"/>
                        <a:satMod val="300000"/>
                      </a:srgbClr>
                    </a:gs>
                    <a:gs pos="100000">
                      <a:srgbClr val="E34192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CW Cursive Writing 7" pitchFamily="66" charset="0"/>
              </a:rPr>
              <a:t>What happens to the value in each</a:t>
            </a:r>
          </a:p>
          <a:p>
            <a:pPr algn="ctr"/>
            <a:r>
              <a:rPr lang="en-US" b="1" dirty="0">
                <a:ln w="10541" cmpd="sng">
                  <a:solidFill>
                    <a:srgbClr val="E34192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E34192">
                        <a:tint val="40000"/>
                        <a:satMod val="250000"/>
                      </a:srgbClr>
                    </a:gs>
                    <a:gs pos="9000">
                      <a:srgbClr val="E34192">
                        <a:tint val="52000"/>
                        <a:satMod val="300000"/>
                      </a:srgbClr>
                    </a:gs>
                    <a:gs pos="50000">
                      <a:srgbClr val="E34192">
                        <a:shade val="20000"/>
                        <a:satMod val="300000"/>
                      </a:srgbClr>
                    </a:gs>
                    <a:gs pos="79000">
                      <a:srgbClr val="E34192">
                        <a:tint val="52000"/>
                        <a:satMod val="300000"/>
                      </a:srgbClr>
                    </a:gs>
                    <a:gs pos="100000">
                      <a:srgbClr val="E34192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CW Cursive Writing 7" pitchFamily="66" charset="0"/>
              </a:rPr>
              <a:t> column, as you move to the left? </a:t>
            </a:r>
          </a:p>
          <a:p>
            <a:pPr algn="ctr"/>
            <a:r>
              <a:rPr lang="en-US" b="1" dirty="0">
                <a:ln w="10541" cmpd="sng">
                  <a:solidFill>
                    <a:srgbClr val="E34192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CCW Cursive Writing 7" pitchFamily="66" charset="0"/>
              </a:rPr>
              <a:t>How do you know?</a:t>
            </a:r>
          </a:p>
        </p:txBody>
      </p:sp>
      <p:pic>
        <p:nvPicPr>
          <p:cNvPr id="6" name="Picture 2" descr="http://socialpronow.com/images/guides/conversation-bubbles-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3" y="-363071"/>
            <a:ext cx="1432111" cy="235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17003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F0"/>
                </a:solidFill>
              </a:rPr>
              <a:t>Generate and compare numbers.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Image result for dic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7158" y="1907280"/>
            <a:ext cx="3269058" cy="2687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922845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2" cstate="print"/>
          <a:srcRect l="23989" t="39488" r="10919" b="39365"/>
          <a:stretch/>
        </p:blipFill>
        <p:spPr bwMode="auto">
          <a:xfrm>
            <a:off x="1533277" y="0"/>
            <a:ext cx="9277574" cy="2780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762182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1890" y="3193067"/>
            <a:ext cx="6678810" cy="994306"/>
          </a:xfrm>
        </p:spPr>
        <p:txBody>
          <a:bodyPr/>
          <a:lstStyle/>
          <a:p>
            <a:r>
              <a:rPr lang="en-GB" dirty="0">
                <a:latin typeface="Jarman" pitchFamily="2" charset="0"/>
              </a:rPr>
              <a:t>Write the number I say: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latin typeface="Jarman" pitchFamily="2" charset="0"/>
            </a:endParaRPr>
          </a:p>
        </p:txBody>
      </p:sp>
      <p:pic>
        <p:nvPicPr>
          <p:cNvPr id="9218" name="Picture 2" descr="http://www.graphicsfuel.com/wp-content/uploads/2012/07/pencil-icon-51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318" y="-31998"/>
            <a:ext cx="2971800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701443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8" name="Picture 4" descr="Image result for blank cheque templat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6094839" cy="434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Image result for blank cheque templat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3490" y="-1"/>
            <a:ext cx="6040645" cy="4345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Image result for blank cheque templat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694"/>
          <a:stretch/>
        </p:blipFill>
        <p:spPr bwMode="auto">
          <a:xfrm>
            <a:off x="15611" y="4343405"/>
            <a:ext cx="6040646" cy="2124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Image result for blank cheque templat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694"/>
          <a:stretch/>
        </p:blipFill>
        <p:spPr bwMode="auto">
          <a:xfrm>
            <a:off x="6154910" y="4343404"/>
            <a:ext cx="6097940" cy="2124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862943" y="524451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£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986508" y="524451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£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802693" y="2709239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£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986508" y="2761907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£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802693" y="4867850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£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986508" y="4908595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£</a:t>
            </a:r>
          </a:p>
        </p:txBody>
      </p:sp>
      <p:sp>
        <p:nvSpPr>
          <p:cNvPr id="5" name="Rectangle 4"/>
          <p:cNvSpPr/>
          <p:nvPr/>
        </p:nvSpPr>
        <p:spPr>
          <a:xfrm>
            <a:off x="10108184" y="6334780"/>
            <a:ext cx="5437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LA</a:t>
            </a:r>
          </a:p>
        </p:txBody>
      </p:sp>
    </p:spTree>
    <p:extLst>
      <p:ext uri="{BB962C8B-B14F-4D97-AF65-F5344CB8AC3E}">
        <p14:creationId xmlns:p14="http://schemas.microsoft.com/office/powerpoint/2010/main" val="84013089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2322590" y="620207"/>
          <a:ext cx="7516737" cy="5437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055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05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055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73228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CCW Cursive Writing 7" pitchFamily="66" charset="0"/>
                        </a:rPr>
                        <a:t>Twelve thousand,</a:t>
                      </a:r>
                      <a:r>
                        <a:rPr lang="en-GB" sz="1400" b="0" baseline="0" dirty="0">
                          <a:latin typeface="CCW Cursive Writing 7" pitchFamily="66" charset="0"/>
                        </a:rPr>
                        <a:t> four hundred and five.</a:t>
                      </a:r>
                      <a:endParaRPr lang="en-GB" sz="1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CCW Cursive Writing 7" pitchFamily="66" charset="0"/>
                        </a:rPr>
                        <a:t>Seven thousand, three hundred and twenty-four. 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CCW Cursive Writing 7" pitchFamily="66" charset="0"/>
                        </a:rPr>
                        <a:t>Nine thousand,</a:t>
                      </a:r>
                      <a:r>
                        <a:rPr lang="en-GB" sz="1400" b="0" baseline="0" dirty="0">
                          <a:latin typeface="CCW Cursive Writing 7" pitchFamily="66" charset="0"/>
                        </a:rPr>
                        <a:t> six hundred and seventy-two.</a:t>
                      </a:r>
                      <a:endParaRPr lang="en-GB" sz="1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3228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CCW Cursive Writing 7" pitchFamily="66" charset="0"/>
                        </a:rPr>
                        <a:t>Six thousand</a:t>
                      </a:r>
                      <a:r>
                        <a:rPr lang="en-GB" sz="1400" b="0" baseline="0" dirty="0">
                          <a:latin typeface="CCW Cursive Writing 7" pitchFamily="66" charset="0"/>
                        </a:rPr>
                        <a:t> and ten.</a:t>
                      </a:r>
                      <a:endParaRPr lang="en-GB" sz="1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CCW Cursive Writing 7" pitchFamily="66" charset="0"/>
                        </a:rPr>
                        <a:t>Sixty-two thousand,</a:t>
                      </a:r>
                      <a:r>
                        <a:rPr lang="en-GB" sz="1400" b="0" baseline="0" dirty="0">
                          <a:latin typeface="CCW Cursive Writing 7" pitchFamily="66" charset="0"/>
                        </a:rPr>
                        <a:t> three hundred.</a:t>
                      </a:r>
                      <a:endParaRPr lang="en-GB" sz="1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CCW Cursive Writing 7" pitchFamily="66" charset="0"/>
                        </a:rPr>
                        <a:t>Four</a:t>
                      </a:r>
                      <a:r>
                        <a:rPr lang="en-GB" sz="1400" b="0" baseline="0" dirty="0">
                          <a:latin typeface="CCW Cursive Writing 7" pitchFamily="66" charset="0"/>
                        </a:rPr>
                        <a:t> </a:t>
                      </a:r>
                      <a:r>
                        <a:rPr lang="en-GB" sz="1400" b="0" dirty="0">
                          <a:latin typeface="CCW Cursive Writing 7" pitchFamily="66" charset="0"/>
                        </a:rPr>
                        <a:t>thousand,</a:t>
                      </a:r>
                      <a:r>
                        <a:rPr lang="en-GB" sz="1400" b="0" baseline="0" dirty="0">
                          <a:latin typeface="CCW Cursive Writing 7" pitchFamily="66" charset="0"/>
                        </a:rPr>
                        <a:t> three hundred and ninety. </a:t>
                      </a:r>
                      <a:endParaRPr lang="en-GB" sz="1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5618">
                <a:tc>
                  <a:txBody>
                    <a:bodyPr/>
                    <a:lstStyle/>
                    <a:p>
                      <a:pPr algn="ctr"/>
                      <a:r>
                        <a:rPr lang="en-GB" sz="1400" baseline="0" dirty="0">
                          <a:latin typeface="CCW Cursive Writing 7" pitchFamily="66" charset="0"/>
                        </a:rPr>
                        <a:t>Three thousand, six hundred and twenty. </a:t>
                      </a:r>
                      <a:endParaRPr lang="en-GB" sz="1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CCW Cursive Writing 7" pitchFamily="66" charset="0"/>
                        </a:rPr>
                        <a:t>Five thousand,  hundred</a:t>
                      </a:r>
                      <a:r>
                        <a:rPr lang="en-GB" sz="1400" b="0" baseline="0" dirty="0">
                          <a:latin typeface="CCW Cursive Writing 7" pitchFamily="66" charset="0"/>
                        </a:rPr>
                        <a:t> and forty. </a:t>
                      </a:r>
                      <a:endParaRPr lang="en-GB" sz="1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CCW Cursive Writing 7" pitchFamily="66" charset="0"/>
                        </a:rPr>
                        <a:t>One hundred and eleven thousand, nine hundred and twenty-two.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45618">
                <a:tc>
                  <a:txBody>
                    <a:bodyPr/>
                    <a:lstStyle/>
                    <a:p>
                      <a:pPr algn="ctr"/>
                      <a:r>
                        <a:rPr lang="en-GB" sz="1400" b="0" baseline="0" dirty="0">
                          <a:latin typeface="CCW Cursive Writing 7" pitchFamily="66" charset="0"/>
                        </a:rPr>
                        <a:t>Two hundred and three thousand. </a:t>
                      </a:r>
                      <a:endParaRPr lang="en-GB" sz="1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baseline="0" dirty="0">
                          <a:latin typeface="CCW Cursive Writing 7" pitchFamily="66" charset="0"/>
                        </a:rPr>
                        <a:t>Seven thousand, three hundred and eighty. </a:t>
                      </a:r>
                      <a:endParaRPr lang="en-GB" sz="1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CCW Cursive Writing 7" pitchFamily="66" charset="0"/>
                        </a:rPr>
                        <a:t>, three hundred and forty thousand.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10218889" y="6456691"/>
            <a:ext cx="44114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LA</a:t>
            </a:r>
          </a:p>
        </p:txBody>
      </p:sp>
    </p:spTree>
    <p:extLst>
      <p:ext uri="{BB962C8B-B14F-4D97-AF65-F5344CB8AC3E}">
        <p14:creationId xmlns:p14="http://schemas.microsoft.com/office/powerpoint/2010/main" val="90664218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8" name="Picture 4" descr="Image result for blank cheque templat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6094839" cy="434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Image result for blank cheque templat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3490" y="-1"/>
            <a:ext cx="6040645" cy="4345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Image result for blank cheque templat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694"/>
          <a:stretch/>
        </p:blipFill>
        <p:spPr bwMode="auto">
          <a:xfrm>
            <a:off x="15611" y="4343405"/>
            <a:ext cx="6040646" cy="2124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Image result for blank cheque templat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694"/>
          <a:stretch/>
        </p:blipFill>
        <p:spPr bwMode="auto">
          <a:xfrm>
            <a:off x="6154910" y="4343404"/>
            <a:ext cx="6097940" cy="2124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862943" y="524451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£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986508" y="524451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£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802693" y="2709239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£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986508" y="2761907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£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802693" y="4867850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£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986508" y="4908595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£</a:t>
            </a:r>
          </a:p>
        </p:txBody>
      </p:sp>
      <p:sp>
        <p:nvSpPr>
          <p:cNvPr id="5" name="Rectangle 4"/>
          <p:cNvSpPr/>
          <p:nvPr/>
        </p:nvSpPr>
        <p:spPr>
          <a:xfrm>
            <a:off x="10108184" y="6334780"/>
            <a:ext cx="5437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LA</a:t>
            </a:r>
          </a:p>
        </p:txBody>
      </p:sp>
    </p:spTree>
    <p:extLst>
      <p:ext uri="{BB962C8B-B14F-4D97-AF65-F5344CB8AC3E}">
        <p14:creationId xmlns:p14="http://schemas.microsoft.com/office/powerpoint/2010/main" val="104851722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8" name="Picture 4" descr="Image result for blank cheque templat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6094839" cy="434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Image result for blank cheque templat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3490" y="-1"/>
            <a:ext cx="6040645" cy="4345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Image result for blank cheque templat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694"/>
          <a:stretch/>
        </p:blipFill>
        <p:spPr bwMode="auto">
          <a:xfrm>
            <a:off x="15611" y="4343405"/>
            <a:ext cx="6040646" cy="2124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Image result for blank cheque templat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694"/>
          <a:stretch/>
        </p:blipFill>
        <p:spPr bwMode="auto">
          <a:xfrm>
            <a:off x="6154910" y="4343404"/>
            <a:ext cx="6097940" cy="2124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862943" y="524451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£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986508" y="524451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£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802693" y="2709239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£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986508" y="2761907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£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802693" y="4867850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£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986508" y="4908595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£</a:t>
            </a:r>
          </a:p>
        </p:txBody>
      </p:sp>
      <p:sp>
        <p:nvSpPr>
          <p:cNvPr id="5" name="Rectangle 4"/>
          <p:cNvSpPr/>
          <p:nvPr/>
        </p:nvSpPr>
        <p:spPr>
          <a:xfrm>
            <a:off x="10108184" y="6334780"/>
            <a:ext cx="5437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LA</a:t>
            </a:r>
          </a:p>
        </p:txBody>
      </p:sp>
    </p:spTree>
    <p:extLst>
      <p:ext uri="{BB962C8B-B14F-4D97-AF65-F5344CB8AC3E}">
        <p14:creationId xmlns:p14="http://schemas.microsoft.com/office/powerpoint/2010/main" val="112282988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908795" y="510987"/>
          <a:ext cx="8300427" cy="55132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68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68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68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2038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£4,563,544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£3,456,775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£6,789,655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038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£2,231,009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£6,746,302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£3,567,654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3626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£9,456,754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£4,786,544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£3,456,899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3626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£3,457,786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£9,234,983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£10,021,124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10186580" y="6248116"/>
            <a:ext cx="492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M</a:t>
            </a:r>
          </a:p>
        </p:txBody>
      </p:sp>
    </p:spTree>
    <p:extLst>
      <p:ext uri="{BB962C8B-B14F-4D97-AF65-F5344CB8AC3E}">
        <p14:creationId xmlns:p14="http://schemas.microsoft.com/office/powerpoint/2010/main" val="309933767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908795" y="510987"/>
          <a:ext cx="8300427" cy="55132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68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68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68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2038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£4,563,544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£3,456,775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£6,789,655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038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£2,231,009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£6,746,302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£3,567,654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3626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£9,456,754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£4,786,544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£3,456,899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3626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£3,457,786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£9,234,983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CW Cursive Writing 7" pitchFamily="66" charset="0"/>
                        </a:rPr>
                        <a:t>£10,021,124</a:t>
                      </a:r>
                      <a:endParaRPr lang="en-GB" sz="2400" b="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10186580" y="6248116"/>
            <a:ext cx="492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M</a:t>
            </a:r>
          </a:p>
        </p:txBody>
      </p:sp>
    </p:spTree>
    <p:extLst>
      <p:ext uri="{BB962C8B-B14F-4D97-AF65-F5344CB8AC3E}">
        <p14:creationId xmlns:p14="http://schemas.microsoft.com/office/powerpoint/2010/main" val="187801973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1" y="478900"/>
            <a:ext cx="8220075" cy="606955"/>
          </a:xfrm>
        </p:spPr>
        <p:txBody>
          <a:bodyPr/>
          <a:lstStyle/>
          <a:p>
            <a:r>
              <a:rPr lang="en-GB" sz="6000" dirty="0">
                <a:latin typeface="Jarman" pitchFamily="2" charset="0"/>
              </a:rPr>
              <a:t>Over to you…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8477" y="976048"/>
            <a:ext cx="6201569" cy="5447612"/>
          </a:xfrm>
        </p:spPr>
        <p:txBody>
          <a:bodyPr/>
          <a:lstStyle/>
          <a:p>
            <a:r>
              <a:rPr lang="en-GB" dirty="0">
                <a:latin typeface="CCW Cursive Writing 7" pitchFamily="66" charset="0"/>
              </a:rPr>
              <a:t>In partners, you are to roll the dice and you are to generate a 7 digit number (so roll the dice 7 times). </a:t>
            </a:r>
          </a:p>
          <a:p>
            <a:endParaRPr lang="en-GB" dirty="0">
              <a:latin typeface="CCW Cursive Writing 7" pitchFamily="66" charset="0"/>
            </a:endParaRPr>
          </a:p>
          <a:p>
            <a:r>
              <a:rPr lang="en-GB" dirty="0">
                <a:latin typeface="CCW Cursive Writing 7" pitchFamily="66" charset="0"/>
              </a:rPr>
              <a:t>Once you have your number, you then need to write it in words accurately in your books. </a:t>
            </a:r>
          </a:p>
          <a:p>
            <a:r>
              <a:rPr lang="en-GB" dirty="0">
                <a:latin typeface="CCW Cursive Writing 7" pitchFamily="66" charset="0"/>
              </a:rPr>
              <a:t>You then need to order the numbers and record in figures in your table to stick in your books. </a:t>
            </a:r>
            <a:endParaRPr lang="en-GB" dirty="0">
              <a:solidFill>
                <a:srgbClr val="7030A0"/>
              </a:solidFill>
              <a:latin typeface="CCW Cursive Writing 7" pitchFamily="66" charset="0"/>
            </a:endParaRP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en-GB" sz="2000" dirty="0">
                <a:solidFill>
                  <a:srgbClr val="7030A0"/>
                </a:solidFill>
                <a:latin typeface="CCW Cursive Writing 7" pitchFamily="66" charset="0"/>
              </a:rPr>
              <a:t>I am looking for well presented work. 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en-GB" sz="2000" dirty="0">
                <a:solidFill>
                  <a:srgbClr val="7030A0"/>
                </a:solidFill>
                <a:latin typeface="CCW Cursive Writing 7" pitchFamily="66" charset="0"/>
              </a:rPr>
              <a:t>I am looking for numbers to be written clearly and accurately with no words missing out. </a:t>
            </a:r>
          </a:p>
        </p:txBody>
      </p:sp>
      <p:pic>
        <p:nvPicPr>
          <p:cNvPr id="2050" name="Picture 2" descr="Image result for dic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6271" y="1"/>
            <a:ext cx="1791730" cy="147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249926" y="6457890"/>
            <a:ext cx="49404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</a:rPr>
              <a:t>HA</a:t>
            </a:r>
          </a:p>
        </p:txBody>
      </p:sp>
    </p:spTree>
    <p:extLst>
      <p:ext uri="{BB962C8B-B14F-4D97-AF65-F5344CB8AC3E}">
        <p14:creationId xmlns:p14="http://schemas.microsoft.com/office/powerpoint/2010/main" val="313037353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9142478"/>
              </p:ext>
            </p:extLst>
          </p:nvPr>
        </p:nvGraphicFramePr>
        <p:xfrm>
          <a:off x="969819" y="535155"/>
          <a:ext cx="5196522" cy="57098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2174">
                  <a:extLst>
                    <a:ext uri="{9D8B030D-6E8A-4147-A177-3AD203B41FA5}">
                      <a16:colId xmlns:a16="http://schemas.microsoft.com/office/drawing/2014/main" val="2397095920"/>
                    </a:ext>
                  </a:extLst>
                </a:gridCol>
                <a:gridCol w="1732174">
                  <a:extLst>
                    <a:ext uri="{9D8B030D-6E8A-4147-A177-3AD203B41FA5}">
                      <a16:colId xmlns:a16="http://schemas.microsoft.com/office/drawing/2014/main" val="1528414243"/>
                    </a:ext>
                  </a:extLst>
                </a:gridCol>
                <a:gridCol w="1732174">
                  <a:extLst>
                    <a:ext uri="{9D8B030D-6E8A-4147-A177-3AD203B41FA5}">
                      <a16:colId xmlns:a16="http://schemas.microsoft.com/office/drawing/2014/main" val="4074658993"/>
                    </a:ext>
                  </a:extLst>
                </a:gridCol>
              </a:tblGrid>
              <a:tr h="847631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CW Cursive Writing 7" pitchFamily="66" charset="0"/>
                        </a:rPr>
                        <a:t>First</a:t>
                      </a:r>
                      <a:r>
                        <a:rPr lang="en-GB" sz="1100" baseline="0" dirty="0">
                          <a:latin typeface="CCW Cursive Writing 7" pitchFamily="66" charset="0"/>
                        </a:rPr>
                        <a:t> generated sequence.</a:t>
                      </a:r>
                      <a:endParaRPr lang="en-GB" sz="110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CW Cursive Writing 7" pitchFamily="66" charset="0"/>
                        </a:rPr>
                        <a:t>Second generated sequence.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CW Cursive Writing 7" pitchFamily="66" charset="0"/>
                        </a:rPr>
                        <a:t>Third generated</a:t>
                      </a:r>
                      <a:r>
                        <a:rPr lang="en-GB" sz="1100" baseline="0" dirty="0">
                          <a:latin typeface="CCW Cursive Writing 7" pitchFamily="66" charset="0"/>
                        </a:rPr>
                        <a:t> sequence. </a:t>
                      </a:r>
                      <a:endParaRPr lang="en-GB" sz="110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04563667"/>
                  </a:ext>
                </a:extLst>
              </a:tr>
              <a:tr h="810367">
                <a:tc>
                  <a:txBody>
                    <a:bodyPr/>
                    <a:lstStyle/>
                    <a:p>
                      <a:endParaRPr lang="en-GB" sz="180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879096873"/>
                  </a:ext>
                </a:extLst>
              </a:tr>
              <a:tr h="810367">
                <a:tc>
                  <a:txBody>
                    <a:bodyPr/>
                    <a:lstStyle/>
                    <a:p>
                      <a:endParaRPr lang="en-GB" sz="180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489312339"/>
                  </a:ext>
                </a:extLst>
              </a:tr>
              <a:tr h="810367">
                <a:tc>
                  <a:txBody>
                    <a:bodyPr/>
                    <a:lstStyle/>
                    <a:p>
                      <a:endParaRPr lang="en-GB" sz="180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853697316"/>
                  </a:ext>
                </a:extLst>
              </a:tr>
              <a:tr h="810367">
                <a:tc>
                  <a:txBody>
                    <a:bodyPr/>
                    <a:lstStyle/>
                    <a:p>
                      <a:endParaRPr lang="en-GB" sz="180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4260017927"/>
                  </a:ext>
                </a:extLst>
              </a:tr>
              <a:tr h="810367">
                <a:tc>
                  <a:txBody>
                    <a:bodyPr/>
                    <a:lstStyle/>
                    <a:p>
                      <a:endParaRPr lang="en-GB" sz="180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10367">
                <a:tc>
                  <a:txBody>
                    <a:bodyPr/>
                    <a:lstStyle/>
                    <a:p>
                      <a:endParaRPr lang="en-GB" sz="180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328344"/>
              </p:ext>
            </p:extLst>
          </p:nvPr>
        </p:nvGraphicFramePr>
        <p:xfrm>
          <a:off x="6456041" y="548681"/>
          <a:ext cx="4876977" cy="59491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5659">
                  <a:extLst>
                    <a:ext uri="{9D8B030D-6E8A-4147-A177-3AD203B41FA5}">
                      <a16:colId xmlns:a16="http://schemas.microsoft.com/office/drawing/2014/main" val="2397095920"/>
                    </a:ext>
                  </a:extLst>
                </a:gridCol>
                <a:gridCol w="1625659">
                  <a:extLst>
                    <a:ext uri="{9D8B030D-6E8A-4147-A177-3AD203B41FA5}">
                      <a16:colId xmlns:a16="http://schemas.microsoft.com/office/drawing/2014/main" val="1528414243"/>
                    </a:ext>
                  </a:extLst>
                </a:gridCol>
                <a:gridCol w="1625659">
                  <a:extLst>
                    <a:ext uri="{9D8B030D-6E8A-4147-A177-3AD203B41FA5}">
                      <a16:colId xmlns:a16="http://schemas.microsoft.com/office/drawing/2014/main" val="4074658993"/>
                    </a:ext>
                  </a:extLst>
                </a:gridCol>
              </a:tblGrid>
              <a:tr h="845825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CW Cursive Writing 7" pitchFamily="66" charset="0"/>
                        </a:rPr>
                        <a:t>First</a:t>
                      </a:r>
                      <a:r>
                        <a:rPr lang="en-GB" sz="1100" baseline="0" dirty="0">
                          <a:latin typeface="CCW Cursive Writing 7" pitchFamily="66" charset="0"/>
                        </a:rPr>
                        <a:t> generated sequence ordered smallest to largest. </a:t>
                      </a:r>
                      <a:endParaRPr lang="en-GB" sz="110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CW Cursive Writing 7" pitchFamily="66" charset="0"/>
                        </a:rPr>
                        <a:t>Second generated sequence ordered largest to smallest.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CW Cursive Writing 7" pitchFamily="66" charset="0"/>
                        </a:rPr>
                        <a:t>Third generated</a:t>
                      </a:r>
                      <a:r>
                        <a:rPr lang="en-GB" sz="1100" baseline="0" dirty="0">
                          <a:latin typeface="CCW Cursive Writing 7" pitchFamily="66" charset="0"/>
                        </a:rPr>
                        <a:t> sequence ordered smallest to largest.  </a:t>
                      </a:r>
                      <a:endParaRPr lang="en-GB" sz="110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04563667"/>
                  </a:ext>
                </a:extLst>
              </a:tr>
              <a:tr h="808641">
                <a:tc>
                  <a:txBody>
                    <a:bodyPr/>
                    <a:lstStyle/>
                    <a:p>
                      <a:endParaRPr lang="en-GB" sz="180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879096873"/>
                  </a:ext>
                </a:extLst>
              </a:tr>
              <a:tr h="808641">
                <a:tc>
                  <a:txBody>
                    <a:bodyPr/>
                    <a:lstStyle/>
                    <a:p>
                      <a:endParaRPr lang="en-GB" sz="180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489312339"/>
                  </a:ext>
                </a:extLst>
              </a:tr>
              <a:tr h="808641">
                <a:tc>
                  <a:txBody>
                    <a:bodyPr/>
                    <a:lstStyle/>
                    <a:p>
                      <a:endParaRPr lang="en-GB" sz="180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853697316"/>
                  </a:ext>
                </a:extLst>
              </a:tr>
              <a:tr h="808641">
                <a:tc>
                  <a:txBody>
                    <a:bodyPr/>
                    <a:lstStyle/>
                    <a:p>
                      <a:endParaRPr lang="en-GB" sz="180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4260017927"/>
                  </a:ext>
                </a:extLst>
              </a:tr>
              <a:tr h="808641">
                <a:tc>
                  <a:txBody>
                    <a:bodyPr/>
                    <a:lstStyle/>
                    <a:p>
                      <a:endParaRPr lang="en-GB" sz="180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08641">
                <a:tc>
                  <a:txBody>
                    <a:bodyPr/>
                    <a:lstStyle/>
                    <a:p>
                      <a:endParaRPr lang="en-GB" sz="180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CW Cursive Writing 7" pitchFamily="66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653421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Plenary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808565" y="1362347"/>
            <a:ext cx="10574870" cy="5016758"/>
          </a:xfrm>
          <a:prstGeom prst="rect">
            <a:avLst/>
          </a:prstGeom>
          <a:solidFill>
            <a:schemeClr val="accent6"/>
          </a:solidFill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CW Cursive Writing 7" pitchFamily="66" charset="0"/>
              </a:rPr>
              <a:t>Do now, then explain on your </a:t>
            </a:r>
            <a:r>
              <a:rPr lang="en-GB" sz="3200" b="1" u="sng" dirty="0">
                <a:solidFill>
                  <a:srgbClr val="FF0000"/>
                </a:solidFill>
                <a:latin typeface="CCW Cursive Writing 7" pitchFamily="66" charset="0"/>
              </a:rPr>
              <a:t>whiteboard:</a:t>
            </a:r>
          </a:p>
          <a:p>
            <a:endParaRPr lang="en-GB" sz="3200" b="1" dirty="0">
              <a:solidFill>
                <a:prstClr val="white"/>
              </a:solidFill>
              <a:latin typeface="CCW Cursive Writing 7" pitchFamily="66" charset="0"/>
            </a:endParaRPr>
          </a:p>
          <a:p>
            <a:r>
              <a:rPr lang="en-GB" sz="3200" dirty="0">
                <a:solidFill>
                  <a:prstClr val="white"/>
                </a:solidFill>
                <a:latin typeface="CCW Cursive Writing 7" pitchFamily="66" charset="0"/>
              </a:rPr>
              <a:t>Show the value of the digit 6 in these numbers?</a:t>
            </a:r>
          </a:p>
          <a:p>
            <a:r>
              <a:rPr lang="en-GB" sz="3200" dirty="0">
                <a:solidFill>
                  <a:prstClr val="white"/>
                </a:solidFill>
                <a:latin typeface="CCW Cursive Writing 7" pitchFamily="66" charset="0"/>
              </a:rPr>
              <a:t> 6787555  </a:t>
            </a:r>
          </a:p>
          <a:p>
            <a:r>
              <a:rPr lang="en-GB" sz="3200" dirty="0">
                <a:solidFill>
                  <a:prstClr val="white"/>
                </a:solidFill>
                <a:latin typeface="CCW Cursive Writing 7" pitchFamily="66" charset="0"/>
              </a:rPr>
              <a:t>        </a:t>
            </a:r>
          </a:p>
          <a:p>
            <a:r>
              <a:rPr lang="en-GB" sz="3200" dirty="0">
                <a:solidFill>
                  <a:prstClr val="white"/>
                </a:solidFill>
                <a:latin typeface="CCW Cursive Writing 7" pitchFamily="66" charset="0"/>
              </a:rPr>
              <a:t>95467754</a:t>
            </a:r>
          </a:p>
          <a:p>
            <a:endParaRPr lang="en-GB" sz="3200" dirty="0">
              <a:solidFill>
                <a:prstClr val="white"/>
              </a:solidFill>
              <a:latin typeface="CCW Cursive Writing 7" pitchFamily="66" charset="0"/>
            </a:endParaRPr>
          </a:p>
          <a:p>
            <a:r>
              <a:rPr lang="en-GB" sz="3200" dirty="0">
                <a:solidFill>
                  <a:prstClr val="white"/>
                </a:solidFill>
                <a:latin typeface="CCW Cursive Writing 7" pitchFamily="66" charset="0"/>
              </a:rPr>
              <a:t>Explain how you know.</a:t>
            </a:r>
          </a:p>
        </p:txBody>
      </p:sp>
    </p:spTree>
    <p:extLst>
      <p:ext uri="{BB962C8B-B14F-4D97-AF65-F5344CB8AC3E}">
        <p14:creationId xmlns:p14="http://schemas.microsoft.com/office/powerpoint/2010/main" val="157937375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Plenary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2835593" y="1823001"/>
            <a:ext cx="6695122" cy="255454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solidFill>
                  <a:srgbClr val="1C1C1C"/>
                </a:solidFill>
                <a:latin typeface="Arial" panose="020B0604020202020204" pitchFamily="34" charset="0"/>
              </a:rPr>
              <a:t>Put a number in the missing</a:t>
            </a:r>
          </a:p>
          <a:p>
            <a:pPr algn="ctr"/>
            <a:r>
              <a:rPr lang="en-GB" sz="4000" dirty="0">
                <a:solidFill>
                  <a:srgbClr val="1C1C1C"/>
                </a:solidFill>
                <a:latin typeface="Arial" panose="020B0604020202020204" pitchFamily="34" charset="0"/>
              </a:rPr>
              <a:t>space below to make the</a:t>
            </a:r>
          </a:p>
          <a:p>
            <a:pPr algn="ctr"/>
            <a:r>
              <a:rPr lang="en-GB" sz="4000" dirty="0">
                <a:solidFill>
                  <a:srgbClr val="1C1C1C"/>
                </a:solidFill>
                <a:latin typeface="Arial" panose="020B0604020202020204" pitchFamily="34" charset="0"/>
              </a:rPr>
              <a:t>sentence correct.</a:t>
            </a:r>
          </a:p>
          <a:p>
            <a:pPr algn="ctr"/>
            <a:r>
              <a:rPr lang="en-GB" sz="4000" dirty="0">
                <a:solidFill>
                  <a:srgbClr val="1C1C1C"/>
                </a:solidFill>
                <a:latin typeface="Arial" panose="020B0604020202020204" pitchFamily="34" charset="0"/>
              </a:rPr>
              <a:t>4_236460 &gt; 46236460</a:t>
            </a:r>
            <a:endParaRPr lang="en-GB" sz="4000" dirty="0">
              <a:solidFill>
                <a:srgbClr val="1C1C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51229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012634" y="2967335"/>
            <a:ext cx="807529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0070C0"/>
                </a:solidFill>
                <a:effectLst>
                  <a:reflection blurRad="6350" stA="53000" endA="300" endPos="35500" dir="5400000" sy="-90000" algn="bl" rotWithShape="0"/>
                </a:effectLst>
                <a:latin typeface="CCW Cursive Writing 7" pitchFamily="66" charset="0"/>
              </a:rPr>
              <a:t>771,134,	773,411,</a:t>
            </a:r>
          </a:p>
          <a:p>
            <a:pPr algn="ctr"/>
            <a:endParaRPr lang="en-US" sz="4000" dirty="0">
              <a:ln w="0"/>
              <a:solidFill>
                <a:srgbClr val="0070C0"/>
              </a:solidFill>
              <a:effectLst>
                <a:reflection blurRad="6350" stA="53000" endA="300" endPos="35500" dir="5400000" sy="-90000" algn="bl" rotWithShape="0"/>
              </a:effectLst>
              <a:latin typeface="CCW Cursive Writing 7" pitchFamily="66" charset="0"/>
            </a:endParaRPr>
          </a:p>
          <a:p>
            <a:pPr algn="ctr"/>
            <a:r>
              <a:rPr lang="en-US" sz="4000" dirty="0">
                <a:ln w="0"/>
                <a:solidFill>
                  <a:srgbClr val="0070C0"/>
                </a:solidFill>
                <a:effectLst>
                  <a:reflection blurRad="6350" stA="53000" endA="300" endPos="35500" dir="5400000" sy="-90000" algn="bl" rotWithShape="0"/>
                </a:effectLst>
                <a:latin typeface="CCW Cursive Writing 7" pitchFamily="66" charset="0"/>
              </a:rPr>
              <a:t>	707,456,	 771,456</a:t>
            </a:r>
          </a:p>
        </p:txBody>
      </p:sp>
      <p:sp>
        <p:nvSpPr>
          <p:cNvPr id="6" name="Rectangle 5"/>
          <p:cNvSpPr/>
          <p:nvPr/>
        </p:nvSpPr>
        <p:spPr>
          <a:xfrm>
            <a:off x="1913947" y="1910115"/>
            <a:ext cx="857638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CW Cursive Writing 7" pitchFamily="66" charset="0"/>
              </a:rPr>
              <a:t>Order </a:t>
            </a:r>
            <a:r>
              <a:rPr lang="en-US" sz="3200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CW Cursive Writing 7" pitchFamily="66" charset="0"/>
              </a:rPr>
              <a:t>biggest</a:t>
            </a:r>
            <a:r>
              <a:rPr lang="en-US" sz="32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CW Cursive Writing 7" pitchFamily="66" charset="0"/>
              </a:rPr>
              <a:t> to smallest:</a:t>
            </a:r>
          </a:p>
        </p:txBody>
      </p:sp>
      <p:sp>
        <p:nvSpPr>
          <p:cNvPr id="2" name="Rectangle 1"/>
          <p:cNvSpPr/>
          <p:nvPr/>
        </p:nvSpPr>
        <p:spPr>
          <a:xfrm>
            <a:off x="3785452" y="5589241"/>
            <a:ext cx="483337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Then explain in full how </a:t>
            </a:r>
          </a:p>
          <a:p>
            <a:pPr algn="ctr"/>
            <a:r>
              <a:rPr lang="en-US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you know you are right.</a:t>
            </a:r>
          </a:p>
        </p:txBody>
      </p:sp>
      <p:sp>
        <p:nvSpPr>
          <p:cNvPr id="3" name="AutoShape 2" descr="Bildergebnis für hotspot"/>
          <p:cNvSpPr>
            <a:spLocks noChangeAspect="1" noChangeArrowheads="1"/>
          </p:cNvSpPr>
          <p:nvPr/>
        </p:nvSpPr>
        <p:spPr bwMode="auto">
          <a:xfrm>
            <a:off x="1640682" y="-144463"/>
            <a:ext cx="2286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50">
              <a:solidFill>
                <a:srgbClr val="1C1C1C"/>
              </a:solidFill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94328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3552" y="1341531"/>
            <a:ext cx="7992888" cy="4351338"/>
          </a:xfrm>
        </p:spPr>
        <p:txBody>
          <a:bodyPr>
            <a:normAutofit fontScale="92500" lnSpcReduction="20000"/>
          </a:bodyPr>
          <a:lstStyle/>
          <a:p>
            <a:r>
              <a:rPr lang="en-GB" sz="4000" dirty="0">
                <a:solidFill>
                  <a:srgbClr val="00B050"/>
                </a:solidFill>
                <a:latin typeface="CCW Cursive Writing 7" pitchFamily="66" charset="0"/>
              </a:rPr>
              <a:t>Create seven numbers where the digits total 6 and the tens of thousands digit is 2. </a:t>
            </a:r>
          </a:p>
          <a:p>
            <a:endParaRPr lang="en-GB" sz="4000" dirty="0">
              <a:solidFill>
                <a:srgbClr val="00B050"/>
              </a:solidFill>
              <a:latin typeface="CCW Cursive Writing 7" pitchFamily="66" charset="0"/>
            </a:endParaRPr>
          </a:p>
          <a:p>
            <a:r>
              <a:rPr lang="en-GB" sz="4000" dirty="0">
                <a:solidFill>
                  <a:srgbClr val="00B050"/>
                </a:solidFill>
                <a:latin typeface="CCW Cursive Writing 7" pitchFamily="66" charset="0"/>
              </a:rPr>
              <a:t>What is the largest/smallest number you can make?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81273E4-0EF5-407E-BFB7-9A9B4C430DA5}"/>
              </a:ext>
            </a:extLst>
          </p:cNvPr>
          <p:cNvSpPr/>
          <p:nvPr/>
        </p:nvSpPr>
        <p:spPr>
          <a:xfrm>
            <a:off x="4513355" y="241801"/>
            <a:ext cx="31652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Challenge!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824834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2099</Words>
  <Application>Microsoft Office PowerPoint</Application>
  <PresentationFormat>Widescreen</PresentationFormat>
  <Paragraphs>673</Paragraphs>
  <Slides>66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6" baseType="lpstr">
      <vt:lpstr>Arial</vt:lpstr>
      <vt:lpstr>Calibri</vt:lpstr>
      <vt:lpstr>CCW Cursive Writing 7</vt:lpstr>
      <vt:lpstr>Century Gothic</vt:lpstr>
      <vt:lpstr>Jarman</vt:lpstr>
      <vt:lpstr>Sassoon Infant Rg</vt:lpstr>
      <vt:lpstr>Twinkl</vt:lpstr>
      <vt:lpstr>Twinkl SemiBold</vt:lpstr>
      <vt:lpstr>Wingdings</vt:lpstr>
      <vt:lpstr>1_Office Theme</vt:lpstr>
      <vt:lpstr>PowerPoint Presentation</vt:lpstr>
      <vt:lpstr>07.09.20</vt:lpstr>
      <vt:lpstr>Crucial vocabulary this lesson:</vt:lpstr>
      <vt:lpstr>PowerPoint Presentation</vt:lpstr>
      <vt:lpstr>PowerPoint Presentation</vt:lpstr>
      <vt:lpstr>PowerPoint Presentation</vt:lpstr>
      <vt:lpstr>Let’s hear all your methods and see you creations!</vt:lpstr>
      <vt:lpstr>PowerPoint Presentation</vt:lpstr>
      <vt:lpstr>PowerPoint Presentation</vt:lpstr>
      <vt:lpstr>PowerPoint Presentation</vt:lpstr>
      <vt:lpstr>PowerPoint Presentation</vt:lpstr>
      <vt:lpstr>Let’s hear all your methods and see you creations!</vt:lpstr>
      <vt:lpstr>Over to you…</vt:lpstr>
      <vt:lpstr>Let’s hear all your methods and see you creations!</vt:lpstr>
      <vt:lpstr>Our number system…</vt:lpstr>
      <vt:lpstr>Our number system…</vt:lpstr>
      <vt:lpstr>PowerPoint Presentation</vt:lpstr>
      <vt:lpstr>What happens to the columns as you move to the left?</vt:lpstr>
      <vt:lpstr>When reading numbers, FIRST look at the furthest column on the left in your number.</vt:lpstr>
      <vt:lpstr>My number…</vt:lpstr>
      <vt:lpstr>Talk Task</vt:lpstr>
      <vt:lpstr> Complete your key skills test stage 5.Let’s see what we remember. </vt:lpstr>
      <vt:lpstr>08.09.20</vt:lpstr>
      <vt:lpstr>Crucial vocabulary this lesson:</vt:lpstr>
      <vt:lpstr>Our number system…</vt:lpstr>
      <vt:lpstr>What happens to the columns as you move to the left?</vt:lpstr>
      <vt:lpstr>PowerPoint Presentation</vt:lpstr>
      <vt:lpstr>When reading numbers, FIRST look at the furthest column on the left in your number.</vt:lpstr>
      <vt:lpstr>My number…</vt:lpstr>
      <vt:lpstr>Talk Task</vt:lpstr>
      <vt:lpstr>Over to you…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Odd one out…</vt:lpstr>
      <vt:lpstr>PowerPoint Presentation</vt:lpstr>
      <vt:lpstr>PowerPoint Presentation</vt:lpstr>
      <vt:lpstr>PowerPoint Presentation</vt:lpstr>
      <vt:lpstr>PowerPoint Presentation</vt:lpstr>
      <vt:lpstr>Do now…</vt:lpstr>
      <vt:lpstr>Do now…</vt:lpstr>
      <vt:lpstr>09.09.20</vt:lpstr>
      <vt:lpstr>Crucial vocabulary this lesson:</vt:lpstr>
      <vt:lpstr>Talk Task</vt:lpstr>
      <vt:lpstr>Talk Task</vt:lpstr>
      <vt:lpstr>Generate and compare numbers. </vt:lpstr>
      <vt:lpstr>PowerPoint Presentation</vt:lpstr>
      <vt:lpstr>Write the number I say: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Over to you…</vt:lpstr>
      <vt:lpstr>PowerPoint Presentation</vt:lpstr>
      <vt:lpstr>Plenary</vt:lpstr>
      <vt:lpstr>Plenary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Emma Cooper</cp:lastModifiedBy>
  <cp:revision>7</cp:revision>
  <cp:lastPrinted>2020-09-03T15:53:18Z</cp:lastPrinted>
  <dcterms:created xsi:type="dcterms:W3CDTF">2020-09-01T10:57:20Z</dcterms:created>
  <dcterms:modified xsi:type="dcterms:W3CDTF">2020-09-03T15:53:21Z</dcterms:modified>
</cp:coreProperties>
</file>