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handoutMasterIdLst>
    <p:handoutMasterId r:id="rId18"/>
  </p:handoutMasterIdLst>
  <p:sldIdLst>
    <p:sldId id="258" r:id="rId3"/>
    <p:sldId id="259" r:id="rId4"/>
    <p:sldId id="304" r:id="rId5"/>
    <p:sldId id="297" r:id="rId6"/>
    <p:sldId id="302" r:id="rId7"/>
    <p:sldId id="299" r:id="rId8"/>
    <p:sldId id="305" r:id="rId9"/>
    <p:sldId id="292" r:id="rId10"/>
    <p:sldId id="262" r:id="rId11"/>
    <p:sldId id="257" r:id="rId12"/>
    <p:sldId id="256" r:id="rId13"/>
    <p:sldId id="303" r:id="rId14"/>
    <p:sldId id="306" r:id="rId15"/>
    <p:sldId id="301" r:id="rId1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01" autoAdjust="0"/>
    <p:restoredTop sz="94660"/>
  </p:normalViewPr>
  <p:slideViewPr>
    <p:cSldViewPr>
      <p:cViewPr varScale="1">
        <p:scale>
          <a:sx n="67" d="100"/>
          <a:sy n="67" d="100"/>
        </p:scale>
        <p:origin x="45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E8A9C2-4AC7-4BE6-9C3F-AA687226752C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674344-D687-4027-A083-AC14518FD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3013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559D50-B150-47DD-BD7A-2E247CF801A5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12407A-2AF5-4006-977C-98CAD17168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698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815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003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602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300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528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333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18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663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70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411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DE4B-194E-4D69-A842-99E7AAA19E01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7565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3D8C0B-B82D-47BF-9360-4BDE3459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437BC-86E8-42BB-9557-59675F6F596A}" type="datetimeFigureOut">
              <a:rPr lang="en-US"/>
              <a:pPr>
                <a:defRPr/>
              </a:pPr>
              <a:t>10/1/2025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B7E139-8ED8-4C46-9AA8-2BB824D0A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9E1515-15DD-4DDE-A214-6171A2EE1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57A7DE-7061-4254-A232-B51012B1B7A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24215136"/>
      </p:ext>
    </p:extLst>
  </p:cSld>
  <p:clrMapOvr>
    <a:masterClrMapping/>
  </p:clrMapOvr>
  <p:transition spd="slow" advClick="0" advTm="7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54E43F-2938-4D51-89A3-DC89A78C3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2B58C-2C0B-474C-814C-29F03511636B}" type="datetimeFigureOut">
              <a:rPr lang="en-US"/>
              <a:pPr>
                <a:defRPr/>
              </a:pPr>
              <a:t>10/1/2025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DE8352-9183-473E-9C0A-C910F469E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7BE0B0-826C-4546-B9B0-C068E683A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A6888E-5D26-4061-99DB-5974C696F8A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16056941"/>
      </p:ext>
    </p:extLst>
  </p:cSld>
  <p:clrMapOvr>
    <a:masterClrMapping/>
  </p:clrMapOvr>
  <p:transition spd="slow" advClick="0" advTm="7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AC967-2759-4AC8-89EA-50943D719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AA08E-C771-4879-A726-11DC3C5D3FE8}" type="datetimeFigureOut">
              <a:rPr lang="en-US"/>
              <a:pPr>
                <a:defRPr/>
              </a:pPr>
              <a:t>10/1/2025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A49C9A-E302-4407-A94B-BAF70817B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E8B71E-D0F7-4CCB-A6DE-BA4ECE255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4BB4D-EDFA-4520-8A90-472FA42827D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50569043"/>
      </p:ext>
    </p:extLst>
  </p:cSld>
  <p:clrMapOvr>
    <a:masterClrMapping/>
  </p:clrMapOvr>
  <p:transition spd="slow" advClick="0" advTm="7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6195449-0DB8-4FA0-8B04-6DA619BBE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8923F-62E9-4CF5-80BF-FE3230D7C10F}" type="datetimeFigureOut">
              <a:rPr lang="en-US"/>
              <a:pPr>
                <a:defRPr/>
              </a:pPr>
              <a:t>10/1/2025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A95BB7E-0D66-4C9D-93A2-0FB7A3A5C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7BF17A2-8C79-4C3B-85EC-18483BFC8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69D9D2-E096-451C-B1D8-998E10A248D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7307858"/>
      </p:ext>
    </p:extLst>
  </p:cSld>
  <p:clrMapOvr>
    <a:masterClrMapping/>
  </p:clrMapOvr>
  <p:transition spd="slow" advClick="0" advTm="7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946A0FF-E899-4748-ADFC-87D71593E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DCD29-E527-4EE0-9F84-7FAEC670AFC5}" type="datetimeFigureOut">
              <a:rPr lang="en-US"/>
              <a:pPr>
                <a:defRPr/>
              </a:pPr>
              <a:t>10/1/2025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AF39671-3480-4ED9-9AC6-1B182032C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BD41425-B19D-4F0F-A187-11D013556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F0C6D0-A92E-4423-84CE-D075346B287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62397676"/>
      </p:ext>
    </p:extLst>
  </p:cSld>
  <p:clrMapOvr>
    <a:masterClrMapping/>
  </p:clrMapOvr>
  <p:transition spd="slow" advClick="0" advTm="7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AF1FE5E-7070-404C-A900-B7B50C068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D9B37-BE57-4E7E-AAFE-FF422D574B47}" type="datetimeFigureOut">
              <a:rPr lang="en-US"/>
              <a:pPr>
                <a:defRPr/>
              </a:pPr>
              <a:t>10/1/2025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03293B9-CFFC-4C4F-90F5-343B5190C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62087FF-C545-4C4B-B87A-365C733BD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44D91D-02B4-42B5-AB08-757D9FEE8EA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81692890"/>
      </p:ext>
    </p:extLst>
  </p:cSld>
  <p:clrMapOvr>
    <a:masterClrMapping/>
  </p:clrMapOvr>
  <p:transition spd="slow" advClick="0" advTm="7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AE3A252-23D6-4F08-8F41-C63547203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4E9AA-3210-4BF1-A7C2-47CC602FFEC8}" type="datetimeFigureOut">
              <a:rPr lang="en-US"/>
              <a:pPr>
                <a:defRPr/>
              </a:pPr>
              <a:t>10/1/2025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C88EFA5-EB00-429D-85AD-43E2609C3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CA7ACAC-D155-4648-A878-E6F9E4ABB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9D9B88-A150-471F-8CE8-7E1CC120B0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75984991"/>
      </p:ext>
    </p:extLst>
  </p:cSld>
  <p:clrMapOvr>
    <a:masterClrMapping/>
  </p:clrMapOvr>
  <p:transition spd="slow" advClick="0" advTm="7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989D8A6-B94A-4688-90FA-4CAF2580D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46275-C46B-41CD-B50D-2CD398A2F333}" type="datetimeFigureOut">
              <a:rPr lang="en-US"/>
              <a:pPr>
                <a:defRPr/>
              </a:pPr>
              <a:t>10/1/2025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199F43F-E702-49D7-8CC2-19BE74BDB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0C84662-6B7E-4A2C-BE5D-3CABCD22B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D40883-04EE-4F77-8F28-EAC91F18C9E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8417283"/>
      </p:ext>
    </p:extLst>
  </p:cSld>
  <p:clrMapOvr>
    <a:masterClrMapping/>
  </p:clrMapOvr>
  <p:transition spd="slow" advClick="0" advTm="7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69255A1-DCD9-40DC-B7F2-E7EBD5A50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309C1-BD31-4C1C-8720-EFAC034F9F36}" type="datetimeFigureOut">
              <a:rPr lang="en-US"/>
              <a:pPr>
                <a:defRPr/>
              </a:pPr>
              <a:t>10/1/2025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B11C956-0E27-4DEB-8EC4-87AEBF3D4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8B0BFA4-346A-473F-A6F1-8F9EBCE70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FA351-65A8-4072-9A26-B41A1C9A6AD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45771288"/>
      </p:ext>
    </p:extLst>
  </p:cSld>
  <p:clrMapOvr>
    <a:masterClrMapping/>
  </p:clrMapOvr>
  <p:transition spd="slow" advClick="0" advTm="7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F5EDE3-4773-4359-AD2A-B95C5A88E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D5F35-5D19-4F20-B98B-773282B00032}" type="datetimeFigureOut">
              <a:rPr lang="en-US"/>
              <a:pPr>
                <a:defRPr/>
              </a:pPr>
              <a:t>10/1/2025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9ACD88-E7DC-4AAC-B0E5-36A32285C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FB6011-B012-45C6-9A81-DFCE9E768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2BFD20-087E-46BC-A773-9713A05C6C2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10413428"/>
      </p:ext>
    </p:extLst>
  </p:cSld>
  <p:clrMapOvr>
    <a:masterClrMapping/>
  </p:clrMapOvr>
  <p:transition spd="slow" advClick="0" advTm="7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9C02FD-A75A-4C8A-859F-12635948F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774E6-9684-4397-B2CE-9066D6CC9B2E}" type="datetimeFigureOut">
              <a:rPr lang="en-US"/>
              <a:pPr>
                <a:defRPr/>
              </a:pPr>
              <a:t>10/1/2025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1A1B09-E158-49E0-A4FC-7AFFD5EC1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A451B8-F43E-44F1-A30B-F49F7CF29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02DB8-DD74-4B1C-89BB-61585BD993C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93676915"/>
      </p:ext>
    </p:extLst>
  </p:cSld>
  <p:clrMapOvr>
    <a:masterClrMapping/>
  </p:clrMapOvr>
  <p:transition spd="slow" advClick="0"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82DE4B-194E-4D69-A842-99E7AAA19E01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CBD27-8550-43AB-83FA-442FEE051A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867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A1282DE-35BD-4C61-A52D-C7B851BD181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D74DF50-BC6C-4D01-A216-E5A4A87443D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B43A1C-376E-4943-A5D0-59DD3CCCBF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DE3B37C-0283-4240-8D74-6C8956F585A0}" type="datetimeFigureOut">
              <a:rPr lang="en-US"/>
              <a:pPr>
                <a:defRPr/>
              </a:pPr>
              <a:t>10/1/2025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A89190-AD34-4ADB-9DE8-F6E9EBA153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F5C6AB-EB46-4D5A-BBEC-975DBD4362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ECADF44F-3983-4FF7-8A16-D717FF7BC52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9939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Relationship Id="rId5" Type="http://schemas.openxmlformats.org/officeDocument/2006/relationships/hyperlink" Target="https://www.youtube.com/watch?v=QBx_Fuuai5c" TargetMode="Externa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271060" y="832005"/>
            <a:ext cx="8640960" cy="314590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latin typeface="XCCW Joined 7a" pitchFamily="66" charset="0"/>
              </a:rPr>
              <a:t>Welcome to worship</a:t>
            </a:r>
          </a:p>
          <a:p>
            <a:pPr marL="0" indent="0" algn="ctr">
              <a:buNone/>
            </a:pPr>
            <a:endParaRPr lang="en-GB" sz="5400" dirty="0">
              <a:latin typeface="XCCW Joined 7a" pitchFamily="66" charset="0"/>
            </a:endParaRPr>
          </a:p>
        </p:txBody>
      </p:sp>
      <p:pic>
        <p:nvPicPr>
          <p:cNvPr id="1026" name="Picture 2" descr="Image result for candle imag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315" y="2060848"/>
            <a:ext cx="3994447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:\LOGO St Philips 201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821" y="5157192"/>
            <a:ext cx="1503437" cy="1359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635CE7-1EC5-497B-A246-7DEDCBBCEF2B}"/>
              </a:ext>
            </a:extLst>
          </p:cNvPr>
          <p:cNvSpPr txBox="1"/>
          <p:nvPr/>
        </p:nvSpPr>
        <p:spPr>
          <a:xfrm>
            <a:off x="395536" y="630932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Gabriel</a:t>
            </a:r>
          </a:p>
        </p:txBody>
      </p:sp>
    </p:spTree>
    <p:extLst>
      <p:ext uri="{BB962C8B-B14F-4D97-AF65-F5344CB8AC3E}">
        <p14:creationId xmlns:p14="http://schemas.microsoft.com/office/powerpoint/2010/main" val="16752735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323528" y="753480"/>
            <a:ext cx="8640960" cy="314590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latin typeface="XCCW Joined 7a" pitchFamily="66" charset="0"/>
              </a:rPr>
              <a:t>The Lord is here </a:t>
            </a:r>
          </a:p>
          <a:p>
            <a:pPr algn="ctr"/>
            <a:endParaRPr lang="en-GB" sz="5400" dirty="0">
              <a:latin typeface="XCCW Joined 7a" pitchFamily="66" charset="0"/>
            </a:endParaRPr>
          </a:p>
          <a:p>
            <a:pPr marL="0" indent="0" algn="ctr">
              <a:buNone/>
            </a:pPr>
            <a:endParaRPr lang="en-GB" sz="5400" dirty="0">
              <a:latin typeface="XCCW Joined 7a" pitchFamily="66" charset="0"/>
            </a:endParaRPr>
          </a:p>
          <a:p>
            <a:pPr marL="0" indent="0" algn="ctr">
              <a:buNone/>
            </a:pPr>
            <a:endParaRPr lang="en-GB" sz="5400" dirty="0">
              <a:latin typeface="XCCW Joined 7a" pitchFamily="66" charset="0"/>
            </a:endParaRPr>
          </a:p>
          <a:p>
            <a:pPr marL="0" indent="0" algn="ctr">
              <a:buNone/>
            </a:pPr>
            <a:r>
              <a:rPr lang="en-GB" sz="5400" dirty="0">
                <a:latin typeface="XCCW Joined 7a" pitchFamily="66" charset="0"/>
              </a:rPr>
              <a:t>His Spirit is with us </a:t>
            </a:r>
          </a:p>
        </p:txBody>
      </p:sp>
      <p:pic>
        <p:nvPicPr>
          <p:cNvPr id="2050" name="Picture 2" descr="Image result for trinity symb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000" y="2326432"/>
            <a:ext cx="1918438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56BABD5-7A52-4173-84ED-C259359A872A}"/>
              </a:ext>
            </a:extLst>
          </p:cNvPr>
          <p:cNvSpPr txBox="1"/>
          <p:nvPr/>
        </p:nvSpPr>
        <p:spPr>
          <a:xfrm>
            <a:off x="179512" y="630932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Sasha</a:t>
            </a:r>
          </a:p>
        </p:txBody>
      </p:sp>
    </p:spTree>
    <p:extLst>
      <p:ext uri="{BB962C8B-B14F-4D97-AF65-F5344CB8AC3E}">
        <p14:creationId xmlns:p14="http://schemas.microsoft.com/office/powerpoint/2010/main" val="2966038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1F35D-34F6-4E0C-AC03-CD0E4387D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116632"/>
            <a:ext cx="8229600" cy="1143000"/>
          </a:xfrm>
        </p:spPr>
        <p:txBody>
          <a:bodyPr/>
          <a:lstStyle/>
          <a:p>
            <a:r>
              <a:rPr lang="en-GB" dirty="0"/>
              <a:t>Game-guess the object! </a:t>
            </a:r>
          </a:p>
        </p:txBody>
      </p:sp>
      <p:pic>
        <p:nvPicPr>
          <p:cNvPr id="2050" name="Picture 2" descr="Blindfold Pranks | Blindfold Sensory Play">
            <a:extLst>
              <a:ext uri="{FF2B5EF4-FFF2-40B4-BE49-F238E27FC236}">
                <a16:creationId xmlns:a16="http://schemas.microsoft.com/office/drawing/2014/main" id="{C161B0E9-8E54-4402-B7B2-E3B139C54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287815"/>
            <a:ext cx="5616624" cy="2925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ECE6CB4-F6E3-48FB-8DC3-00050430C6A1}"/>
              </a:ext>
            </a:extLst>
          </p:cNvPr>
          <p:cNvSpPr txBox="1"/>
          <p:nvPr/>
        </p:nvSpPr>
        <p:spPr>
          <a:xfrm>
            <a:off x="251520" y="630932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Taliyah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F7093EF-4001-4778-AC15-904C28516573}"/>
              </a:ext>
            </a:extLst>
          </p:cNvPr>
          <p:cNvSpPr/>
          <p:nvPr/>
        </p:nvSpPr>
        <p:spPr>
          <a:xfrm>
            <a:off x="1259632" y="4503954"/>
            <a:ext cx="64572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Imagine what it woul</a:t>
            </a: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</a:t>
            </a: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be like to be blind?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4766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 result for window image clip art">
            <a:extLst>
              <a:ext uri="{FF2B5EF4-FFF2-40B4-BE49-F238E27FC236}">
                <a16:creationId xmlns:a16="http://schemas.microsoft.com/office/drawing/2014/main" id="{9D3F2CA0-B807-44B0-8FBC-1DE6D0BCE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5" r="4419" b="18636"/>
          <a:stretch>
            <a:fillRect/>
          </a:stretch>
        </p:blipFill>
        <p:spPr bwMode="auto">
          <a:xfrm>
            <a:off x="251520" y="5221438"/>
            <a:ext cx="2304256" cy="1491579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3" name="Text Box 3">
            <a:extLst>
              <a:ext uri="{FF2B5EF4-FFF2-40B4-BE49-F238E27FC236}">
                <a16:creationId xmlns:a16="http://schemas.microsoft.com/office/drawing/2014/main" id="{5FF96716-7635-413C-8157-25B9E8631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062" y="288999"/>
            <a:ext cx="8397875" cy="202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XCCW Joined 7a" panose="03050602040000000000" pitchFamily="66" charset="0"/>
                <a:ea typeface="+mn-ea"/>
                <a:cs typeface="+mn-cs"/>
              </a:rPr>
              <a:t>A window– 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XCCW Joined 7a" panose="03050602040000000000" pitchFamily="66" charset="0"/>
                <a:ea typeface="+mn-ea"/>
                <a:cs typeface="+mn-cs"/>
              </a:rPr>
              <a:t>looking at the world in new ways. Learning about situations. </a:t>
            </a:r>
            <a:endParaRPr kumimoji="0" lang="en-US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074" name="Picture 2" descr="The Holy Bible King James Version ...">
            <a:extLst>
              <a:ext uri="{FF2B5EF4-FFF2-40B4-BE49-F238E27FC236}">
                <a16:creationId xmlns:a16="http://schemas.microsoft.com/office/drawing/2014/main" id="{6D181C7A-3302-4549-8379-E17ED7C29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054" y="5157192"/>
            <a:ext cx="1522633" cy="152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Remember Blind Bartimaeus | Embracing ...">
            <a:extLst>
              <a:ext uri="{FF2B5EF4-FFF2-40B4-BE49-F238E27FC236}">
                <a16:creationId xmlns:a16="http://schemas.microsoft.com/office/drawing/2014/main" id="{3A4C01C7-0017-4735-ADA1-401AD197BF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622" y="1556792"/>
            <a:ext cx="5688632" cy="3256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F0E3D93-000D-40EF-B302-79020CF3E0CF}"/>
              </a:ext>
            </a:extLst>
          </p:cNvPr>
          <p:cNvSpPr txBox="1"/>
          <p:nvPr/>
        </p:nvSpPr>
        <p:spPr>
          <a:xfrm>
            <a:off x="5940152" y="6310493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Robert </a:t>
            </a:r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 result for window image clip art">
            <a:extLst>
              <a:ext uri="{FF2B5EF4-FFF2-40B4-BE49-F238E27FC236}">
                <a16:creationId xmlns:a16="http://schemas.microsoft.com/office/drawing/2014/main" id="{9D3F2CA0-B807-44B0-8FBC-1DE6D0BCE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5" r="4419" b="18636"/>
          <a:stretch>
            <a:fillRect/>
          </a:stretch>
        </p:blipFill>
        <p:spPr bwMode="auto">
          <a:xfrm>
            <a:off x="195437" y="5066744"/>
            <a:ext cx="2320752" cy="1502257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3" name="Text Box 3">
            <a:extLst>
              <a:ext uri="{FF2B5EF4-FFF2-40B4-BE49-F238E27FC236}">
                <a16:creationId xmlns:a16="http://schemas.microsoft.com/office/drawing/2014/main" id="{5FF96716-7635-413C-8157-25B9E8631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062" y="288999"/>
            <a:ext cx="8397875" cy="202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XCCW Joined 7a" panose="03050602040000000000" pitchFamily="66" charset="0"/>
                <a:ea typeface="+mn-ea"/>
                <a:cs typeface="+mn-cs"/>
              </a:rPr>
              <a:t>A window– 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XCCW Joined 7a" panose="03050602040000000000" pitchFamily="66" charset="0"/>
                <a:ea typeface="+mn-ea"/>
                <a:cs typeface="+mn-cs"/>
              </a:rPr>
              <a:t>looking at the world in new ways. Learning about situations. </a:t>
            </a:r>
            <a:endParaRPr kumimoji="0" lang="en-US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074" name="Picture 2" descr="The Holy Bible King James Version ...">
            <a:extLst>
              <a:ext uri="{FF2B5EF4-FFF2-40B4-BE49-F238E27FC236}">
                <a16:creationId xmlns:a16="http://schemas.microsoft.com/office/drawing/2014/main" id="{6D181C7A-3302-4549-8379-E17ED7C29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411" y="4153030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1FA0DB3-9502-4734-BD8E-6A6BD7888B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839" y="1575445"/>
            <a:ext cx="8153400" cy="2266950"/>
          </a:xfrm>
          <a:prstGeom prst="rect">
            <a:avLst/>
          </a:prstGeom>
        </p:spPr>
      </p:pic>
      <p:sp>
        <p:nvSpPr>
          <p:cNvPr id="2" name="Arrow: Up 1">
            <a:extLst>
              <a:ext uri="{FF2B5EF4-FFF2-40B4-BE49-F238E27FC236}">
                <a16:creationId xmlns:a16="http://schemas.microsoft.com/office/drawing/2014/main" id="{B526544B-3087-4533-9770-A1FAC41B8FF2}"/>
              </a:ext>
            </a:extLst>
          </p:cNvPr>
          <p:cNvSpPr/>
          <p:nvPr/>
        </p:nvSpPr>
        <p:spPr>
          <a:xfrm>
            <a:off x="5115382" y="3360516"/>
            <a:ext cx="720080" cy="202565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FAEAD1-E3AA-4922-B9F5-683C461B77FA}"/>
              </a:ext>
            </a:extLst>
          </p:cNvPr>
          <p:cNvSpPr txBox="1"/>
          <p:nvPr/>
        </p:nvSpPr>
        <p:spPr>
          <a:xfrm>
            <a:off x="5940152" y="6310493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Robert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A3D3E4-00D2-4389-BA7E-67C033614B7F}"/>
              </a:ext>
            </a:extLst>
          </p:cNvPr>
          <p:cNvSpPr txBox="1"/>
          <p:nvPr/>
        </p:nvSpPr>
        <p:spPr>
          <a:xfrm>
            <a:off x="2801291" y="5847109"/>
            <a:ext cx="335488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hlinkClick r:id="rId5"/>
              </a:rPr>
              <a:t>https://www.youtube.com/watch?v=QBx_Fuuai5c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4106764691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C358041-332B-4B7B-94B0-2857893D51B9}"/>
              </a:ext>
            </a:extLst>
          </p:cNvPr>
          <p:cNvSpPr txBox="1"/>
          <p:nvPr/>
        </p:nvSpPr>
        <p:spPr>
          <a:xfrm>
            <a:off x="961329" y="4766550"/>
            <a:ext cx="7272808" cy="95410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How did Bartimaeus feel when Jesus healed him?</a:t>
            </a:r>
          </a:p>
        </p:txBody>
      </p:sp>
      <p:sp>
        <p:nvSpPr>
          <p:cNvPr id="31746" name="Text Box 2">
            <a:extLst>
              <a:ext uri="{FF2B5EF4-FFF2-40B4-BE49-F238E27FC236}">
                <a16:creationId xmlns:a16="http://schemas.microsoft.com/office/drawing/2014/main" id="{0BEADA5F-BF78-4AF5-861D-8325B76243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299362"/>
            <a:ext cx="8397875" cy="202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</a:t>
            </a: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XCCW Joined 7a" panose="03050602040000000000" pitchFamily="66" charset="0"/>
                <a:ea typeface="+mn-ea"/>
                <a:cs typeface="+mn-cs"/>
              </a:rPr>
              <a:t>A mirror– 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XCCW Joined 7a" panose="03050602040000000000" pitchFamily="66" charset="0"/>
                <a:ea typeface="+mn-ea"/>
                <a:cs typeface="+mn-cs"/>
              </a:rPr>
              <a:t>looking inside me– how do I feel about it? What does it mean for me? </a:t>
            </a:r>
            <a:endParaRPr kumimoji="0" lang="en-US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1747" name="Picture 3" descr="Image result for mirror image clip art">
            <a:extLst>
              <a:ext uri="{FF2B5EF4-FFF2-40B4-BE49-F238E27FC236}">
                <a16:creationId xmlns:a16="http://schemas.microsoft.com/office/drawing/2014/main" id="{B533ED17-0134-4ED3-B60C-1007351D3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7097" y="5396960"/>
            <a:ext cx="1485107" cy="1335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69D9BD-A8E5-45AD-8A83-847EFB6445CB}"/>
              </a:ext>
            </a:extLst>
          </p:cNvPr>
          <p:cNvSpPr txBox="1"/>
          <p:nvPr/>
        </p:nvSpPr>
        <p:spPr>
          <a:xfrm>
            <a:off x="935596" y="1614396"/>
            <a:ext cx="7272808" cy="95410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How do you think Bartimaeus felt about being unable to see?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A38300-FF29-4C75-8947-D5C626BA6DA8}"/>
              </a:ext>
            </a:extLst>
          </p:cNvPr>
          <p:cNvSpPr txBox="1"/>
          <p:nvPr/>
        </p:nvSpPr>
        <p:spPr>
          <a:xfrm>
            <a:off x="935596" y="2756751"/>
            <a:ext cx="7272808" cy="52322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How would you feel if you were unable to see?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1C70A1-A069-4322-8E79-7B78D1E6C0C4}"/>
              </a:ext>
            </a:extLst>
          </p:cNvPr>
          <p:cNvSpPr txBox="1"/>
          <p:nvPr/>
        </p:nvSpPr>
        <p:spPr>
          <a:xfrm>
            <a:off x="935596" y="3468219"/>
            <a:ext cx="7272808" cy="95410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How did Bartimaeus feel when he knew Jesus was coming?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F74A06-E2DE-4BC5-B8BB-3F669C2373C6}"/>
              </a:ext>
            </a:extLst>
          </p:cNvPr>
          <p:cNvSpPr txBox="1"/>
          <p:nvPr/>
        </p:nvSpPr>
        <p:spPr>
          <a:xfrm>
            <a:off x="107504" y="1700677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Lain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7D255A3-DF4D-49CF-BDBD-99917A6569E3}"/>
              </a:ext>
            </a:extLst>
          </p:cNvPr>
          <p:cNvSpPr txBox="1"/>
          <p:nvPr/>
        </p:nvSpPr>
        <p:spPr>
          <a:xfrm>
            <a:off x="127684" y="2820097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Gabriel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8B2D10-D965-45C0-A0F9-711A0A1509B2}"/>
              </a:ext>
            </a:extLst>
          </p:cNvPr>
          <p:cNvSpPr txBox="1"/>
          <p:nvPr/>
        </p:nvSpPr>
        <p:spPr>
          <a:xfrm>
            <a:off x="103476" y="3660727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Sasha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A0B8E7-DAC6-4191-A3A6-C7AAB2349930}"/>
              </a:ext>
            </a:extLst>
          </p:cNvPr>
          <p:cNvSpPr txBox="1"/>
          <p:nvPr/>
        </p:nvSpPr>
        <p:spPr>
          <a:xfrm>
            <a:off x="72554" y="502762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Taliyah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21 Joyful Quotes to Light Up Your Heart — Always Well Within">
            <a:extLst>
              <a:ext uri="{FF2B5EF4-FFF2-40B4-BE49-F238E27FC236}">
                <a16:creationId xmlns:a16="http://schemas.microsoft.com/office/drawing/2014/main" id="{3D7AABB4-4AB7-4098-BD6E-08DDABE30E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32656"/>
            <a:ext cx="3914035" cy="5869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MY TOP 20 FAVORITE QUOTES ON JOY - WHY I CHOOSE JOY — Saving Joyfully">
            <a:extLst>
              <a:ext uri="{FF2B5EF4-FFF2-40B4-BE49-F238E27FC236}">
                <a16:creationId xmlns:a16="http://schemas.microsoft.com/office/drawing/2014/main" id="{4B32A6F5-734B-4B88-85CF-12F65C5A5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4" y="548680"/>
            <a:ext cx="4481736" cy="4481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49D366-3F46-4F9A-9FCC-539C12D8FB8D}"/>
              </a:ext>
            </a:extLst>
          </p:cNvPr>
          <p:cNvSpPr txBox="1"/>
          <p:nvPr/>
        </p:nvSpPr>
        <p:spPr>
          <a:xfrm>
            <a:off x="5940152" y="6310493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Robert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8C5BD0-6E1C-46A9-87D7-555366E3AD94}"/>
              </a:ext>
            </a:extLst>
          </p:cNvPr>
          <p:cNvSpPr txBox="1"/>
          <p:nvPr/>
        </p:nvSpPr>
        <p:spPr>
          <a:xfrm>
            <a:off x="468000" y="544522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Lain </a:t>
            </a:r>
          </a:p>
        </p:txBody>
      </p:sp>
    </p:spTree>
    <p:extLst>
      <p:ext uri="{BB962C8B-B14F-4D97-AF65-F5344CB8AC3E}">
        <p14:creationId xmlns:p14="http://schemas.microsoft.com/office/powerpoint/2010/main" val="4130494246"/>
      </p:ext>
    </p:extLst>
  </p:cSld>
  <p:clrMapOvr>
    <a:masterClrMapping/>
  </p:clrMapOvr>
  <p:transition spd="slow" advClick="0" advTm="7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>
            <a:extLst>
              <a:ext uri="{FF2B5EF4-FFF2-40B4-BE49-F238E27FC236}">
                <a16:creationId xmlns:a16="http://schemas.microsoft.com/office/drawing/2014/main" id="{7FE926B0-A8E4-4018-88F0-8C3DFEA8CD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396" y="188640"/>
            <a:ext cx="8397875" cy="156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</a:t>
            </a: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XCCW Joined 7a" panose="03050602040000000000" pitchFamily="66" charset="0"/>
                <a:ea typeface="+mn-ea"/>
                <a:cs typeface="+mn-cs"/>
              </a:rPr>
              <a:t>A door- 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XCCW Joined 7a" panose="03050602040000000000" pitchFamily="66" charset="0"/>
                <a:ea typeface="+mn-ea"/>
                <a:cs typeface="+mn-cs"/>
              </a:rPr>
              <a:t>travelling on with ideas of how I can make a  difference.  </a:t>
            </a:r>
            <a:endParaRPr kumimoji="0" lang="en-US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2771" name="Picture 3" descr="Image result for opening door image clip art">
            <a:extLst>
              <a:ext uri="{FF2B5EF4-FFF2-40B4-BE49-F238E27FC236}">
                <a16:creationId xmlns:a16="http://schemas.microsoft.com/office/drawing/2014/main" id="{07426729-B792-4865-AE43-D8E4AEA5C1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853568"/>
            <a:ext cx="1662887" cy="1847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BE68916-9C49-4CD8-A677-A0F20BCA9156}"/>
              </a:ext>
            </a:extLst>
          </p:cNvPr>
          <p:cNvSpPr txBox="1"/>
          <p:nvPr/>
        </p:nvSpPr>
        <p:spPr>
          <a:xfrm>
            <a:off x="273135" y="1328994"/>
            <a:ext cx="4896544" cy="52322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We should be kind to everyone.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C7312C-4402-4C8C-A3AF-174CDCE8D379}"/>
              </a:ext>
            </a:extLst>
          </p:cNvPr>
          <p:cNvSpPr txBox="1"/>
          <p:nvPr/>
        </p:nvSpPr>
        <p:spPr>
          <a:xfrm>
            <a:off x="467544" y="2546375"/>
            <a:ext cx="3528392" cy="156966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We should be thankful and show Joy when people give us things or do special things for us 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A5049F-FB90-4A7E-B800-977111B5F8AF}"/>
              </a:ext>
            </a:extLst>
          </p:cNvPr>
          <p:cNvSpPr txBox="1"/>
          <p:nvPr/>
        </p:nvSpPr>
        <p:spPr>
          <a:xfrm>
            <a:off x="6660232" y="163373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Gabriel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14C00E4-8328-4CAE-919D-C59E76B151D2}"/>
              </a:ext>
            </a:extLst>
          </p:cNvPr>
          <p:cNvSpPr txBox="1"/>
          <p:nvPr/>
        </p:nvSpPr>
        <p:spPr>
          <a:xfrm>
            <a:off x="4211960" y="2935997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Robert  </a:t>
            </a:r>
          </a:p>
        </p:txBody>
      </p:sp>
      <p:pic>
        <p:nvPicPr>
          <p:cNvPr id="6146" name="Picture 2" descr="REJOICE IN THE LORD. ‼️ 📖 Philippians 4:4 (KJV): &quot;Rejoice in the Lord  alway: and again I say, Rejoice.&quot; ✓ No matter your circumstances, you can  choose joy in the Lord.">
            <a:extLst>
              <a:ext uri="{FF2B5EF4-FFF2-40B4-BE49-F238E27FC236}">
                <a16:creationId xmlns:a16="http://schemas.microsoft.com/office/drawing/2014/main" id="{702E530D-09E2-4BA3-8F30-58D4B48F2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015212"/>
            <a:ext cx="3528392" cy="4710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8B28938-CF96-43C8-870F-A79F8A394880}"/>
              </a:ext>
            </a:extLst>
          </p:cNvPr>
          <p:cNvSpPr txBox="1"/>
          <p:nvPr/>
        </p:nvSpPr>
        <p:spPr>
          <a:xfrm>
            <a:off x="3995936" y="616530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Lain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Let us pray…</a:t>
            </a:r>
          </a:p>
        </p:txBody>
      </p:sp>
      <p:sp>
        <p:nvSpPr>
          <p:cNvPr id="3" name="AutoShape 2" descr="Image result for prayer hand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prayer hand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Image result for prayer hand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844824"/>
            <a:ext cx="2973486" cy="371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1ADCAA-A89F-49FF-AA63-38C482A8F70E}"/>
              </a:ext>
            </a:extLst>
          </p:cNvPr>
          <p:cNvSpPr txBox="1"/>
          <p:nvPr/>
        </p:nvSpPr>
        <p:spPr>
          <a:xfrm>
            <a:off x="155574" y="6398696"/>
            <a:ext cx="247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Sasha &amp; Taliyah </a:t>
            </a:r>
          </a:p>
        </p:txBody>
      </p:sp>
    </p:spTree>
    <p:extLst>
      <p:ext uri="{BB962C8B-B14F-4D97-AF65-F5344CB8AC3E}">
        <p14:creationId xmlns:p14="http://schemas.microsoft.com/office/powerpoint/2010/main" val="40054158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>
            <a:spLocks noGrp="1"/>
          </p:cNvSpPr>
          <p:nvPr>
            <p:ph idx="1"/>
          </p:nvPr>
        </p:nvSpPr>
        <p:spPr>
          <a:xfrm>
            <a:off x="755576" y="1052736"/>
            <a:ext cx="822960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Our Father in heaven,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hallowed be your name,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your kingdom come,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your will be done,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on earth as in heaven.</a:t>
            </a:r>
          </a:p>
          <a:p>
            <a:pPr marL="0" indent="0" algn="ctr">
              <a:buNone/>
            </a:pP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Give us today our daily bread.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Forgive us our sins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as we forgive those who sin against us.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Lead us not into temptation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but deliver us from evil.</a:t>
            </a:r>
          </a:p>
          <a:p>
            <a:pPr marL="0" indent="0" algn="ctr">
              <a:buNone/>
            </a:pP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For the kingdom, the power,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and the glory are yours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now and for ever.</a:t>
            </a:r>
            <a:br>
              <a:rPr lang="en-GB" sz="2000" dirty="0">
                <a:solidFill>
                  <a:schemeClr val="tx1"/>
                </a:solidFill>
                <a:latin typeface="XCCW Joined 7a" pitchFamily="66" charset="0"/>
              </a:rPr>
            </a:br>
            <a:r>
              <a:rPr lang="en-GB" sz="2000" dirty="0">
                <a:solidFill>
                  <a:schemeClr val="tx1"/>
                </a:solidFill>
                <a:latin typeface="XCCW Joined 7a" pitchFamily="66" charset="0"/>
              </a:rPr>
              <a:t>Amen.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34BEBFC-00D4-4EC1-BADC-3EE2CB3EF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188640"/>
            <a:ext cx="3528392" cy="674241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en-GB" sz="2800" dirty="0"/>
              <a:t>Say this as class altogether </a:t>
            </a:r>
          </a:p>
        </p:txBody>
      </p:sp>
    </p:spTree>
    <p:extLst>
      <p:ext uri="{BB962C8B-B14F-4D97-AF65-F5344CB8AC3E}">
        <p14:creationId xmlns:p14="http://schemas.microsoft.com/office/powerpoint/2010/main" val="27555998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/>
          </a:bodyPr>
          <a:lstStyle/>
          <a:p>
            <a:r>
              <a:rPr lang="en-GB" sz="5400" b="1" dirty="0">
                <a:latin typeface="XCCW Joined 7a" pitchFamily="66" charset="0"/>
              </a:rPr>
              <a:t>The Grace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2060848"/>
            <a:ext cx="8136904" cy="1752600"/>
          </a:xfrm>
        </p:spPr>
        <p:txBody>
          <a:bodyPr>
            <a:noAutofit/>
          </a:bodyPr>
          <a:lstStyle/>
          <a:p>
            <a:r>
              <a:rPr lang="en-GB" sz="3800" dirty="0">
                <a:solidFill>
                  <a:schemeClr val="tx1"/>
                </a:solidFill>
                <a:latin typeface="XCCW Joined 7a" pitchFamily="66" charset="0"/>
              </a:rPr>
              <a:t>May the grace of the Lord Jesus Christ, and the love of God, and the fellowship of the Holy Spirit be with us all.</a:t>
            </a:r>
          </a:p>
          <a:p>
            <a:r>
              <a:rPr lang="en-GB" sz="3800">
                <a:solidFill>
                  <a:schemeClr val="tx1"/>
                </a:solidFill>
                <a:latin typeface="XCCW Joined 7a" pitchFamily="66" charset="0"/>
              </a:rPr>
              <a:t>Amen</a:t>
            </a:r>
            <a:r>
              <a:rPr lang="en-GB" sz="4000" dirty="0">
                <a:solidFill>
                  <a:srgbClr val="FF0000"/>
                </a:solidFill>
                <a:latin typeface="XCCW Joined 7a" pitchFamily="66" charset="0"/>
              </a:rPr>
              <a:t> 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7DD03EB-9256-4BE6-A2CA-FBE270122326}"/>
              </a:ext>
            </a:extLst>
          </p:cNvPr>
          <p:cNvSpPr txBox="1">
            <a:spLocks/>
          </p:cNvSpPr>
          <p:nvPr/>
        </p:nvSpPr>
        <p:spPr>
          <a:xfrm>
            <a:off x="0" y="6021288"/>
            <a:ext cx="3528392" cy="674241"/>
          </a:xfrm>
          <a:prstGeom prst="rect">
            <a:avLst/>
          </a:prstGeom>
          <a:solidFill>
            <a:schemeClr val="accent2"/>
          </a:solidFill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/>
              <a:t>Say this as class altogether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5950356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AC8CF14-D309-4339-871F-09E1681431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253957" y="116632"/>
            <a:ext cx="2813683" cy="21602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2461D71-13AD-40B4-B61B-762C5F4BA0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248123" y="2276873"/>
            <a:ext cx="2813683" cy="21602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2DBEADB-DD56-4A0D-A70E-9A8C225646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229561" y="4455503"/>
            <a:ext cx="2813683" cy="21602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4594A53-B9DE-4955-AD9C-ACCCC260A0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3165158" y="135023"/>
            <a:ext cx="2813683" cy="21602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C43FE7A-4BD9-4915-9EFF-CDCE46CE92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3061806" y="2402497"/>
            <a:ext cx="2813683" cy="216024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CE50CD-ACAE-43C4-8B06-54504A82F6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3022684" y="4521041"/>
            <a:ext cx="2813683" cy="21602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7E6E436-7654-4B43-A745-594426623F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6330317" y="136410"/>
            <a:ext cx="2813683" cy="216024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34F48EA-4051-45B9-AFF6-5CE90DEC4B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6126174" y="2360801"/>
            <a:ext cx="2813683" cy="216024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3369F7E-621D-47DA-9DEE-D39C00D21D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6126174" y="4611334"/>
            <a:ext cx="2813683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475086"/>
      </p:ext>
    </p:extLst>
  </p:cSld>
  <p:clrMapOvr>
    <a:masterClrMapping/>
  </p:clrMapOvr>
  <p:transition spd="slow" advClick="0" advTm="7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AC8CF14-D309-4339-871F-09E1681431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253957" y="116632"/>
            <a:ext cx="2813683" cy="21602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2461D71-13AD-40B4-B61B-762C5F4BA0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248123" y="2276873"/>
            <a:ext cx="2813683" cy="21602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2DBEADB-DD56-4A0D-A70E-9A8C225646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229561" y="4455503"/>
            <a:ext cx="2813683" cy="21602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4594A53-B9DE-4955-AD9C-ACCCC260A0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3165158" y="135023"/>
            <a:ext cx="2813683" cy="21602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C43FE7A-4BD9-4915-9EFF-CDCE46CE92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3061806" y="2402497"/>
            <a:ext cx="2813683" cy="216024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CE50CD-ACAE-43C4-8B06-54504A82F6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3022684" y="4521041"/>
            <a:ext cx="2813683" cy="21602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7E6E436-7654-4B43-A745-594426623F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6330317" y="136410"/>
            <a:ext cx="2813683" cy="216024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34F48EA-4051-45B9-AFF6-5CE90DEC4B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6126174" y="2360801"/>
            <a:ext cx="2813683" cy="216024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3369F7E-621D-47DA-9DEE-D39C00D21D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6126174" y="4611334"/>
            <a:ext cx="2813683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550289"/>
      </p:ext>
    </p:extLst>
  </p:cSld>
  <p:clrMapOvr>
    <a:masterClrMapping/>
  </p:clrMapOvr>
  <p:transition spd="slow" advClick="0" advTm="7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70A355C3-4BF2-4F37-819F-36BC50FC2C3B}"/>
              </a:ext>
            </a:extLst>
          </p:cNvPr>
          <p:cNvSpPr/>
          <p:nvPr/>
        </p:nvSpPr>
        <p:spPr>
          <a:xfrm>
            <a:off x="683568" y="1628800"/>
            <a:ext cx="7560840" cy="4680520"/>
          </a:xfrm>
          <a:prstGeom prst="wedgeRoundRectCallout">
            <a:avLst>
              <a:gd name="adj1" fmla="val 47223"/>
              <a:gd name="adj2" fmla="val -7530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250B66C-F395-4241-91B9-7D4BF433CDA1}"/>
              </a:ext>
            </a:extLst>
          </p:cNvPr>
          <p:cNvCxnSpPr/>
          <p:nvPr/>
        </p:nvCxnSpPr>
        <p:spPr>
          <a:xfrm>
            <a:off x="1043608" y="2348880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DFF74E2-15CD-44D3-9BC6-475DB1A21926}"/>
              </a:ext>
            </a:extLst>
          </p:cNvPr>
          <p:cNvCxnSpPr/>
          <p:nvPr/>
        </p:nvCxnSpPr>
        <p:spPr>
          <a:xfrm>
            <a:off x="1043608" y="2780928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1D97ACD-270A-4401-8157-AFE8AAB870BE}"/>
              </a:ext>
            </a:extLst>
          </p:cNvPr>
          <p:cNvCxnSpPr/>
          <p:nvPr/>
        </p:nvCxnSpPr>
        <p:spPr>
          <a:xfrm>
            <a:off x="1043608" y="3284984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2CC7387-BFB5-4AE4-BCF2-CDFAD7AE76D3}"/>
              </a:ext>
            </a:extLst>
          </p:cNvPr>
          <p:cNvCxnSpPr/>
          <p:nvPr/>
        </p:nvCxnSpPr>
        <p:spPr>
          <a:xfrm>
            <a:off x="1043608" y="3717032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FD8F60D-BACF-403D-8DAA-C07DE4E721E4}"/>
              </a:ext>
            </a:extLst>
          </p:cNvPr>
          <p:cNvCxnSpPr/>
          <p:nvPr/>
        </p:nvCxnSpPr>
        <p:spPr>
          <a:xfrm>
            <a:off x="1043608" y="4221088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5BF73E9-EAC2-4D20-ABE7-19F9DF20E646}"/>
              </a:ext>
            </a:extLst>
          </p:cNvPr>
          <p:cNvCxnSpPr/>
          <p:nvPr/>
        </p:nvCxnSpPr>
        <p:spPr>
          <a:xfrm>
            <a:off x="1043608" y="4725144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900CD76-AA84-42BD-91BB-DC1B1F49C83C}"/>
              </a:ext>
            </a:extLst>
          </p:cNvPr>
          <p:cNvCxnSpPr/>
          <p:nvPr/>
        </p:nvCxnSpPr>
        <p:spPr>
          <a:xfrm>
            <a:off x="1043608" y="5157192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637C590-ACF5-4D8C-BBE2-D6D9BCDCC68B}"/>
              </a:ext>
            </a:extLst>
          </p:cNvPr>
          <p:cNvCxnSpPr/>
          <p:nvPr/>
        </p:nvCxnSpPr>
        <p:spPr>
          <a:xfrm>
            <a:off x="1043608" y="5589240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EB53984-36F4-4912-9808-E0ED52C99D82}"/>
              </a:ext>
            </a:extLst>
          </p:cNvPr>
          <p:cNvCxnSpPr/>
          <p:nvPr/>
        </p:nvCxnSpPr>
        <p:spPr>
          <a:xfrm>
            <a:off x="1043608" y="6021288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8543009"/>
      </p:ext>
    </p:extLst>
  </p:cSld>
  <p:clrMapOvr>
    <a:masterClrMapping/>
  </p:clrMapOvr>
  <p:transition spd="slow" advClick="0" advTm="7000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327</Words>
  <Application>Microsoft Office PowerPoint</Application>
  <PresentationFormat>On-screen Show (4:3)</PresentationFormat>
  <Paragraphs>44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XCCW Joined 7a</vt:lpstr>
      <vt:lpstr>Office Theme</vt:lpstr>
      <vt:lpstr>1_Office Theme</vt:lpstr>
      <vt:lpstr>PowerPoint Presentation</vt:lpstr>
      <vt:lpstr>PowerPoint Presentation</vt:lpstr>
      <vt:lpstr>Game-guess the object!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 us pray…</vt:lpstr>
      <vt:lpstr>Say this as class altogether </vt:lpstr>
      <vt:lpstr>The Grace </vt:lpstr>
      <vt:lpstr>PowerPoint Presentation</vt:lpstr>
      <vt:lpstr>PowerPoint Presentation</vt:lpstr>
      <vt:lpstr>PowerPoint Presentation</vt:lpstr>
    </vt:vector>
  </TitlesOfParts>
  <Company>St Philip's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Grace</dc:title>
  <dc:creator>SPPS</dc:creator>
  <cp:lastModifiedBy>Emma Cooper</cp:lastModifiedBy>
  <cp:revision>34</cp:revision>
  <cp:lastPrinted>2025-10-01T11:11:45Z</cp:lastPrinted>
  <dcterms:created xsi:type="dcterms:W3CDTF">2018-12-19T09:51:05Z</dcterms:created>
  <dcterms:modified xsi:type="dcterms:W3CDTF">2025-10-01T14:34:51Z</dcterms:modified>
</cp:coreProperties>
</file>