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 id="2147483769" r:id="rId2"/>
  </p:sldMasterIdLst>
  <p:notesMasterIdLst>
    <p:notesMasterId r:id="rId46"/>
  </p:notesMasterIdLst>
  <p:sldIdLst>
    <p:sldId id="268" r:id="rId3"/>
    <p:sldId id="302" r:id="rId4"/>
    <p:sldId id="293" r:id="rId5"/>
    <p:sldId id="319" r:id="rId6"/>
    <p:sldId id="288" r:id="rId7"/>
    <p:sldId id="266" r:id="rId8"/>
    <p:sldId id="257" r:id="rId9"/>
    <p:sldId id="269" r:id="rId10"/>
    <p:sldId id="286" r:id="rId11"/>
    <p:sldId id="296" r:id="rId12"/>
    <p:sldId id="304" r:id="rId13"/>
    <p:sldId id="295" r:id="rId14"/>
    <p:sldId id="274" r:id="rId15"/>
    <p:sldId id="259" r:id="rId16"/>
    <p:sldId id="317" r:id="rId17"/>
    <p:sldId id="270" r:id="rId18"/>
    <p:sldId id="322" r:id="rId19"/>
    <p:sldId id="276" r:id="rId20"/>
    <p:sldId id="277" r:id="rId21"/>
    <p:sldId id="278" r:id="rId22"/>
    <p:sldId id="258" r:id="rId23"/>
    <p:sldId id="282" r:id="rId24"/>
    <p:sldId id="316" r:id="rId25"/>
    <p:sldId id="287" r:id="rId26"/>
    <p:sldId id="285" r:id="rId27"/>
    <p:sldId id="284" r:id="rId28"/>
    <p:sldId id="283" r:id="rId29"/>
    <p:sldId id="281" r:id="rId30"/>
    <p:sldId id="256" r:id="rId31"/>
    <p:sldId id="275" r:id="rId32"/>
    <p:sldId id="300" r:id="rId33"/>
    <p:sldId id="301" r:id="rId34"/>
    <p:sldId id="280" r:id="rId35"/>
    <p:sldId id="265" r:id="rId36"/>
    <p:sldId id="262" r:id="rId37"/>
    <p:sldId id="298" r:id="rId38"/>
    <p:sldId id="267" r:id="rId39"/>
    <p:sldId id="289" r:id="rId40"/>
    <p:sldId id="315" r:id="rId41"/>
    <p:sldId id="314" r:id="rId42"/>
    <p:sldId id="299" r:id="rId43"/>
    <p:sldId id="264" r:id="rId44"/>
    <p:sldId id="320" r:id="rId45"/>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58" autoAdjust="0"/>
    <p:restoredTop sz="94660"/>
  </p:normalViewPr>
  <p:slideViewPr>
    <p:cSldViewPr>
      <p:cViewPr varScale="1">
        <p:scale>
          <a:sx n="52" d="100"/>
          <a:sy n="52" d="100"/>
        </p:scale>
        <p:origin x="1920" y="78"/>
      </p:cViewPr>
      <p:guideLst>
        <p:guide orient="horz" pos="2160"/>
        <p:guide pos="2880"/>
      </p:guideLst>
    </p:cSldViewPr>
  </p:slideViewPr>
  <p:notesTextViewPr>
    <p:cViewPr>
      <p:scale>
        <a:sx n="1" d="1"/>
        <a:sy n="1" d="1"/>
      </p:scale>
      <p:origin x="0" y="0"/>
    </p:cViewPr>
  </p:notesTextViewPr>
  <p:sorterViewPr>
    <p:cViewPr>
      <p:scale>
        <a:sx n="100" d="100"/>
        <a:sy n="100" d="100"/>
      </p:scale>
      <p:origin x="0" y="-1185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A80773-5547-480B-B280-D5653E7BC868}" type="doc">
      <dgm:prSet loTypeId="urn:microsoft.com/office/officeart/2005/8/layout/pyramid1" loCatId="pyramid" qsTypeId="urn:microsoft.com/office/officeart/2005/8/quickstyle/simple1" qsCatId="simple" csTypeId="urn:microsoft.com/office/officeart/2005/8/colors/accent1_2" csCatId="accent1" phldr="1"/>
      <dgm:spPr/>
    </dgm:pt>
    <dgm:pt modelId="{F3FCFFCC-536A-441C-BD21-D18701E06397}">
      <dgm:prSet phldrT="[Text]" custT="1"/>
      <dgm:spPr>
        <a:solidFill>
          <a:srgbClr val="00B0F0"/>
        </a:solidFill>
      </dgm:spPr>
      <dgm:t>
        <a:bodyPr/>
        <a:lstStyle/>
        <a:p>
          <a:r>
            <a:rPr lang="en-US" sz="2800" dirty="0"/>
            <a:t>SEN Support</a:t>
          </a:r>
        </a:p>
        <a:p>
          <a:r>
            <a:rPr lang="en-US" sz="2800" dirty="0"/>
            <a:t>Targeted Support</a:t>
          </a:r>
        </a:p>
      </dgm:t>
    </dgm:pt>
    <dgm:pt modelId="{70F235CF-FF4B-403D-9F29-4C8C20F7C402}" type="parTrans" cxnId="{93D73412-D540-47DC-B475-EFCB88B4E6B4}">
      <dgm:prSet/>
      <dgm:spPr/>
      <dgm:t>
        <a:bodyPr/>
        <a:lstStyle/>
        <a:p>
          <a:endParaRPr lang="en-US"/>
        </a:p>
      </dgm:t>
    </dgm:pt>
    <dgm:pt modelId="{A9570E8D-3424-4AA2-924E-A89C90CD3A4A}" type="sibTrans" cxnId="{93D73412-D540-47DC-B475-EFCB88B4E6B4}">
      <dgm:prSet/>
      <dgm:spPr/>
      <dgm:t>
        <a:bodyPr/>
        <a:lstStyle/>
        <a:p>
          <a:endParaRPr lang="en-US"/>
        </a:p>
      </dgm:t>
    </dgm:pt>
    <dgm:pt modelId="{ED87D5A7-D68B-4CAA-B5C7-235BCE074444}">
      <dgm:prSet phldrT="[Text]" custT="1"/>
      <dgm:spPr>
        <a:solidFill>
          <a:srgbClr val="FFFF00"/>
        </a:solidFill>
      </dgm:spPr>
      <dgm:t>
        <a:bodyPr/>
        <a:lstStyle/>
        <a:p>
          <a:r>
            <a:rPr lang="en-US" sz="2800" dirty="0"/>
            <a:t>Enhanced Quality First, </a:t>
          </a:r>
        </a:p>
      </dgm:t>
    </dgm:pt>
    <dgm:pt modelId="{30BDDEDC-4640-43A4-9B28-8E5C0559CADA}" type="parTrans" cxnId="{6E4A686B-0A25-4B41-9A90-526557D7D807}">
      <dgm:prSet/>
      <dgm:spPr/>
      <dgm:t>
        <a:bodyPr/>
        <a:lstStyle/>
        <a:p>
          <a:endParaRPr lang="en-US"/>
        </a:p>
      </dgm:t>
    </dgm:pt>
    <dgm:pt modelId="{AEA029E0-2A3E-48D5-B9D7-4C8D2746EEAA}" type="sibTrans" cxnId="{6E4A686B-0A25-4B41-9A90-526557D7D807}">
      <dgm:prSet/>
      <dgm:spPr/>
      <dgm:t>
        <a:bodyPr/>
        <a:lstStyle/>
        <a:p>
          <a:endParaRPr lang="en-US"/>
        </a:p>
      </dgm:t>
    </dgm:pt>
    <dgm:pt modelId="{C26BBB30-F785-4500-83E0-909E47F2B750}">
      <dgm:prSet phldrT="[Text]" custT="1"/>
      <dgm:spPr>
        <a:solidFill>
          <a:srgbClr val="FF0000"/>
        </a:solidFill>
      </dgm:spPr>
      <dgm:t>
        <a:bodyPr/>
        <a:lstStyle/>
        <a:p>
          <a:r>
            <a:rPr lang="en-US" sz="2800" dirty="0"/>
            <a:t>Quality First – Universal Offer for all</a:t>
          </a:r>
        </a:p>
      </dgm:t>
    </dgm:pt>
    <dgm:pt modelId="{62B30D4E-D046-4D81-93A1-2CB556609789}" type="parTrans" cxnId="{48A81D2B-9610-4687-9B19-644976832745}">
      <dgm:prSet/>
      <dgm:spPr/>
      <dgm:t>
        <a:bodyPr/>
        <a:lstStyle/>
        <a:p>
          <a:endParaRPr lang="en-US"/>
        </a:p>
      </dgm:t>
    </dgm:pt>
    <dgm:pt modelId="{B17D7417-62E5-42EB-A716-3599A8A8B8CE}" type="sibTrans" cxnId="{48A81D2B-9610-4687-9B19-644976832745}">
      <dgm:prSet/>
      <dgm:spPr/>
      <dgm:t>
        <a:bodyPr/>
        <a:lstStyle/>
        <a:p>
          <a:endParaRPr lang="en-US"/>
        </a:p>
      </dgm:t>
    </dgm:pt>
    <dgm:pt modelId="{AA845E50-5151-48D4-AE5A-DF7713462DE6}">
      <dgm:prSet custT="1"/>
      <dgm:spPr>
        <a:solidFill>
          <a:srgbClr val="92D050"/>
        </a:solidFill>
      </dgm:spPr>
      <dgm:t>
        <a:bodyPr/>
        <a:lstStyle/>
        <a:p>
          <a:r>
            <a:rPr lang="en-US" sz="2000" dirty="0"/>
            <a:t>High Needs Funding</a:t>
          </a:r>
        </a:p>
      </dgm:t>
    </dgm:pt>
    <dgm:pt modelId="{1BB140D6-C72A-4D19-8BB8-92A8222F9E9D}" type="parTrans" cxnId="{F3EE64E5-542B-4AE4-8F1A-FE2ED6BE55B4}">
      <dgm:prSet/>
      <dgm:spPr/>
      <dgm:t>
        <a:bodyPr/>
        <a:lstStyle/>
        <a:p>
          <a:endParaRPr lang="en-US"/>
        </a:p>
      </dgm:t>
    </dgm:pt>
    <dgm:pt modelId="{7C0CF175-A7A2-4462-A597-ECA56F448C87}" type="sibTrans" cxnId="{F3EE64E5-542B-4AE4-8F1A-FE2ED6BE55B4}">
      <dgm:prSet/>
      <dgm:spPr/>
      <dgm:t>
        <a:bodyPr/>
        <a:lstStyle/>
        <a:p>
          <a:endParaRPr lang="en-US"/>
        </a:p>
      </dgm:t>
    </dgm:pt>
    <dgm:pt modelId="{CD30C95B-DF67-403C-A0D4-41006DEBB419}">
      <dgm:prSet custT="1"/>
      <dgm:spPr/>
      <dgm:t>
        <a:bodyPr/>
        <a:lstStyle/>
        <a:p>
          <a:endParaRPr lang="en-US" sz="2800" dirty="0"/>
        </a:p>
        <a:p>
          <a:r>
            <a:rPr lang="en-US" sz="1600" b="1" dirty="0"/>
            <a:t>EHCP’s</a:t>
          </a:r>
        </a:p>
        <a:p>
          <a:r>
            <a:rPr lang="en-US" sz="1600" b="1" dirty="0"/>
            <a:t>Specialist</a:t>
          </a:r>
        </a:p>
      </dgm:t>
    </dgm:pt>
    <dgm:pt modelId="{D860BF6E-F5FD-45B7-A530-9A816505D9BE}" type="parTrans" cxnId="{223BC15A-5052-48A7-BDED-DCCA4F2F1FD6}">
      <dgm:prSet/>
      <dgm:spPr/>
      <dgm:t>
        <a:bodyPr/>
        <a:lstStyle/>
        <a:p>
          <a:endParaRPr lang="en-US"/>
        </a:p>
      </dgm:t>
    </dgm:pt>
    <dgm:pt modelId="{2B398BC2-207F-457B-99D8-F92FF8EBAA29}" type="sibTrans" cxnId="{223BC15A-5052-48A7-BDED-DCCA4F2F1FD6}">
      <dgm:prSet/>
      <dgm:spPr/>
      <dgm:t>
        <a:bodyPr/>
        <a:lstStyle/>
        <a:p>
          <a:endParaRPr lang="en-US"/>
        </a:p>
      </dgm:t>
    </dgm:pt>
    <dgm:pt modelId="{6DCAE61A-0380-44BB-924E-6F303F9422AE}" type="pres">
      <dgm:prSet presAssocID="{B1A80773-5547-480B-B280-D5653E7BC868}" presName="Name0" presStyleCnt="0">
        <dgm:presLayoutVars>
          <dgm:dir/>
          <dgm:animLvl val="lvl"/>
          <dgm:resizeHandles val="exact"/>
        </dgm:presLayoutVars>
      </dgm:prSet>
      <dgm:spPr/>
    </dgm:pt>
    <dgm:pt modelId="{21D63B44-EBA8-49B1-8499-A4B5EBE1CA8F}" type="pres">
      <dgm:prSet presAssocID="{CD30C95B-DF67-403C-A0D4-41006DEBB419}" presName="Name8" presStyleCnt="0"/>
      <dgm:spPr/>
    </dgm:pt>
    <dgm:pt modelId="{20682B21-C6FB-4207-A777-8BB02F46DF56}" type="pres">
      <dgm:prSet presAssocID="{CD30C95B-DF67-403C-A0D4-41006DEBB419}" presName="level" presStyleLbl="node1" presStyleIdx="0" presStyleCnt="5" custScaleY="117081" custLinFactNeighborX="0" custLinFactNeighborY="-1617">
        <dgm:presLayoutVars>
          <dgm:chMax val="1"/>
          <dgm:bulletEnabled val="1"/>
        </dgm:presLayoutVars>
      </dgm:prSet>
      <dgm:spPr/>
    </dgm:pt>
    <dgm:pt modelId="{4D0EC1C1-692F-4E0C-845E-A492963C64A1}" type="pres">
      <dgm:prSet presAssocID="{CD30C95B-DF67-403C-A0D4-41006DEBB419}" presName="levelTx" presStyleLbl="revTx" presStyleIdx="0" presStyleCnt="0">
        <dgm:presLayoutVars>
          <dgm:chMax val="1"/>
          <dgm:bulletEnabled val="1"/>
        </dgm:presLayoutVars>
      </dgm:prSet>
      <dgm:spPr/>
    </dgm:pt>
    <dgm:pt modelId="{FA4C7FC7-73CB-4206-9F00-C15A2A2F71EE}" type="pres">
      <dgm:prSet presAssocID="{AA845E50-5151-48D4-AE5A-DF7713462DE6}" presName="Name8" presStyleCnt="0"/>
      <dgm:spPr/>
    </dgm:pt>
    <dgm:pt modelId="{2BA592B7-5AEA-4B41-AAFF-99CC2F351E7B}" type="pres">
      <dgm:prSet presAssocID="{AA845E50-5151-48D4-AE5A-DF7713462DE6}" presName="level" presStyleLbl="node1" presStyleIdx="1" presStyleCnt="5" custLinFactNeighborX="-870" custLinFactNeighborY="1740">
        <dgm:presLayoutVars>
          <dgm:chMax val="1"/>
          <dgm:bulletEnabled val="1"/>
        </dgm:presLayoutVars>
      </dgm:prSet>
      <dgm:spPr/>
    </dgm:pt>
    <dgm:pt modelId="{76EC1544-D41D-4E8F-AF04-9EEB48BB40A6}" type="pres">
      <dgm:prSet presAssocID="{AA845E50-5151-48D4-AE5A-DF7713462DE6}" presName="levelTx" presStyleLbl="revTx" presStyleIdx="0" presStyleCnt="0">
        <dgm:presLayoutVars>
          <dgm:chMax val="1"/>
          <dgm:bulletEnabled val="1"/>
        </dgm:presLayoutVars>
      </dgm:prSet>
      <dgm:spPr/>
    </dgm:pt>
    <dgm:pt modelId="{74D89FEF-FB78-4B86-A9C9-B2B4F4FA9BD9}" type="pres">
      <dgm:prSet presAssocID="{F3FCFFCC-536A-441C-BD21-D18701E06397}" presName="Name8" presStyleCnt="0"/>
      <dgm:spPr/>
    </dgm:pt>
    <dgm:pt modelId="{757098AE-F6B3-4A87-A5DC-13722A00D83E}" type="pres">
      <dgm:prSet presAssocID="{F3FCFFCC-536A-441C-BD21-D18701E06397}" presName="level" presStyleLbl="node1" presStyleIdx="2" presStyleCnt="5">
        <dgm:presLayoutVars>
          <dgm:chMax val="1"/>
          <dgm:bulletEnabled val="1"/>
        </dgm:presLayoutVars>
      </dgm:prSet>
      <dgm:spPr/>
    </dgm:pt>
    <dgm:pt modelId="{DE9B0034-A602-4ABA-BEC9-4716EED4805A}" type="pres">
      <dgm:prSet presAssocID="{F3FCFFCC-536A-441C-BD21-D18701E06397}" presName="levelTx" presStyleLbl="revTx" presStyleIdx="0" presStyleCnt="0">
        <dgm:presLayoutVars>
          <dgm:chMax val="1"/>
          <dgm:bulletEnabled val="1"/>
        </dgm:presLayoutVars>
      </dgm:prSet>
      <dgm:spPr/>
    </dgm:pt>
    <dgm:pt modelId="{092F67BB-9A49-4DB2-8F9D-D6CF2CEFD5E6}" type="pres">
      <dgm:prSet presAssocID="{ED87D5A7-D68B-4CAA-B5C7-235BCE074444}" presName="Name8" presStyleCnt="0"/>
      <dgm:spPr/>
    </dgm:pt>
    <dgm:pt modelId="{D74C3C4E-93EE-469B-821E-6315587D3C3C}" type="pres">
      <dgm:prSet presAssocID="{ED87D5A7-D68B-4CAA-B5C7-235BCE074444}" presName="level" presStyleLbl="node1" presStyleIdx="3" presStyleCnt="5">
        <dgm:presLayoutVars>
          <dgm:chMax val="1"/>
          <dgm:bulletEnabled val="1"/>
        </dgm:presLayoutVars>
      </dgm:prSet>
      <dgm:spPr/>
    </dgm:pt>
    <dgm:pt modelId="{0A17BFD5-EF15-40D8-AEB5-17F0E814FF73}" type="pres">
      <dgm:prSet presAssocID="{ED87D5A7-D68B-4CAA-B5C7-235BCE074444}" presName="levelTx" presStyleLbl="revTx" presStyleIdx="0" presStyleCnt="0">
        <dgm:presLayoutVars>
          <dgm:chMax val="1"/>
          <dgm:bulletEnabled val="1"/>
        </dgm:presLayoutVars>
      </dgm:prSet>
      <dgm:spPr/>
    </dgm:pt>
    <dgm:pt modelId="{74D54154-6044-4DA6-B14B-35A0A7A403D2}" type="pres">
      <dgm:prSet presAssocID="{C26BBB30-F785-4500-83E0-909E47F2B750}" presName="Name8" presStyleCnt="0"/>
      <dgm:spPr/>
    </dgm:pt>
    <dgm:pt modelId="{DE5806A3-17B2-4A4C-BF40-3EDA4692F54F}" type="pres">
      <dgm:prSet presAssocID="{C26BBB30-F785-4500-83E0-909E47F2B750}" presName="level" presStyleLbl="node1" presStyleIdx="4" presStyleCnt="5">
        <dgm:presLayoutVars>
          <dgm:chMax val="1"/>
          <dgm:bulletEnabled val="1"/>
        </dgm:presLayoutVars>
      </dgm:prSet>
      <dgm:spPr/>
    </dgm:pt>
    <dgm:pt modelId="{17D9C4AD-A056-4ABF-8DD0-502D11A9597C}" type="pres">
      <dgm:prSet presAssocID="{C26BBB30-F785-4500-83E0-909E47F2B750}" presName="levelTx" presStyleLbl="revTx" presStyleIdx="0" presStyleCnt="0">
        <dgm:presLayoutVars>
          <dgm:chMax val="1"/>
          <dgm:bulletEnabled val="1"/>
        </dgm:presLayoutVars>
      </dgm:prSet>
      <dgm:spPr/>
    </dgm:pt>
  </dgm:ptLst>
  <dgm:cxnLst>
    <dgm:cxn modelId="{93D73412-D540-47DC-B475-EFCB88B4E6B4}" srcId="{B1A80773-5547-480B-B280-D5653E7BC868}" destId="{F3FCFFCC-536A-441C-BD21-D18701E06397}" srcOrd="2" destOrd="0" parTransId="{70F235CF-FF4B-403D-9F29-4C8C20F7C402}" sibTransId="{A9570E8D-3424-4AA2-924E-A89C90CD3A4A}"/>
    <dgm:cxn modelId="{E1277E28-18F6-40AC-A17C-6B99B9BB26EC}" type="presOf" srcId="{AA845E50-5151-48D4-AE5A-DF7713462DE6}" destId="{2BA592B7-5AEA-4B41-AAFF-99CC2F351E7B}" srcOrd="0" destOrd="0" presId="urn:microsoft.com/office/officeart/2005/8/layout/pyramid1"/>
    <dgm:cxn modelId="{4EA0772A-846C-4289-99BE-08B4FA26BE76}" type="presOf" srcId="{F3FCFFCC-536A-441C-BD21-D18701E06397}" destId="{757098AE-F6B3-4A87-A5DC-13722A00D83E}" srcOrd="0" destOrd="0" presId="urn:microsoft.com/office/officeart/2005/8/layout/pyramid1"/>
    <dgm:cxn modelId="{48A81D2B-9610-4687-9B19-644976832745}" srcId="{B1A80773-5547-480B-B280-D5653E7BC868}" destId="{C26BBB30-F785-4500-83E0-909E47F2B750}" srcOrd="4" destOrd="0" parTransId="{62B30D4E-D046-4D81-93A1-2CB556609789}" sibTransId="{B17D7417-62E5-42EB-A716-3599A8A8B8CE}"/>
    <dgm:cxn modelId="{6B05925E-759F-4091-98F4-54AE6AD37755}" type="presOf" srcId="{CD30C95B-DF67-403C-A0D4-41006DEBB419}" destId="{20682B21-C6FB-4207-A777-8BB02F46DF56}" srcOrd="0" destOrd="0" presId="urn:microsoft.com/office/officeart/2005/8/layout/pyramid1"/>
    <dgm:cxn modelId="{2E8ABD4A-8B1A-45F7-8DFB-459C6DCBCCB8}" type="presOf" srcId="{C26BBB30-F785-4500-83E0-909E47F2B750}" destId="{17D9C4AD-A056-4ABF-8DD0-502D11A9597C}" srcOrd="1" destOrd="0" presId="urn:microsoft.com/office/officeart/2005/8/layout/pyramid1"/>
    <dgm:cxn modelId="{6E4A686B-0A25-4B41-9A90-526557D7D807}" srcId="{B1A80773-5547-480B-B280-D5653E7BC868}" destId="{ED87D5A7-D68B-4CAA-B5C7-235BCE074444}" srcOrd="3" destOrd="0" parTransId="{30BDDEDC-4640-43A4-9B28-8E5C0559CADA}" sibTransId="{AEA029E0-2A3E-48D5-B9D7-4C8D2746EEAA}"/>
    <dgm:cxn modelId="{223BC15A-5052-48A7-BDED-DCCA4F2F1FD6}" srcId="{B1A80773-5547-480B-B280-D5653E7BC868}" destId="{CD30C95B-DF67-403C-A0D4-41006DEBB419}" srcOrd="0" destOrd="0" parTransId="{D860BF6E-F5FD-45B7-A530-9A816505D9BE}" sibTransId="{2B398BC2-207F-457B-99D8-F92FF8EBAA29}"/>
    <dgm:cxn modelId="{F750E3BE-09D7-4254-B7FC-3090BD2B4B2B}" type="presOf" srcId="{AA845E50-5151-48D4-AE5A-DF7713462DE6}" destId="{76EC1544-D41D-4E8F-AF04-9EEB48BB40A6}" srcOrd="1" destOrd="0" presId="urn:microsoft.com/office/officeart/2005/8/layout/pyramid1"/>
    <dgm:cxn modelId="{0404C0C4-E80F-4099-BE5B-67412BA9B188}" type="presOf" srcId="{C26BBB30-F785-4500-83E0-909E47F2B750}" destId="{DE5806A3-17B2-4A4C-BF40-3EDA4692F54F}" srcOrd="0" destOrd="0" presId="urn:microsoft.com/office/officeart/2005/8/layout/pyramid1"/>
    <dgm:cxn modelId="{36BF47D0-6346-4F52-A3C3-52C14F600066}" type="presOf" srcId="{B1A80773-5547-480B-B280-D5653E7BC868}" destId="{6DCAE61A-0380-44BB-924E-6F303F9422AE}" srcOrd="0" destOrd="0" presId="urn:microsoft.com/office/officeart/2005/8/layout/pyramid1"/>
    <dgm:cxn modelId="{8D162AD3-DE48-4750-B148-B480BDF8EAEB}" type="presOf" srcId="{F3FCFFCC-536A-441C-BD21-D18701E06397}" destId="{DE9B0034-A602-4ABA-BEC9-4716EED4805A}" srcOrd="1" destOrd="0" presId="urn:microsoft.com/office/officeart/2005/8/layout/pyramid1"/>
    <dgm:cxn modelId="{3C6B54D5-2C6B-457D-AA89-24254655AD67}" type="presOf" srcId="{ED87D5A7-D68B-4CAA-B5C7-235BCE074444}" destId="{0A17BFD5-EF15-40D8-AEB5-17F0E814FF73}" srcOrd="1" destOrd="0" presId="urn:microsoft.com/office/officeart/2005/8/layout/pyramid1"/>
    <dgm:cxn modelId="{A47ACEDA-5420-4946-A33E-AA29D859C2D9}" type="presOf" srcId="{CD30C95B-DF67-403C-A0D4-41006DEBB419}" destId="{4D0EC1C1-692F-4E0C-845E-A492963C64A1}" srcOrd="1" destOrd="0" presId="urn:microsoft.com/office/officeart/2005/8/layout/pyramid1"/>
    <dgm:cxn modelId="{17A21BE3-25E6-4745-94EE-B01E5A90F2FA}" type="presOf" srcId="{ED87D5A7-D68B-4CAA-B5C7-235BCE074444}" destId="{D74C3C4E-93EE-469B-821E-6315587D3C3C}" srcOrd="0" destOrd="0" presId="urn:microsoft.com/office/officeart/2005/8/layout/pyramid1"/>
    <dgm:cxn modelId="{F3EE64E5-542B-4AE4-8F1A-FE2ED6BE55B4}" srcId="{B1A80773-5547-480B-B280-D5653E7BC868}" destId="{AA845E50-5151-48D4-AE5A-DF7713462DE6}" srcOrd="1" destOrd="0" parTransId="{1BB140D6-C72A-4D19-8BB8-92A8222F9E9D}" sibTransId="{7C0CF175-A7A2-4462-A597-ECA56F448C87}"/>
    <dgm:cxn modelId="{B845A8F5-07A4-4D09-9D85-CFA21AD71A60}" type="presParOf" srcId="{6DCAE61A-0380-44BB-924E-6F303F9422AE}" destId="{21D63B44-EBA8-49B1-8499-A4B5EBE1CA8F}" srcOrd="0" destOrd="0" presId="urn:microsoft.com/office/officeart/2005/8/layout/pyramid1"/>
    <dgm:cxn modelId="{BAE97573-094C-429F-B777-8700D7A3EC6A}" type="presParOf" srcId="{21D63B44-EBA8-49B1-8499-A4B5EBE1CA8F}" destId="{20682B21-C6FB-4207-A777-8BB02F46DF56}" srcOrd="0" destOrd="0" presId="urn:microsoft.com/office/officeart/2005/8/layout/pyramid1"/>
    <dgm:cxn modelId="{FB82C999-5329-4D52-8C99-9699BBC6221F}" type="presParOf" srcId="{21D63B44-EBA8-49B1-8499-A4B5EBE1CA8F}" destId="{4D0EC1C1-692F-4E0C-845E-A492963C64A1}" srcOrd="1" destOrd="0" presId="urn:microsoft.com/office/officeart/2005/8/layout/pyramid1"/>
    <dgm:cxn modelId="{D583FA80-DC9B-46D4-B999-8456E9419DCA}" type="presParOf" srcId="{6DCAE61A-0380-44BB-924E-6F303F9422AE}" destId="{FA4C7FC7-73CB-4206-9F00-C15A2A2F71EE}" srcOrd="1" destOrd="0" presId="urn:microsoft.com/office/officeart/2005/8/layout/pyramid1"/>
    <dgm:cxn modelId="{E487CA32-C5F3-4C34-97F0-5F9C7D13401B}" type="presParOf" srcId="{FA4C7FC7-73CB-4206-9F00-C15A2A2F71EE}" destId="{2BA592B7-5AEA-4B41-AAFF-99CC2F351E7B}" srcOrd="0" destOrd="0" presId="urn:microsoft.com/office/officeart/2005/8/layout/pyramid1"/>
    <dgm:cxn modelId="{C96EC044-71DA-4A0D-A61A-721CF9E48FE1}" type="presParOf" srcId="{FA4C7FC7-73CB-4206-9F00-C15A2A2F71EE}" destId="{76EC1544-D41D-4E8F-AF04-9EEB48BB40A6}" srcOrd="1" destOrd="0" presId="urn:microsoft.com/office/officeart/2005/8/layout/pyramid1"/>
    <dgm:cxn modelId="{34060769-A92B-4317-A967-55B1FA35FA77}" type="presParOf" srcId="{6DCAE61A-0380-44BB-924E-6F303F9422AE}" destId="{74D89FEF-FB78-4B86-A9C9-B2B4F4FA9BD9}" srcOrd="2" destOrd="0" presId="urn:microsoft.com/office/officeart/2005/8/layout/pyramid1"/>
    <dgm:cxn modelId="{6A70D8EA-2F3D-4BDF-9765-052EA1831E6A}" type="presParOf" srcId="{74D89FEF-FB78-4B86-A9C9-B2B4F4FA9BD9}" destId="{757098AE-F6B3-4A87-A5DC-13722A00D83E}" srcOrd="0" destOrd="0" presId="urn:microsoft.com/office/officeart/2005/8/layout/pyramid1"/>
    <dgm:cxn modelId="{E384707D-892E-479F-B9E7-A7E40E70B340}" type="presParOf" srcId="{74D89FEF-FB78-4B86-A9C9-B2B4F4FA9BD9}" destId="{DE9B0034-A602-4ABA-BEC9-4716EED4805A}" srcOrd="1" destOrd="0" presId="urn:microsoft.com/office/officeart/2005/8/layout/pyramid1"/>
    <dgm:cxn modelId="{8C941938-7C77-4178-96FF-D23A55EC90C2}" type="presParOf" srcId="{6DCAE61A-0380-44BB-924E-6F303F9422AE}" destId="{092F67BB-9A49-4DB2-8F9D-D6CF2CEFD5E6}" srcOrd="3" destOrd="0" presId="urn:microsoft.com/office/officeart/2005/8/layout/pyramid1"/>
    <dgm:cxn modelId="{FE9566A0-D5FA-444C-BDCF-9EE51A68D771}" type="presParOf" srcId="{092F67BB-9A49-4DB2-8F9D-D6CF2CEFD5E6}" destId="{D74C3C4E-93EE-469B-821E-6315587D3C3C}" srcOrd="0" destOrd="0" presId="urn:microsoft.com/office/officeart/2005/8/layout/pyramid1"/>
    <dgm:cxn modelId="{3C6B0B79-FAB8-4677-A36D-FA5BA8FE09BE}" type="presParOf" srcId="{092F67BB-9A49-4DB2-8F9D-D6CF2CEFD5E6}" destId="{0A17BFD5-EF15-40D8-AEB5-17F0E814FF73}" srcOrd="1" destOrd="0" presId="urn:microsoft.com/office/officeart/2005/8/layout/pyramid1"/>
    <dgm:cxn modelId="{E9D76195-97CE-4C2C-988F-F36D89B8664F}" type="presParOf" srcId="{6DCAE61A-0380-44BB-924E-6F303F9422AE}" destId="{74D54154-6044-4DA6-B14B-35A0A7A403D2}" srcOrd="4" destOrd="0" presId="urn:microsoft.com/office/officeart/2005/8/layout/pyramid1"/>
    <dgm:cxn modelId="{D85B149D-29E0-4853-9E22-726B4795FC4C}" type="presParOf" srcId="{74D54154-6044-4DA6-B14B-35A0A7A403D2}" destId="{DE5806A3-17B2-4A4C-BF40-3EDA4692F54F}" srcOrd="0" destOrd="0" presId="urn:microsoft.com/office/officeart/2005/8/layout/pyramid1"/>
    <dgm:cxn modelId="{77ADB9EF-1C1F-48A2-A5EA-D9BC6CE39672}" type="presParOf" srcId="{74D54154-6044-4DA6-B14B-35A0A7A403D2}" destId="{17D9C4AD-A056-4ABF-8DD0-502D11A9597C}" srcOrd="1" destOrd="0" presId="urn:microsoft.com/office/officeart/2005/8/layout/pyramid1"/>
  </dgm:cxnLst>
  <dgm:bg>
    <a:solidFill>
      <a:schemeClr val="accent1">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82B21-C6FB-4207-A777-8BB02F46DF56}">
      <dsp:nvSpPr>
        <dsp:cNvPr id="0" name=""/>
        <dsp:cNvSpPr/>
      </dsp:nvSpPr>
      <dsp:spPr>
        <a:xfrm>
          <a:off x="2851526" y="0"/>
          <a:ext cx="1669297" cy="978272"/>
        </a:xfrm>
        <a:prstGeom prst="trapezoid">
          <a:avLst>
            <a:gd name="adj" fmla="val 85319"/>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a:p>
          <a:pPr marL="0" lvl="0" indent="0" algn="ctr" defTabSz="1244600">
            <a:lnSpc>
              <a:spcPct val="90000"/>
            </a:lnSpc>
            <a:spcBef>
              <a:spcPct val="0"/>
            </a:spcBef>
            <a:spcAft>
              <a:spcPct val="35000"/>
            </a:spcAft>
            <a:buNone/>
          </a:pPr>
          <a:r>
            <a:rPr lang="en-US" sz="1600" b="1" kern="1200" dirty="0"/>
            <a:t>EHCP’s</a:t>
          </a:r>
        </a:p>
        <a:p>
          <a:pPr marL="0" lvl="0" indent="0" algn="ctr" defTabSz="1244600">
            <a:lnSpc>
              <a:spcPct val="90000"/>
            </a:lnSpc>
            <a:spcBef>
              <a:spcPct val="0"/>
            </a:spcBef>
            <a:spcAft>
              <a:spcPct val="35000"/>
            </a:spcAft>
            <a:buNone/>
          </a:pPr>
          <a:r>
            <a:rPr lang="en-US" sz="1600" b="1" kern="1200" dirty="0"/>
            <a:t>Specialist</a:t>
          </a:r>
        </a:p>
      </dsp:txBody>
      <dsp:txXfrm>
        <a:off x="2851526" y="0"/>
        <a:ext cx="1669297" cy="978272"/>
      </dsp:txXfrm>
    </dsp:sp>
    <dsp:sp modelId="{2BA592B7-5AEA-4B41-AAFF-99CC2F351E7B}">
      <dsp:nvSpPr>
        <dsp:cNvPr id="0" name=""/>
        <dsp:cNvSpPr/>
      </dsp:nvSpPr>
      <dsp:spPr>
        <a:xfrm>
          <a:off x="2111717" y="992811"/>
          <a:ext cx="3095060" cy="835551"/>
        </a:xfrm>
        <a:prstGeom prst="trapezoid">
          <a:avLst>
            <a:gd name="adj" fmla="val 85319"/>
          </a:avLst>
        </a:prstGeom>
        <a:solidFill>
          <a:srgbClr val="92D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High Needs Funding</a:t>
          </a:r>
        </a:p>
      </dsp:txBody>
      <dsp:txXfrm>
        <a:off x="2653353" y="992811"/>
        <a:ext cx="2011789" cy="835551"/>
      </dsp:txXfrm>
    </dsp:sp>
    <dsp:sp modelId="{757098AE-F6B3-4A87-A5DC-13722A00D83E}">
      <dsp:nvSpPr>
        <dsp:cNvPr id="0" name=""/>
        <dsp:cNvSpPr/>
      </dsp:nvSpPr>
      <dsp:spPr>
        <a:xfrm>
          <a:off x="1425763" y="1813824"/>
          <a:ext cx="4520823" cy="835551"/>
        </a:xfrm>
        <a:prstGeom prst="trapezoid">
          <a:avLst>
            <a:gd name="adj" fmla="val 85319"/>
          </a:avLst>
        </a:prstGeom>
        <a:solidFill>
          <a:srgbClr val="00B0F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SEN Support</a:t>
          </a:r>
        </a:p>
        <a:p>
          <a:pPr marL="0" lvl="0" indent="0" algn="ctr" defTabSz="1244600">
            <a:lnSpc>
              <a:spcPct val="90000"/>
            </a:lnSpc>
            <a:spcBef>
              <a:spcPct val="0"/>
            </a:spcBef>
            <a:spcAft>
              <a:spcPct val="35000"/>
            </a:spcAft>
            <a:buNone/>
          </a:pPr>
          <a:r>
            <a:rPr lang="en-US" sz="2800" kern="1200" dirty="0"/>
            <a:t>Targeted Support</a:t>
          </a:r>
        </a:p>
      </dsp:txBody>
      <dsp:txXfrm>
        <a:off x="2216907" y="1813824"/>
        <a:ext cx="2938535" cy="835551"/>
      </dsp:txXfrm>
    </dsp:sp>
    <dsp:sp modelId="{D74C3C4E-93EE-469B-821E-6315587D3C3C}">
      <dsp:nvSpPr>
        <dsp:cNvPr id="0" name=""/>
        <dsp:cNvSpPr/>
      </dsp:nvSpPr>
      <dsp:spPr>
        <a:xfrm>
          <a:off x="712881" y="2649376"/>
          <a:ext cx="5946586" cy="835551"/>
        </a:xfrm>
        <a:prstGeom prst="trapezoid">
          <a:avLst>
            <a:gd name="adj" fmla="val 85319"/>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Enhanced Quality First, </a:t>
          </a:r>
        </a:p>
      </dsp:txBody>
      <dsp:txXfrm>
        <a:off x="1753534" y="2649376"/>
        <a:ext cx="3865281" cy="835551"/>
      </dsp:txXfrm>
    </dsp:sp>
    <dsp:sp modelId="{DE5806A3-17B2-4A4C-BF40-3EDA4692F54F}">
      <dsp:nvSpPr>
        <dsp:cNvPr id="0" name=""/>
        <dsp:cNvSpPr/>
      </dsp:nvSpPr>
      <dsp:spPr>
        <a:xfrm>
          <a:off x="0" y="3484928"/>
          <a:ext cx="7372350" cy="835551"/>
        </a:xfrm>
        <a:prstGeom prst="trapezoid">
          <a:avLst>
            <a:gd name="adj" fmla="val 85319"/>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Quality First – Universal Offer for all</a:t>
          </a:r>
        </a:p>
      </dsp:txBody>
      <dsp:txXfrm>
        <a:off x="1290161" y="3484928"/>
        <a:ext cx="4792027" cy="835551"/>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FC0D6C64-0303-4D98-985E-CBCF57AFFECC}" type="datetimeFigureOut">
              <a:rPr lang="en-GB" smtClean="0"/>
              <a:pPr/>
              <a:t>19/09/2023</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A84ACFE-DF82-4871-BA94-449F9B759132}" type="slidenum">
              <a:rPr lang="en-GB" smtClean="0"/>
              <a:pPr/>
              <a:t>‹#›</a:t>
            </a:fld>
            <a:endParaRPr lang="en-GB"/>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19/09/2023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pPr/>
              <a:t>19/09/2023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pPr/>
              <a:t>19/09/2023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pPr/>
              <a:t>19/09/2023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pPr/>
              <a:t>19/09/2023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3FFD1-C584-42B0-BE86-368BF8A2AC3F}" type="slidenum">
              <a:rPr lang="en-GB" smtClean="0"/>
              <a:pPr/>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pPr/>
              <a:t>19/09/2023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pPr/>
              <a:t>19/09/2023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19/09/2023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19/09/2023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8B2A77-80F8-492C-B96F-04511807F2CD}" type="datetimeFigureOut">
              <a:rPr lang="en-GB" smtClean="0"/>
              <a:pPr/>
              <a:t>19/09/2023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19/09/2023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ECE590-3C1A-4F4F-A503-8F54A7B47360}" type="datetimeFigureOut">
              <a:rPr lang="en-US" smtClean="0"/>
              <a:t>9/19/2023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78130D-4F38-9643-A857-1674BDF352FC}" type="slidenum">
              <a:rPr lang="en-US" smtClean="0"/>
              <a:t>‹#›</a:t>
            </a:fld>
            <a:endParaRPr lang="en-US"/>
          </a:p>
        </p:txBody>
      </p:sp>
    </p:spTree>
    <p:extLst>
      <p:ext uri="{BB962C8B-B14F-4D97-AF65-F5344CB8AC3E}">
        <p14:creationId xmlns:p14="http://schemas.microsoft.com/office/powerpoint/2010/main" val="11033579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B4588EC-50BA-4AC7-BB78-6CBBA746E60B}"/>
              </a:ext>
            </a:extLst>
          </p:cNvPr>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a:extLst>
              <a:ext uri="{FF2B5EF4-FFF2-40B4-BE49-F238E27FC236}">
                <a16:creationId xmlns:a16="http://schemas.microsoft.com/office/drawing/2014/main" id="{CF18089E-F0C3-468C-BCC4-FB7E579C7913}"/>
              </a:ext>
            </a:extLst>
          </p:cNvPr>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6" name="Rectangle 5">
            <a:extLst>
              <a:ext uri="{FF2B5EF4-FFF2-40B4-BE49-F238E27FC236}">
                <a16:creationId xmlns:a16="http://schemas.microsoft.com/office/drawing/2014/main" id="{772F5816-B1B6-4D3E-A6B2-7075383A9FAE}"/>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Oval 6">
            <a:extLst>
              <a:ext uri="{FF2B5EF4-FFF2-40B4-BE49-F238E27FC236}">
                <a16:creationId xmlns:a16="http://schemas.microsoft.com/office/drawing/2014/main" id="{CE9632F6-F26B-40F6-870B-9F0B9784193B}"/>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2" name="Title 1"/>
          <p:cNvSpPr>
            <a:spLocks noGrp="1"/>
          </p:cNvSpPr>
          <p:nvPr>
            <p:ph type="ctrTitle"/>
          </p:nvPr>
        </p:nvSpPr>
        <p:spPr>
          <a:xfrm>
            <a:off x="817581" y="3132290"/>
            <a:ext cx="7175351" cy="1793167"/>
          </a:xfrm>
          <a:effectLst/>
        </p:spPr>
        <p:txBody>
          <a:bodyPr/>
          <a:lstStyle>
            <a:lvl1pPr marL="640080" indent="-457200" algn="l">
              <a:defRPr sz="5400"/>
            </a:lvl1pPr>
          </a:lstStyle>
          <a:p>
            <a:r>
              <a:rPr lang="en-US"/>
              <a:t>Click to edit Master title style</a:t>
            </a:r>
            <a:endParaRPr lang="en-US" dirty="0"/>
          </a:p>
        </p:txBody>
      </p:sp>
      <p:sp>
        <p:nvSpPr>
          <p:cNvPr id="8" name="Date Placeholder 3">
            <a:extLst>
              <a:ext uri="{FF2B5EF4-FFF2-40B4-BE49-F238E27FC236}">
                <a16:creationId xmlns:a16="http://schemas.microsoft.com/office/drawing/2014/main" id="{0F0DB03D-6DB0-4880-BB19-225E3FCF0778}"/>
              </a:ext>
            </a:extLst>
          </p:cNvPr>
          <p:cNvSpPr>
            <a:spLocks noGrp="1"/>
          </p:cNvSpPr>
          <p:nvPr>
            <p:ph type="dt" sz="half" idx="10"/>
          </p:nvPr>
        </p:nvSpPr>
        <p:spPr/>
        <p:txBody>
          <a:bodyPr/>
          <a:lstStyle>
            <a:lvl1pPr>
              <a:defRPr/>
            </a:lvl1pPr>
          </a:lstStyle>
          <a:p>
            <a:pPr>
              <a:defRPr/>
            </a:pPr>
            <a:fld id="{C0486E9F-666C-4DF3-82AE-850DFA58A451}" type="datetimeFigureOut">
              <a:rPr lang="en-GB"/>
              <a:pPr>
                <a:defRPr/>
              </a:pPr>
              <a:t>19/09/2023</a:t>
            </a:fld>
            <a:endParaRPr lang="en-GB"/>
          </a:p>
        </p:txBody>
      </p:sp>
      <p:sp>
        <p:nvSpPr>
          <p:cNvPr id="9" name="Footer Placeholder 4">
            <a:extLst>
              <a:ext uri="{FF2B5EF4-FFF2-40B4-BE49-F238E27FC236}">
                <a16:creationId xmlns:a16="http://schemas.microsoft.com/office/drawing/2014/main" id="{710A057B-B274-498A-BDBB-2365EDAD6C3C}"/>
              </a:ext>
            </a:extLst>
          </p:cNvPr>
          <p:cNvSpPr>
            <a:spLocks noGrp="1"/>
          </p:cNvSpPr>
          <p:nvPr>
            <p:ph type="ftr" sz="quarter" idx="11"/>
          </p:nvPr>
        </p:nvSpPr>
        <p:spPr/>
        <p:txBody>
          <a:bodyPr/>
          <a:lstStyle>
            <a:lvl1pPr>
              <a:defRPr/>
            </a:lvl1pPr>
          </a:lstStyle>
          <a:p>
            <a:pPr>
              <a:defRPr/>
            </a:pPr>
            <a:endParaRPr lang="en-GB"/>
          </a:p>
        </p:txBody>
      </p:sp>
      <p:sp>
        <p:nvSpPr>
          <p:cNvPr id="10" name="Slide Number Placeholder 5">
            <a:extLst>
              <a:ext uri="{FF2B5EF4-FFF2-40B4-BE49-F238E27FC236}">
                <a16:creationId xmlns:a16="http://schemas.microsoft.com/office/drawing/2014/main" id="{025462B3-167D-4C5E-8A99-92EAE3395643}"/>
              </a:ext>
            </a:extLst>
          </p:cNvPr>
          <p:cNvSpPr>
            <a:spLocks noGrp="1"/>
          </p:cNvSpPr>
          <p:nvPr>
            <p:ph type="sldNum" sz="quarter" idx="12"/>
          </p:nvPr>
        </p:nvSpPr>
        <p:spPr/>
        <p:txBody>
          <a:bodyPr/>
          <a:lstStyle>
            <a:lvl1pPr>
              <a:defRPr/>
            </a:lvl1pPr>
          </a:lstStyle>
          <a:p>
            <a:pPr>
              <a:defRPr/>
            </a:pPr>
            <a:fld id="{65C0A901-F738-4A1C-9CA9-D64A9C5FD7FA}" type="slidenum">
              <a:rPr lang="en-GB"/>
              <a:pPr>
                <a:defRPr/>
              </a:pPr>
              <a:t>‹#›</a:t>
            </a:fld>
            <a:endParaRPr lang="en-GB"/>
          </a:p>
        </p:txBody>
      </p:sp>
    </p:spTree>
    <p:extLst>
      <p:ext uri="{BB962C8B-B14F-4D97-AF65-F5344CB8AC3E}">
        <p14:creationId xmlns:p14="http://schemas.microsoft.com/office/powerpoint/2010/main" val="30932911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6862F3D-B44F-439E-987A-77AF412701F2}"/>
              </a:ext>
            </a:extLst>
          </p:cNvPr>
          <p:cNvSpPr>
            <a:spLocks noGrp="1"/>
          </p:cNvSpPr>
          <p:nvPr>
            <p:ph type="dt" sz="half" idx="14"/>
          </p:nvPr>
        </p:nvSpPr>
        <p:spPr/>
        <p:txBody>
          <a:bodyPr/>
          <a:lstStyle>
            <a:lvl1pPr>
              <a:defRPr/>
            </a:lvl1pPr>
          </a:lstStyle>
          <a:p>
            <a:pPr>
              <a:defRPr/>
            </a:pPr>
            <a:fld id="{8B8F258F-78DA-41E1-9136-0C43F85D6598}" type="datetimeFigureOut">
              <a:rPr lang="en-GB"/>
              <a:pPr>
                <a:defRPr/>
              </a:pPr>
              <a:t>19/09/2023</a:t>
            </a:fld>
            <a:endParaRPr lang="en-GB"/>
          </a:p>
        </p:txBody>
      </p:sp>
      <p:sp>
        <p:nvSpPr>
          <p:cNvPr id="5" name="Footer Placeholder 4">
            <a:extLst>
              <a:ext uri="{FF2B5EF4-FFF2-40B4-BE49-F238E27FC236}">
                <a16:creationId xmlns:a16="http://schemas.microsoft.com/office/drawing/2014/main" id="{178EAC78-A33F-449E-87A6-5ACCFE5FC00F}"/>
              </a:ext>
            </a:extLst>
          </p:cNvPr>
          <p:cNvSpPr>
            <a:spLocks noGrp="1"/>
          </p:cNvSpPr>
          <p:nvPr>
            <p:ph type="ftr" sz="quarter" idx="15"/>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273F336-B291-4283-B10C-FE28AAD105ED}"/>
              </a:ext>
            </a:extLst>
          </p:cNvPr>
          <p:cNvSpPr>
            <a:spLocks noGrp="1"/>
          </p:cNvSpPr>
          <p:nvPr>
            <p:ph type="sldNum" sz="quarter" idx="16"/>
          </p:nvPr>
        </p:nvSpPr>
        <p:spPr/>
        <p:txBody>
          <a:bodyPr/>
          <a:lstStyle>
            <a:lvl1pPr>
              <a:defRPr/>
            </a:lvl1pPr>
          </a:lstStyle>
          <a:p>
            <a:pPr>
              <a:defRPr/>
            </a:pPr>
            <a:fld id="{9DF12038-1AB4-4D18-A1F9-7C94D8F7B7E8}" type="slidenum">
              <a:rPr lang="en-GB"/>
              <a:pPr>
                <a:defRPr/>
              </a:pPr>
              <a:t>‹#›</a:t>
            </a:fld>
            <a:endParaRPr lang="en-GB"/>
          </a:p>
        </p:txBody>
      </p:sp>
    </p:spTree>
    <p:extLst>
      <p:ext uri="{BB962C8B-B14F-4D97-AF65-F5344CB8AC3E}">
        <p14:creationId xmlns:p14="http://schemas.microsoft.com/office/powerpoint/2010/main" val="5972578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1AC99C5-27AA-44CC-B4ED-FC0698ECE77A}"/>
              </a:ext>
            </a:extLst>
          </p:cNvPr>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a:extLst>
              <a:ext uri="{FF2B5EF4-FFF2-40B4-BE49-F238E27FC236}">
                <a16:creationId xmlns:a16="http://schemas.microsoft.com/office/drawing/2014/main" id="{F684C3AA-DEA6-415B-B98E-B386A2129B89}"/>
              </a:ext>
            </a:extLst>
          </p:cNvPr>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6" name="Rectangle 5">
            <a:extLst>
              <a:ext uri="{FF2B5EF4-FFF2-40B4-BE49-F238E27FC236}">
                <a16:creationId xmlns:a16="http://schemas.microsoft.com/office/drawing/2014/main" id="{E976A64A-CBD5-4ED1-A8EA-5D29EE81BB0D}"/>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Oval 6">
            <a:extLst>
              <a:ext uri="{FF2B5EF4-FFF2-40B4-BE49-F238E27FC236}">
                <a16:creationId xmlns:a16="http://schemas.microsoft.com/office/drawing/2014/main" id="{C4D99420-6EED-4943-8A22-C17E24DE000B}"/>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8" name="Date Placeholder 3">
            <a:extLst>
              <a:ext uri="{FF2B5EF4-FFF2-40B4-BE49-F238E27FC236}">
                <a16:creationId xmlns:a16="http://schemas.microsoft.com/office/drawing/2014/main" id="{32A21CEA-67F4-40B8-93AF-BD3D746CB20E}"/>
              </a:ext>
            </a:extLst>
          </p:cNvPr>
          <p:cNvSpPr>
            <a:spLocks noGrp="1"/>
          </p:cNvSpPr>
          <p:nvPr>
            <p:ph type="dt" sz="half" idx="10"/>
          </p:nvPr>
        </p:nvSpPr>
        <p:spPr/>
        <p:txBody>
          <a:bodyPr/>
          <a:lstStyle>
            <a:lvl1pPr>
              <a:defRPr/>
            </a:lvl1pPr>
          </a:lstStyle>
          <a:p>
            <a:pPr>
              <a:defRPr/>
            </a:pPr>
            <a:fld id="{4ED3B012-EF06-49DD-953D-8E231FB9D384}" type="datetimeFigureOut">
              <a:rPr lang="en-GB"/>
              <a:pPr>
                <a:defRPr/>
              </a:pPr>
              <a:t>19/09/2023</a:t>
            </a:fld>
            <a:endParaRPr lang="en-GB"/>
          </a:p>
        </p:txBody>
      </p:sp>
      <p:sp>
        <p:nvSpPr>
          <p:cNvPr id="9" name="Footer Placeholder 4">
            <a:extLst>
              <a:ext uri="{FF2B5EF4-FFF2-40B4-BE49-F238E27FC236}">
                <a16:creationId xmlns:a16="http://schemas.microsoft.com/office/drawing/2014/main" id="{8386298D-5472-4BE5-BB11-1DB913D3117B}"/>
              </a:ext>
            </a:extLst>
          </p:cNvPr>
          <p:cNvSpPr>
            <a:spLocks noGrp="1"/>
          </p:cNvSpPr>
          <p:nvPr>
            <p:ph type="ftr" sz="quarter" idx="11"/>
          </p:nvPr>
        </p:nvSpPr>
        <p:spPr/>
        <p:txBody>
          <a:bodyPr/>
          <a:lstStyle>
            <a:lvl1pPr>
              <a:defRPr/>
            </a:lvl1pPr>
          </a:lstStyle>
          <a:p>
            <a:pPr>
              <a:defRPr/>
            </a:pPr>
            <a:endParaRPr lang="en-GB"/>
          </a:p>
        </p:txBody>
      </p:sp>
      <p:sp>
        <p:nvSpPr>
          <p:cNvPr id="10" name="Slide Number Placeholder 5">
            <a:extLst>
              <a:ext uri="{FF2B5EF4-FFF2-40B4-BE49-F238E27FC236}">
                <a16:creationId xmlns:a16="http://schemas.microsoft.com/office/drawing/2014/main" id="{8C5FD4A9-0CA5-4072-A157-37B9A3A76461}"/>
              </a:ext>
            </a:extLst>
          </p:cNvPr>
          <p:cNvSpPr>
            <a:spLocks noGrp="1"/>
          </p:cNvSpPr>
          <p:nvPr>
            <p:ph type="sldNum" sz="quarter" idx="12"/>
          </p:nvPr>
        </p:nvSpPr>
        <p:spPr/>
        <p:txBody>
          <a:bodyPr/>
          <a:lstStyle>
            <a:lvl1pPr>
              <a:defRPr/>
            </a:lvl1pPr>
          </a:lstStyle>
          <a:p>
            <a:pPr>
              <a:defRPr/>
            </a:pPr>
            <a:fld id="{BC0C6516-C620-4FA1-9C83-33811869DBD5}" type="slidenum">
              <a:rPr lang="en-GB"/>
              <a:pPr>
                <a:defRPr/>
              </a:pPr>
              <a:t>‹#›</a:t>
            </a:fld>
            <a:endParaRPr lang="en-GB"/>
          </a:p>
        </p:txBody>
      </p:sp>
    </p:spTree>
    <p:extLst>
      <p:ext uri="{BB962C8B-B14F-4D97-AF65-F5344CB8AC3E}">
        <p14:creationId xmlns:p14="http://schemas.microsoft.com/office/powerpoint/2010/main" val="36046451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23D50F88-AC5A-420D-B9C8-234F32DDF711}"/>
              </a:ext>
            </a:extLst>
          </p:cNvPr>
          <p:cNvSpPr>
            <a:spLocks noGrp="1"/>
          </p:cNvSpPr>
          <p:nvPr>
            <p:ph type="dt" sz="half" idx="15"/>
          </p:nvPr>
        </p:nvSpPr>
        <p:spPr/>
        <p:txBody>
          <a:bodyPr/>
          <a:lstStyle>
            <a:lvl1pPr>
              <a:defRPr/>
            </a:lvl1pPr>
          </a:lstStyle>
          <a:p>
            <a:pPr>
              <a:defRPr/>
            </a:pPr>
            <a:fld id="{ACDBF455-31B4-4648-8787-70105783B71A}" type="datetimeFigureOut">
              <a:rPr lang="en-GB"/>
              <a:pPr>
                <a:defRPr/>
              </a:pPr>
              <a:t>19/09/2023</a:t>
            </a:fld>
            <a:endParaRPr lang="en-GB"/>
          </a:p>
        </p:txBody>
      </p:sp>
      <p:sp>
        <p:nvSpPr>
          <p:cNvPr id="6" name="Footer Placeholder 4">
            <a:extLst>
              <a:ext uri="{FF2B5EF4-FFF2-40B4-BE49-F238E27FC236}">
                <a16:creationId xmlns:a16="http://schemas.microsoft.com/office/drawing/2014/main" id="{C5205539-E37E-4814-9DC3-40D678CF04E8}"/>
              </a:ext>
            </a:extLst>
          </p:cNvPr>
          <p:cNvSpPr>
            <a:spLocks noGrp="1"/>
          </p:cNvSpPr>
          <p:nvPr>
            <p:ph type="ftr" sz="quarter" idx="16"/>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8383A6F9-C1B9-48C9-BA69-BB120E306ACD}"/>
              </a:ext>
            </a:extLst>
          </p:cNvPr>
          <p:cNvSpPr>
            <a:spLocks noGrp="1"/>
          </p:cNvSpPr>
          <p:nvPr>
            <p:ph type="sldNum" sz="quarter" idx="17"/>
          </p:nvPr>
        </p:nvSpPr>
        <p:spPr/>
        <p:txBody>
          <a:bodyPr/>
          <a:lstStyle>
            <a:lvl1pPr>
              <a:defRPr/>
            </a:lvl1pPr>
          </a:lstStyle>
          <a:p>
            <a:pPr>
              <a:defRPr/>
            </a:pPr>
            <a:fld id="{D79BD517-1C2B-4C53-8AB4-7A519841B363}" type="slidenum">
              <a:rPr lang="en-GB"/>
              <a:pPr>
                <a:defRPr/>
              </a:pPr>
              <a:t>‹#›</a:t>
            </a:fld>
            <a:endParaRPr lang="en-GB"/>
          </a:p>
        </p:txBody>
      </p:sp>
    </p:spTree>
    <p:extLst>
      <p:ext uri="{BB962C8B-B14F-4D97-AF65-F5344CB8AC3E}">
        <p14:creationId xmlns:p14="http://schemas.microsoft.com/office/powerpoint/2010/main" val="19947131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
        <p:nvSpPr>
          <p:cNvPr id="7" name="Date Placeholder 3">
            <a:extLst>
              <a:ext uri="{FF2B5EF4-FFF2-40B4-BE49-F238E27FC236}">
                <a16:creationId xmlns:a16="http://schemas.microsoft.com/office/drawing/2014/main" id="{5456E2E7-92E0-46F3-868B-79797AC31963}"/>
              </a:ext>
            </a:extLst>
          </p:cNvPr>
          <p:cNvSpPr>
            <a:spLocks noGrp="1"/>
          </p:cNvSpPr>
          <p:nvPr>
            <p:ph type="dt" sz="half" idx="10"/>
          </p:nvPr>
        </p:nvSpPr>
        <p:spPr/>
        <p:txBody>
          <a:bodyPr/>
          <a:lstStyle>
            <a:lvl1pPr>
              <a:defRPr/>
            </a:lvl1pPr>
          </a:lstStyle>
          <a:p>
            <a:pPr>
              <a:defRPr/>
            </a:pPr>
            <a:fld id="{95ADE1D5-6C8B-48BE-BC22-44957A2F8714}" type="datetimeFigureOut">
              <a:rPr lang="en-GB"/>
              <a:pPr>
                <a:defRPr/>
              </a:pPr>
              <a:t>19/09/2023</a:t>
            </a:fld>
            <a:endParaRPr lang="en-GB"/>
          </a:p>
        </p:txBody>
      </p:sp>
      <p:sp>
        <p:nvSpPr>
          <p:cNvPr id="8" name="Footer Placeholder 4">
            <a:extLst>
              <a:ext uri="{FF2B5EF4-FFF2-40B4-BE49-F238E27FC236}">
                <a16:creationId xmlns:a16="http://schemas.microsoft.com/office/drawing/2014/main" id="{E27F6DCC-50FF-49FB-8EC5-B4EBB3105B4A}"/>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8A7DA006-F45D-4181-A01F-CCE1863A7B60}"/>
              </a:ext>
            </a:extLst>
          </p:cNvPr>
          <p:cNvSpPr>
            <a:spLocks noGrp="1"/>
          </p:cNvSpPr>
          <p:nvPr>
            <p:ph type="sldNum" sz="quarter" idx="12"/>
          </p:nvPr>
        </p:nvSpPr>
        <p:spPr/>
        <p:txBody>
          <a:bodyPr/>
          <a:lstStyle>
            <a:lvl1pPr>
              <a:defRPr/>
            </a:lvl1pPr>
          </a:lstStyle>
          <a:p>
            <a:pPr>
              <a:defRPr/>
            </a:pPr>
            <a:fld id="{B0B3B348-40D9-47A7-AE09-A967D61B66FA}" type="slidenum">
              <a:rPr lang="en-GB"/>
              <a:pPr>
                <a:defRPr/>
              </a:pPr>
              <a:t>‹#›</a:t>
            </a:fld>
            <a:endParaRPr lang="en-GB"/>
          </a:p>
        </p:txBody>
      </p:sp>
    </p:spTree>
    <p:extLst>
      <p:ext uri="{BB962C8B-B14F-4D97-AF65-F5344CB8AC3E}">
        <p14:creationId xmlns:p14="http://schemas.microsoft.com/office/powerpoint/2010/main" val="37838344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F8338CEA-5997-4F9E-BB4F-A13A05235879}"/>
              </a:ext>
            </a:extLst>
          </p:cNvPr>
          <p:cNvSpPr>
            <a:spLocks noGrp="1"/>
          </p:cNvSpPr>
          <p:nvPr>
            <p:ph type="dt" sz="half" idx="10"/>
          </p:nvPr>
        </p:nvSpPr>
        <p:spPr/>
        <p:txBody>
          <a:bodyPr/>
          <a:lstStyle>
            <a:lvl1pPr>
              <a:defRPr/>
            </a:lvl1pPr>
          </a:lstStyle>
          <a:p>
            <a:pPr>
              <a:defRPr/>
            </a:pPr>
            <a:fld id="{D6A9C38F-B1D8-4214-ADE1-BE83D9A3589C}" type="datetimeFigureOut">
              <a:rPr lang="en-GB"/>
              <a:pPr>
                <a:defRPr/>
              </a:pPr>
              <a:t>19/09/2023</a:t>
            </a:fld>
            <a:endParaRPr lang="en-GB"/>
          </a:p>
        </p:txBody>
      </p:sp>
      <p:sp>
        <p:nvSpPr>
          <p:cNvPr id="4" name="Footer Placeholder 4">
            <a:extLst>
              <a:ext uri="{FF2B5EF4-FFF2-40B4-BE49-F238E27FC236}">
                <a16:creationId xmlns:a16="http://schemas.microsoft.com/office/drawing/2014/main" id="{481983B6-2142-494A-9CEC-BBC183A49C3E}"/>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A99DD0E6-BFEE-41E0-B9D5-5F948FC40669}"/>
              </a:ext>
            </a:extLst>
          </p:cNvPr>
          <p:cNvSpPr>
            <a:spLocks noGrp="1"/>
          </p:cNvSpPr>
          <p:nvPr>
            <p:ph type="sldNum" sz="quarter" idx="12"/>
          </p:nvPr>
        </p:nvSpPr>
        <p:spPr/>
        <p:txBody>
          <a:bodyPr/>
          <a:lstStyle>
            <a:lvl1pPr>
              <a:defRPr/>
            </a:lvl1pPr>
          </a:lstStyle>
          <a:p>
            <a:pPr>
              <a:defRPr/>
            </a:pPr>
            <a:fld id="{D365515B-D515-43DE-A469-35936229CA42}" type="slidenum">
              <a:rPr lang="en-GB"/>
              <a:pPr>
                <a:defRPr/>
              </a:pPr>
              <a:t>‹#›</a:t>
            </a:fld>
            <a:endParaRPr lang="en-GB"/>
          </a:p>
        </p:txBody>
      </p:sp>
    </p:spTree>
    <p:extLst>
      <p:ext uri="{BB962C8B-B14F-4D97-AF65-F5344CB8AC3E}">
        <p14:creationId xmlns:p14="http://schemas.microsoft.com/office/powerpoint/2010/main" val="8209640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0FF3DA75-1670-4EC7-8F69-2A5156ABA559}"/>
              </a:ext>
            </a:extLst>
          </p:cNvPr>
          <p:cNvSpPr>
            <a:spLocks noGrp="1"/>
          </p:cNvSpPr>
          <p:nvPr>
            <p:ph type="dt" sz="half" idx="10"/>
          </p:nvPr>
        </p:nvSpPr>
        <p:spPr/>
        <p:txBody>
          <a:bodyPr/>
          <a:lstStyle>
            <a:lvl1pPr>
              <a:defRPr/>
            </a:lvl1pPr>
          </a:lstStyle>
          <a:p>
            <a:pPr>
              <a:defRPr/>
            </a:pPr>
            <a:fld id="{6FE26364-EF61-4166-8443-20FC7BD530F6}" type="datetimeFigureOut">
              <a:rPr lang="en-GB"/>
              <a:pPr>
                <a:defRPr/>
              </a:pPr>
              <a:t>19/09/2023</a:t>
            </a:fld>
            <a:endParaRPr lang="en-GB"/>
          </a:p>
        </p:txBody>
      </p:sp>
      <p:sp>
        <p:nvSpPr>
          <p:cNvPr id="3" name="Footer Placeholder 4">
            <a:extLst>
              <a:ext uri="{FF2B5EF4-FFF2-40B4-BE49-F238E27FC236}">
                <a16:creationId xmlns:a16="http://schemas.microsoft.com/office/drawing/2014/main" id="{3FA1CBDF-CA3D-4A59-A078-E9C1B4B9E574}"/>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7A597D68-C02E-457F-915F-9D8673EB7320}"/>
              </a:ext>
            </a:extLst>
          </p:cNvPr>
          <p:cNvSpPr>
            <a:spLocks noGrp="1"/>
          </p:cNvSpPr>
          <p:nvPr>
            <p:ph type="sldNum" sz="quarter" idx="12"/>
          </p:nvPr>
        </p:nvSpPr>
        <p:spPr/>
        <p:txBody>
          <a:bodyPr/>
          <a:lstStyle>
            <a:lvl1pPr>
              <a:defRPr/>
            </a:lvl1pPr>
          </a:lstStyle>
          <a:p>
            <a:pPr>
              <a:defRPr/>
            </a:pPr>
            <a:fld id="{B023D98B-5385-49D6-8B39-9A4F31B9235D}" type="slidenum">
              <a:rPr lang="en-GB"/>
              <a:pPr>
                <a:defRPr/>
              </a:pPr>
              <a:t>‹#›</a:t>
            </a:fld>
            <a:endParaRPr lang="en-GB"/>
          </a:p>
        </p:txBody>
      </p:sp>
    </p:spTree>
    <p:extLst>
      <p:ext uri="{BB962C8B-B14F-4D97-AF65-F5344CB8AC3E}">
        <p14:creationId xmlns:p14="http://schemas.microsoft.com/office/powerpoint/2010/main" val="3354654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95FE6C5E-46E9-41AC-931F-126EEB532757}"/>
              </a:ext>
            </a:extLst>
          </p:cNvPr>
          <p:cNvSpPr>
            <a:spLocks noGrp="1"/>
          </p:cNvSpPr>
          <p:nvPr>
            <p:ph type="dt" sz="half" idx="10"/>
          </p:nvPr>
        </p:nvSpPr>
        <p:spPr/>
        <p:txBody>
          <a:bodyPr/>
          <a:lstStyle>
            <a:lvl1pPr>
              <a:defRPr/>
            </a:lvl1pPr>
          </a:lstStyle>
          <a:p>
            <a:pPr>
              <a:defRPr/>
            </a:pPr>
            <a:fld id="{4363962F-8474-45CE-9DC1-3C5921C77ACE}" type="datetimeFigureOut">
              <a:rPr lang="en-GB"/>
              <a:pPr>
                <a:defRPr/>
              </a:pPr>
              <a:t>19/09/2023</a:t>
            </a:fld>
            <a:endParaRPr lang="en-GB"/>
          </a:p>
        </p:txBody>
      </p:sp>
      <p:sp>
        <p:nvSpPr>
          <p:cNvPr id="6" name="Footer Placeholder 4">
            <a:extLst>
              <a:ext uri="{FF2B5EF4-FFF2-40B4-BE49-F238E27FC236}">
                <a16:creationId xmlns:a16="http://schemas.microsoft.com/office/drawing/2014/main" id="{4ED7999E-857B-4839-9B7A-39D25F553864}"/>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5592ABBF-1CF7-4AB4-A741-751256109FC9}"/>
              </a:ext>
            </a:extLst>
          </p:cNvPr>
          <p:cNvSpPr>
            <a:spLocks noGrp="1"/>
          </p:cNvSpPr>
          <p:nvPr>
            <p:ph type="sldNum" sz="quarter" idx="12"/>
          </p:nvPr>
        </p:nvSpPr>
        <p:spPr/>
        <p:txBody>
          <a:bodyPr/>
          <a:lstStyle>
            <a:lvl1pPr>
              <a:defRPr/>
            </a:lvl1pPr>
          </a:lstStyle>
          <a:p>
            <a:pPr>
              <a:defRPr/>
            </a:pPr>
            <a:fld id="{7B798558-24A8-4D42-B1FA-3E85D5990732}" type="slidenum">
              <a:rPr lang="en-GB"/>
              <a:pPr>
                <a:defRPr/>
              </a:pPr>
              <a:t>‹#›</a:t>
            </a:fld>
            <a:endParaRPr lang="en-GB"/>
          </a:p>
        </p:txBody>
      </p:sp>
    </p:spTree>
    <p:extLst>
      <p:ext uri="{BB962C8B-B14F-4D97-AF65-F5344CB8AC3E}">
        <p14:creationId xmlns:p14="http://schemas.microsoft.com/office/powerpoint/2010/main" val="6091391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54DAE9A-921C-4B73-9558-150576B4EB2C}"/>
              </a:ext>
            </a:extLst>
          </p:cNvPr>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Rectangle 5">
            <a:extLst>
              <a:ext uri="{FF2B5EF4-FFF2-40B4-BE49-F238E27FC236}">
                <a16:creationId xmlns:a16="http://schemas.microsoft.com/office/drawing/2014/main" id="{D5E9A5CB-1D2F-4F08-849E-54416E44E4CC}"/>
              </a:ext>
            </a:extLst>
          </p:cNvPr>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7" name="Rectangle 6">
            <a:extLst>
              <a:ext uri="{FF2B5EF4-FFF2-40B4-BE49-F238E27FC236}">
                <a16:creationId xmlns:a16="http://schemas.microsoft.com/office/drawing/2014/main" id="{117CCFDA-036A-46C4-9BD0-8F105C5B3603}"/>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Oval 7">
            <a:extLst>
              <a:ext uri="{FF2B5EF4-FFF2-40B4-BE49-F238E27FC236}">
                <a16:creationId xmlns:a16="http://schemas.microsoft.com/office/drawing/2014/main" id="{78D1E9AB-24F9-48F6-9CAF-9A884AC70DC7}"/>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rtlCol="0">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Title 1"/>
          <p:cNvSpPr>
            <a:spLocks noGrp="1"/>
          </p:cNvSpPr>
          <p:nvPr>
            <p:ph type="title"/>
          </p:nvPr>
        </p:nvSpPr>
        <p:spPr>
          <a:xfrm>
            <a:off x="727268" y="4464421"/>
            <a:ext cx="6383538" cy="1143000"/>
          </a:xfrm>
        </p:spPr>
        <p:txBody>
          <a:bodyPr anchor="b"/>
          <a:lstStyle>
            <a:lvl1pPr algn="l">
              <a:defRPr sz="4600" b="1"/>
            </a:lvl1pPr>
          </a:lstStyle>
          <a:p>
            <a:r>
              <a:rPr lang="en-US"/>
              <a:t>Click to edit Master title style</a:t>
            </a:r>
            <a:endParaRPr lang="en-US" dirty="0"/>
          </a:p>
        </p:txBody>
      </p:sp>
      <p:sp>
        <p:nvSpPr>
          <p:cNvPr id="9" name="Date Placeholder 4">
            <a:extLst>
              <a:ext uri="{FF2B5EF4-FFF2-40B4-BE49-F238E27FC236}">
                <a16:creationId xmlns:a16="http://schemas.microsoft.com/office/drawing/2014/main" id="{10202E36-44F2-4817-9D51-FBB55F6672EC}"/>
              </a:ext>
            </a:extLst>
          </p:cNvPr>
          <p:cNvSpPr>
            <a:spLocks noGrp="1"/>
          </p:cNvSpPr>
          <p:nvPr>
            <p:ph type="dt" sz="half" idx="10"/>
          </p:nvPr>
        </p:nvSpPr>
        <p:spPr/>
        <p:txBody>
          <a:bodyPr/>
          <a:lstStyle>
            <a:lvl1pPr>
              <a:defRPr/>
            </a:lvl1pPr>
          </a:lstStyle>
          <a:p>
            <a:pPr>
              <a:defRPr/>
            </a:pPr>
            <a:fld id="{D880C593-2CBA-4CAF-9A69-0988530CA18A}" type="datetimeFigureOut">
              <a:rPr lang="en-GB"/>
              <a:pPr>
                <a:defRPr/>
              </a:pPr>
              <a:t>19/09/2023</a:t>
            </a:fld>
            <a:endParaRPr lang="en-GB"/>
          </a:p>
        </p:txBody>
      </p:sp>
      <p:sp>
        <p:nvSpPr>
          <p:cNvPr id="10" name="Footer Placeholder 5">
            <a:extLst>
              <a:ext uri="{FF2B5EF4-FFF2-40B4-BE49-F238E27FC236}">
                <a16:creationId xmlns:a16="http://schemas.microsoft.com/office/drawing/2014/main" id="{68E80FEB-0AD7-4E3E-9EC6-0CCF5BCDDFD2}"/>
              </a:ext>
            </a:extLst>
          </p:cNvPr>
          <p:cNvSpPr>
            <a:spLocks noGrp="1"/>
          </p:cNvSpPr>
          <p:nvPr>
            <p:ph type="ftr" sz="quarter" idx="11"/>
          </p:nvPr>
        </p:nvSpPr>
        <p:spPr/>
        <p:txBody>
          <a:bodyPr/>
          <a:lstStyle>
            <a:lvl1pPr>
              <a:defRPr/>
            </a:lvl1pPr>
          </a:lstStyle>
          <a:p>
            <a:pPr>
              <a:defRPr/>
            </a:pPr>
            <a:endParaRPr lang="en-GB"/>
          </a:p>
        </p:txBody>
      </p:sp>
      <p:sp>
        <p:nvSpPr>
          <p:cNvPr id="11" name="Slide Number Placeholder 6">
            <a:extLst>
              <a:ext uri="{FF2B5EF4-FFF2-40B4-BE49-F238E27FC236}">
                <a16:creationId xmlns:a16="http://schemas.microsoft.com/office/drawing/2014/main" id="{E1001D86-EDFF-4D19-8D0D-2B1751D6DA65}"/>
              </a:ext>
            </a:extLst>
          </p:cNvPr>
          <p:cNvSpPr>
            <a:spLocks noGrp="1"/>
          </p:cNvSpPr>
          <p:nvPr>
            <p:ph type="sldNum" sz="quarter" idx="12"/>
          </p:nvPr>
        </p:nvSpPr>
        <p:spPr/>
        <p:txBody>
          <a:bodyPr/>
          <a:lstStyle>
            <a:lvl1pPr>
              <a:defRPr/>
            </a:lvl1pPr>
          </a:lstStyle>
          <a:p>
            <a:pPr>
              <a:defRPr/>
            </a:pPr>
            <a:fld id="{159F72F9-414D-4968-9BC3-0F1C41FF302C}" type="slidenum">
              <a:rPr lang="en-GB"/>
              <a:pPr>
                <a:defRPr/>
              </a:pPr>
              <a:t>‹#›</a:t>
            </a:fld>
            <a:endParaRPr lang="en-GB"/>
          </a:p>
        </p:txBody>
      </p:sp>
    </p:spTree>
    <p:extLst>
      <p:ext uri="{BB962C8B-B14F-4D97-AF65-F5344CB8AC3E}">
        <p14:creationId xmlns:p14="http://schemas.microsoft.com/office/powerpoint/2010/main" val="39286162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0D33316-3488-4EF7-989D-6990C939065F}"/>
              </a:ext>
            </a:extLst>
          </p:cNvPr>
          <p:cNvSpPr>
            <a:spLocks noGrp="1"/>
          </p:cNvSpPr>
          <p:nvPr>
            <p:ph type="dt" sz="half" idx="10"/>
          </p:nvPr>
        </p:nvSpPr>
        <p:spPr/>
        <p:txBody>
          <a:bodyPr/>
          <a:lstStyle>
            <a:lvl1pPr>
              <a:defRPr/>
            </a:lvl1pPr>
          </a:lstStyle>
          <a:p>
            <a:pPr>
              <a:defRPr/>
            </a:pPr>
            <a:fld id="{73D5236B-BBF5-4A98-85AD-3763FB1DACCE}" type="datetimeFigureOut">
              <a:rPr lang="en-GB"/>
              <a:pPr>
                <a:defRPr/>
              </a:pPr>
              <a:t>19/09/2023</a:t>
            </a:fld>
            <a:endParaRPr lang="en-GB"/>
          </a:p>
        </p:txBody>
      </p:sp>
      <p:sp>
        <p:nvSpPr>
          <p:cNvPr id="5" name="Footer Placeholder 4">
            <a:extLst>
              <a:ext uri="{FF2B5EF4-FFF2-40B4-BE49-F238E27FC236}">
                <a16:creationId xmlns:a16="http://schemas.microsoft.com/office/drawing/2014/main" id="{86427DDE-2A91-4214-9567-06BC361E841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A0A6E6A0-64AB-4B9E-BA6E-0BCAD4918FDB}"/>
              </a:ext>
            </a:extLst>
          </p:cNvPr>
          <p:cNvSpPr>
            <a:spLocks noGrp="1"/>
          </p:cNvSpPr>
          <p:nvPr>
            <p:ph type="sldNum" sz="quarter" idx="12"/>
          </p:nvPr>
        </p:nvSpPr>
        <p:spPr/>
        <p:txBody>
          <a:bodyPr/>
          <a:lstStyle>
            <a:lvl1pPr>
              <a:defRPr/>
            </a:lvl1pPr>
          </a:lstStyle>
          <a:p>
            <a:pPr>
              <a:defRPr/>
            </a:pPr>
            <a:fld id="{0F6841DC-07B8-4E6D-A645-54213CCF1416}" type="slidenum">
              <a:rPr lang="en-GB"/>
              <a:pPr>
                <a:defRPr/>
              </a:pPr>
              <a:t>‹#›</a:t>
            </a:fld>
            <a:endParaRPr lang="en-GB"/>
          </a:p>
        </p:txBody>
      </p:sp>
    </p:spTree>
    <p:extLst>
      <p:ext uri="{BB962C8B-B14F-4D97-AF65-F5344CB8AC3E}">
        <p14:creationId xmlns:p14="http://schemas.microsoft.com/office/powerpoint/2010/main" val="33451997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0DDBF60-00DA-4EBF-8880-07A6C5CC5E2F}"/>
              </a:ext>
            </a:extLst>
          </p:cNvPr>
          <p:cNvSpPr>
            <a:spLocks noGrp="1"/>
          </p:cNvSpPr>
          <p:nvPr>
            <p:ph type="dt" sz="half" idx="10"/>
          </p:nvPr>
        </p:nvSpPr>
        <p:spPr/>
        <p:txBody>
          <a:bodyPr/>
          <a:lstStyle>
            <a:lvl1pPr>
              <a:defRPr/>
            </a:lvl1pPr>
          </a:lstStyle>
          <a:p>
            <a:pPr>
              <a:defRPr/>
            </a:pPr>
            <a:fld id="{9C66FE72-45D2-4409-A739-84F4C406D004}" type="datetimeFigureOut">
              <a:rPr lang="en-GB"/>
              <a:pPr>
                <a:defRPr/>
              </a:pPr>
              <a:t>19/09/2023</a:t>
            </a:fld>
            <a:endParaRPr lang="en-GB"/>
          </a:p>
        </p:txBody>
      </p:sp>
      <p:sp>
        <p:nvSpPr>
          <p:cNvPr id="5" name="Footer Placeholder 4">
            <a:extLst>
              <a:ext uri="{FF2B5EF4-FFF2-40B4-BE49-F238E27FC236}">
                <a16:creationId xmlns:a16="http://schemas.microsoft.com/office/drawing/2014/main" id="{92A2D9E6-227A-4AC3-BD34-C757AE76A27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C08177D2-42CA-49ED-B4C5-05933B28A569}"/>
              </a:ext>
            </a:extLst>
          </p:cNvPr>
          <p:cNvSpPr>
            <a:spLocks noGrp="1"/>
          </p:cNvSpPr>
          <p:nvPr>
            <p:ph type="sldNum" sz="quarter" idx="12"/>
          </p:nvPr>
        </p:nvSpPr>
        <p:spPr/>
        <p:txBody>
          <a:bodyPr/>
          <a:lstStyle>
            <a:lvl1pPr>
              <a:defRPr/>
            </a:lvl1pPr>
          </a:lstStyle>
          <a:p>
            <a:pPr>
              <a:defRPr/>
            </a:pPr>
            <a:fld id="{40B29B5D-8751-4508-BDFA-97FB56FF7532}" type="slidenum">
              <a:rPr lang="en-GB"/>
              <a:pPr>
                <a:defRPr/>
              </a:pPr>
              <a:t>‹#›</a:t>
            </a:fld>
            <a:endParaRPr lang="en-GB"/>
          </a:p>
        </p:txBody>
      </p:sp>
    </p:spTree>
    <p:extLst>
      <p:ext uri="{BB962C8B-B14F-4D97-AF65-F5344CB8AC3E}">
        <p14:creationId xmlns:p14="http://schemas.microsoft.com/office/powerpoint/2010/main" val="41643019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E264BF3-D980-4C66-B0FD-F6234D1C3A38}"/>
              </a:ext>
            </a:extLst>
          </p:cNvPr>
          <p:cNvSpPr>
            <a:spLocks noGrp="1"/>
          </p:cNvSpPr>
          <p:nvPr>
            <p:ph type="dt" sz="half" idx="10"/>
          </p:nvPr>
        </p:nvSpPr>
        <p:spPr/>
        <p:txBody>
          <a:bodyPr/>
          <a:lstStyle>
            <a:lvl1pPr>
              <a:defRPr/>
            </a:lvl1pPr>
          </a:lstStyle>
          <a:p>
            <a:pPr>
              <a:defRPr/>
            </a:pPr>
            <a:fld id="{05CDA90F-D8D4-4E77-A712-CFF1D0FAA6D7}" type="datetimeFigureOut">
              <a:rPr lang="en-US"/>
              <a:pPr>
                <a:defRPr/>
              </a:pPr>
              <a:t>9/19/2023</a:t>
            </a:fld>
            <a:endParaRPr lang="en-US"/>
          </a:p>
        </p:txBody>
      </p:sp>
      <p:sp>
        <p:nvSpPr>
          <p:cNvPr id="5" name="Footer Placeholder 4">
            <a:extLst>
              <a:ext uri="{FF2B5EF4-FFF2-40B4-BE49-F238E27FC236}">
                <a16:creationId xmlns:a16="http://schemas.microsoft.com/office/drawing/2014/main" id="{7F1442E3-4C13-447F-9B73-3F6C2F03347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3E4732C-6003-4129-91A4-801A1E880055}"/>
              </a:ext>
            </a:extLst>
          </p:cNvPr>
          <p:cNvSpPr>
            <a:spLocks noGrp="1"/>
          </p:cNvSpPr>
          <p:nvPr>
            <p:ph type="sldNum" sz="quarter" idx="12"/>
          </p:nvPr>
        </p:nvSpPr>
        <p:spPr/>
        <p:txBody>
          <a:bodyPr/>
          <a:lstStyle>
            <a:lvl1pPr>
              <a:defRPr/>
            </a:lvl1pPr>
          </a:lstStyle>
          <a:p>
            <a:pPr>
              <a:defRPr/>
            </a:pPr>
            <a:fld id="{EC051F75-8D87-4CC7-9CB0-12016449F89F}" type="slidenum">
              <a:rPr lang="en-US"/>
              <a:pPr>
                <a:defRPr/>
              </a:pPr>
              <a:t>‹#›</a:t>
            </a:fld>
            <a:endParaRPr lang="en-US"/>
          </a:p>
        </p:txBody>
      </p:sp>
    </p:spTree>
    <p:extLst>
      <p:ext uri="{BB962C8B-B14F-4D97-AF65-F5344CB8AC3E}">
        <p14:creationId xmlns:p14="http://schemas.microsoft.com/office/powerpoint/2010/main" val="18492140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pPr/>
              <a:t>19/09/2023</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BB8FAF3-2DF2-4AF4-A76E-E6883436AD87}"/>
              </a:ext>
            </a:extLst>
          </p:cNvPr>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Rectangle 7">
            <a:extLst>
              <a:ext uri="{FF2B5EF4-FFF2-40B4-BE49-F238E27FC236}">
                <a16:creationId xmlns:a16="http://schemas.microsoft.com/office/drawing/2014/main" id="{09617367-8765-493E-B377-8FDC62DCD8AB}"/>
              </a:ext>
            </a:extLst>
          </p:cNvPr>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9" name="Rectangle 8">
            <a:extLst>
              <a:ext uri="{FF2B5EF4-FFF2-40B4-BE49-F238E27FC236}">
                <a16:creationId xmlns:a16="http://schemas.microsoft.com/office/drawing/2014/main" id="{030F651E-75E2-4437-AA8F-730930A0F8B7}"/>
              </a:ext>
            </a:extLst>
          </p:cNvPr>
          <p:cNvSpPr/>
          <p:nvPr/>
        </p:nvSpPr>
        <p:spPr>
          <a:xfrm>
            <a:off x="0" y="3768725"/>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 name="Oval 9">
            <a:extLst>
              <a:ext uri="{FF2B5EF4-FFF2-40B4-BE49-F238E27FC236}">
                <a16:creationId xmlns:a16="http://schemas.microsoft.com/office/drawing/2014/main" id="{550B09EB-0F87-4415-B745-8E0500E541A4}"/>
              </a:ext>
            </a:extLst>
          </p:cNvPr>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Placeholder 1">
            <a:extLst>
              <a:ext uri="{FF2B5EF4-FFF2-40B4-BE49-F238E27FC236}">
                <a16:creationId xmlns:a16="http://schemas.microsoft.com/office/drawing/2014/main" id="{4BE7E2AF-5768-48B0-A154-3995DF7B66C4}"/>
              </a:ext>
            </a:extLst>
          </p:cNvPr>
          <p:cNvSpPr>
            <a:spLocks noGrp="1"/>
          </p:cNvSpPr>
          <p:nvPr>
            <p:ph type="title"/>
          </p:nvPr>
        </p:nvSpPr>
        <p:spPr>
          <a:xfrm>
            <a:off x="1793875" y="4371975"/>
            <a:ext cx="6511925"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2061" name="Text Placeholder 2">
            <a:extLst>
              <a:ext uri="{FF2B5EF4-FFF2-40B4-BE49-F238E27FC236}">
                <a16:creationId xmlns:a16="http://schemas.microsoft.com/office/drawing/2014/main" id="{B11EFE96-3757-4FB4-B7AF-DC64829B6821}"/>
              </a:ext>
            </a:extLst>
          </p:cNvPr>
          <p:cNvSpPr>
            <a:spLocks noGrp="1" noChangeArrowheads="1"/>
          </p:cNvSpPr>
          <p:nvPr>
            <p:ph type="body" idx="1"/>
          </p:nvPr>
        </p:nvSpPr>
        <p:spPr bwMode="auto">
          <a:xfrm>
            <a:off x="1143000" y="731838"/>
            <a:ext cx="6400800" cy="347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BAB0292-3BA7-4711-A1B7-4684CDED659D}"/>
              </a:ext>
            </a:extLst>
          </p:cNvPr>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pPr>
              <a:defRPr/>
            </a:pPr>
            <a:fld id="{C5FFB245-B657-44A4-88A0-5123C9B3E7DA}" type="datetimeFigureOut">
              <a:rPr lang="en-GB"/>
              <a:pPr>
                <a:defRPr/>
              </a:pPr>
              <a:t>19/09/2023</a:t>
            </a:fld>
            <a:endParaRPr lang="en-GB"/>
          </a:p>
        </p:txBody>
      </p:sp>
      <p:sp>
        <p:nvSpPr>
          <p:cNvPr id="5" name="Footer Placeholder 4">
            <a:extLst>
              <a:ext uri="{FF2B5EF4-FFF2-40B4-BE49-F238E27FC236}">
                <a16:creationId xmlns:a16="http://schemas.microsoft.com/office/drawing/2014/main" id="{3DA01E56-6527-44E5-92DC-A0A0AF14FA76}"/>
              </a:ext>
            </a:extLst>
          </p:cNvPr>
          <p:cNvSpPr>
            <a:spLocks noGrp="1"/>
          </p:cNvSpPr>
          <p:nvPr>
            <p:ph type="ftr" sz="quarter" idx="3"/>
          </p:nvPr>
        </p:nvSpPr>
        <p:spPr>
          <a:xfrm>
            <a:off x="457200" y="6172200"/>
            <a:ext cx="3352800"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pPr>
              <a:defRPr/>
            </a:pPr>
            <a:endParaRPr lang="en-GB"/>
          </a:p>
        </p:txBody>
      </p:sp>
      <p:sp>
        <p:nvSpPr>
          <p:cNvPr id="6" name="Slide Number Placeholder 5">
            <a:extLst>
              <a:ext uri="{FF2B5EF4-FFF2-40B4-BE49-F238E27FC236}">
                <a16:creationId xmlns:a16="http://schemas.microsoft.com/office/drawing/2014/main" id="{02F08DF5-8555-4681-A7EF-8CACE48F2B4E}"/>
              </a:ext>
            </a:extLst>
          </p:cNvPr>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pPr>
              <a:defRPr/>
            </a:pPr>
            <a:fld id="{E688422D-50FE-4078-BC1F-E909B40C917F}" type="slidenum">
              <a:rPr lang="en-GB"/>
              <a:pPr>
                <a:defRPr/>
              </a:pPr>
              <a:t>‹#›</a:t>
            </a:fld>
            <a:endParaRPr lang="en-GB"/>
          </a:p>
        </p:txBody>
      </p:sp>
    </p:spTree>
    <p:extLst>
      <p:ext uri="{BB962C8B-B14F-4D97-AF65-F5344CB8AC3E}">
        <p14:creationId xmlns:p14="http://schemas.microsoft.com/office/powerpoint/2010/main" val="1698385620"/>
      </p:ext>
    </p:extLst>
  </p:cSld>
  <p:clrMap bg1="lt1" tx1="dk1" bg2="lt2" tx2="dk2" accent1="accent1" accent2="accent2" accent3="accent3" accent4="accent4" accent5="accent5" accent6="accent6" hlink="hlink" folHlink="folHlink"/>
  <p:sldLayoutIdLst>
    <p:sldLayoutId id="2147483770" r:id="rId1"/>
    <p:sldLayoutId id="2147483771" r:id="rId2"/>
    <p:sldLayoutId id="2147483772" r:id="rId3"/>
    <p:sldLayoutId id="2147483773" r:id="rId4"/>
    <p:sldLayoutId id="2147483774" r:id="rId5"/>
    <p:sldLayoutId id="2147483775" r:id="rId6"/>
    <p:sldLayoutId id="2147483776" r:id="rId7"/>
    <p:sldLayoutId id="2147483777" r:id="rId8"/>
    <p:sldLayoutId id="2147483778" r:id="rId9"/>
    <p:sldLayoutId id="2147483779" r:id="rId10"/>
    <p:sldLayoutId id="2147483780" r:id="rId11"/>
    <p:sldLayoutId id="2147483781" r:id="rId12"/>
  </p:sldLayoutIdLst>
  <p:txStyles>
    <p:titleStyle>
      <a:lvl1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2pPr>
      <a:lvl3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3pPr>
      <a:lvl4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4pPr>
      <a:lvl5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563" algn="l" rtl="0" eaLnBrk="0" fontAlgn="base" hangingPunct="0">
        <a:spcBef>
          <a:spcPct val="20000"/>
        </a:spcBef>
        <a:spcAft>
          <a:spcPts val="300"/>
        </a:spcAft>
        <a:buClr>
          <a:srgbClr val="C3260C"/>
        </a:buClr>
        <a:buSzPct val="130000"/>
        <a:buFont typeface="Georgia" panose="02040502050405020303" pitchFamily="18" charset="0"/>
        <a:buChar char="*"/>
        <a:defRPr sz="2200" kern="1200">
          <a:solidFill>
            <a:srgbClr val="404040"/>
          </a:solidFill>
          <a:latin typeface="+mn-lt"/>
          <a:ea typeface="+mn-ea"/>
          <a:cs typeface="+mn-cs"/>
        </a:defRPr>
      </a:lvl1pPr>
      <a:lvl2pPr marL="547688" indent="-182563" algn="l" rtl="0" eaLnBrk="0" fontAlgn="base" hangingPunct="0">
        <a:spcBef>
          <a:spcPct val="20000"/>
        </a:spcBef>
        <a:spcAft>
          <a:spcPts val="300"/>
        </a:spcAft>
        <a:buClr>
          <a:srgbClr val="C3260C"/>
        </a:buClr>
        <a:buSzPct val="130000"/>
        <a:buFont typeface="Georgia" panose="02040502050405020303" pitchFamily="18" charset="0"/>
        <a:buChar char="*"/>
        <a:defRPr sz="2000" kern="1200">
          <a:solidFill>
            <a:srgbClr val="404040"/>
          </a:solidFill>
          <a:latin typeface="+mn-lt"/>
          <a:ea typeface="+mn-ea"/>
          <a:cs typeface="+mn-cs"/>
        </a:defRPr>
      </a:lvl2pPr>
      <a:lvl3pPr marL="822325" indent="-182563" algn="l" rtl="0" eaLnBrk="0" fontAlgn="base" hangingPunct="0">
        <a:spcBef>
          <a:spcPct val="20000"/>
        </a:spcBef>
        <a:spcAft>
          <a:spcPts val="300"/>
        </a:spcAft>
        <a:buClr>
          <a:srgbClr val="C3260C"/>
        </a:buClr>
        <a:buSzPct val="130000"/>
        <a:buFont typeface="Georgia" panose="02040502050405020303" pitchFamily="18" charset="0"/>
        <a:buChar char="*"/>
        <a:defRPr kern="1200">
          <a:solidFill>
            <a:srgbClr val="404040"/>
          </a:solidFill>
          <a:latin typeface="+mn-lt"/>
          <a:ea typeface="+mn-ea"/>
          <a:cs typeface="+mn-cs"/>
        </a:defRPr>
      </a:lvl3pPr>
      <a:lvl4pPr marL="1096963" indent="-182563" algn="l" rtl="0" eaLnBrk="0" fontAlgn="base" hangingPunct="0">
        <a:spcBef>
          <a:spcPct val="20000"/>
        </a:spcBef>
        <a:spcAft>
          <a:spcPts val="300"/>
        </a:spcAft>
        <a:buClr>
          <a:srgbClr val="C3260C"/>
        </a:buClr>
        <a:buSzPct val="130000"/>
        <a:buFont typeface="Georgia" panose="02040502050405020303" pitchFamily="18" charset="0"/>
        <a:buChar char="*"/>
        <a:defRPr sz="1600" kern="1200">
          <a:solidFill>
            <a:srgbClr val="404040"/>
          </a:solidFill>
          <a:latin typeface="+mn-lt"/>
          <a:ea typeface="+mn-ea"/>
          <a:cs typeface="+mn-cs"/>
        </a:defRPr>
      </a:lvl4pPr>
      <a:lvl5pPr marL="1389063" indent="-182563" algn="l" rtl="0" eaLnBrk="0" fontAlgn="base" hangingPunct="0">
        <a:spcBef>
          <a:spcPct val="20000"/>
        </a:spcBef>
        <a:spcAft>
          <a:spcPts val="300"/>
        </a:spcAft>
        <a:buClr>
          <a:srgbClr val="C3260C"/>
        </a:buClr>
        <a:buSzPct val="130000"/>
        <a:buFont typeface="Georgia" panose="02040502050405020303" pitchFamily="18" charset="0"/>
        <a:buChar char="*"/>
        <a:defRPr sz="1400" kern="1200">
          <a:solidFill>
            <a:srgbClr val="404040"/>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8.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hyperlink" Target="mailto:admin@sps.sefton.school" TargetMode="External"/><Relationship Id="rId2" Type="http://schemas.openxmlformats.org/officeDocument/2006/relationships/hyperlink" Target="https://www.stphilipssouthport.com/" TargetMode="External"/><Relationship Id="rId1" Type="http://schemas.openxmlformats.org/officeDocument/2006/relationships/slideLayout" Target="../slideLayouts/slideLayout2.xml"/><Relationship Id="rId5" Type="http://schemas.openxmlformats.org/officeDocument/2006/relationships/hyperlink" Target="mailto:ibisonm@sps.sefton.school" TargetMode="External"/><Relationship Id="rId4" Type="http://schemas.openxmlformats.org/officeDocument/2006/relationships/hyperlink" Target="mailto:coopeere@sps.sefton.school"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hyperlink" Target="https://schoolgateway.co.uk/help/"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st-philips-church-of-england-primary-school.secure-primarysite.net/curriculum-34/"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hyperlink" Target="https://www.youtube.com/watch?v=4BLZKOjNKfk" TargetMode="Externa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3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1.tiff"/><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s://www.youtube.com/watch?v=uXpaMgNr7T4" TargetMode="Externa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hyperlink" Target="http://www.stphilipssouthport.com/" TargetMode="Externa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Image result for welcome to year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8498" y="-34231"/>
            <a:ext cx="8611974" cy="418331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950A634-4518-4857-BFF2-AD8687CC4DBB}"/>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651431" y="2924944"/>
            <a:ext cx="3841137" cy="3474720"/>
          </a:xfrm>
          <a:prstGeom prst="rect">
            <a:avLst/>
          </a:prstGeom>
          <a:noFill/>
        </p:spPr>
      </p:pic>
      <p:sp>
        <p:nvSpPr>
          <p:cNvPr id="2" name="Rectangle 1">
            <a:extLst>
              <a:ext uri="{FF2B5EF4-FFF2-40B4-BE49-F238E27FC236}">
                <a16:creationId xmlns:a16="http://schemas.microsoft.com/office/drawing/2014/main" id="{E7AA6FA5-DFC4-4081-9C0C-229D4E5FE5C8}"/>
              </a:ext>
            </a:extLst>
          </p:cNvPr>
          <p:cNvSpPr/>
          <p:nvPr/>
        </p:nvSpPr>
        <p:spPr>
          <a:xfrm>
            <a:off x="2661584" y="529516"/>
            <a:ext cx="3841137" cy="523220"/>
          </a:xfrm>
          <a:prstGeom prst="rect">
            <a:avLst/>
          </a:prstGeom>
          <a:solidFill>
            <a:schemeClr val="bg1"/>
          </a:solidFill>
        </p:spPr>
        <p:txBody>
          <a:bodyPr wrap="square" lIns="91440" tIns="45720" rIns="91440" bIns="45720">
            <a:spAutoFit/>
          </a:bodyPr>
          <a:lstStyle/>
          <a:p>
            <a:pPr algn="ctr"/>
            <a:r>
              <a:rPr lang="en-US" sz="28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Welcome to Year 5!</a:t>
            </a:r>
          </a:p>
        </p:txBody>
      </p:sp>
    </p:spTree>
    <p:extLst>
      <p:ext uri="{BB962C8B-B14F-4D97-AF65-F5344CB8AC3E}">
        <p14:creationId xmlns:p14="http://schemas.microsoft.com/office/powerpoint/2010/main" val="2682022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1232BE44-98DB-43EB-AD87-9EDDA1032BA4}"/>
              </a:ext>
            </a:extLst>
          </p:cNvPr>
          <p:cNvPicPr>
            <a:picLocks noGrp="1" noChangeAspect="1"/>
          </p:cNvPicPr>
          <p:nvPr>
            <p:ph idx="1"/>
          </p:nvPr>
        </p:nvPicPr>
        <p:blipFill>
          <a:blip r:embed="rId2"/>
          <a:stretch>
            <a:fillRect/>
          </a:stretch>
        </p:blipFill>
        <p:spPr>
          <a:xfrm>
            <a:off x="1793289" y="589845"/>
            <a:ext cx="5687762" cy="5678309"/>
          </a:xfrm>
        </p:spPr>
      </p:pic>
    </p:spTree>
    <p:extLst>
      <p:ext uri="{BB962C8B-B14F-4D97-AF65-F5344CB8AC3E}">
        <p14:creationId xmlns:p14="http://schemas.microsoft.com/office/powerpoint/2010/main" val="33962024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0E4F5-13D8-4649-B42B-9F96F8D4339A}"/>
              </a:ext>
            </a:extLst>
          </p:cNvPr>
          <p:cNvSpPr>
            <a:spLocks noGrp="1"/>
          </p:cNvSpPr>
          <p:nvPr>
            <p:ph type="title"/>
          </p:nvPr>
        </p:nvSpPr>
        <p:spPr>
          <a:xfrm>
            <a:off x="372027" y="5715000"/>
            <a:ext cx="7618906" cy="882352"/>
          </a:xfrm>
        </p:spPr>
        <p:txBody>
          <a:bodyPr/>
          <a:lstStyle/>
          <a:p>
            <a:pPr algn="l"/>
            <a:r>
              <a:rPr lang="en-GB" sz="1400" dirty="0"/>
              <a:t>We have codes of conduct for Governors,  staff and parents and expect all members of our school community to abide by these.</a:t>
            </a:r>
            <a:br>
              <a:rPr lang="en-GB" sz="1400" dirty="0"/>
            </a:br>
            <a:endParaRPr lang="en-GB" sz="1400" dirty="0"/>
          </a:p>
        </p:txBody>
      </p:sp>
      <p:sp>
        <p:nvSpPr>
          <p:cNvPr id="3" name="Content Placeholder 2">
            <a:extLst>
              <a:ext uri="{FF2B5EF4-FFF2-40B4-BE49-F238E27FC236}">
                <a16:creationId xmlns:a16="http://schemas.microsoft.com/office/drawing/2014/main" id="{B56059E2-34BF-4508-8BF3-54A3108EFBCB}"/>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F508B14A-1A9F-4B74-A45B-22F110AD4CE5}"/>
              </a:ext>
            </a:extLst>
          </p:cNvPr>
          <p:cNvPicPr>
            <a:picLocks noChangeAspect="1"/>
          </p:cNvPicPr>
          <p:nvPr/>
        </p:nvPicPr>
        <p:blipFill rotWithShape="1">
          <a:blip r:embed="rId2"/>
          <a:srcRect l="15350" t="9421" r="16138" b="6580"/>
          <a:stretch/>
        </p:blipFill>
        <p:spPr>
          <a:xfrm>
            <a:off x="372026" y="554805"/>
            <a:ext cx="7512342" cy="5178452"/>
          </a:xfrm>
          <a:prstGeom prst="rect">
            <a:avLst/>
          </a:prstGeom>
        </p:spPr>
      </p:pic>
      <p:sp>
        <p:nvSpPr>
          <p:cNvPr id="5" name="Rectangle 4">
            <a:extLst>
              <a:ext uri="{FF2B5EF4-FFF2-40B4-BE49-F238E27FC236}">
                <a16:creationId xmlns:a16="http://schemas.microsoft.com/office/drawing/2014/main" id="{740B873D-55B0-494E-B4A1-CAFF3D5C2E61}"/>
              </a:ext>
            </a:extLst>
          </p:cNvPr>
          <p:cNvSpPr/>
          <p:nvPr/>
        </p:nvSpPr>
        <p:spPr>
          <a:xfrm>
            <a:off x="2771800" y="-29166"/>
            <a:ext cx="3925755" cy="646331"/>
          </a:xfrm>
          <a:prstGeom prst="rect">
            <a:avLst/>
          </a:prstGeom>
          <a:noFill/>
        </p:spPr>
        <p:txBody>
          <a:bodyPr wrap="none" lIns="91440" tIns="45720" rIns="91440" bIns="45720">
            <a:spAutoFit/>
          </a:bodyPr>
          <a:lstStyle/>
          <a:p>
            <a:pPr algn="ctr"/>
            <a:r>
              <a:rPr lang="en-US" sz="3600" b="0" cap="none" spc="0" dirty="0">
                <a:ln w="0"/>
                <a:solidFill>
                  <a:schemeClr val="accent1"/>
                </a:solidFill>
                <a:effectLst>
                  <a:outerShdw blurRad="38100" dist="25400" dir="5400000" algn="ctr" rotWithShape="0">
                    <a:srgbClr val="6E747A">
                      <a:alpha val="43000"/>
                    </a:srgbClr>
                  </a:outerShdw>
                </a:effectLst>
              </a:rPr>
              <a:t>Our School Vision:</a:t>
            </a:r>
          </a:p>
        </p:txBody>
      </p:sp>
    </p:spTree>
    <p:extLst>
      <p:ext uri="{BB962C8B-B14F-4D97-AF65-F5344CB8AC3E}">
        <p14:creationId xmlns:p14="http://schemas.microsoft.com/office/powerpoint/2010/main" val="25641132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FC4E5B3-172B-4D8A-A372-1E15665B11AE}"/>
              </a:ext>
            </a:extLst>
          </p:cNvPr>
          <p:cNvSpPr/>
          <p:nvPr/>
        </p:nvSpPr>
        <p:spPr>
          <a:xfrm>
            <a:off x="2957220" y="221031"/>
            <a:ext cx="5561138" cy="646331"/>
          </a:xfrm>
          <a:prstGeom prst="rect">
            <a:avLst/>
          </a:prstGeom>
          <a:noFill/>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w="0"/>
                <a:gradFill>
                  <a:gsLst>
                    <a:gs pos="0">
                      <a:srgbClr val="FF8021">
                        <a:lumMod val="50000"/>
                      </a:srgbClr>
                    </a:gs>
                    <a:gs pos="50000">
                      <a:srgbClr val="FF8021"/>
                    </a:gs>
                    <a:gs pos="100000">
                      <a:srgbClr val="FF8021">
                        <a:lumMod val="60000"/>
                        <a:lumOff val="40000"/>
                      </a:srgbClr>
                    </a:gs>
                  </a:gsLst>
                  <a:lin ang="5400000"/>
                </a:gradFill>
                <a:effectLst>
                  <a:reflection blurRad="6350" stA="53000" endA="300" endPos="35500" dir="5400000" sy="-90000" algn="bl" rotWithShape="0"/>
                </a:effectLst>
                <a:uLnTx/>
                <a:uFillTx/>
                <a:latin typeface="Trebuchet MS"/>
                <a:ea typeface="+mn-ea"/>
                <a:cs typeface="+mn-cs"/>
              </a:rPr>
              <a:t>Who will be teaching you?</a:t>
            </a:r>
          </a:p>
        </p:txBody>
      </p:sp>
      <p:sp>
        <p:nvSpPr>
          <p:cNvPr id="9" name="TextBox 8">
            <a:extLst>
              <a:ext uri="{FF2B5EF4-FFF2-40B4-BE49-F238E27FC236}">
                <a16:creationId xmlns:a16="http://schemas.microsoft.com/office/drawing/2014/main" id="{BFF03ED9-D7D2-4FBD-BAEE-E8C4A283741F}"/>
              </a:ext>
            </a:extLst>
          </p:cNvPr>
          <p:cNvSpPr txBox="1"/>
          <p:nvPr/>
        </p:nvSpPr>
        <p:spPr>
          <a:xfrm>
            <a:off x="2294365" y="3879575"/>
            <a:ext cx="2066925" cy="1477328"/>
          </a:xfrm>
          <a:prstGeom prst="rect">
            <a:avLst/>
          </a:prstGeom>
          <a:solidFill>
            <a:schemeClr val="accent2">
              <a:lumMod val="40000"/>
              <a:lumOff val="60000"/>
            </a:schemeClr>
          </a:solid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Miss Samuel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Trebuchet MS"/>
              <a:ea typeface="+mn-ea"/>
              <a:cs typeface="+mn-cs"/>
            </a:endParaRPr>
          </a:p>
          <a:p>
            <a:pPr>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French, Music </a:t>
            </a:r>
            <a:r>
              <a:rPr lang="en-GB" dirty="0">
                <a:solidFill>
                  <a:prstClr val="black"/>
                </a:solidFill>
              </a:rPr>
              <a:t>PSCHE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 </a:t>
            </a:r>
          </a:p>
        </p:txBody>
      </p:sp>
      <p:sp>
        <p:nvSpPr>
          <p:cNvPr id="10" name="TextBox 9">
            <a:extLst>
              <a:ext uri="{FF2B5EF4-FFF2-40B4-BE49-F238E27FC236}">
                <a16:creationId xmlns:a16="http://schemas.microsoft.com/office/drawing/2014/main" id="{376AB1A9-D425-46C9-A91A-C93D0A4FC806}"/>
              </a:ext>
            </a:extLst>
          </p:cNvPr>
          <p:cNvSpPr txBox="1"/>
          <p:nvPr/>
        </p:nvSpPr>
        <p:spPr>
          <a:xfrm>
            <a:off x="7289800" y="3705225"/>
            <a:ext cx="1589088" cy="2585323"/>
          </a:xfrm>
          <a:prstGeom prst="rect">
            <a:avLst/>
          </a:prstGeom>
          <a:solidFill>
            <a:schemeClr val="accent2">
              <a:lumMod val="40000"/>
              <a:lumOff val="60000"/>
            </a:schemeClr>
          </a:solid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Mrs Ibison Weds- Fri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Trebuchet M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Science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Computing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Maths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English</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Art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Trebuchet MS"/>
              </a:rPr>
              <a:t>P.E</a:t>
            </a:r>
            <a:endParaRPr kumimoji="0" lang="en-GB" sz="1800" b="0" i="0" u="none" strike="noStrike" kern="1200" cap="none" spc="0" normalizeH="0" baseline="0" noProof="0" dirty="0">
              <a:ln>
                <a:noFill/>
              </a:ln>
              <a:solidFill>
                <a:prstClr val="black"/>
              </a:solidFill>
              <a:effectLst/>
              <a:uLnTx/>
              <a:uFillTx/>
              <a:latin typeface="Trebuchet MS"/>
              <a:ea typeface="+mn-ea"/>
              <a:cs typeface="+mn-cs"/>
            </a:endParaRPr>
          </a:p>
        </p:txBody>
      </p:sp>
      <p:sp>
        <p:nvSpPr>
          <p:cNvPr id="11" name="TextBox 10">
            <a:extLst>
              <a:ext uri="{FF2B5EF4-FFF2-40B4-BE49-F238E27FC236}">
                <a16:creationId xmlns:a16="http://schemas.microsoft.com/office/drawing/2014/main" id="{0C07717A-FA59-434E-A2D6-164618F42391}"/>
              </a:ext>
            </a:extLst>
          </p:cNvPr>
          <p:cNvSpPr txBox="1"/>
          <p:nvPr/>
        </p:nvSpPr>
        <p:spPr>
          <a:xfrm>
            <a:off x="222250" y="3009900"/>
            <a:ext cx="1584325" cy="2308324"/>
          </a:xfrm>
          <a:prstGeom prst="rect">
            <a:avLst/>
          </a:prstGeom>
          <a:solidFill>
            <a:schemeClr val="accent2">
              <a:lumMod val="40000"/>
              <a:lumOff val="60000"/>
            </a:schemeClr>
          </a:solid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Mrs Cooper Mon- Tues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Trebuchet M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RE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P.E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Maths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English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Trebuchet MS"/>
              <a:ea typeface="+mn-ea"/>
              <a:cs typeface="+mn-cs"/>
            </a:endParaRPr>
          </a:p>
        </p:txBody>
      </p:sp>
      <p:pic>
        <p:nvPicPr>
          <p:cNvPr id="15366" name="Picture 11">
            <a:extLst>
              <a:ext uri="{FF2B5EF4-FFF2-40B4-BE49-F238E27FC236}">
                <a16:creationId xmlns:a16="http://schemas.microsoft.com/office/drawing/2014/main" id="{9C4DBB63-0CE3-483A-9A15-ECE06E4C64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39700"/>
            <a:ext cx="1443038" cy="256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7AAC92B6-F91B-4BCA-9936-EED0E9D91775}"/>
              </a:ext>
            </a:extLst>
          </p:cNvPr>
          <p:cNvSpPr txBox="1"/>
          <p:nvPr/>
        </p:nvSpPr>
        <p:spPr>
          <a:xfrm>
            <a:off x="4694238" y="5595938"/>
            <a:ext cx="2066925" cy="646112"/>
          </a:xfrm>
          <a:prstGeom prst="rect">
            <a:avLst/>
          </a:prstGeom>
          <a:solidFill>
            <a:schemeClr val="accent2">
              <a:lumMod val="40000"/>
              <a:lumOff val="60000"/>
            </a:schemeClr>
          </a:solid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Mrs Westby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Teaching Assistant</a:t>
            </a:r>
          </a:p>
        </p:txBody>
      </p:sp>
      <p:pic>
        <p:nvPicPr>
          <p:cNvPr id="15368" name="Picture 1">
            <a:extLst>
              <a:ext uri="{FF2B5EF4-FFF2-40B4-BE49-F238E27FC236}">
                <a16:creationId xmlns:a16="http://schemas.microsoft.com/office/drawing/2014/main" id="{CF823EBC-E64D-4394-A084-0C80982F91A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t="14098"/>
          <a:stretch>
            <a:fillRect/>
          </a:stretch>
        </p:blipFill>
        <p:spPr bwMode="auto">
          <a:xfrm>
            <a:off x="2579688" y="1301750"/>
            <a:ext cx="1584325" cy="201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3">
            <a:extLst>
              <a:ext uri="{FF2B5EF4-FFF2-40B4-BE49-F238E27FC236}">
                <a16:creationId xmlns:a16="http://schemas.microsoft.com/office/drawing/2014/main" id="{25A16E4C-E220-42FF-BADC-CEC5716DE41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97713" y="1260475"/>
            <a:ext cx="1677987" cy="216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4">
            <a:extLst>
              <a:ext uri="{FF2B5EF4-FFF2-40B4-BE49-F238E27FC236}">
                <a16:creationId xmlns:a16="http://schemas.microsoft.com/office/drawing/2014/main" id="{162147B7-0E63-439A-8042-25021631D0C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08538" y="3287713"/>
            <a:ext cx="1836737"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188640"/>
            <a:ext cx="6512511" cy="576064"/>
          </a:xfrm>
        </p:spPr>
        <p:txBody>
          <a:bodyPr/>
          <a:lstStyle/>
          <a:p>
            <a:pPr marL="0" indent="0" algn="ctr">
              <a:buNone/>
            </a:pPr>
            <a:r>
              <a:rPr lang="en-GB" sz="2800" dirty="0"/>
              <a:t>School website and how to contact us</a:t>
            </a:r>
          </a:p>
        </p:txBody>
      </p:sp>
      <p:sp>
        <p:nvSpPr>
          <p:cNvPr id="4" name="TextBox 3"/>
          <p:cNvSpPr txBox="1"/>
          <p:nvPr/>
        </p:nvSpPr>
        <p:spPr>
          <a:xfrm>
            <a:off x="251520" y="949101"/>
            <a:ext cx="8640960" cy="5693866"/>
          </a:xfrm>
          <a:prstGeom prst="rect">
            <a:avLst/>
          </a:prstGeom>
          <a:noFill/>
        </p:spPr>
        <p:txBody>
          <a:bodyPr wrap="square" rtlCol="0">
            <a:spAutoFit/>
          </a:bodyPr>
          <a:lstStyle/>
          <a:p>
            <a:pPr marL="342900" indent="-342900">
              <a:buFont typeface="Arial" pitchFamily="34" charset="0"/>
              <a:buChar char="•"/>
            </a:pPr>
            <a:r>
              <a:rPr lang="en-GB" sz="1400" dirty="0">
                <a:solidFill>
                  <a:srgbClr val="002060"/>
                </a:solidFill>
                <a:latin typeface="CCW Cursive Writing 7" pitchFamily="66" charset="0"/>
              </a:rPr>
              <a:t>We will be using and updating our school website and class page frequently over the year. Please keep up to date of any announcements. </a:t>
            </a:r>
            <a:r>
              <a:rPr lang="en-GB" sz="1400" dirty="0">
                <a:solidFill>
                  <a:srgbClr val="002060"/>
                </a:solidFill>
                <a:latin typeface="CCW Cursive Writing 7" pitchFamily="66" charset="0"/>
                <a:hlinkClick r:id="rId2"/>
              </a:rPr>
              <a:t>https://www.stphilipssouthport.com/</a:t>
            </a:r>
            <a:endParaRPr lang="en-GB" sz="1400" dirty="0">
              <a:solidFill>
                <a:srgbClr val="002060"/>
              </a:solidFill>
              <a:latin typeface="CCW Cursive Writing 7" pitchFamily="66" charset="0"/>
            </a:endParaRPr>
          </a:p>
          <a:p>
            <a:pPr marL="342900" indent="-342900">
              <a:buFont typeface="Arial" pitchFamily="34" charset="0"/>
              <a:buChar char="•"/>
            </a:pPr>
            <a:endParaRPr lang="en-GB" sz="1400" dirty="0">
              <a:solidFill>
                <a:srgbClr val="002060"/>
              </a:solidFill>
              <a:latin typeface="CCW Cursive Writing 7" pitchFamily="66" charset="0"/>
            </a:endParaRPr>
          </a:p>
          <a:p>
            <a:pPr marL="342900" indent="-342900">
              <a:buFont typeface="Arial" pitchFamily="34" charset="0"/>
              <a:buChar char="•"/>
            </a:pPr>
            <a:r>
              <a:rPr lang="en-GB" sz="1400" dirty="0">
                <a:solidFill>
                  <a:srgbClr val="002060"/>
                </a:solidFill>
                <a:latin typeface="CCW Cursive Writing 7" pitchFamily="66" charset="0"/>
              </a:rPr>
              <a:t>Contact details are on the homepage so if you are needing to get in contact with school-</a:t>
            </a:r>
          </a:p>
          <a:p>
            <a:pPr marL="342900" indent="-342900">
              <a:buFont typeface="Arial" pitchFamily="34" charset="0"/>
              <a:buChar char="•"/>
            </a:pPr>
            <a:endParaRPr lang="en-GB" sz="1400" dirty="0">
              <a:solidFill>
                <a:schemeClr val="accent4">
                  <a:lumMod val="50000"/>
                </a:schemeClr>
              </a:solidFill>
              <a:latin typeface="CCW Cursive Writing 7" pitchFamily="66" charset="0"/>
            </a:endParaRPr>
          </a:p>
          <a:p>
            <a:r>
              <a:rPr lang="en-GB" sz="1400" dirty="0">
                <a:solidFill>
                  <a:schemeClr val="accent4">
                    <a:lumMod val="50000"/>
                  </a:schemeClr>
                </a:solidFill>
                <a:latin typeface="CCW Cursive Writing 7" pitchFamily="66" charset="0"/>
              </a:rPr>
              <a:t> </a:t>
            </a:r>
            <a:r>
              <a:rPr lang="en-GB" sz="1400" dirty="0" err="1">
                <a:solidFill>
                  <a:schemeClr val="accent4">
                    <a:lumMod val="50000"/>
                  </a:schemeClr>
                </a:solidFill>
                <a:latin typeface="CCW Cursive Writing 7" pitchFamily="66" charset="0"/>
              </a:rPr>
              <a:t>head@sps.sefton.school</a:t>
            </a:r>
            <a:r>
              <a:rPr lang="en-GB" sz="1400" dirty="0">
                <a:solidFill>
                  <a:schemeClr val="accent4">
                    <a:lumMod val="50000"/>
                  </a:schemeClr>
                </a:solidFill>
                <a:latin typeface="CCW Cursive Writing 7" pitchFamily="66" charset="0"/>
              </a:rPr>
              <a:t> </a:t>
            </a:r>
          </a:p>
          <a:p>
            <a:r>
              <a:rPr lang="en-GB" sz="1400" u="sng" dirty="0">
                <a:solidFill>
                  <a:schemeClr val="accent4">
                    <a:lumMod val="50000"/>
                  </a:schemeClr>
                </a:solidFill>
                <a:latin typeface="CCW Cursive Writing 7" pitchFamily="66" charset="0"/>
                <a:hlinkClick r:id="rId3">
                  <a:extLst>
                    <a:ext uri="{A12FA001-AC4F-418D-AE19-62706E023703}">
                      <ahyp:hlinkClr xmlns:ahyp="http://schemas.microsoft.com/office/drawing/2018/hyperlinkcolor" val="tx"/>
                    </a:ext>
                  </a:extLst>
                </a:hlinkClick>
              </a:rPr>
              <a:t> </a:t>
            </a:r>
            <a:r>
              <a:rPr lang="en-GB" sz="1400" u="sng" dirty="0" err="1">
                <a:solidFill>
                  <a:schemeClr val="accent4">
                    <a:lumMod val="50000"/>
                  </a:schemeClr>
                </a:solidFill>
                <a:latin typeface="CCW Cursive Writing 7" pitchFamily="66" charset="0"/>
                <a:hlinkClick r:id="rId3">
                  <a:extLst>
                    <a:ext uri="{A12FA001-AC4F-418D-AE19-62706E023703}">
                      <ahyp:hlinkClr xmlns:ahyp="http://schemas.microsoft.com/office/drawing/2018/hyperlinkcolor" val="tx"/>
                    </a:ext>
                  </a:extLst>
                </a:hlinkClick>
              </a:rPr>
              <a:t>admin@sps.sefton.school</a:t>
            </a:r>
            <a:endParaRPr lang="en-GB" sz="1400" u="sng" dirty="0">
              <a:solidFill>
                <a:schemeClr val="accent4">
                  <a:lumMod val="50000"/>
                </a:schemeClr>
              </a:solidFill>
              <a:latin typeface="CCW Cursive Writing 7" pitchFamily="66" charset="0"/>
            </a:endParaRPr>
          </a:p>
          <a:p>
            <a:r>
              <a:rPr lang="en-GB" sz="1400" dirty="0">
                <a:solidFill>
                  <a:schemeClr val="accent4">
                    <a:lumMod val="50000"/>
                  </a:schemeClr>
                </a:solidFill>
                <a:latin typeface="CCW Cursive Writing 7" pitchFamily="66" charset="0"/>
                <a:hlinkClick r:id="rId4">
                  <a:extLst>
                    <a:ext uri="{A12FA001-AC4F-418D-AE19-62706E023703}">
                      <ahyp:hlinkClr xmlns:ahyp="http://schemas.microsoft.com/office/drawing/2018/hyperlinkcolor" val="tx"/>
                    </a:ext>
                  </a:extLst>
                </a:hlinkClick>
              </a:rPr>
              <a:t> </a:t>
            </a:r>
            <a:r>
              <a:rPr lang="en-GB" sz="1400" dirty="0" err="1">
                <a:solidFill>
                  <a:schemeClr val="accent4">
                    <a:lumMod val="50000"/>
                  </a:schemeClr>
                </a:solidFill>
                <a:latin typeface="CCW Cursive Writing 7" pitchFamily="66" charset="0"/>
                <a:hlinkClick r:id="rId4">
                  <a:extLst>
                    <a:ext uri="{A12FA001-AC4F-418D-AE19-62706E023703}">
                      <ahyp:hlinkClr xmlns:ahyp="http://schemas.microsoft.com/office/drawing/2018/hyperlinkcolor" val="tx"/>
                    </a:ext>
                  </a:extLst>
                </a:hlinkClick>
              </a:rPr>
              <a:t>coopere@sps.sefton.school</a:t>
            </a:r>
            <a:r>
              <a:rPr lang="en-GB" sz="1400" dirty="0">
                <a:solidFill>
                  <a:schemeClr val="accent4">
                    <a:lumMod val="50000"/>
                  </a:schemeClr>
                </a:solidFill>
                <a:latin typeface="CCW Cursive Writing 7" pitchFamily="66" charset="0"/>
              </a:rPr>
              <a:t> </a:t>
            </a:r>
          </a:p>
          <a:p>
            <a:r>
              <a:rPr lang="en-GB" sz="1400" dirty="0">
                <a:solidFill>
                  <a:schemeClr val="accent4">
                    <a:lumMod val="50000"/>
                  </a:schemeClr>
                </a:solidFill>
                <a:latin typeface="CCW Cursive Writing 7" pitchFamily="66" charset="0"/>
                <a:hlinkClick r:id="rId5">
                  <a:extLst>
                    <a:ext uri="{A12FA001-AC4F-418D-AE19-62706E023703}">
                      <ahyp:hlinkClr xmlns:ahyp="http://schemas.microsoft.com/office/drawing/2018/hyperlinkcolor" val="tx"/>
                    </a:ext>
                  </a:extLst>
                </a:hlinkClick>
              </a:rPr>
              <a:t> </a:t>
            </a:r>
            <a:r>
              <a:rPr lang="en-GB" sz="1400" dirty="0" err="1">
                <a:solidFill>
                  <a:schemeClr val="accent4">
                    <a:lumMod val="50000"/>
                  </a:schemeClr>
                </a:solidFill>
                <a:latin typeface="CCW Cursive Writing 7" pitchFamily="66" charset="0"/>
                <a:hlinkClick r:id="rId5">
                  <a:extLst>
                    <a:ext uri="{A12FA001-AC4F-418D-AE19-62706E023703}">
                      <ahyp:hlinkClr xmlns:ahyp="http://schemas.microsoft.com/office/drawing/2018/hyperlinkcolor" val="tx"/>
                    </a:ext>
                  </a:extLst>
                </a:hlinkClick>
              </a:rPr>
              <a:t>ibisonm@sps.sefton.school</a:t>
            </a:r>
            <a:endParaRPr lang="en-GB" sz="1400" dirty="0">
              <a:solidFill>
                <a:schemeClr val="accent4">
                  <a:lumMod val="50000"/>
                </a:schemeClr>
              </a:solidFill>
              <a:latin typeface="CCW Cursive Writing 7" pitchFamily="66" charset="0"/>
            </a:endParaRPr>
          </a:p>
          <a:p>
            <a:endParaRPr lang="en-GB" sz="1400" dirty="0">
              <a:solidFill>
                <a:srgbClr val="002060"/>
              </a:solidFill>
              <a:latin typeface="CCW Cursive Writing 7" pitchFamily="66" charset="0"/>
            </a:endParaRPr>
          </a:p>
          <a:p>
            <a:r>
              <a:rPr lang="en-GB" sz="1400" dirty="0">
                <a:solidFill>
                  <a:srgbClr val="002060"/>
                </a:solidFill>
                <a:latin typeface="CCW Cursive Writing 7" pitchFamily="66" charset="0"/>
              </a:rPr>
              <a:t>Mrs Edward says please be respectful of teachers work life balance.  Emails should be proportionate and at sensible times.</a:t>
            </a:r>
          </a:p>
          <a:p>
            <a:endParaRPr lang="en-GB" sz="1400" dirty="0">
              <a:solidFill>
                <a:srgbClr val="002060"/>
              </a:solidFill>
              <a:latin typeface="CCW Cursive Writing 7" pitchFamily="66" charset="0"/>
            </a:endParaRPr>
          </a:p>
          <a:p>
            <a:r>
              <a:rPr lang="en-GB" sz="1400" dirty="0">
                <a:solidFill>
                  <a:srgbClr val="002060"/>
                </a:solidFill>
                <a:latin typeface="CCW Cursive Writing 7" pitchFamily="66" charset="0"/>
              </a:rPr>
              <a:t>Parent </a:t>
            </a:r>
            <a:r>
              <a:rPr lang="en-GB" sz="1400" dirty="0" err="1">
                <a:solidFill>
                  <a:srgbClr val="002060"/>
                </a:solidFill>
                <a:latin typeface="CCW Cursive Writing 7" pitchFamily="66" charset="0"/>
              </a:rPr>
              <a:t>Whatsapp</a:t>
            </a:r>
            <a:r>
              <a:rPr lang="en-GB" sz="1400" dirty="0">
                <a:solidFill>
                  <a:srgbClr val="002060"/>
                </a:solidFill>
                <a:latin typeface="CCW Cursive Writing 7" pitchFamily="66" charset="0"/>
              </a:rPr>
              <a:t> use should be respectful of all members of the school community.</a:t>
            </a:r>
          </a:p>
          <a:p>
            <a:endParaRPr lang="en-GB" sz="1400" dirty="0">
              <a:solidFill>
                <a:srgbClr val="002060"/>
              </a:solidFill>
              <a:latin typeface="CCW Cursive Writing 7" pitchFamily="66" charset="0"/>
            </a:endParaRPr>
          </a:p>
          <a:p>
            <a:r>
              <a:rPr lang="en-GB" sz="1400" dirty="0">
                <a:solidFill>
                  <a:srgbClr val="002060"/>
                </a:solidFill>
                <a:latin typeface="CCW Cursive Writing 7" pitchFamily="66" charset="0"/>
              </a:rPr>
              <a:t>Staff are not able to have lengthy conversations at the start of the school day and any more than a brief chat at the end of the day needs to be a planned appointment.</a:t>
            </a:r>
          </a:p>
          <a:p>
            <a:endParaRPr lang="en-GB" sz="1400" dirty="0">
              <a:solidFill>
                <a:srgbClr val="002060"/>
              </a:solidFill>
              <a:latin typeface="CCW Cursive Writing 7" pitchFamily="66" charset="0"/>
            </a:endParaRPr>
          </a:p>
          <a:p>
            <a:r>
              <a:rPr lang="en-GB" sz="1400" dirty="0">
                <a:solidFill>
                  <a:srgbClr val="002060"/>
                </a:solidFill>
                <a:latin typeface="CCW Cursive Writing 7" pitchFamily="66" charset="0"/>
              </a:rPr>
              <a:t>Mrs Edward is usually on the path at the start and end of each day if you need a quick word. </a:t>
            </a:r>
          </a:p>
        </p:txBody>
      </p:sp>
    </p:spTree>
    <p:extLst>
      <p:ext uri="{BB962C8B-B14F-4D97-AF65-F5344CB8AC3E}">
        <p14:creationId xmlns:p14="http://schemas.microsoft.com/office/powerpoint/2010/main" val="5745490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latin typeface="CCW Cursive Writing 7" pitchFamily="66" charset="0"/>
              </a:rPr>
              <a:t>Medical</a:t>
            </a:r>
          </a:p>
        </p:txBody>
      </p:sp>
      <p:sp>
        <p:nvSpPr>
          <p:cNvPr id="3" name="Content Placeholder 2"/>
          <p:cNvSpPr>
            <a:spLocks noGrp="1"/>
          </p:cNvSpPr>
          <p:nvPr>
            <p:ph sz="quarter" idx="13"/>
          </p:nvPr>
        </p:nvSpPr>
        <p:spPr>
          <a:xfrm>
            <a:off x="611560" y="1274128"/>
            <a:ext cx="7920880" cy="4608512"/>
          </a:xfrm>
        </p:spPr>
        <p:txBody>
          <a:bodyPr>
            <a:noAutofit/>
          </a:bodyPr>
          <a:lstStyle/>
          <a:p>
            <a:pPr marL="45720" indent="0">
              <a:buNone/>
            </a:pPr>
            <a:endParaRPr lang="en-GB" sz="1400" dirty="0">
              <a:solidFill>
                <a:schemeClr val="accent1">
                  <a:lumMod val="50000"/>
                </a:schemeClr>
              </a:solidFill>
              <a:latin typeface="CCW Cursive Writing 7" pitchFamily="66" charset="0"/>
            </a:endParaRPr>
          </a:p>
          <a:p>
            <a:pPr>
              <a:buFont typeface="Arial" pitchFamily="34" charset="0"/>
              <a:buChar char="•"/>
            </a:pPr>
            <a:r>
              <a:rPr lang="en-GB" sz="1400" dirty="0">
                <a:solidFill>
                  <a:schemeClr val="accent1">
                    <a:lumMod val="50000"/>
                  </a:schemeClr>
                </a:solidFill>
                <a:latin typeface="CCW Cursive Writing 7" pitchFamily="66" charset="0"/>
              </a:rPr>
              <a:t> </a:t>
            </a:r>
            <a:r>
              <a:rPr lang="en-GB" sz="2000" dirty="0">
                <a:solidFill>
                  <a:schemeClr val="accent1">
                    <a:lumMod val="50000"/>
                  </a:schemeClr>
                </a:solidFill>
                <a:latin typeface="CCW Cursive Writing 7" pitchFamily="66" charset="0"/>
              </a:rPr>
              <a:t>Any medication updates – please let us know of any changes</a:t>
            </a:r>
          </a:p>
          <a:p>
            <a:pPr marL="45720" indent="0">
              <a:buNone/>
            </a:pPr>
            <a:endParaRPr lang="en-GB" sz="2000" dirty="0">
              <a:solidFill>
                <a:schemeClr val="accent1">
                  <a:lumMod val="50000"/>
                </a:schemeClr>
              </a:solidFill>
              <a:latin typeface="CCW Cursive Writing 7" pitchFamily="66" charset="0"/>
            </a:endParaRPr>
          </a:p>
          <a:p>
            <a:pPr>
              <a:buFont typeface="Arial" pitchFamily="34" charset="0"/>
              <a:buChar char="•"/>
            </a:pPr>
            <a:r>
              <a:rPr lang="en-GB" sz="2000" dirty="0">
                <a:solidFill>
                  <a:schemeClr val="accent1">
                    <a:lumMod val="50000"/>
                  </a:schemeClr>
                </a:solidFill>
                <a:latin typeface="CCW Cursive Writing 7" pitchFamily="66" charset="0"/>
              </a:rPr>
              <a:t>If your child needs any prescribed medication, a medical form needs to be filled in at the office before we are able to administer it. </a:t>
            </a:r>
          </a:p>
          <a:p>
            <a:pPr marL="45720" indent="0" algn="ctr">
              <a:buNone/>
            </a:pPr>
            <a:r>
              <a:rPr lang="en-GB" sz="2000" dirty="0">
                <a:solidFill>
                  <a:schemeClr val="accent1">
                    <a:lumMod val="50000"/>
                  </a:schemeClr>
                </a:solidFill>
                <a:latin typeface="CCW Cursive Writing 7" pitchFamily="66" charset="0"/>
              </a:rPr>
              <a:t>  </a:t>
            </a:r>
          </a:p>
          <a:p>
            <a:pPr marL="45720" indent="0" algn="ctr">
              <a:buNone/>
            </a:pPr>
            <a:r>
              <a:rPr lang="en-GB" sz="2000" dirty="0">
                <a:solidFill>
                  <a:schemeClr val="accent1">
                    <a:lumMod val="50000"/>
                  </a:schemeClr>
                </a:solidFill>
                <a:latin typeface="CCW Cursive Writing 7" pitchFamily="66" charset="0"/>
              </a:rPr>
              <a:t>Thank you</a:t>
            </a:r>
          </a:p>
          <a:p>
            <a:pPr marL="45720" indent="0">
              <a:buNone/>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accent1">
                  <a:lumMod val="50000"/>
                </a:schemeClr>
              </a:solidFill>
              <a:latin typeface="CCW Cursive Writing 7" pitchFamily="66" charset="0"/>
            </a:endParaRPr>
          </a:p>
          <a:p>
            <a:pPr>
              <a:buFont typeface="Wingdings" pitchFamily="2" charset="2"/>
              <a:buChar char="q"/>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800" dirty="0">
              <a:solidFill>
                <a:schemeClr val="bg1">
                  <a:lumMod val="95000"/>
                  <a:lumOff val="5000"/>
                </a:schemeClr>
              </a:solidFill>
              <a:latin typeface="CCW Cursive Writing 7" pitchFamily="66" charset="0"/>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260648"/>
            <a:ext cx="927483" cy="1196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latin typeface="CCW Cursive Writing 7" pitchFamily="66" charset="0"/>
              </a:rPr>
              <a:t>Housekeeping!</a:t>
            </a:r>
          </a:p>
        </p:txBody>
      </p:sp>
      <p:sp>
        <p:nvSpPr>
          <p:cNvPr id="3" name="Content Placeholder 2"/>
          <p:cNvSpPr>
            <a:spLocks noGrp="1"/>
          </p:cNvSpPr>
          <p:nvPr>
            <p:ph sz="quarter" idx="13"/>
          </p:nvPr>
        </p:nvSpPr>
        <p:spPr>
          <a:xfrm>
            <a:off x="588405" y="980728"/>
            <a:ext cx="7920880" cy="5411223"/>
          </a:xfrm>
        </p:spPr>
        <p:txBody>
          <a:bodyPr>
            <a:noAutofit/>
          </a:bodyPr>
          <a:lstStyle/>
          <a:p>
            <a:pPr>
              <a:buFont typeface="Arial" pitchFamily="34" charset="0"/>
              <a:buChar char="•"/>
            </a:pPr>
            <a:r>
              <a:rPr lang="en-GB" sz="2400" dirty="0">
                <a:solidFill>
                  <a:schemeClr val="accent1">
                    <a:lumMod val="50000"/>
                  </a:schemeClr>
                </a:solidFill>
                <a:latin typeface="CCW Cursive Writing 7" pitchFamily="66" charset="0"/>
              </a:rPr>
              <a:t>Please name all clothing</a:t>
            </a:r>
          </a:p>
          <a:p>
            <a:pPr>
              <a:buFont typeface="Arial" pitchFamily="34" charset="0"/>
              <a:buChar char="•"/>
            </a:pPr>
            <a:r>
              <a:rPr lang="en-GB" sz="2400" dirty="0">
                <a:solidFill>
                  <a:schemeClr val="accent1">
                    <a:lumMod val="50000"/>
                  </a:schemeClr>
                </a:solidFill>
                <a:latin typeface="CCW Cursive Writing 7" pitchFamily="66" charset="0"/>
              </a:rPr>
              <a:t>PE is on </a:t>
            </a:r>
            <a:r>
              <a:rPr lang="en-GB" sz="2400" b="1" dirty="0">
                <a:solidFill>
                  <a:srgbClr val="FF0000"/>
                </a:solidFill>
                <a:latin typeface="CCW Cursive Writing 7" pitchFamily="66" charset="0"/>
              </a:rPr>
              <a:t>Thursday and Friday afternoons- no earrings</a:t>
            </a:r>
            <a:endParaRPr lang="en-GB" sz="2400" dirty="0">
              <a:solidFill>
                <a:schemeClr val="accent1">
                  <a:lumMod val="50000"/>
                </a:schemeClr>
              </a:solidFill>
              <a:latin typeface="CCW Cursive Writing 7" pitchFamily="66" charset="0"/>
            </a:endParaRPr>
          </a:p>
          <a:p>
            <a:pPr>
              <a:buFont typeface="Arial" pitchFamily="34" charset="0"/>
              <a:buChar char="•"/>
            </a:pPr>
            <a:r>
              <a:rPr lang="en-GB" sz="2400" dirty="0">
                <a:solidFill>
                  <a:schemeClr val="accent1">
                    <a:lumMod val="50000"/>
                  </a:schemeClr>
                </a:solidFill>
                <a:latin typeface="CCW Cursive Writing 7" pitchFamily="66" charset="0"/>
              </a:rPr>
              <a:t>Please make sure your child has a water bottle each day</a:t>
            </a:r>
          </a:p>
          <a:p>
            <a:pPr>
              <a:buFont typeface="Arial" pitchFamily="34" charset="0"/>
              <a:buChar char="•"/>
            </a:pPr>
            <a:r>
              <a:rPr lang="en-GB" sz="2400" dirty="0">
                <a:solidFill>
                  <a:schemeClr val="accent1">
                    <a:lumMod val="50000"/>
                  </a:schemeClr>
                </a:solidFill>
                <a:latin typeface="CCW Cursive Writing 7" pitchFamily="66" charset="0"/>
              </a:rPr>
              <a:t>Healthy snacks can be brought in for Junior morning break time – fruit, vegetable sticks, cereal bars (no sweets or nuts  please).</a:t>
            </a:r>
          </a:p>
          <a:p>
            <a:pPr>
              <a:buFont typeface="Arial" pitchFamily="34" charset="0"/>
              <a:buChar char="•"/>
            </a:pPr>
            <a:r>
              <a:rPr lang="en-GB" sz="2400" dirty="0">
                <a:solidFill>
                  <a:schemeClr val="accent1">
                    <a:lumMod val="50000"/>
                  </a:schemeClr>
                </a:solidFill>
                <a:latin typeface="CCW Cursive Writing 7" pitchFamily="66" charset="0"/>
              </a:rPr>
              <a:t>Infants receive a piece of fruit each day</a:t>
            </a:r>
          </a:p>
          <a:p>
            <a:pPr>
              <a:buFont typeface="Arial" pitchFamily="34" charset="0"/>
              <a:buChar char="•"/>
            </a:pPr>
            <a:r>
              <a:rPr lang="en-GB" sz="2400" dirty="0">
                <a:solidFill>
                  <a:schemeClr val="accent1">
                    <a:lumMod val="50000"/>
                  </a:schemeClr>
                </a:solidFill>
                <a:latin typeface="CCW Cursive Writing 7" pitchFamily="66" charset="0"/>
              </a:rPr>
              <a:t>Swimming will be after Christmas.</a:t>
            </a: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2400" dirty="0">
              <a:solidFill>
                <a:schemeClr val="accent1">
                  <a:lumMod val="50000"/>
                </a:schemeClr>
              </a:solidFill>
              <a:latin typeface="CCW Cursive Writing 7" pitchFamily="66" charset="0"/>
            </a:endParaRPr>
          </a:p>
          <a:p>
            <a:pPr>
              <a:buFont typeface="Wingdings" pitchFamily="2" charset="2"/>
              <a:buChar char="q"/>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bg1">
                  <a:lumMod val="95000"/>
                  <a:lumOff val="5000"/>
                </a:schemeClr>
              </a:solidFill>
              <a:latin typeface="CCW Cursive Writing 7" pitchFamily="66" charset="0"/>
            </a:endParaRPr>
          </a:p>
        </p:txBody>
      </p:sp>
      <p:pic>
        <p:nvPicPr>
          <p:cNvPr id="1026" name="Picture 2" descr="C:\Users\Home\AppData\Local\Microsoft\Windows\Temporary Internet Files\Content.IE5\7HH9JGS0\PE1[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8710" y="188640"/>
            <a:ext cx="1365290" cy="1234759"/>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Home\AppData\Local\Microsoft\Windows\Temporary Internet Files\Content.IE5\GKM1KWU5\bottle_of_water_by_orialas-d48tb32[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37633" y="5426087"/>
            <a:ext cx="1289010" cy="1411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544" y="260648"/>
            <a:ext cx="6512511" cy="1143000"/>
          </a:xfrm>
        </p:spPr>
        <p:txBody>
          <a:bodyPr/>
          <a:lstStyle/>
          <a:p>
            <a:pPr marL="0" indent="0">
              <a:buNone/>
            </a:pPr>
            <a:r>
              <a:rPr lang="en-GB" dirty="0">
                <a:solidFill>
                  <a:srgbClr val="002060"/>
                </a:solidFill>
                <a:latin typeface="CCW Cursive Writing 7" pitchFamily="66" charset="0"/>
              </a:rPr>
              <a:t>Uniform</a:t>
            </a:r>
          </a:p>
        </p:txBody>
      </p:sp>
      <p:sp>
        <p:nvSpPr>
          <p:cNvPr id="3" name="Content Placeholder 2"/>
          <p:cNvSpPr>
            <a:spLocks noGrp="1"/>
          </p:cNvSpPr>
          <p:nvPr>
            <p:ph sz="quarter" idx="13"/>
          </p:nvPr>
        </p:nvSpPr>
        <p:spPr>
          <a:xfrm>
            <a:off x="467544" y="1496566"/>
            <a:ext cx="3816424" cy="4104456"/>
          </a:xfrm>
          <a:solidFill>
            <a:schemeClr val="accent2"/>
          </a:solidFill>
        </p:spPr>
        <p:txBody>
          <a:bodyPr>
            <a:normAutofit lnSpcReduction="10000"/>
          </a:bodyPr>
          <a:lstStyle/>
          <a:p>
            <a:r>
              <a:rPr lang="en-GB" b="1" u="sng" dirty="0">
                <a:effectLst>
                  <a:outerShdw blurRad="69850" dist="43180" dir="5400000" sx="0" sy="0">
                    <a:srgbClr val="000000">
                      <a:alpha val="65000"/>
                    </a:srgbClr>
                  </a:outerShdw>
                </a:effectLst>
              </a:rPr>
              <a:t>BOYS WINTER UNIFORM</a:t>
            </a:r>
            <a:endParaRPr lang="en-GB" b="1" dirty="0"/>
          </a:p>
          <a:p>
            <a:r>
              <a:rPr lang="en-GB" b="1" dirty="0">
                <a:effectLst>
                  <a:outerShdw blurRad="69850" dist="43180" dir="5400000" sx="0" sy="0">
                    <a:srgbClr val="000000">
                      <a:alpha val="65000"/>
                    </a:srgbClr>
                  </a:outerShdw>
                </a:effectLst>
              </a:rPr>
              <a:t>GREY TROUSERS (NO OTHER COLOUR)</a:t>
            </a:r>
            <a:endParaRPr lang="en-GB" b="1" dirty="0"/>
          </a:p>
          <a:p>
            <a:r>
              <a:rPr lang="en-GB" b="1" dirty="0">
                <a:effectLst>
                  <a:outerShdw blurRad="69850" dist="43180" dir="5400000" sx="0" sy="0">
                    <a:srgbClr val="000000">
                      <a:alpha val="65000"/>
                    </a:srgbClr>
                  </a:outerShdw>
                </a:effectLst>
              </a:rPr>
              <a:t>WHITE SHIRT</a:t>
            </a:r>
            <a:endParaRPr lang="en-GB" b="1" dirty="0"/>
          </a:p>
          <a:p>
            <a:r>
              <a:rPr lang="en-GB" b="1" dirty="0">
                <a:effectLst>
                  <a:outerShdw blurRad="69850" dist="43180" dir="5400000" sx="0" sy="0">
                    <a:srgbClr val="000000">
                      <a:alpha val="65000"/>
                    </a:srgbClr>
                  </a:outerShdw>
                </a:effectLst>
              </a:rPr>
              <a:t>NAVY LONG SLEEVED JUMPER</a:t>
            </a:r>
            <a:endParaRPr lang="en-GB" b="1" dirty="0"/>
          </a:p>
          <a:p>
            <a:r>
              <a:rPr lang="en-GB" b="1" dirty="0">
                <a:effectLst>
                  <a:outerShdw blurRad="69850" dist="43180" dir="5400000" sx="0" sy="0">
                    <a:srgbClr val="000000">
                      <a:alpha val="65000"/>
                    </a:srgbClr>
                  </a:outerShdw>
                </a:effectLst>
              </a:rPr>
              <a:t>SCHOOL TIE </a:t>
            </a:r>
            <a:endParaRPr lang="en-GB" b="1" dirty="0"/>
          </a:p>
          <a:p>
            <a:r>
              <a:rPr lang="en-GB" b="1" dirty="0">
                <a:effectLst>
                  <a:outerShdw blurRad="69850" dist="43180" dir="5400000" sx="0" sy="0">
                    <a:srgbClr val="000000">
                      <a:alpha val="65000"/>
                    </a:srgbClr>
                  </a:outerShdw>
                </a:effectLst>
              </a:rPr>
              <a:t>DARK COLOURED SCHOOL SHOES – not trainers</a:t>
            </a:r>
            <a:endParaRPr lang="en-GB" b="1" dirty="0"/>
          </a:p>
          <a:p>
            <a:r>
              <a:rPr lang="en-GB" b="1" dirty="0">
                <a:effectLst>
                  <a:outerShdw blurRad="69850" dist="43180" dir="5400000" sx="0" sy="0">
                    <a:srgbClr val="000000">
                      <a:alpha val="65000"/>
                    </a:srgbClr>
                  </a:outerShdw>
                </a:effectLst>
              </a:rPr>
              <a:t>DARK SOCKS</a:t>
            </a:r>
            <a:endParaRPr lang="en-GB" b="1" dirty="0"/>
          </a:p>
          <a:p>
            <a:pPr marL="45720" indent="0">
              <a:buNone/>
            </a:pPr>
            <a:endParaRPr lang="en-GB" dirty="0"/>
          </a:p>
        </p:txBody>
      </p:sp>
      <p:sp>
        <p:nvSpPr>
          <p:cNvPr id="4" name="Content Placeholder 2"/>
          <p:cNvSpPr txBox="1">
            <a:spLocks/>
          </p:cNvSpPr>
          <p:nvPr/>
        </p:nvSpPr>
        <p:spPr>
          <a:xfrm>
            <a:off x="4716016" y="1477516"/>
            <a:ext cx="3816424" cy="4104456"/>
          </a:xfrm>
          <a:prstGeom prst="rect">
            <a:avLst/>
          </a:prstGeom>
          <a:solidFill>
            <a:schemeClr val="accent2"/>
          </a:solidFill>
        </p:spPr>
        <p:txBody>
          <a:bodyPr vert="horz" lIns="91440" tIns="45720" rIns="91440" bIns="45720" rtlCol="0">
            <a:normAutofit lnSpcReduction="10000"/>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r>
              <a:rPr lang="en-GB" b="1" u="sng" dirty="0">
                <a:effectLst>
                  <a:outerShdw blurRad="69850" dist="43180" dir="5400000" sx="0" sy="0">
                    <a:srgbClr val="000000">
                      <a:alpha val="65000"/>
                    </a:srgbClr>
                  </a:outerShdw>
                </a:effectLst>
              </a:rPr>
              <a:t>GIRLS WINTER UNIFORM</a:t>
            </a:r>
            <a:endParaRPr lang="en-GB" dirty="0"/>
          </a:p>
          <a:p>
            <a:r>
              <a:rPr lang="en-GB" dirty="0">
                <a:effectLst>
                  <a:outerShdw blurRad="69850" dist="43180" dir="5400000" sx="0" sy="0">
                    <a:srgbClr val="000000">
                      <a:alpha val="65000"/>
                    </a:srgbClr>
                  </a:outerShdw>
                </a:effectLst>
              </a:rPr>
              <a:t>NAVY SKIRT OR PINAFORE DRESS</a:t>
            </a:r>
            <a:endParaRPr lang="en-GB" dirty="0"/>
          </a:p>
          <a:p>
            <a:r>
              <a:rPr lang="en-GB" dirty="0">
                <a:effectLst>
                  <a:outerShdw blurRad="69850" dist="43180" dir="5400000" sx="0" sy="0">
                    <a:srgbClr val="000000">
                      <a:alpha val="65000"/>
                    </a:srgbClr>
                  </a:outerShdw>
                </a:effectLst>
              </a:rPr>
              <a:t>WHITE BLOUSE</a:t>
            </a:r>
            <a:endParaRPr lang="en-GB" dirty="0"/>
          </a:p>
          <a:p>
            <a:r>
              <a:rPr lang="en-GB" dirty="0">
                <a:effectLst>
                  <a:outerShdw blurRad="69850" dist="43180" dir="5400000" sx="0" sy="0">
                    <a:srgbClr val="000000">
                      <a:alpha val="65000"/>
                    </a:srgbClr>
                  </a:outerShdw>
                </a:effectLst>
              </a:rPr>
              <a:t>NAVY LONG SLEEVED CARDIGAN</a:t>
            </a:r>
            <a:endParaRPr lang="en-GB" dirty="0"/>
          </a:p>
          <a:p>
            <a:r>
              <a:rPr lang="en-GB" dirty="0">
                <a:effectLst>
                  <a:outerShdw blurRad="69850" dist="43180" dir="5400000" sx="0" sy="0">
                    <a:srgbClr val="000000">
                      <a:alpha val="65000"/>
                    </a:srgbClr>
                  </a:outerShdw>
                </a:effectLst>
              </a:rPr>
              <a:t>SCHOOL TIE</a:t>
            </a:r>
            <a:endParaRPr lang="en-GB" dirty="0"/>
          </a:p>
          <a:p>
            <a:r>
              <a:rPr lang="en-GB" dirty="0">
                <a:effectLst>
                  <a:outerShdw blurRad="69850" dist="43180" dir="5400000" sx="0" sy="0">
                    <a:srgbClr val="000000">
                      <a:alpha val="65000"/>
                    </a:srgbClr>
                  </a:outerShdw>
                </a:effectLst>
              </a:rPr>
              <a:t>NAVY TIGHTS / NAVY OR WHITE SOCKS</a:t>
            </a:r>
            <a:endParaRPr lang="en-GB" dirty="0"/>
          </a:p>
          <a:p>
            <a:r>
              <a:rPr lang="en-GB" dirty="0">
                <a:effectLst>
                  <a:outerShdw blurRad="69850" dist="43180" dir="5400000" sx="0" sy="0">
                    <a:srgbClr val="000000">
                      <a:alpha val="65000"/>
                    </a:srgbClr>
                  </a:outerShdw>
                </a:effectLst>
              </a:rPr>
              <a:t>DARK COLOURED SCHOOL SHOES – not trainers</a:t>
            </a:r>
            <a:endParaRPr lang="en-GB" dirty="0"/>
          </a:p>
          <a:p>
            <a:pPr marL="45720" indent="0">
              <a:buFont typeface="Georgia" pitchFamily="18" charset="0"/>
              <a:buNone/>
            </a:pPr>
            <a:endParaRPr lang="en-GB" dirty="0"/>
          </a:p>
        </p:txBody>
      </p:sp>
      <p:sp>
        <p:nvSpPr>
          <p:cNvPr id="6" name="Rectangle 5"/>
          <p:cNvSpPr/>
          <p:nvPr/>
        </p:nvSpPr>
        <p:spPr>
          <a:xfrm>
            <a:off x="1941312" y="5766355"/>
            <a:ext cx="5261376" cy="830997"/>
          </a:xfrm>
          <a:prstGeom prst="rect">
            <a:avLst/>
          </a:prstGeom>
          <a:noFill/>
        </p:spPr>
        <p:txBody>
          <a:bodyPr wrap="none" lIns="91440" tIns="45720" rIns="91440" bIns="45720">
            <a:spAutoFit/>
          </a:bodyPr>
          <a:lstStyle/>
          <a:p>
            <a:pPr algn="ctr"/>
            <a:r>
              <a:rPr lang="en-US" sz="2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Find the full uniform</a:t>
            </a:r>
          </a:p>
          <a:p>
            <a:pPr algn="ctr"/>
            <a:r>
              <a:rPr lang="en-US" sz="2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 list on our website</a:t>
            </a:r>
          </a:p>
        </p:txBody>
      </p:sp>
    </p:spTree>
    <p:extLst>
      <p:ext uri="{BB962C8B-B14F-4D97-AF65-F5344CB8AC3E}">
        <p14:creationId xmlns:p14="http://schemas.microsoft.com/office/powerpoint/2010/main" val="4292645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576" y="188640"/>
            <a:ext cx="8892480" cy="1143000"/>
          </a:xfrm>
        </p:spPr>
        <p:txBody>
          <a:bodyPr/>
          <a:lstStyle/>
          <a:p>
            <a:pPr marL="0" indent="0">
              <a:buNone/>
            </a:pPr>
            <a:r>
              <a:rPr lang="en-GB" dirty="0"/>
              <a:t>Attendance and punctuality</a:t>
            </a:r>
          </a:p>
        </p:txBody>
      </p:sp>
      <p:sp>
        <p:nvSpPr>
          <p:cNvPr id="4" name="TextBox 3"/>
          <p:cNvSpPr txBox="1"/>
          <p:nvPr/>
        </p:nvSpPr>
        <p:spPr>
          <a:xfrm>
            <a:off x="431540" y="1484784"/>
            <a:ext cx="8280920" cy="4247317"/>
          </a:xfrm>
          <a:prstGeom prst="rect">
            <a:avLst/>
          </a:prstGeom>
          <a:noFill/>
        </p:spPr>
        <p:txBody>
          <a:bodyPr wrap="square" rtlCol="0">
            <a:spAutoFit/>
          </a:bodyPr>
          <a:lstStyle/>
          <a:p>
            <a:r>
              <a:rPr lang="en-GB" dirty="0">
                <a:latin typeface="CCW Cursive Writing 7" pitchFamily="66" charset="0"/>
              </a:rPr>
              <a:t>It is crucial for children to arrive on time to school. Children’s activities start at 8:45 which is either spellings and grammar or Maths key skills. If they are late- they are missing learning time. </a:t>
            </a:r>
          </a:p>
          <a:p>
            <a:endParaRPr lang="en-GB" dirty="0">
              <a:latin typeface="CCW Cursive Writing 7" pitchFamily="66" charset="0"/>
            </a:endParaRPr>
          </a:p>
          <a:p>
            <a:r>
              <a:rPr lang="en-GB" dirty="0">
                <a:latin typeface="CCW Cursive Writing 7" pitchFamily="66" charset="0"/>
              </a:rPr>
              <a:t>If your child is being collected at the end of the day, please arrive on time for </a:t>
            </a:r>
            <a:r>
              <a:rPr lang="en-GB" dirty="0">
                <a:solidFill>
                  <a:srgbClr val="FF0000"/>
                </a:solidFill>
                <a:latin typeface="CCW Cursive Writing 7" pitchFamily="66" charset="0"/>
              </a:rPr>
              <a:t>3:20pm. </a:t>
            </a:r>
          </a:p>
          <a:p>
            <a:endParaRPr lang="en-GB" dirty="0">
              <a:solidFill>
                <a:srgbClr val="FF0000"/>
              </a:solidFill>
              <a:latin typeface="CCW Cursive Writing 7" pitchFamily="66" charset="0"/>
            </a:endParaRPr>
          </a:p>
          <a:p>
            <a:r>
              <a:rPr lang="en-GB" dirty="0">
                <a:solidFill>
                  <a:srgbClr val="FF0000"/>
                </a:solidFill>
                <a:latin typeface="CCW Cursive Writing 7" pitchFamily="66" charset="0"/>
              </a:rPr>
              <a:t>Please do not allow children on the adventure playground before and after the school day. </a:t>
            </a:r>
          </a:p>
          <a:p>
            <a:endParaRPr lang="en-GB" dirty="0">
              <a:solidFill>
                <a:srgbClr val="FF0000"/>
              </a:solidFill>
              <a:latin typeface="CCW Cursive Writing 7" pitchFamily="66" charset="0"/>
            </a:endParaRPr>
          </a:p>
          <a:p>
            <a:r>
              <a:rPr lang="en-GB" dirty="0">
                <a:solidFill>
                  <a:srgbClr val="FF0000"/>
                </a:solidFill>
                <a:latin typeface="CCW Cursive Writing 7" pitchFamily="66" charset="0"/>
              </a:rPr>
              <a:t>Please note that no term time holidays will be authorised and fines will be in place. </a:t>
            </a:r>
          </a:p>
        </p:txBody>
      </p:sp>
    </p:spTree>
    <p:extLst>
      <p:ext uri="{BB962C8B-B14F-4D97-AF65-F5344CB8AC3E}">
        <p14:creationId xmlns:p14="http://schemas.microsoft.com/office/powerpoint/2010/main" val="576411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8D2F4-189E-4D61-AE20-57438A5AA79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A27EB1F-3E3E-4AAC-8737-ADD7B46B3640}"/>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BE694321-FAD0-462B-9EC9-4189EA7C437A}"/>
              </a:ext>
            </a:extLst>
          </p:cNvPr>
          <p:cNvPicPr>
            <a:picLocks noChangeAspect="1"/>
          </p:cNvPicPr>
          <p:nvPr/>
        </p:nvPicPr>
        <p:blipFill rotWithShape="1">
          <a:blip r:embed="rId2"/>
          <a:srcRect l="16224" t="20601" r="13776" b="10667"/>
          <a:stretch/>
        </p:blipFill>
        <p:spPr>
          <a:xfrm>
            <a:off x="114640" y="292746"/>
            <a:ext cx="9029360" cy="6649440"/>
          </a:xfrm>
          <a:prstGeom prst="rect">
            <a:avLst/>
          </a:prstGeom>
        </p:spPr>
      </p:pic>
    </p:spTree>
    <p:extLst>
      <p:ext uri="{BB962C8B-B14F-4D97-AF65-F5344CB8AC3E}">
        <p14:creationId xmlns:p14="http://schemas.microsoft.com/office/powerpoint/2010/main" val="4697770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26DDB-22AA-4065-BC0F-86DAAEBF43E2}"/>
              </a:ext>
            </a:extLst>
          </p:cNvPr>
          <p:cNvSpPr>
            <a:spLocks noGrp="1"/>
          </p:cNvSpPr>
          <p:nvPr>
            <p:ph type="ctrTitle"/>
          </p:nvPr>
        </p:nvSpPr>
        <p:spPr>
          <a:xfrm>
            <a:off x="239086" y="116632"/>
            <a:ext cx="7933313" cy="427838"/>
          </a:xfrm>
        </p:spPr>
        <p:txBody>
          <a:bodyPr>
            <a:normAutofit fontScale="90000"/>
          </a:bodyPr>
          <a:lstStyle/>
          <a:p>
            <a:pPr algn="l"/>
            <a:r>
              <a:rPr lang="en-GB" dirty="0"/>
              <a:t>Attendance…</a:t>
            </a:r>
          </a:p>
        </p:txBody>
      </p:sp>
      <p:sp>
        <p:nvSpPr>
          <p:cNvPr id="3" name="Subtitle 2">
            <a:extLst>
              <a:ext uri="{FF2B5EF4-FFF2-40B4-BE49-F238E27FC236}">
                <a16:creationId xmlns:a16="http://schemas.microsoft.com/office/drawing/2014/main" id="{DE8505A0-6AF2-452D-ABB1-946F0C98EDD1}"/>
              </a:ext>
            </a:extLst>
          </p:cNvPr>
          <p:cNvSpPr>
            <a:spLocks noGrp="1"/>
          </p:cNvSpPr>
          <p:nvPr>
            <p:ph type="subTitle" idx="1"/>
          </p:nvPr>
        </p:nvSpPr>
        <p:spPr>
          <a:xfrm>
            <a:off x="395536" y="1140378"/>
            <a:ext cx="8064896" cy="5600990"/>
          </a:xfrm>
        </p:spPr>
        <p:txBody>
          <a:bodyPr>
            <a:normAutofit/>
          </a:bodyPr>
          <a:lstStyle/>
          <a:p>
            <a:pPr algn="l"/>
            <a:r>
              <a:rPr lang="en-GB" sz="2000" dirty="0">
                <a:solidFill>
                  <a:srgbClr val="FF0000"/>
                </a:solidFill>
              </a:rPr>
              <a:t>First Response</a:t>
            </a:r>
          </a:p>
          <a:p>
            <a:pPr algn="l"/>
            <a:r>
              <a:rPr lang="en-GB" sz="2000" dirty="0"/>
              <a:t>If your child is absent you must contact the school office by telephone or email to report your child's absence giving clear details of the reason for absence.  Failure to do so means that our First Response kicks in and if we cannot get hold of you and we are unable to make contact with you via your emergency contact details,  it might be necessary for a senior leader to come to your house!</a:t>
            </a:r>
          </a:p>
          <a:p>
            <a:pPr algn="l"/>
            <a:r>
              <a:rPr lang="en-GB" sz="2000" dirty="0"/>
              <a:t>  This is part of  our safeguarding response to ensure everyone is safe and well.   As you can imagine, a home visit takes up a lot of time and it is usually the case that families have forgotten to call us. </a:t>
            </a:r>
          </a:p>
          <a:p>
            <a:pPr algn="l"/>
            <a:endParaRPr lang="en-GB" sz="2000" dirty="0"/>
          </a:p>
          <a:p>
            <a:pPr algn="l"/>
            <a:r>
              <a:rPr lang="en-GB" sz="2000" dirty="0"/>
              <a:t>TERM TIME HOLIDAYS ARE NEVER AUTHORISED. Families may be eligible for a fine from the Local Authority. </a:t>
            </a:r>
          </a:p>
          <a:p>
            <a:endParaRPr lang="en-GB" sz="900" dirty="0"/>
          </a:p>
          <a:p>
            <a:pPr algn="l"/>
            <a:endParaRPr lang="en-GB" sz="900" dirty="0"/>
          </a:p>
          <a:p>
            <a:pPr marL="257175" indent="-257175">
              <a:buFont typeface="Arial" panose="020B0604020202020204" pitchFamily="34" charset="0"/>
              <a:buChar char="•"/>
            </a:pPr>
            <a:endParaRPr lang="en-GB" sz="900" dirty="0"/>
          </a:p>
          <a:p>
            <a:pPr marL="257175" indent="-257175">
              <a:buFont typeface="Arial" panose="020B0604020202020204" pitchFamily="34" charset="0"/>
              <a:buChar char="•"/>
            </a:pPr>
            <a:endParaRPr lang="en-GB" sz="900" dirty="0"/>
          </a:p>
        </p:txBody>
      </p:sp>
    </p:spTree>
    <p:extLst>
      <p:ext uri="{BB962C8B-B14F-4D97-AF65-F5344CB8AC3E}">
        <p14:creationId xmlns:p14="http://schemas.microsoft.com/office/powerpoint/2010/main" val="32806695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A8617-419B-42E5-A77B-82F4BCECADB1}"/>
              </a:ext>
            </a:extLst>
          </p:cNvPr>
          <p:cNvSpPr>
            <a:spLocks noGrp="1"/>
          </p:cNvSpPr>
          <p:nvPr>
            <p:ph type="title"/>
          </p:nvPr>
        </p:nvSpPr>
        <p:spPr/>
        <p:txBody>
          <a:bodyPr/>
          <a:lstStyle/>
          <a:p>
            <a:r>
              <a:rPr lang="en-GB" dirty="0"/>
              <a:t>Cashless school payments </a:t>
            </a:r>
          </a:p>
        </p:txBody>
      </p:sp>
      <p:sp>
        <p:nvSpPr>
          <p:cNvPr id="3" name="Content Placeholder 2">
            <a:extLst>
              <a:ext uri="{FF2B5EF4-FFF2-40B4-BE49-F238E27FC236}">
                <a16:creationId xmlns:a16="http://schemas.microsoft.com/office/drawing/2014/main" id="{13BD2943-C7AC-458B-A708-54636180E459}"/>
              </a:ext>
            </a:extLst>
          </p:cNvPr>
          <p:cNvSpPr>
            <a:spLocks noGrp="1"/>
          </p:cNvSpPr>
          <p:nvPr>
            <p:ph sz="quarter" idx="13"/>
          </p:nvPr>
        </p:nvSpPr>
        <p:spPr>
          <a:xfrm>
            <a:off x="1115616" y="748472"/>
            <a:ext cx="6400800" cy="3474720"/>
          </a:xfrm>
        </p:spPr>
        <p:txBody>
          <a:bodyPr/>
          <a:lstStyle/>
          <a:p>
            <a:r>
              <a:rPr lang="en-GB" dirty="0">
                <a:hlinkClick r:id="rId2"/>
              </a:rPr>
              <a:t>https://schoolgateway.co.uk/help/</a:t>
            </a:r>
            <a:endParaRPr lang="en-GB" dirty="0"/>
          </a:p>
          <a:p>
            <a:endParaRPr lang="en-GB" dirty="0"/>
          </a:p>
          <a:p>
            <a:r>
              <a:rPr lang="en-GB" dirty="0"/>
              <a:t>All payments are made electronically on our payment and booking system.</a:t>
            </a:r>
          </a:p>
        </p:txBody>
      </p:sp>
    </p:spTree>
    <p:extLst>
      <p:ext uri="{BB962C8B-B14F-4D97-AF65-F5344CB8AC3E}">
        <p14:creationId xmlns:p14="http://schemas.microsoft.com/office/powerpoint/2010/main" val="4238245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856"/>
            <a:ext cx="7910264" cy="762151"/>
          </a:xfrm>
        </p:spPr>
        <p:txBody>
          <a:bodyPr/>
          <a:lstStyle/>
          <a:p>
            <a:pPr marL="0" indent="0">
              <a:buNone/>
            </a:pPr>
            <a:r>
              <a:rPr lang="en-GB" dirty="0">
                <a:latin typeface="CCW Cursive Writing 7" pitchFamily="66" charset="0"/>
              </a:rPr>
              <a:t>Class Timetable</a:t>
            </a:r>
          </a:p>
        </p:txBody>
      </p:sp>
      <p:pic>
        <p:nvPicPr>
          <p:cNvPr id="4" name="Picture 3">
            <a:extLst>
              <a:ext uri="{FF2B5EF4-FFF2-40B4-BE49-F238E27FC236}">
                <a16:creationId xmlns:a16="http://schemas.microsoft.com/office/drawing/2014/main" id="{123EB477-398E-4749-8CB1-DCF2861BDB16}"/>
              </a:ext>
            </a:extLst>
          </p:cNvPr>
          <p:cNvPicPr>
            <a:picLocks noChangeAspect="1"/>
          </p:cNvPicPr>
          <p:nvPr/>
        </p:nvPicPr>
        <p:blipFill>
          <a:blip r:embed="rId2"/>
          <a:stretch>
            <a:fillRect/>
          </a:stretch>
        </p:blipFill>
        <p:spPr>
          <a:xfrm>
            <a:off x="53310" y="790007"/>
            <a:ext cx="9090690" cy="6067993"/>
          </a:xfrm>
          <a:prstGeom prst="rect">
            <a:avLst/>
          </a:prstGeom>
        </p:spPr>
      </p:pic>
    </p:spTree>
    <p:extLst>
      <p:ext uri="{BB962C8B-B14F-4D97-AF65-F5344CB8AC3E}">
        <p14:creationId xmlns:p14="http://schemas.microsoft.com/office/powerpoint/2010/main" val="24616949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349506"/>
            <a:ext cx="6512511" cy="1143000"/>
          </a:xfrm>
        </p:spPr>
        <p:txBody>
          <a:bodyPr/>
          <a:lstStyle/>
          <a:p>
            <a:pPr marL="0" indent="0" algn="ctr">
              <a:buNone/>
            </a:pPr>
            <a:r>
              <a:rPr lang="en-GB" dirty="0">
                <a:solidFill>
                  <a:schemeClr val="accent1">
                    <a:lumMod val="50000"/>
                  </a:schemeClr>
                </a:solidFill>
                <a:latin typeface="CCW Cursive Writing 7" pitchFamily="66" charset="0"/>
              </a:rPr>
              <a:t>Curriculum</a:t>
            </a:r>
          </a:p>
        </p:txBody>
      </p:sp>
      <p:sp>
        <p:nvSpPr>
          <p:cNvPr id="3" name="Content Placeholder 2"/>
          <p:cNvSpPr>
            <a:spLocks noGrp="1"/>
          </p:cNvSpPr>
          <p:nvPr>
            <p:ph sz="quarter" idx="13"/>
          </p:nvPr>
        </p:nvSpPr>
        <p:spPr>
          <a:xfrm>
            <a:off x="683568" y="1484784"/>
            <a:ext cx="7632848" cy="4482832"/>
          </a:xfrm>
        </p:spPr>
        <p:txBody>
          <a:bodyPr>
            <a:normAutofit/>
          </a:bodyPr>
          <a:lstStyle/>
          <a:p>
            <a:pPr marL="45720" indent="0" algn="ctr">
              <a:buNone/>
            </a:pPr>
            <a:r>
              <a:rPr lang="en-GB" sz="3600" dirty="0">
                <a:solidFill>
                  <a:schemeClr val="accent1">
                    <a:lumMod val="50000"/>
                  </a:schemeClr>
                </a:solidFill>
                <a:latin typeface="CCW Cursive Writing 7" pitchFamily="66" charset="0"/>
              </a:rPr>
              <a:t>Curriculum map/newsletter is on our website.</a:t>
            </a:r>
            <a:endParaRPr lang="en-GB" dirty="0">
              <a:solidFill>
                <a:schemeClr val="accent1">
                  <a:lumMod val="50000"/>
                </a:schemeClr>
              </a:solidFill>
              <a:latin typeface="CCW Cursive Writing 7" pitchFamily="66" charset="0"/>
            </a:endParaRPr>
          </a:p>
          <a:p>
            <a:pPr marL="45720" indent="0" algn="ctr">
              <a:buNone/>
            </a:pPr>
            <a:endParaRPr lang="en-GB" dirty="0">
              <a:solidFill>
                <a:schemeClr val="accent1">
                  <a:lumMod val="50000"/>
                </a:schemeClr>
              </a:solidFill>
              <a:latin typeface="CCW Cursive Writing 7" pitchFamily="66" charset="0"/>
            </a:endParaRPr>
          </a:p>
          <a:p>
            <a:pPr marL="45720" indent="0" algn="ctr">
              <a:buNone/>
            </a:pPr>
            <a:endParaRPr lang="en-GB"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17159076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C8B856-D957-42CE-A930-8465E4D7102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0CB10A7-0367-4A3E-8A8E-0323FFCC3C4A}"/>
              </a:ext>
            </a:extLst>
          </p:cNvPr>
          <p:cNvSpPr>
            <a:spLocks noGrp="1"/>
          </p:cNvSpPr>
          <p:nvPr>
            <p:ph sz="quarter" idx="13"/>
          </p:nvPr>
        </p:nvSpPr>
        <p:spPr>
          <a:xfrm>
            <a:off x="760884" y="391702"/>
            <a:ext cx="7622232" cy="946853"/>
          </a:xfrm>
        </p:spPr>
        <p:txBody>
          <a:bodyPr>
            <a:normAutofit/>
          </a:bodyPr>
          <a:lstStyle/>
          <a:p>
            <a:pPr marL="45720" indent="0">
              <a:buNone/>
            </a:pPr>
            <a:r>
              <a:rPr lang="en-GB" sz="3200" dirty="0"/>
              <a:t>White Rose resources – Maths mastery </a:t>
            </a:r>
          </a:p>
        </p:txBody>
      </p:sp>
      <p:pic>
        <p:nvPicPr>
          <p:cNvPr id="5" name="Picture 4">
            <a:extLst>
              <a:ext uri="{FF2B5EF4-FFF2-40B4-BE49-F238E27FC236}">
                <a16:creationId xmlns:a16="http://schemas.microsoft.com/office/drawing/2014/main" id="{601B611D-A6A3-4EBC-B2CF-35095F40C840}"/>
              </a:ext>
            </a:extLst>
          </p:cNvPr>
          <p:cNvPicPr>
            <a:picLocks noChangeAspect="1"/>
          </p:cNvPicPr>
          <p:nvPr/>
        </p:nvPicPr>
        <p:blipFill>
          <a:blip r:embed="rId2"/>
          <a:stretch>
            <a:fillRect/>
          </a:stretch>
        </p:blipFill>
        <p:spPr>
          <a:xfrm>
            <a:off x="428046" y="1124744"/>
            <a:ext cx="8287907" cy="5506218"/>
          </a:xfrm>
          <a:prstGeom prst="rect">
            <a:avLst/>
          </a:prstGeom>
        </p:spPr>
      </p:pic>
    </p:spTree>
    <p:extLst>
      <p:ext uri="{BB962C8B-B14F-4D97-AF65-F5344CB8AC3E}">
        <p14:creationId xmlns:p14="http://schemas.microsoft.com/office/powerpoint/2010/main" val="23000039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692696"/>
            <a:ext cx="8064896" cy="1143000"/>
          </a:xfrm>
        </p:spPr>
        <p:txBody>
          <a:bodyPr/>
          <a:lstStyle/>
          <a:p>
            <a:pPr marL="0" indent="0">
              <a:buNone/>
            </a:pPr>
            <a:r>
              <a:rPr lang="en-GB" dirty="0">
                <a:solidFill>
                  <a:srgbClr val="002060"/>
                </a:solidFill>
                <a:latin typeface="CCW Cursive Writing 7" pitchFamily="66" charset="0"/>
              </a:rPr>
              <a:t>Subject ladders</a:t>
            </a:r>
          </a:p>
        </p:txBody>
      </p:sp>
      <p:sp>
        <p:nvSpPr>
          <p:cNvPr id="3" name="Content Placeholder 2"/>
          <p:cNvSpPr>
            <a:spLocks noGrp="1"/>
          </p:cNvSpPr>
          <p:nvPr>
            <p:ph sz="quarter" idx="13"/>
          </p:nvPr>
        </p:nvSpPr>
        <p:spPr>
          <a:xfrm>
            <a:off x="611560" y="1988840"/>
            <a:ext cx="7920880" cy="3474720"/>
          </a:xfrm>
        </p:spPr>
        <p:txBody>
          <a:bodyPr>
            <a:noAutofit/>
          </a:bodyPr>
          <a:lstStyle/>
          <a:p>
            <a:pPr marL="45720" indent="0" algn="ctr">
              <a:buNone/>
            </a:pPr>
            <a:r>
              <a:rPr lang="en-GB" sz="2000" dirty="0">
                <a:latin typeface="CCW Cursive Writing 7" pitchFamily="66" charset="0"/>
              </a:rPr>
              <a:t>We have English ladders for you to download on our website. Please read them and refer to them throughout the year as they show the expectations for your child in Year 5.</a:t>
            </a:r>
          </a:p>
          <a:p>
            <a:pPr marL="45720" indent="0" algn="ctr">
              <a:buNone/>
            </a:pPr>
            <a:endParaRPr lang="en-GB" sz="2000" dirty="0">
              <a:latin typeface="CCW Cursive Writing 7" pitchFamily="66" charset="0"/>
            </a:endParaRPr>
          </a:p>
          <a:p>
            <a:pPr marL="45720" indent="0" algn="ctr">
              <a:buNone/>
            </a:pPr>
            <a:r>
              <a:rPr lang="en-GB" sz="2000" dirty="0">
                <a:latin typeface="CCW Cursive Writing 7" pitchFamily="66" charset="0"/>
              </a:rPr>
              <a:t>Pre-teaching / revision resources  </a:t>
            </a:r>
          </a:p>
        </p:txBody>
      </p:sp>
      <p:sp>
        <p:nvSpPr>
          <p:cNvPr id="5" name="Rectangle 4">
            <a:extLst>
              <a:ext uri="{FF2B5EF4-FFF2-40B4-BE49-F238E27FC236}">
                <a16:creationId xmlns:a16="http://schemas.microsoft.com/office/drawing/2014/main" id="{E541C528-0D7B-4A35-AE43-E762B0851430}"/>
              </a:ext>
            </a:extLst>
          </p:cNvPr>
          <p:cNvSpPr/>
          <p:nvPr/>
        </p:nvSpPr>
        <p:spPr>
          <a:xfrm>
            <a:off x="251520" y="5463560"/>
            <a:ext cx="8712968" cy="646331"/>
          </a:xfrm>
          <a:prstGeom prst="rect">
            <a:avLst/>
          </a:prstGeom>
        </p:spPr>
        <p:txBody>
          <a:bodyPr wrap="square">
            <a:spAutoFit/>
          </a:bodyPr>
          <a:lstStyle/>
          <a:p>
            <a:r>
              <a:rPr lang="en-GB" dirty="0">
                <a:solidFill>
                  <a:schemeClr val="accent4">
                    <a:lumMod val="50000"/>
                  </a:schemeClr>
                </a:solidFill>
                <a:hlinkClick r:id="rId2">
                  <a:extLst>
                    <a:ext uri="{A12FA001-AC4F-418D-AE19-62706E023703}">
                      <ahyp:hlinkClr xmlns:ahyp="http://schemas.microsoft.com/office/drawing/2018/hyperlinkcolor" val="tx"/>
                    </a:ext>
                  </a:extLst>
                </a:hlinkClick>
              </a:rPr>
              <a:t>https://st-philips-church-of-england-primary-school.secure-primarysite.net/curriculum-34/</a:t>
            </a:r>
            <a:endParaRPr lang="en-GB" dirty="0">
              <a:solidFill>
                <a:schemeClr val="accent4">
                  <a:lumMod val="50000"/>
                </a:schemeClr>
              </a:solidFill>
            </a:endParaRPr>
          </a:p>
        </p:txBody>
      </p:sp>
    </p:spTree>
    <p:extLst>
      <p:ext uri="{BB962C8B-B14F-4D97-AF65-F5344CB8AC3E}">
        <p14:creationId xmlns:p14="http://schemas.microsoft.com/office/powerpoint/2010/main" val="17009968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2706538" y="171053"/>
            <a:ext cx="3730924" cy="1339306"/>
          </a:xfrm>
          <a:prstGeom prst="rect">
            <a:avLst/>
          </a:prstGeom>
          <a:noFill/>
          <a:ln w="9525">
            <a:noFill/>
            <a:miter lim="800000"/>
            <a:headEnd/>
            <a:tailEnd/>
          </a:ln>
          <a:effectLst/>
        </p:spPr>
      </p:pic>
      <p:sp>
        <p:nvSpPr>
          <p:cNvPr id="3" name="Rectangle 2"/>
          <p:cNvSpPr/>
          <p:nvPr/>
        </p:nvSpPr>
        <p:spPr>
          <a:xfrm>
            <a:off x="0" y="1613580"/>
            <a:ext cx="9144000" cy="2769989"/>
          </a:xfrm>
          <a:prstGeom prst="rect">
            <a:avLst/>
          </a:prstGeom>
        </p:spPr>
        <p:txBody>
          <a:bodyPr wrap="square">
            <a:spAutoFit/>
          </a:bodyPr>
          <a:lstStyle/>
          <a:p>
            <a:r>
              <a:rPr lang="en-US" sz="1400" dirty="0">
                <a:latin typeface="CCW Cursive Writing 7" panose="03050602040000000000" pitchFamily="66" charset="0"/>
              </a:rPr>
              <a:t>Essential Letters and Sounds (ELS) is our chosen DfE validated phonics programme.</a:t>
            </a:r>
          </a:p>
          <a:p>
            <a:endParaRPr lang="en-US" sz="1400" dirty="0">
              <a:latin typeface="CCW Cursive Writing 7" panose="03050602040000000000" pitchFamily="66" charset="0"/>
            </a:endParaRPr>
          </a:p>
          <a:p>
            <a:r>
              <a:rPr lang="en-US" sz="1400" dirty="0">
                <a:latin typeface="CCW Cursive Writing 7" panose="03050602040000000000" pitchFamily="66" charset="0"/>
              </a:rPr>
              <a:t>Children will experience the joy of language whilst rapidly acquiring the phonics skills they need to become fluent, independent readers and writers.</a:t>
            </a:r>
          </a:p>
          <a:p>
            <a:endParaRPr lang="en-US" dirty="0">
              <a:latin typeface="Comic Sans MS" pitchFamily="66" charset="0"/>
            </a:endParaRPr>
          </a:p>
          <a:p>
            <a:endParaRPr lang="en-US" dirty="0">
              <a:latin typeface="Comic Sans MS" pitchFamily="66" charset="0"/>
            </a:endParaRPr>
          </a:p>
          <a:p>
            <a:endParaRPr lang="en-US" dirty="0">
              <a:latin typeface="Comic Sans MS" pitchFamily="66" charset="0"/>
            </a:endParaRPr>
          </a:p>
          <a:p>
            <a:endParaRPr lang="en-US" dirty="0">
              <a:latin typeface="Comic Sans MS" pitchFamily="66" charset="0"/>
            </a:endParaRPr>
          </a:p>
          <a:p>
            <a:r>
              <a:rPr lang="en-US" dirty="0"/>
              <a:t> </a:t>
            </a:r>
          </a:p>
        </p:txBody>
      </p:sp>
      <p:sp>
        <p:nvSpPr>
          <p:cNvPr id="4" name="Rectangle 3"/>
          <p:cNvSpPr/>
          <p:nvPr/>
        </p:nvSpPr>
        <p:spPr>
          <a:xfrm>
            <a:off x="392877" y="3105373"/>
            <a:ext cx="8358246" cy="4278094"/>
          </a:xfrm>
          <a:prstGeom prst="rect">
            <a:avLst/>
          </a:prstGeom>
        </p:spPr>
        <p:txBody>
          <a:bodyPr wrap="square">
            <a:spAutoFit/>
          </a:bodyPr>
          <a:lstStyle/>
          <a:p>
            <a:pPr marL="457200" lvl="0" indent="-457200"/>
            <a:r>
              <a:rPr lang="en-GB" sz="1600" b="1" u="sng" dirty="0">
                <a:solidFill>
                  <a:srgbClr val="82368C"/>
                </a:solidFill>
                <a:latin typeface="CCW Cursive Writing 7" panose="03050602040000000000" pitchFamily="66" charset="0"/>
              </a:rPr>
              <a:t>How do we teach phonics? </a:t>
            </a:r>
            <a:endParaRPr lang="en-US" sz="1400" dirty="0">
              <a:latin typeface="CCW Cursive Writing 7" panose="03050602040000000000" pitchFamily="66" charset="0"/>
            </a:endParaRPr>
          </a:p>
          <a:p>
            <a:pPr marL="457200" indent="-457200">
              <a:buFont typeface="Arial" panose="020B0604020202020204" pitchFamily="34" charset="0"/>
              <a:buChar char="•"/>
            </a:pPr>
            <a:r>
              <a:rPr lang="en-US" sz="1400" dirty="0">
                <a:latin typeface="CCW Cursive Writing 7" panose="03050602040000000000" pitchFamily="66" charset="0"/>
              </a:rPr>
              <a:t>We use a simple, consistent approach to teaching phonics</a:t>
            </a:r>
          </a:p>
          <a:p>
            <a:pPr marL="457200" indent="-457200">
              <a:buFont typeface="Arial" panose="020B0604020202020204" pitchFamily="34" charset="0"/>
              <a:buChar char="•"/>
            </a:pPr>
            <a:endParaRPr lang="en-US" sz="1400" dirty="0">
              <a:latin typeface="CCW Cursive Writing 7" panose="03050602040000000000" pitchFamily="66" charset="0"/>
            </a:endParaRPr>
          </a:p>
          <a:p>
            <a:pPr marL="457200" indent="-457200">
              <a:buFont typeface="Arial" panose="020B0604020202020204" pitchFamily="34" charset="0"/>
              <a:buChar char="•"/>
            </a:pPr>
            <a:r>
              <a:rPr lang="en-US" sz="1400" dirty="0">
                <a:latin typeface="CCW Cursive Writing 7" panose="03050602040000000000" pitchFamily="66" charset="0"/>
              </a:rPr>
              <a:t>We have mnemonics and rhymes to support learning and recall</a:t>
            </a:r>
          </a:p>
          <a:p>
            <a:pPr marL="457200" indent="-457200">
              <a:buFont typeface="Arial" panose="020B0604020202020204" pitchFamily="34" charset="0"/>
              <a:buChar char="•"/>
            </a:pPr>
            <a:endParaRPr lang="en-US" sz="1400" dirty="0">
              <a:latin typeface="CCW Cursive Writing 7" panose="03050602040000000000" pitchFamily="66" charset="0"/>
            </a:endParaRPr>
          </a:p>
          <a:p>
            <a:pPr marL="457200" indent="-457200">
              <a:buFont typeface="Arial" panose="020B0604020202020204" pitchFamily="34" charset="0"/>
              <a:buChar char="•"/>
            </a:pPr>
            <a:r>
              <a:rPr lang="en-US" sz="1400" dirty="0">
                <a:latin typeface="CCW Cursive Writing 7" panose="03050602040000000000" pitchFamily="66" charset="0"/>
              </a:rPr>
              <a:t>We teach phonics every single day from the first days of Reception</a:t>
            </a:r>
          </a:p>
          <a:p>
            <a:pPr marL="457200" indent="-457200">
              <a:buFont typeface="Arial" panose="020B0604020202020204" pitchFamily="34" charset="0"/>
              <a:buChar char="•"/>
            </a:pPr>
            <a:endParaRPr lang="en-US" sz="1400" dirty="0">
              <a:latin typeface="CCW Cursive Writing 7" panose="03050602040000000000" pitchFamily="66" charset="0"/>
            </a:endParaRPr>
          </a:p>
          <a:p>
            <a:pPr marL="457200" indent="-457200">
              <a:buFont typeface="Arial" panose="020B0604020202020204" pitchFamily="34" charset="0"/>
              <a:buChar char="•"/>
            </a:pPr>
            <a:r>
              <a:rPr lang="en-US" sz="1400" dirty="0">
                <a:latin typeface="CCW Cursive Writing 7" panose="03050602040000000000" pitchFamily="66" charset="0"/>
                <a:cs typeface="Calibri"/>
              </a:rPr>
              <a:t>Phonics throughout the day to review new sounds and graphemes taught </a:t>
            </a:r>
          </a:p>
          <a:p>
            <a:pPr marL="457200" indent="-457200">
              <a:buFont typeface="Arial" panose="020B0604020202020204" pitchFamily="34" charset="0"/>
              <a:buChar char="•"/>
            </a:pPr>
            <a:endParaRPr lang="en-US" sz="1400" dirty="0">
              <a:latin typeface="CCW Cursive Writing 7" panose="03050602040000000000" pitchFamily="66" charset="0"/>
              <a:cs typeface="Calibri"/>
            </a:endParaRPr>
          </a:p>
          <a:p>
            <a:pPr marL="457200" indent="-457200">
              <a:buFont typeface="Arial" panose="020B0604020202020204" pitchFamily="34" charset="0"/>
              <a:buChar char="•"/>
            </a:pPr>
            <a:r>
              <a:rPr lang="en-US" sz="1400" dirty="0">
                <a:latin typeface="CCW Cursive Writing 7" panose="03050602040000000000" pitchFamily="66" charset="0"/>
                <a:cs typeface="Calibri"/>
              </a:rPr>
              <a:t>Lots of opportunities for oral blending - /c/ /</a:t>
            </a:r>
            <a:r>
              <a:rPr lang="en-US" sz="1400" dirty="0" err="1">
                <a:latin typeface="CCW Cursive Writing 7" panose="03050602040000000000" pitchFamily="66" charset="0"/>
                <a:cs typeface="Calibri"/>
              </a:rPr>
              <a:t>oa</a:t>
            </a:r>
            <a:r>
              <a:rPr lang="en-US" sz="1400" dirty="0">
                <a:latin typeface="CCW Cursive Writing 7" panose="03050602040000000000" pitchFamily="66" charset="0"/>
                <a:cs typeface="Calibri"/>
              </a:rPr>
              <a:t>/ /t/ </a:t>
            </a:r>
          </a:p>
          <a:p>
            <a:pPr marL="457200" indent="-457200">
              <a:buFont typeface="Arial" panose="020B0604020202020204" pitchFamily="34" charset="0"/>
              <a:buChar char="•"/>
            </a:pPr>
            <a:endParaRPr lang="en-US" sz="1400" dirty="0">
              <a:latin typeface="CCW Cursive Writing 7" panose="03050602040000000000" pitchFamily="66" charset="0"/>
              <a:cs typeface="Calibri"/>
            </a:endParaRPr>
          </a:p>
          <a:p>
            <a:pPr marL="457200" indent="-457200">
              <a:buFont typeface="Arial" panose="020B0604020202020204" pitchFamily="34" charset="0"/>
              <a:buChar char="•"/>
            </a:pPr>
            <a:r>
              <a:rPr lang="en-US" sz="1400" dirty="0">
                <a:latin typeface="CCW Cursive Writing 7" panose="03050602040000000000" pitchFamily="66" charset="0"/>
                <a:cs typeface="Calibri"/>
              </a:rPr>
              <a:t>We teach the ‘code’ for reading, alongside teaching vocabulary</a:t>
            </a:r>
          </a:p>
          <a:p>
            <a:pPr marL="457200" indent="-457200">
              <a:buFont typeface="Arial" panose="020B0604020202020204" pitchFamily="34" charset="0"/>
              <a:buChar char="•"/>
            </a:pPr>
            <a:endParaRPr lang="en-US" sz="1400" dirty="0"/>
          </a:p>
          <a:p>
            <a:pPr marL="457200" indent="-457200">
              <a:buFont typeface="Arial" panose="020B0604020202020204" pitchFamily="34" charset="0"/>
              <a:buChar char="•"/>
            </a:pP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717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5520" t="12239" r="16837" b="6250"/>
          <a:stretch/>
        </p:blipFill>
        <p:spPr bwMode="auto">
          <a:xfrm>
            <a:off x="0" y="886966"/>
            <a:ext cx="9067242" cy="5962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2075892" y="158601"/>
            <a:ext cx="5335115" cy="769441"/>
          </a:xfrm>
          <a:prstGeom prst="rect">
            <a:avLst/>
          </a:prstGeom>
          <a:noFill/>
        </p:spPr>
        <p:txBody>
          <a:bodyPr wrap="none" lIns="91440" tIns="45720" rIns="91440" bIns="45720">
            <a:spAutoFit/>
          </a:bodyPr>
          <a:lstStyle/>
          <a:p>
            <a:pPr algn="ctr"/>
            <a:r>
              <a:rPr lang="en-U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Assessment</a:t>
            </a:r>
          </a:p>
        </p:txBody>
      </p:sp>
    </p:spTree>
    <p:extLst>
      <p:ext uri="{BB962C8B-B14F-4D97-AF65-F5344CB8AC3E}">
        <p14:creationId xmlns:p14="http://schemas.microsoft.com/office/powerpoint/2010/main" val="17147270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8194"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7862" t="18229" r="19619" b="8855"/>
          <a:stretch/>
        </p:blipFill>
        <p:spPr bwMode="auto">
          <a:xfrm>
            <a:off x="251520" y="386957"/>
            <a:ext cx="8710414" cy="57117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522629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9218"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9326" t="19792" r="20937" b="9114"/>
          <a:stretch/>
        </p:blipFill>
        <p:spPr bwMode="auto">
          <a:xfrm>
            <a:off x="251520" y="548680"/>
            <a:ext cx="8595320" cy="57512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51520" y="3140968"/>
            <a:ext cx="2520280" cy="461665"/>
          </a:xfrm>
          <a:prstGeom prst="rect">
            <a:avLst/>
          </a:prstGeom>
          <a:solidFill>
            <a:schemeClr val="bg1"/>
          </a:solidFill>
        </p:spPr>
        <p:txBody>
          <a:bodyPr wrap="square" rtlCol="0">
            <a:spAutoFit/>
          </a:bodyPr>
          <a:lstStyle/>
          <a:p>
            <a:r>
              <a:rPr lang="en-GB" sz="2400" b="1" dirty="0"/>
              <a:t>Year 5- band 5</a:t>
            </a:r>
          </a:p>
        </p:txBody>
      </p:sp>
    </p:spTree>
    <p:extLst>
      <p:ext uri="{BB962C8B-B14F-4D97-AF65-F5344CB8AC3E}">
        <p14:creationId xmlns:p14="http://schemas.microsoft.com/office/powerpoint/2010/main" val="4628612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marL="0" indent="0" algn="ctr">
              <a:buNone/>
            </a:pPr>
            <a:r>
              <a:rPr lang="en-GB" dirty="0">
                <a:solidFill>
                  <a:schemeClr val="accent1">
                    <a:lumMod val="50000"/>
                  </a:schemeClr>
                </a:solidFill>
                <a:latin typeface="CCW Cursive Writing 7" pitchFamily="66" charset="0"/>
              </a:rPr>
              <a:t> Homework</a:t>
            </a:r>
          </a:p>
        </p:txBody>
      </p:sp>
      <p:sp>
        <p:nvSpPr>
          <p:cNvPr id="3" name="Content Placeholder 2"/>
          <p:cNvSpPr>
            <a:spLocks noGrp="1"/>
          </p:cNvSpPr>
          <p:nvPr>
            <p:ph sz="quarter" idx="13"/>
          </p:nvPr>
        </p:nvSpPr>
        <p:spPr>
          <a:xfrm>
            <a:off x="395536" y="1628800"/>
            <a:ext cx="8352928" cy="4824536"/>
          </a:xfrm>
        </p:spPr>
        <p:txBody>
          <a:bodyPr>
            <a:normAutofit fontScale="77500" lnSpcReduction="20000"/>
          </a:bodyPr>
          <a:lstStyle/>
          <a:p>
            <a:pPr algn="ctr"/>
            <a:r>
              <a:rPr lang="en-GB" sz="3600" dirty="0">
                <a:solidFill>
                  <a:schemeClr val="accent1">
                    <a:lumMod val="50000"/>
                  </a:schemeClr>
                </a:solidFill>
                <a:latin typeface="CCW Cursive Writing 7" pitchFamily="66" charset="0"/>
              </a:rPr>
              <a:t>Homework will be given out on a Friday.</a:t>
            </a:r>
          </a:p>
          <a:p>
            <a:pPr algn="ctr"/>
            <a:r>
              <a:rPr lang="en-GB" sz="3600" dirty="0">
                <a:solidFill>
                  <a:schemeClr val="accent1">
                    <a:lumMod val="50000"/>
                  </a:schemeClr>
                </a:solidFill>
                <a:latin typeface="CCW Cursive Writing 7" pitchFamily="66" charset="0"/>
              </a:rPr>
              <a:t>Spelling test on the following </a:t>
            </a:r>
            <a:r>
              <a:rPr lang="en-GB" sz="3600" dirty="0">
                <a:solidFill>
                  <a:srgbClr val="FF0000"/>
                </a:solidFill>
                <a:latin typeface="CCW Cursive Writing 7" pitchFamily="66" charset="0"/>
              </a:rPr>
              <a:t>Friday.</a:t>
            </a:r>
          </a:p>
          <a:p>
            <a:pPr algn="ctr"/>
            <a:r>
              <a:rPr lang="en-GB" sz="3600" dirty="0">
                <a:solidFill>
                  <a:schemeClr val="accent1">
                    <a:lumMod val="50000"/>
                  </a:schemeClr>
                </a:solidFill>
                <a:latin typeface="CCW Cursive Writing 7" pitchFamily="66" charset="0"/>
              </a:rPr>
              <a:t>Homework to be given in </a:t>
            </a:r>
            <a:r>
              <a:rPr lang="en-GB" sz="3600" dirty="0">
                <a:solidFill>
                  <a:srgbClr val="FF0000"/>
                </a:solidFill>
                <a:latin typeface="CCW Cursive Writing 7" pitchFamily="66" charset="0"/>
              </a:rPr>
              <a:t>by Wednesday. </a:t>
            </a:r>
            <a:r>
              <a:rPr lang="en-GB" sz="3600" dirty="0">
                <a:solidFill>
                  <a:schemeClr val="accent1">
                    <a:lumMod val="50000"/>
                  </a:schemeClr>
                </a:solidFill>
                <a:latin typeface="CCW Cursive Writing 7" pitchFamily="66" charset="0"/>
              </a:rPr>
              <a:t>Please let us know if any homework is too difficult so we can give a little extra help at school. </a:t>
            </a:r>
          </a:p>
          <a:p>
            <a:pPr algn="ctr"/>
            <a:r>
              <a:rPr lang="en-GB" sz="3600" dirty="0">
                <a:solidFill>
                  <a:schemeClr val="accent1">
                    <a:lumMod val="50000"/>
                  </a:schemeClr>
                </a:solidFill>
                <a:latin typeface="CCW Cursive Writing 7" pitchFamily="66" charset="0"/>
              </a:rPr>
              <a:t>Please help your child to learn their spellings and tables each week.</a:t>
            </a:r>
          </a:p>
          <a:p>
            <a:pPr marL="45720" indent="0" algn="ctr">
              <a:buNone/>
            </a:pPr>
            <a:endParaRPr lang="en-GB" sz="3600"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23725635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14" y="256917"/>
            <a:ext cx="6512511" cy="1143000"/>
          </a:xfrm>
        </p:spPr>
        <p:txBody>
          <a:bodyPr/>
          <a:lstStyle/>
          <a:p>
            <a:pPr marL="0" indent="0">
              <a:buNone/>
            </a:pPr>
            <a:r>
              <a:rPr lang="en-GB" dirty="0">
                <a:latin typeface="CCW Cursive Writing 7" pitchFamily="66" charset="0"/>
              </a:rPr>
              <a:t>Spellings</a:t>
            </a:r>
          </a:p>
        </p:txBody>
      </p:sp>
      <p:sp>
        <p:nvSpPr>
          <p:cNvPr id="3" name="Content Placeholder 2"/>
          <p:cNvSpPr>
            <a:spLocks noGrp="1"/>
          </p:cNvSpPr>
          <p:nvPr>
            <p:ph sz="quarter" idx="13"/>
          </p:nvPr>
        </p:nvSpPr>
        <p:spPr>
          <a:xfrm>
            <a:off x="187896" y="1268760"/>
            <a:ext cx="7114430" cy="4122792"/>
          </a:xfrm>
        </p:spPr>
        <p:txBody>
          <a:bodyPr>
            <a:noAutofit/>
          </a:bodyPr>
          <a:lstStyle/>
          <a:p>
            <a:pPr marL="45720" indent="0" algn="ctr">
              <a:buNone/>
            </a:pPr>
            <a:r>
              <a:rPr lang="en-GB" sz="2000" dirty="0">
                <a:latin typeface="CCW Cursive Writing 7" pitchFamily="66" charset="0"/>
              </a:rPr>
              <a:t>We are having a huge emphasis on spellings this year. Children need to be practising their spellings daily and not for a spelling test. </a:t>
            </a:r>
          </a:p>
          <a:p>
            <a:pPr marL="45720" indent="0" algn="ctr">
              <a:buNone/>
            </a:pPr>
            <a:endParaRPr lang="en-GB" sz="2000" dirty="0">
              <a:latin typeface="CCW Cursive Writing 7" pitchFamily="66" charset="0"/>
            </a:endParaRPr>
          </a:p>
          <a:p>
            <a:pPr marL="45720" indent="0" algn="ctr">
              <a:buNone/>
            </a:pPr>
            <a:r>
              <a:rPr lang="en-GB" sz="2000" dirty="0">
                <a:latin typeface="CCW Cursive Writing 7" pitchFamily="66" charset="0"/>
              </a:rPr>
              <a:t>In Year 5, children need to be able to spell words from the Year 3 and 4 curriculum list as well as the Year 5 and 6. They must show they can spell these words correctly in their writing. </a:t>
            </a:r>
          </a:p>
          <a:p>
            <a:pPr marL="45720" indent="0" algn="ctr">
              <a:buNone/>
            </a:pPr>
            <a:r>
              <a:rPr lang="en-GB" sz="2000" dirty="0">
                <a:latin typeface="CCW Cursive Writing 7" pitchFamily="66" charset="0"/>
              </a:rPr>
              <a:t>Spelling sheet for this half term has been sent home already and is on the class web page. </a:t>
            </a:r>
          </a:p>
        </p:txBody>
      </p:sp>
      <p:pic>
        <p:nvPicPr>
          <p:cNvPr id="2050" name="Picture 2" descr="Image result for spelling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93942" y="90914"/>
            <a:ext cx="1850057" cy="26180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38282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E7D6124-3CEB-45F7-B541-8DAEEAC006CA}"/>
              </a:ext>
            </a:extLst>
          </p:cNvPr>
          <p:cNvPicPr>
            <a:picLocks noChangeAspect="1"/>
          </p:cNvPicPr>
          <p:nvPr/>
        </p:nvPicPr>
        <p:blipFill>
          <a:blip r:embed="rId2"/>
          <a:stretch>
            <a:fillRect/>
          </a:stretch>
        </p:blipFill>
        <p:spPr>
          <a:xfrm>
            <a:off x="10798" y="404664"/>
            <a:ext cx="9161528" cy="5112568"/>
          </a:xfrm>
          <a:prstGeom prst="rect">
            <a:avLst/>
          </a:prstGeom>
        </p:spPr>
      </p:pic>
    </p:spTree>
    <p:extLst>
      <p:ext uri="{BB962C8B-B14F-4D97-AF65-F5344CB8AC3E}">
        <p14:creationId xmlns:p14="http://schemas.microsoft.com/office/powerpoint/2010/main" val="5470800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4098"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8404" t="23437" r="19180" b="10156"/>
          <a:stretch/>
        </p:blipFill>
        <p:spPr bwMode="auto">
          <a:xfrm>
            <a:off x="0" y="202780"/>
            <a:ext cx="8967936" cy="63877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135607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8984" t="11979" r="4687" b="6250"/>
          <a:stretch/>
        </p:blipFill>
        <p:spPr bwMode="auto">
          <a:xfrm>
            <a:off x="93491" y="0"/>
            <a:ext cx="9083995" cy="6453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a:extLst>
              <a:ext uri="{FF2B5EF4-FFF2-40B4-BE49-F238E27FC236}">
                <a16:creationId xmlns:a16="http://schemas.microsoft.com/office/drawing/2014/main" id="{8A03396A-B1F6-4D8D-AAA0-8FA65B726C1E}"/>
              </a:ext>
            </a:extLst>
          </p:cNvPr>
          <p:cNvPicPr>
            <a:picLocks noChangeAspect="1"/>
          </p:cNvPicPr>
          <p:nvPr/>
        </p:nvPicPr>
        <p:blipFill>
          <a:blip r:embed="rId3"/>
          <a:stretch>
            <a:fillRect/>
          </a:stretch>
        </p:blipFill>
        <p:spPr>
          <a:xfrm>
            <a:off x="3995936" y="5497626"/>
            <a:ext cx="1224136" cy="1107552"/>
          </a:xfrm>
          <a:prstGeom prst="rect">
            <a:avLst/>
          </a:prstGeom>
        </p:spPr>
      </p:pic>
    </p:spTree>
    <p:extLst>
      <p:ext uri="{BB962C8B-B14F-4D97-AF65-F5344CB8AC3E}">
        <p14:creationId xmlns:p14="http://schemas.microsoft.com/office/powerpoint/2010/main" val="24078284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9180" t="13541" r="6250" b="8333"/>
          <a:stretch/>
        </p:blipFill>
        <p:spPr bwMode="auto">
          <a:xfrm>
            <a:off x="22684" y="0"/>
            <a:ext cx="9094351" cy="63009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a:extLst>
              <a:ext uri="{FF2B5EF4-FFF2-40B4-BE49-F238E27FC236}">
                <a16:creationId xmlns:a16="http://schemas.microsoft.com/office/drawing/2014/main" id="{FD153233-91B6-405F-A20E-20BCFACFAD81}"/>
              </a:ext>
            </a:extLst>
          </p:cNvPr>
          <p:cNvPicPr>
            <a:picLocks noChangeAspect="1"/>
          </p:cNvPicPr>
          <p:nvPr/>
        </p:nvPicPr>
        <p:blipFill>
          <a:blip r:embed="rId3"/>
          <a:stretch>
            <a:fillRect/>
          </a:stretch>
        </p:blipFill>
        <p:spPr>
          <a:xfrm>
            <a:off x="3995936" y="5589240"/>
            <a:ext cx="1296144" cy="1172702"/>
          </a:xfrm>
          <a:prstGeom prst="rect">
            <a:avLst/>
          </a:prstGeom>
        </p:spPr>
      </p:pic>
    </p:spTree>
    <p:extLst>
      <p:ext uri="{BB962C8B-B14F-4D97-AF65-F5344CB8AC3E}">
        <p14:creationId xmlns:p14="http://schemas.microsoft.com/office/powerpoint/2010/main" val="18386223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5107" y="116886"/>
            <a:ext cx="6512511" cy="1143000"/>
          </a:xfrm>
        </p:spPr>
        <p:txBody>
          <a:bodyPr/>
          <a:lstStyle/>
          <a:p>
            <a:pPr marL="0" indent="0">
              <a:buNone/>
            </a:pPr>
            <a:r>
              <a:rPr lang="en-GB" dirty="0">
                <a:latin typeface="CCW Cursive Writing 7" pitchFamily="66" charset="0"/>
              </a:rPr>
              <a:t>Times tables</a:t>
            </a:r>
          </a:p>
        </p:txBody>
      </p:sp>
      <p:sp>
        <p:nvSpPr>
          <p:cNvPr id="3" name="Content Placeholder 2"/>
          <p:cNvSpPr>
            <a:spLocks noGrp="1"/>
          </p:cNvSpPr>
          <p:nvPr>
            <p:ph sz="quarter" idx="13"/>
          </p:nvPr>
        </p:nvSpPr>
        <p:spPr>
          <a:xfrm>
            <a:off x="46946" y="1102802"/>
            <a:ext cx="7488832" cy="4104456"/>
          </a:xfrm>
        </p:spPr>
        <p:txBody>
          <a:bodyPr>
            <a:normAutofit fontScale="92500" lnSpcReduction="10000"/>
          </a:bodyPr>
          <a:lstStyle/>
          <a:p>
            <a:pPr marL="45720" indent="0" algn="ctr">
              <a:buNone/>
            </a:pPr>
            <a:r>
              <a:rPr lang="en-GB" dirty="0">
                <a:latin typeface="CCW Cursive Writing 7" pitchFamily="66" charset="0"/>
              </a:rPr>
              <a:t>As you will be aware, we have the Bronze, Silver and Gold badges in school. </a:t>
            </a:r>
          </a:p>
          <a:p>
            <a:pPr marL="45720" indent="0" algn="ctr">
              <a:buNone/>
            </a:pPr>
            <a:endParaRPr lang="en-GB" dirty="0">
              <a:latin typeface="CCW Cursive Writing 7" pitchFamily="66" charset="0"/>
            </a:endParaRPr>
          </a:p>
          <a:p>
            <a:pPr marL="45720" indent="0" algn="ctr">
              <a:buNone/>
            </a:pPr>
            <a:r>
              <a:rPr lang="en-GB" dirty="0">
                <a:latin typeface="CCW Cursive Writing 7" pitchFamily="66" charset="0"/>
              </a:rPr>
              <a:t>Children must practise their times tables daily. Even if they think they know them- by Year 5 they must be quick to recall them.</a:t>
            </a:r>
          </a:p>
          <a:p>
            <a:pPr marL="45720" indent="0" algn="ctr">
              <a:buNone/>
            </a:pPr>
            <a:endParaRPr lang="en-GB" dirty="0">
              <a:latin typeface="CCW Cursive Writing 7" pitchFamily="66" charset="0"/>
            </a:endParaRPr>
          </a:p>
          <a:p>
            <a:pPr marL="45720" indent="0" algn="ctr">
              <a:buNone/>
            </a:pPr>
            <a:r>
              <a:rPr lang="en-GB" dirty="0">
                <a:latin typeface="CCW Cursive Writing 7" pitchFamily="66" charset="0"/>
              </a:rPr>
              <a:t>There are also various sites to use:</a:t>
            </a:r>
          </a:p>
          <a:p>
            <a:pPr marL="45720" indent="0" algn="ctr">
              <a:buNone/>
            </a:pPr>
            <a:r>
              <a:rPr lang="en-GB" dirty="0">
                <a:latin typeface="CCW Cursive Writing 7" pitchFamily="66" charset="0"/>
                <a:hlinkClick r:id="rId2"/>
              </a:rPr>
              <a:t>https://www.youtube.com/watch?v=4BLZKOjNKfk</a:t>
            </a:r>
            <a:r>
              <a:rPr lang="en-GB" dirty="0">
                <a:latin typeface="CCW Cursive Writing 7" pitchFamily="66" charset="0"/>
              </a:rPr>
              <a:t> </a:t>
            </a:r>
          </a:p>
          <a:p>
            <a:pPr marL="45720" indent="0" algn="ctr">
              <a:buNone/>
            </a:pPr>
            <a:endParaRPr lang="en-GB" dirty="0">
              <a:latin typeface="CCW Cursive Writing 7" pitchFamily="66" charset="0"/>
            </a:endParaRPr>
          </a:p>
          <a:p>
            <a:pPr marL="45720" indent="0" algn="ctr">
              <a:buNone/>
            </a:pPr>
            <a:endParaRPr lang="en-GB" dirty="0">
              <a:latin typeface="CCW Cursive Writing 7" pitchFamily="66" charset="0"/>
            </a:endParaRPr>
          </a:p>
        </p:txBody>
      </p:sp>
      <p:pic>
        <p:nvPicPr>
          <p:cNvPr id="1026" name="Picture 2" descr="Image result for times tabl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08304" y="0"/>
            <a:ext cx="1818506" cy="1818506"/>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Times Tables Rock Stars: Play">
            <a:extLst>
              <a:ext uri="{FF2B5EF4-FFF2-40B4-BE49-F238E27FC236}">
                <a16:creationId xmlns:a16="http://schemas.microsoft.com/office/drawing/2014/main" id="{47D9EED6-F59E-41C0-B041-ECDE1FBE873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73844" y="4826510"/>
            <a:ext cx="2457450" cy="1857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99172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287524" y="424076"/>
            <a:ext cx="8568952" cy="6009848"/>
          </a:xfrm>
        </p:spPr>
        <p:txBody>
          <a:bodyPr>
            <a:normAutofit/>
          </a:bodyPr>
          <a:lstStyle/>
          <a:p>
            <a:pPr marL="45720" indent="0" algn="ctr">
              <a:buNone/>
            </a:pPr>
            <a:r>
              <a:rPr lang="en-GB" sz="3600" u="sng" dirty="0">
                <a:latin typeface="CCW Cursive Writing 7" pitchFamily="66" charset="0"/>
              </a:rPr>
              <a:t>Reading at home: </a:t>
            </a:r>
          </a:p>
          <a:p>
            <a:pPr marL="45720" indent="0" algn="ctr">
              <a:buNone/>
            </a:pPr>
            <a:r>
              <a:rPr lang="en-GB" sz="3600" u="sng" dirty="0">
                <a:latin typeface="CCW Cursive Writing 7" pitchFamily="66" charset="0"/>
              </a:rPr>
              <a:t>Reading Journals</a:t>
            </a:r>
          </a:p>
          <a:p>
            <a:pPr marL="45720" indent="0" algn="ctr">
              <a:buNone/>
            </a:pPr>
            <a:endParaRPr lang="en-GB" sz="3600" u="sng" dirty="0">
              <a:latin typeface="CCW Cursive Writing 7" pitchFamily="66" charset="0"/>
            </a:endParaRPr>
          </a:p>
          <a:p>
            <a:r>
              <a:rPr lang="en-GB" sz="2400" dirty="0">
                <a:latin typeface="CCW Cursive Writing 7" pitchFamily="66" charset="0"/>
              </a:rPr>
              <a:t>Children will be expected to write their own reading comments in their Reading log book each day.</a:t>
            </a:r>
          </a:p>
          <a:p>
            <a:endParaRPr lang="en-GB" sz="2400" dirty="0">
              <a:latin typeface="CCW Cursive Writing 7" pitchFamily="66" charset="0"/>
            </a:endParaRPr>
          </a:p>
          <a:p>
            <a:r>
              <a:rPr lang="en-GB" sz="2400" dirty="0">
                <a:latin typeface="CCW Cursive Writing 7" pitchFamily="66" charset="0"/>
              </a:rPr>
              <a:t>Reading recommenders </a:t>
            </a:r>
          </a:p>
          <a:p>
            <a:pPr marL="45720" indent="0">
              <a:buNone/>
            </a:pPr>
            <a:endParaRPr lang="en-GB" sz="2400" dirty="0">
              <a:latin typeface="CCW Cursive Writing 7" pitchFamily="66" charset="0"/>
            </a:endParaRPr>
          </a:p>
          <a:p>
            <a:pPr marL="45720" indent="0">
              <a:buNone/>
            </a:pPr>
            <a:r>
              <a:rPr lang="en-GB" sz="2400" dirty="0">
                <a:solidFill>
                  <a:srgbClr val="002060"/>
                </a:solidFill>
                <a:latin typeface="CCW Cursive Writing 7" pitchFamily="66" charset="0"/>
              </a:rPr>
              <a:t> </a:t>
            </a:r>
          </a:p>
        </p:txBody>
      </p:sp>
    </p:spTree>
    <p:extLst>
      <p:ext uri="{BB962C8B-B14F-4D97-AF65-F5344CB8AC3E}">
        <p14:creationId xmlns:p14="http://schemas.microsoft.com/office/powerpoint/2010/main" val="21546359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595B-2412-405E-824A-C4A18ABD9A11}"/>
              </a:ext>
            </a:extLst>
          </p:cNvPr>
          <p:cNvSpPr>
            <a:spLocks noGrp="1"/>
          </p:cNvSpPr>
          <p:nvPr>
            <p:ph type="ctrTitle"/>
          </p:nvPr>
        </p:nvSpPr>
        <p:spPr>
          <a:xfrm>
            <a:off x="1151347" y="461645"/>
            <a:ext cx="7036904" cy="923381"/>
          </a:xfrm>
          <a:solidFill>
            <a:schemeClr val="accent1">
              <a:lumMod val="20000"/>
              <a:lumOff val="80000"/>
            </a:schemeClr>
          </a:solidFill>
        </p:spPr>
        <p:txBody>
          <a:bodyPr>
            <a:normAutofit fontScale="90000"/>
          </a:bodyPr>
          <a:lstStyle/>
          <a:p>
            <a:r>
              <a:rPr lang="en-GB" sz="2400" dirty="0"/>
              <a:t>ST PHILIP’S CE PRIMARY SUPPORT TRIANGLE</a:t>
            </a:r>
            <a:br>
              <a:rPr lang="en-GB" sz="2400" dirty="0"/>
            </a:br>
            <a:r>
              <a:rPr lang="en-GB" sz="2400" dirty="0"/>
              <a:t>SENDCO - Mrs Klaassen</a:t>
            </a:r>
          </a:p>
        </p:txBody>
      </p:sp>
      <p:sp>
        <p:nvSpPr>
          <p:cNvPr id="3" name="Subtitle 2">
            <a:extLst>
              <a:ext uri="{FF2B5EF4-FFF2-40B4-BE49-F238E27FC236}">
                <a16:creationId xmlns:a16="http://schemas.microsoft.com/office/drawing/2014/main" id="{FBC419E7-5AA7-43A5-9240-3AEC799971C0}"/>
              </a:ext>
            </a:extLst>
          </p:cNvPr>
          <p:cNvSpPr>
            <a:spLocks noGrp="1"/>
          </p:cNvSpPr>
          <p:nvPr>
            <p:ph type="subTitle" idx="1"/>
          </p:nvPr>
        </p:nvSpPr>
        <p:spPr/>
        <p:txBody>
          <a:bodyPr/>
          <a:lstStyle/>
          <a:p>
            <a:endParaRPr lang="en-GB" dirty="0"/>
          </a:p>
        </p:txBody>
      </p:sp>
      <p:graphicFrame>
        <p:nvGraphicFramePr>
          <p:cNvPr id="4" name="Content Placeholder 3">
            <a:extLst>
              <a:ext uri="{FF2B5EF4-FFF2-40B4-BE49-F238E27FC236}">
                <a16:creationId xmlns:a16="http://schemas.microsoft.com/office/drawing/2014/main" id="{952ECF61-C652-4103-80D5-908630FB0F0E}"/>
              </a:ext>
            </a:extLst>
          </p:cNvPr>
          <p:cNvGraphicFramePr>
            <a:graphicFrameLocks noGrp="1"/>
          </p:cNvGraphicFramePr>
          <p:nvPr>
            <p:ph idx="1"/>
            <p:extLst>
              <p:ext uri="{D42A27DB-BD31-4B8C-83A1-F6EECF244321}">
                <p14:modId xmlns:p14="http://schemas.microsoft.com/office/powerpoint/2010/main" val="913314678"/>
              </p:ext>
            </p:extLst>
          </p:nvPr>
        </p:nvGraphicFramePr>
        <p:xfrm>
          <a:off x="1142999" y="1700809"/>
          <a:ext cx="7372350" cy="4320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97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467544" y="1844824"/>
            <a:ext cx="3960440" cy="2772309"/>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Image result for good to be gree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4668" y="1399757"/>
            <a:ext cx="3619500" cy="36195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s://cdn.dribbble.com/users/427811/screenshots/1574345/classdojo-80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7584" y="4553452"/>
            <a:ext cx="3072730" cy="23045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139952" y="5019257"/>
            <a:ext cx="4680520" cy="1200329"/>
          </a:xfrm>
          <a:prstGeom prst="rect">
            <a:avLst/>
          </a:prstGeom>
          <a:noFill/>
        </p:spPr>
        <p:txBody>
          <a:bodyPr wrap="square" rtlCol="0">
            <a:spAutoFit/>
          </a:bodyPr>
          <a:lstStyle/>
          <a:p>
            <a:pPr marL="285750" indent="-285750">
              <a:buFont typeface="Wingdings" pitchFamily="2" charset="2"/>
              <a:buChar char="ü"/>
            </a:pPr>
            <a:r>
              <a:rPr lang="en-GB" dirty="0">
                <a:latin typeface="CCW Cursive Writing 7" pitchFamily="66" charset="0"/>
              </a:rPr>
              <a:t>Very high expectations</a:t>
            </a:r>
          </a:p>
          <a:p>
            <a:pPr marL="285750" indent="-285750">
              <a:buFont typeface="Wingdings" pitchFamily="2" charset="2"/>
              <a:buChar char="ü"/>
            </a:pPr>
            <a:r>
              <a:rPr lang="en-GB" dirty="0">
                <a:latin typeface="CCW Cursive Writing 7" pitchFamily="66" charset="0"/>
              </a:rPr>
              <a:t>Manners</a:t>
            </a:r>
          </a:p>
          <a:p>
            <a:pPr marL="285750" indent="-285750">
              <a:buFont typeface="Wingdings" pitchFamily="2" charset="2"/>
              <a:buChar char="ü"/>
            </a:pPr>
            <a:r>
              <a:rPr lang="en-GB" dirty="0">
                <a:latin typeface="CCW Cursive Writing 7" pitchFamily="66" charset="0"/>
              </a:rPr>
              <a:t>Greetings</a:t>
            </a:r>
          </a:p>
          <a:p>
            <a:pPr marL="285750" indent="-285750">
              <a:buFont typeface="Wingdings" pitchFamily="2" charset="2"/>
              <a:buChar char="ü"/>
            </a:pPr>
            <a:r>
              <a:rPr lang="en-GB" dirty="0">
                <a:latin typeface="CCW Cursive Writing 7" pitchFamily="66" charset="0"/>
              </a:rPr>
              <a:t>Can do attitudes</a:t>
            </a:r>
          </a:p>
        </p:txBody>
      </p:sp>
    </p:spTree>
    <p:extLst>
      <p:ext uri="{BB962C8B-B14F-4D97-AF65-F5344CB8AC3E}">
        <p14:creationId xmlns:p14="http://schemas.microsoft.com/office/powerpoint/2010/main" val="8016535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597582" y="3011091"/>
            <a:ext cx="2505399" cy="17537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851920" y="2413337"/>
            <a:ext cx="4680520" cy="2031325"/>
          </a:xfrm>
          <a:prstGeom prst="rect">
            <a:avLst/>
          </a:prstGeom>
          <a:noFill/>
        </p:spPr>
        <p:txBody>
          <a:bodyPr wrap="square" rtlCol="0">
            <a:spAutoFit/>
          </a:bodyPr>
          <a:lstStyle/>
          <a:p>
            <a:pPr marL="285750" indent="-285750">
              <a:buFont typeface="Wingdings" pitchFamily="2" charset="2"/>
              <a:buChar char="ü"/>
            </a:pPr>
            <a:r>
              <a:rPr lang="en-GB" dirty="0">
                <a:latin typeface="CCW Cursive Writing 7" pitchFamily="66" charset="0"/>
              </a:rPr>
              <a:t>10 Green week certificates being given still</a:t>
            </a:r>
          </a:p>
          <a:p>
            <a:pPr marL="285750" indent="-285750">
              <a:buFont typeface="Wingdings" pitchFamily="2" charset="2"/>
              <a:buChar char="ü"/>
            </a:pPr>
            <a:r>
              <a:rPr lang="en-GB" dirty="0">
                <a:latin typeface="CCW Cursive Writing 7" pitchFamily="66" charset="0"/>
              </a:rPr>
              <a:t>Red cards- letter home to parents on a Friday</a:t>
            </a:r>
          </a:p>
          <a:p>
            <a:pPr marL="285750" indent="-285750">
              <a:buFont typeface="Wingdings" pitchFamily="2" charset="2"/>
              <a:buChar char="ü"/>
            </a:pPr>
            <a:r>
              <a:rPr lang="en-GB" dirty="0">
                <a:latin typeface="CCW Cursive Writing 7" pitchFamily="66" charset="0"/>
              </a:rPr>
              <a:t>Yellow cards- miss some of break time. </a:t>
            </a:r>
          </a:p>
        </p:txBody>
      </p:sp>
    </p:spTree>
    <p:extLst>
      <p:ext uri="{BB962C8B-B14F-4D97-AF65-F5344CB8AC3E}">
        <p14:creationId xmlns:p14="http://schemas.microsoft.com/office/powerpoint/2010/main" val="14052499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65BCC-9D5F-DB43-AC8B-4F60F0D42CE8}"/>
              </a:ext>
            </a:extLst>
          </p:cNvPr>
          <p:cNvSpPr>
            <a:spLocks noGrp="1"/>
          </p:cNvSpPr>
          <p:nvPr>
            <p:ph type="title"/>
          </p:nvPr>
        </p:nvSpPr>
        <p:spPr>
          <a:xfrm>
            <a:off x="1315744" y="5013176"/>
            <a:ext cx="6512511" cy="1143000"/>
          </a:xfrm>
        </p:spPr>
        <p:txBody>
          <a:bodyPr/>
          <a:lstStyle/>
          <a:p>
            <a:r>
              <a:rPr lang="en-US" dirty="0"/>
              <a:t>St Philip’s Standards</a:t>
            </a:r>
          </a:p>
        </p:txBody>
      </p:sp>
      <p:pic>
        <p:nvPicPr>
          <p:cNvPr id="4" name="Content Placeholder 3">
            <a:extLst>
              <a:ext uri="{FF2B5EF4-FFF2-40B4-BE49-F238E27FC236}">
                <a16:creationId xmlns:a16="http://schemas.microsoft.com/office/drawing/2014/main" id="{CC092603-46A1-B54C-8D43-7002D9390047}"/>
              </a:ext>
            </a:extLst>
          </p:cNvPr>
          <p:cNvPicPr>
            <a:picLocks noGrp="1" noChangeAspect="1"/>
          </p:cNvPicPr>
          <p:nvPr>
            <p:ph idx="1"/>
          </p:nvPr>
        </p:nvPicPr>
        <p:blipFill>
          <a:blip r:embed="rId2"/>
          <a:stretch>
            <a:fillRect/>
          </a:stretch>
        </p:blipFill>
        <p:spPr>
          <a:xfrm>
            <a:off x="4621132" y="1013649"/>
            <a:ext cx="3595964" cy="2695575"/>
          </a:xfrm>
          <a:prstGeom prst="rect">
            <a:avLst/>
          </a:prstGeom>
        </p:spPr>
      </p:pic>
      <p:sp>
        <p:nvSpPr>
          <p:cNvPr id="5" name="Rectangle 4">
            <a:extLst>
              <a:ext uri="{FF2B5EF4-FFF2-40B4-BE49-F238E27FC236}">
                <a16:creationId xmlns:a16="http://schemas.microsoft.com/office/drawing/2014/main" id="{AD0BB43A-7E61-FB46-91DA-99F567C0AC45}"/>
              </a:ext>
            </a:extLst>
          </p:cNvPr>
          <p:cNvSpPr/>
          <p:nvPr/>
        </p:nvSpPr>
        <p:spPr>
          <a:xfrm>
            <a:off x="827584" y="1077734"/>
            <a:ext cx="5919242" cy="2631490"/>
          </a:xfrm>
          <a:prstGeom prst="rect">
            <a:avLst/>
          </a:prstGeom>
        </p:spPr>
        <p:txBody>
          <a:bodyPr wrap="square">
            <a:spAutoFit/>
          </a:bodyPr>
          <a:lstStyle/>
          <a:p>
            <a:pPr marL="428625" indent="-428625">
              <a:buFont typeface="Arial" panose="020B0604020202020204" pitchFamily="34" charset="0"/>
              <a:buChar char="•"/>
            </a:pPr>
            <a:r>
              <a:rPr lang="en-US" sz="3300" dirty="0"/>
              <a:t>Be Ready</a:t>
            </a:r>
          </a:p>
          <a:p>
            <a:pPr marL="428625" indent="-428625">
              <a:buFont typeface="Arial" panose="020B0604020202020204" pitchFamily="34" charset="0"/>
              <a:buChar char="•"/>
            </a:pPr>
            <a:r>
              <a:rPr lang="en-US" sz="3300" dirty="0"/>
              <a:t>Be Respectful</a:t>
            </a:r>
          </a:p>
          <a:p>
            <a:pPr marL="428625" indent="-428625">
              <a:buFont typeface="Arial" panose="020B0604020202020204" pitchFamily="34" charset="0"/>
              <a:buChar char="•"/>
            </a:pPr>
            <a:r>
              <a:rPr lang="en-US" sz="3300" dirty="0"/>
              <a:t>Be Responsible</a:t>
            </a:r>
          </a:p>
          <a:p>
            <a:endParaRPr lang="en-US" sz="3300" dirty="0"/>
          </a:p>
          <a:p>
            <a:r>
              <a:rPr lang="en-US" sz="3300" dirty="0"/>
              <a:t>Fantastic Walking</a:t>
            </a:r>
          </a:p>
        </p:txBody>
      </p:sp>
    </p:spTree>
    <p:extLst>
      <p:ext uri="{BB962C8B-B14F-4D97-AF65-F5344CB8AC3E}">
        <p14:creationId xmlns:p14="http://schemas.microsoft.com/office/powerpoint/2010/main" val="37925603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3A463-F994-694C-9748-173834657445}"/>
              </a:ext>
            </a:extLst>
          </p:cNvPr>
          <p:cNvSpPr>
            <a:spLocks noGrp="1"/>
          </p:cNvSpPr>
          <p:nvPr>
            <p:ph type="title"/>
          </p:nvPr>
        </p:nvSpPr>
        <p:spPr>
          <a:xfrm>
            <a:off x="971600" y="363417"/>
            <a:ext cx="7633742" cy="1119099"/>
          </a:xfrm>
        </p:spPr>
        <p:txBody>
          <a:bodyPr/>
          <a:lstStyle/>
          <a:p>
            <a:r>
              <a:rPr lang="en-US" dirty="0"/>
              <a:t>Fantastic Walking</a:t>
            </a:r>
          </a:p>
        </p:txBody>
      </p:sp>
      <p:sp>
        <p:nvSpPr>
          <p:cNvPr id="3" name="Content Placeholder 2">
            <a:extLst>
              <a:ext uri="{FF2B5EF4-FFF2-40B4-BE49-F238E27FC236}">
                <a16:creationId xmlns:a16="http://schemas.microsoft.com/office/drawing/2014/main" id="{A1F844B6-E7C3-574E-9AC7-39347D23234A}"/>
              </a:ext>
            </a:extLst>
          </p:cNvPr>
          <p:cNvSpPr>
            <a:spLocks noGrp="1"/>
          </p:cNvSpPr>
          <p:nvPr>
            <p:ph idx="1"/>
          </p:nvPr>
        </p:nvSpPr>
        <p:spPr>
          <a:xfrm>
            <a:off x="404305" y="1507440"/>
            <a:ext cx="6400800" cy="3474720"/>
          </a:xfrm>
        </p:spPr>
        <p:txBody>
          <a:bodyPr>
            <a:normAutofit/>
          </a:bodyPr>
          <a:lstStyle/>
          <a:p>
            <a:pPr marL="0" indent="0">
              <a:buNone/>
            </a:pPr>
            <a:r>
              <a:rPr lang="en-US" dirty="0"/>
              <a:t>Walking properly makes you feel great.</a:t>
            </a:r>
          </a:p>
          <a:p>
            <a:pPr marL="0" indent="0">
              <a:buNone/>
            </a:pPr>
            <a:endParaRPr lang="en-US" dirty="0"/>
          </a:p>
          <a:p>
            <a:r>
              <a:rPr lang="en-US" dirty="0"/>
              <a:t>We are going to be doing fantastic walking,   </a:t>
            </a:r>
            <a:r>
              <a:rPr lang="en-US" dirty="0">
                <a:solidFill>
                  <a:schemeClr val="tx2">
                    <a:lumMod val="50000"/>
                    <a:lumOff val="50000"/>
                  </a:schemeClr>
                </a:solidFill>
              </a:rPr>
              <a:t>All THE TIME!</a:t>
            </a:r>
          </a:p>
          <a:p>
            <a:r>
              <a:rPr lang="en-US" dirty="0"/>
              <a:t>Head up</a:t>
            </a:r>
          </a:p>
          <a:p>
            <a:r>
              <a:rPr lang="en-US" dirty="0"/>
              <a:t>Arms by your sides</a:t>
            </a:r>
          </a:p>
          <a:p>
            <a:r>
              <a:rPr lang="en-US" dirty="0"/>
              <a:t>Slow pace. </a:t>
            </a:r>
          </a:p>
          <a:p>
            <a:endParaRPr lang="en-US" dirty="0"/>
          </a:p>
        </p:txBody>
      </p:sp>
      <p:sp>
        <p:nvSpPr>
          <p:cNvPr id="4" name="Rectangle 3">
            <a:hlinkClick r:id="rId2"/>
            <a:extLst>
              <a:ext uri="{FF2B5EF4-FFF2-40B4-BE49-F238E27FC236}">
                <a16:creationId xmlns:a16="http://schemas.microsoft.com/office/drawing/2014/main" id="{3828FE03-6541-4151-BAEF-515044AE8B79}"/>
              </a:ext>
            </a:extLst>
          </p:cNvPr>
          <p:cNvSpPr/>
          <p:nvPr/>
        </p:nvSpPr>
        <p:spPr>
          <a:xfrm>
            <a:off x="7308304" y="1628800"/>
            <a:ext cx="893428" cy="41085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5" name="Picture 4">
            <a:extLst>
              <a:ext uri="{FF2B5EF4-FFF2-40B4-BE49-F238E27FC236}">
                <a16:creationId xmlns:a16="http://schemas.microsoft.com/office/drawing/2014/main" id="{9817E68F-46D5-471D-970A-0D183ED8E53D}"/>
              </a:ext>
            </a:extLst>
          </p:cNvPr>
          <p:cNvPicPr>
            <a:picLocks noChangeAspect="1"/>
          </p:cNvPicPr>
          <p:nvPr/>
        </p:nvPicPr>
        <p:blipFill>
          <a:blip r:embed="rId3"/>
          <a:stretch>
            <a:fillRect/>
          </a:stretch>
        </p:blipFill>
        <p:spPr>
          <a:xfrm>
            <a:off x="3444755" y="3789040"/>
            <a:ext cx="3374702" cy="2527769"/>
          </a:xfrm>
          <a:prstGeom prst="rect">
            <a:avLst/>
          </a:prstGeom>
        </p:spPr>
      </p:pic>
    </p:spTree>
    <p:extLst>
      <p:ext uri="{BB962C8B-B14F-4D97-AF65-F5344CB8AC3E}">
        <p14:creationId xmlns:p14="http://schemas.microsoft.com/office/powerpoint/2010/main" val="2275619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83194" y="1772816"/>
            <a:ext cx="8136904" cy="3847207"/>
          </a:xfrm>
          <a:prstGeom prst="rect">
            <a:avLst/>
          </a:prstGeom>
          <a:noFill/>
        </p:spPr>
        <p:txBody>
          <a:bodyPr wrap="square" rtlCol="0">
            <a:spAutoFit/>
          </a:bodyPr>
          <a:lstStyle/>
          <a:p>
            <a:pPr algn="ctr"/>
            <a:r>
              <a:rPr lang="en-GB" sz="2400" dirty="0">
                <a:solidFill>
                  <a:schemeClr val="accent1">
                    <a:lumMod val="50000"/>
                  </a:schemeClr>
                </a:solidFill>
                <a:latin typeface="CCW Cursive Writing 7" pitchFamily="66" charset="0"/>
              </a:rPr>
              <a:t>If you would like your children to walk home from school on their own, please could you complete the form explaining the days fully and sign it. This is for the safety of your children as they will be let out at the end of the day by a number of different teachers.  </a:t>
            </a:r>
          </a:p>
          <a:p>
            <a:pPr algn="ctr"/>
            <a:r>
              <a:rPr lang="en-GB" sz="2400" dirty="0">
                <a:solidFill>
                  <a:schemeClr val="accent1">
                    <a:lumMod val="50000"/>
                  </a:schemeClr>
                </a:solidFill>
                <a:latin typeface="CCW Cursive Writing 7" pitchFamily="66" charset="0"/>
              </a:rPr>
              <a:t>Thanks for your co-operation</a:t>
            </a:r>
            <a:r>
              <a:rPr lang="en-GB" sz="2800" dirty="0">
                <a:solidFill>
                  <a:schemeClr val="accent1">
                    <a:lumMod val="50000"/>
                  </a:schemeClr>
                </a:solidFill>
                <a:latin typeface="CCW Cursive Writing 7" pitchFamily="66" charset="0"/>
              </a:rPr>
              <a:t>. </a:t>
            </a:r>
          </a:p>
        </p:txBody>
      </p:sp>
      <p:sp>
        <p:nvSpPr>
          <p:cNvPr id="3" name="Title 1"/>
          <p:cNvSpPr txBox="1">
            <a:spLocks/>
          </p:cNvSpPr>
          <p:nvPr/>
        </p:nvSpPr>
        <p:spPr>
          <a:xfrm>
            <a:off x="899592" y="121196"/>
            <a:ext cx="6768751" cy="1143000"/>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ctr">
              <a:buNone/>
            </a:pPr>
            <a:r>
              <a:rPr lang="en-GB" sz="3600" dirty="0">
                <a:solidFill>
                  <a:schemeClr val="accent1">
                    <a:lumMod val="50000"/>
                  </a:schemeClr>
                </a:solidFill>
                <a:latin typeface="CCW Cursive Writing 7" pitchFamily="66" charset="0"/>
              </a:rPr>
              <a:t>Walking home</a:t>
            </a:r>
          </a:p>
        </p:txBody>
      </p:sp>
      <p:pic>
        <p:nvPicPr>
          <p:cNvPr id="3074" name="Picture 2" descr="C:\Users\Home\AppData\Local\Microsoft\Windows\Temporary Internet Files\Content.IE5\J8TCLW3D\walking[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36955" y="121196"/>
            <a:ext cx="988094" cy="1291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02358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27584" y="2348880"/>
            <a:ext cx="7488832" cy="2677656"/>
          </a:xfrm>
          <a:prstGeom prst="rect">
            <a:avLst/>
          </a:prstGeom>
          <a:noFill/>
        </p:spPr>
        <p:txBody>
          <a:bodyPr wrap="square" rtlCol="0">
            <a:spAutoFit/>
          </a:bodyPr>
          <a:lstStyle/>
          <a:p>
            <a:pPr algn="ctr"/>
            <a:r>
              <a:rPr lang="en-GB" sz="2400" dirty="0">
                <a:solidFill>
                  <a:schemeClr val="accent1">
                    <a:lumMod val="50000"/>
                  </a:schemeClr>
                </a:solidFill>
                <a:latin typeface="CCW Cursive Writing 7" pitchFamily="66" charset="0"/>
              </a:rPr>
              <a:t>History Ambassadors</a:t>
            </a:r>
          </a:p>
          <a:p>
            <a:pPr algn="ctr"/>
            <a:r>
              <a:rPr lang="en-GB" sz="2400" dirty="0">
                <a:solidFill>
                  <a:schemeClr val="accent1">
                    <a:lumMod val="50000"/>
                  </a:schemeClr>
                </a:solidFill>
                <a:latin typeface="CCW Cursive Writing 7" pitchFamily="66" charset="0"/>
              </a:rPr>
              <a:t>Eco Warriors</a:t>
            </a:r>
          </a:p>
          <a:p>
            <a:pPr algn="ctr"/>
            <a:r>
              <a:rPr lang="en-GB" sz="2400" dirty="0">
                <a:solidFill>
                  <a:schemeClr val="accent1">
                    <a:lumMod val="50000"/>
                  </a:schemeClr>
                </a:solidFill>
                <a:latin typeface="CCW Cursive Writing 7" pitchFamily="66" charset="0"/>
              </a:rPr>
              <a:t>Student Council</a:t>
            </a:r>
          </a:p>
          <a:p>
            <a:pPr algn="ctr"/>
            <a:r>
              <a:rPr lang="en-GB" sz="2400" dirty="0">
                <a:solidFill>
                  <a:schemeClr val="accent1">
                    <a:lumMod val="50000"/>
                  </a:schemeClr>
                </a:solidFill>
                <a:latin typeface="CCW Cursive Writing 7" pitchFamily="66" charset="0"/>
              </a:rPr>
              <a:t>Worship Warriors</a:t>
            </a:r>
          </a:p>
          <a:p>
            <a:pPr algn="ctr"/>
            <a:r>
              <a:rPr lang="en-GB" sz="2400" dirty="0">
                <a:solidFill>
                  <a:schemeClr val="accent1">
                    <a:lumMod val="50000"/>
                  </a:schemeClr>
                </a:solidFill>
                <a:latin typeface="CCW Cursive Writing 7" pitchFamily="66" charset="0"/>
              </a:rPr>
              <a:t>Health Champions</a:t>
            </a:r>
          </a:p>
          <a:p>
            <a:pPr algn="ctr"/>
            <a:r>
              <a:rPr lang="en-GB" sz="2400" dirty="0">
                <a:solidFill>
                  <a:schemeClr val="accent1">
                    <a:lumMod val="50000"/>
                  </a:schemeClr>
                </a:solidFill>
                <a:latin typeface="CCW Cursive Writing 7" pitchFamily="66" charset="0"/>
              </a:rPr>
              <a:t>Reading Ambassadors </a:t>
            </a:r>
          </a:p>
          <a:p>
            <a:pPr algn="ctr"/>
            <a:endParaRPr lang="en-GB" sz="2400" dirty="0">
              <a:solidFill>
                <a:schemeClr val="accent1">
                  <a:lumMod val="50000"/>
                </a:schemeClr>
              </a:solidFill>
              <a:latin typeface="CCW Cursive Writing 7" pitchFamily="66" charset="0"/>
            </a:endParaRPr>
          </a:p>
        </p:txBody>
      </p:sp>
      <p:sp>
        <p:nvSpPr>
          <p:cNvPr id="3" name="Title 1"/>
          <p:cNvSpPr txBox="1">
            <a:spLocks/>
          </p:cNvSpPr>
          <p:nvPr/>
        </p:nvSpPr>
        <p:spPr>
          <a:xfrm>
            <a:off x="1475656" y="260648"/>
            <a:ext cx="6512511" cy="1143000"/>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endParaRPr lang="en-GB" sz="4400" dirty="0">
              <a:solidFill>
                <a:schemeClr val="accent1">
                  <a:lumMod val="50000"/>
                </a:schemeClr>
              </a:solidFill>
              <a:latin typeface="CCW Cursive Writing 7" pitchFamily="66" charset="0"/>
            </a:endParaRPr>
          </a:p>
        </p:txBody>
      </p:sp>
      <p:sp>
        <p:nvSpPr>
          <p:cNvPr id="5" name="Title 1"/>
          <p:cNvSpPr txBox="1">
            <a:spLocks/>
          </p:cNvSpPr>
          <p:nvPr/>
        </p:nvSpPr>
        <p:spPr>
          <a:xfrm>
            <a:off x="699484" y="234757"/>
            <a:ext cx="7456999" cy="783704"/>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ctr">
              <a:buNone/>
            </a:pPr>
            <a:r>
              <a:rPr lang="en-GB" sz="3600" dirty="0">
                <a:solidFill>
                  <a:schemeClr val="accent1">
                    <a:lumMod val="50000"/>
                  </a:schemeClr>
                </a:solidFill>
                <a:latin typeface="CCW Cursive Writing 7" pitchFamily="66" charset="0"/>
              </a:rPr>
              <a:t>Responsibilities</a:t>
            </a:r>
          </a:p>
        </p:txBody>
      </p:sp>
    </p:spTree>
    <p:extLst>
      <p:ext uri="{BB962C8B-B14F-4D97-AF65-F5344CB8AC3E}">
        <p14:creationId xmlns:p14="http://schemas.microsoft.com/office/powerpoint/2010/main" val="27937468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01CA4D5-6276-44DF-A546-AC568560938F}"/>
              </a:ext>
            </a:extLst>
          </p:cNvPr>
          <p:cNvSpPr/>
          <p:nvPr/>
        </p:nvSpPr>
        <p:spPr>
          <a:xfrm>
            <a:off x="2396789" y="332656"/>
            <a:ext cx="4350422"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School Trips…</a:t>
            </a:r>
          </a:p>
        </p:txBody>
      </p:sp>
      <p:sp>
        <p:nvSpPr>
          <p:cNvPr id="3" name="TextBox 2">
            <a:extLst>
              <a:ext uri="{FF2B5EF4-FFF2-40B4-BE49-F238E27FC236}">
                <a16:creationId xmlns:a16="http://schemas.microsoft.com/office/drawing/2014/main" id="{ACB99CB3-B6B0-47CF-92F6-4D84586D6E3A}"/>
              </a:ext>
            </a:extLst>
          </p:cNvPr>
          <p:cNvSpPr txBox="1"/>
          <p:nvPr/>
        </p:nvSpPr>
        <p:spPr>
          <a:xfrm>
            <a:off x="179512" y="1659285"/>
            <a:ext cx="8568952" cy="4524315"/>
          </a:xfrm>
          <a:prstGeom prst="rect">
            <a:avLst/>
          </a:prstGeom>
          <a:noFill/>
        </p:spPr>
        <p:txBody>
          <a:bodyPr wrap="square" rtlCol="0">
            <a:spAutoFit/>
          </a:bodyPr>
          <a:lstStyle/>
          <a:p>
            <a:pPr marL="285750" indent="-285750" algn="ctr">
              <a:buFont typeface="Wingdings" panose="05000000000000000000" pitchFamily="2" charset="2"/>
              <a:buChar char="ü"/>
            </a:pPr>
            <a:r>
              <a:rPr lang="en-GB" sz="3200" dirty="0">
                <a:solidFill>
                  <a:srgbClr val="002060"/>
                </a:solidFill>
                <a:latin typeface="CCW Cursive Writing 7" panose="03050602040000000000" pitchFamily="66" charset="0"/>
              </a:rPr>
              <a:t>Liverpool Cathedral and</a:t>
            </a:r>
          </a:p>
          <a:p>
            <a:pPr algn="ctr"/>
            <a:r>
              <a:rPr lang="en-GB" sz="3200" dirty="0">
                <a:solidFill>
                  <a:srgbClr val="002060"/>
                </a:solidFill>
                <a:latin typeface="CCW Cursive Writing 7" panose="03050602040000000000" pitchFamily="66" charset="0"/>
              </a:rPr>
              <a:t>Princes road synagogue</a:t>
            </a:r>
          </a:p>
          <a:p>
            <a:pPr algn="ctr"/>
            <a:endParaRPr lang="en-GB" sz="3200" dirty="0">
              <a:solidFill>
                <a:srgbClr val="002060"/>
              </a:solidFill>
              <a:latin typeface="CCW Cursive Writing 7" panose="03050602040000000000" pitchFamily="66" charset="0"/>
            </a:endParaRPr>
          </a:p>
          <a:p>
            <a:pPr marL="285750" indent="-285750" algn="ctr">
              <a:buFont typeface="Wingdings" panose="05000000000000000000" pitchFamily="2" charset="2"/>
              <a:buChar char="ü"/>
            </a:pPr>
            <a:r>
              <a:rPr lang="en-GB" sz="3200" dirty="0">
                <a:solidFill>
                  <a:srgbClr val="002060"/>
                </a:solidFill>
                <a:latin typeface="CCW Cursive Writing 7" panose="03050602040000000000" pitchFamily="66" charset="0"/>
              </a:rPr>
              <a:t>Local visits to Southport </a:t>
            </a:r>
          </a:p>
          <a:p>
            <a:pPr marL="285750" indent="-285750" algn="ctr">
              <a:buFont typeface="Wingdings" panose="05000000000000000000" pitchFamily="2" charset="2"/>
              <a:buChar char="ü"/>
            </a:pPr>
            <a:endParaRPr lang="en-GB" sz="3200" dirty="0">
              <a:solidFill>
                <a:srgbClr val="002060"/>
              </a:solidFill>
              <a:latin typeface="CCW Cursive Writing 7" panose="03050602040000000000" pitchFamily="66" charset="0"/>
            </a:endParaRPr>
          </a:p>
          <a:p>
            <a:pPr marL="285750" indent="-285750" algn="ctr">
              <a:buFont typeface="Wingdings" panose="05000000000000000000" pitchFamily="2" charset="2"/>
              <a:buChar char="ü"/>
            </a:pPr>
            <a:r>
              <a:rPr lang="en-GB" sz="3200" dirty="0">
                <a:solidFill>
                  <a:srgbClr val="002060"/>
                </a:solidFill>
                <a:latin typeface="CCW Cursive Writing 7" panose="03050602040000000000" pitchFamily="66" charset="0"/>
              </a:rPr>
              <a:t>Crucial Crew </a:t>
            </a:r>
          </a:p>
          <a:p>
            <a:pPr marL="285750" indent="-285750" algn="ctr">
              <a:buFont typeface="Wingdings" panose="05000000000000000000" pitchFamily="2" charset="2"/>
              <a:buChar char="ü"/>
            </a:pPr>
            <a:endParaRPr lang="en-GB" sz="3200" dirty="0">
              <a:solidFill>
                <a:srgbClr val="002060"/>
              </a:solidFill>
              <a:latin typeface="CCW Cursive Writing 7" panose="03050602040000000000" pitchFamily="66" charset="0"/>
            </a:endParaRPr>
          </a:p>
          <a:p>
            <a:pPr marL="285750" indent="-285750" algn="ctr">
              <a:buFont typeface="Wingdings" panose="05000000000000000000" pitchFamily="2" charset="2"/>
              <a:buChar char="ü"/>
            </a:pPr>
            <a:r>
              <a:rPr lang="en-GB" sz="3200" dirty="0">
                <a:solidFill>
                  <a:srgbClr val="002060"/>
                </a:solidFill>
                <a:latin typeface="CCW Cursive Writing 7" panose="03050602040000000000" pitchFamily="66" charset="0"/>
              </a:rPr>
              <a:t>The Atkinson – Ancient Egypt</a:t>
            </a:r>
          </a:p>
        </p:txBody>
      </p:sp>
    </p:spTree>
    <p:extLst>
      <p:ext uri="{BB962C8B-B14F-4D97-AF65-F5344CB8AC3E}">
        <p14:creationId xmlns:p14="http://schemas.microsoft.com/office/powerpoint/2010/main" val="25031484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08912" cy="1143000"/>
          </a:xfrm>
        </p:spPr>
        <p:txBody>
          <a:bodyPr/>
          <a:lstStyle/>
          <a:p>
            <a:pPr marL="0" indent="0">
              <a:buNone/>
            </a:pPr>
            <a:r>
              <a:rPr lang="en-GB" dirty="0">
                <a:latin typeface="CCW Cursive Writing 7" pitchFamily="66" charset="0"/>
              </a:rPr>
              <a:t>Parent’s meeting:</a:t>
            </a:r>
          </a:p>
        </p:txBody>
      </p:sp>
      <p:pic>
        <p:nvPicPr>
          <p:cNvPr id="3074" name="Picture 2" descr="Image result for parents even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35766" y="3429000"/>
            <a:ext cx="3272468" cy="327246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F6F5624A-21BC-4D18-B8D0-BC37D3F156ED}"/>
              </a:ext>
            </a:extLst>
          </p:cNvPr>
          <p:cNvSpPr/>
          <p:nvPr/>
        </p:nvSpPr>
        <p:spPr>
          <a:xfrm>
            <a:off x="1712709" y="1501994"/>
            <a:ext cx="6064737" cy="1754326"/>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Weds 18</a:t>
            </a:r>
            <a:r>
              <a:rPr lang="en-US" sz="5400" b="0" cap="none" spc="0" baseline="30000" dirty="0">
                <a:ln w="0"/>
                <a:solidFill>
                  <a:schemeClr val="accent1"/>
                </a:solidFill>
                <a:effectLst>
                  <a:outerShdw blurRad="38100" dist="25400" dir="5400000" algn="ctr" rotWithShape="0">
                    <a:srgbClr val="6E747A">
                      <a:alpha val="43000"/>
                    </a:srgbClr>
                  </a:outerShdw>
                </a:effectLst>
              </a:rPr>
              <a:t>th</a:t>
            </a:r>
            <a:r>
              <a:rPr lang="en-US" sz="5400" b="0" cap="none" spc="0" dirty="0">
                <a:ln w="0"/>
                <a:solidFill>
                  <a:schemeClr val="accent1"/>
                </a:solidFill>
                <a:effectLst>
                  <a:outerShdw blurRad="38100" dist="25400" dir="5400000" algn="ctr" rotWithShape="0">
                    <a:srgbClr val="6E747A">
                      <a:alpha val="43000"/>
                    </a:srgbClr>
                  </a:outerShdw>
                </a:effectLst>
              </a:rPr>
              <a:t> October </a:t>
            </a:r>
          </a:p>
          <a:p>
            <a:pPr algn="ctr"/>
            <a:r>
              <a:rPr lang="en-US" sz="5400" b="0" cap="none" spc="0" dirty="0">
                <a:ln w="0"/>
                <a:solidFill>
                  <a:schemeClr val="accent1"/>
                </a:solidFill>
                <a:effectLst>
                  <a:outerShdw blurRad="38100" dist="25400" dir="5400000" algn="ctr" rotWithShape="0">
                    <a:srgbClr val="6E747A">
                      <a:alpha val="43000"/>
                    </a:srgbClr>
                  </a:outerShdw>
                </a:effectLst>
              </a:rPr>
              <a:t>2pm onwards</a:t>
            </a:r>
          </a:p>
        </p:txBody>
      </p:sp>
    </p:spTree>
    <p:extLst>
      <p:ext uri="{BB962C8B-B14F-4D97-AF65-F5344CB8AC3E}">
        <p14:creationId xmlns:p14="http://schemas.microsoft.com/office/powerpoint/2010/main" val="3937109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p:txBody>
          <a:bodyPr/>
          <a:lstStyle/>
          <a:p>
            <a:endParaRPr lang="en-GB"/>
          </a:p>
        </p:txBody>
      </p:sp>
      <p:pic>
        <p:nvPicPr>
          <p:cNvPr id="1026"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500" y="-136525"/>
            <a:ext cx="9080500" cy="491639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1C2C2AE-C301-47CF-BD28-96E4BE6A4D07}"/>
              </a:ext>
            </a:extLst>
          </p:cNvPr>
          <p:cNvSpPr txBox="1"/>
          <p:nvPr/>
        </p:nvSpPr>
        <p:spPr>
          <a:xfrm>
            <a:off x="1475656" y="5293973"/>
            <a:ext cx="6957392" cy="707886"/>
          </a:xfrm>
          <a:prstGeom prst="rect">
            <a:avLst/>
          </a:prstGeom>
          <a:noFill/>
        </p:spPr>
        <p:txBody>
          <a:bodyPr wrap="square" rtlCol="0">
            <a:spAutoFit/>
          </a:bodyPr>
          <a:lstStyle/>
          <a:p>
            <a:r>
              <a:rPr lang="en-GB" sz="4000" dirty="0"/>
              <a:t>Please check your filters </a:t>
            </a:r>
          </a:p>
        </p:txBody>
      </p:sp>
    </p:spTree>
    <p:extLst>
      <p:ext uri="{BB962C8B-B14F-4D97-AF65-F5344CB8AC3E}">
        <p14:creationId xmlns:p14="http://schemas.microsoft.com/office/powerpoint/2010/main" val="37230791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7292D6B-0731-416D-9D1A-3FD24848E8CD}"/>
              </a:ext>
            </a:extLst>
          </p:cNvPr>
          <p:cNvPicPr>
            <a:picLocks noChangeAspect="1"/>
          </p:cNvPicPr>
          <p:nvPr/>
        </p:nvPicPr>
        <p:blipFill>
          <a:blip r:embed="rId2"/>
          <a:stretch>
            <a:fillRect/>
          </a:stretch>
        </p:blipFill>
        <p:spPr>
          <a:xfrm>
            <a:off x="427267" y="445162"/>
            <a:ext cx="8289465" cy="5967676"/>
          </a:xfrm>
          <a:prstGeom prst="rect">
            <a:avLst/>
          </a:prstGeom>
        </p:spPr>
      </p:pic>
    </p:spTree>
    <p:extLst>
      <p:ext uri="{BB962C8B-B14F-4D97-AF65-F5344CB8AC3E}">
        <p14:creationId xmlns:p14="http://schemas.microsoft.com/office/powerpoint/2010/main" val="80016045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3556D65-1378-4EA4-9DC4-D17D1346413F}"/>
              </a:ext>
            </a:extLst>
          </p:cNvPr>
          <p:cNvPicPr>
            <a:picLocks noChangeAspect="1"/>
          </p:cNvPicPr>
          <p:nvPr/>
        </p:nvPicPr>
        <p:blipFill>
          <a:blip r:embed="rId2"/>
          <a:stretch>
            <a:fillRect/>
          </a:stretch>
        </p:blipFill>
        <p:spPr>
          <a:xfrm>
            <a:off x="539552" y="365060"/>
            <a:ext cx="4344313" cy="3475450"/>
          </a:xfrm>
          <a:prstGeom prst="rect">
            <a:avLst/>
          </a:prstGeom>
        </p:spPr>
      </p:pic>
      <p:pic>
        <p:nvPicPr>
          <p:cNvPr id="3" name="Picture 2">
            <a:extLst>
              <a:ext uri="{FF2B5EF4-FFF2-40B4-BE49-F238E27FC236}">
                <a16:creationId xmlns:a16="http://schemas.microsoft.com/office/drawing/2014/main" id="{67003DD8-AB21-4D77-9630-D72CAC26CF1A}"/>
              </a:ext>
            </a:extLst>
          </p:cNvPr>
          <p:cNvPicPr>
            <a:picLocks noChangeAspect="1"/>
          </p:cNvPicPr>
          <p:nvPr/>
        </p:nvPicPr>
        <p:blipFill>
          <a:blip r:embed="rId3"/>
          <a:stretch>
            <a:fillRect/>
          </a:stretch>
        </p:blipFill>
        <p:spPr>
          <a:xfrm>
            <a:off x="4447893" y="916750"/>
            <a:ext cx="4176464" cy="3341171"/>
          </a:xfrm>
          <a:prstGeom prst="rect">
            <a:avLst/>
          </a:prstGeom>
        </p:spPr>
      </p:pic>
      <p:sp>
        <p:nvSpPr>
          <p:cNvPr id="4" name="TextBox 3">
            <a:extLst>
              <a:ext uri="{FF2B5EF4-FFF2-40B4-BE49-F238E27FC236}">
                <a16:creationId xmlns:a16="http://schemas.microsoft.com/office/drawing/2014/main" id="{D463CA2E-4E1B-4E2E-9352-F0C1F4EFA060}"/>
              </a:ext>
            </a:extLst>
          </p:cNvPr>
          <p:cNvSpPr txBox="1"/>
          <p:nvPr/>
        </p:nvSpPr>
        <p:spPr>
          <a:xfrm>
            <a:off x="539552" y="5043662"/>
            <a:ext cx="8496944" cy="1938992"/>
          </a:xfrm>
          <a:prstGeom prst="rect">
            <a:avLst/>
          </a:prstGeom>
          <a:noFill/>
        </p:spPr>
        <p:txBody>
          <a:bodyPr wrap="square" rtlCol="0">
            <a:spAutoFit/>
          </a:bodyPr>
          <a:lstStyle/>
          <a:p>
            <a:r>
              <a:rPr lang="en-GB" sz="2000" dirty="0">
                <a:solidFill>
                  <a:prstClr val="black"/>
                </a:solidFill>
                <a:latin typeface="Trebuchet MS"/>
              </a:rPr>
              <a:t>User friendly guides on all areas of ICT, gaming, social media and top tips for online safety.   Check all age </a:t>
            </a:r>
            <a:r>
              <a:rPr lang="en-GB" sz="2000" dirty="0" err="1">
                <a:solidFill>
                  <a:prstClr val="black"/>
                </a:solidFill>
                <a:latin typeface="Trebuchet MS"/>
              </a:rPr>
              <a:t>reccomendations</a:t>
            </a:r>
            <a:r>
              <a:rPr lang="en-GB" sz="2000" dirty="0">
                <a:solidFill>
                  <a:prstClr val="black"/>
                </a:solidFill>
                <a:latin typeface="Trebuchet MS"/>
              </a:rPr>
              <a:t> on games and Apps.</a:t>
            </a:r>
          </a:p>
          <a:p>
            <a:endParaRPr lang="en-GB" sz="2000" dirty="0">
              <a:solidFill>
                <a:prstClr val="black"/>
              </a:solidFill>
              <a:latin typeface="Trebuchet MS"/>
            </a:endParaRPr>
          </a:p>
          <a:p>
            <a:r>
              <a:rPr lang="en-GB" sz="2000" dirty="0">
                <a:solidFill>
                  <a:prstClr val="black"/>
                </a:solidFill>
                <a:latin typeface="Trebuchet MS"/>
              </a:rPr>
              <a:t>To sign up please download the app, chose parent as your role and make use of the advice and support offered plus the online training support. </a:t>
            </a:r>
          </a:p>
        </p:txBody>
      </p:sp>
    </p:spTree>
    <p:extLst>
      <p:ext uri="{BB962C8B-B14F-4D97-AF65-F5344CB8AC3E}">
        <p14:creationId xmlns:p14="http://schemas.microsoft.com/office/powerpoint/2010/main" val="15006306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80527-AFD9-4BA2-B348-B0ACF1F81A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C78E4AD-27F7-44E1-AC3A-0999F0CD46DF}"/>
              </a:ext>
            </a:extLst>
          </p:cNvPr>
          <p:cNvSpPr>
            <a:spLocks noGrp="1"/>
          </p:cNvSpPr>
          <p:nvPr>
            <p:ph sz="quarter" idx="13"/>
          </p:nvPr>
        </p:nvSpPr>
        <p:spPr>
          <a:xfrm>
            <a:off x="1187624" y="219169"/>
            <a:ext cx="6400800" cy="3474720"/>
          </a:xfrm>
        </p:spPr>
        <p:txBody>
          <a:bodyPr>
            <a:normAutofit/>
          </a:bodyPr>
          <a:lstStyle/>
          <a:p>
            <a:pPr algn="ctr"/>
            <a:r>
              <a:rPr lang="en-GB" sz="3600" dirty="0"/>
              <a:t>Volunteers are very welcome!  </a:t>
            </a:r>
          </a:p>
          <a:p>
            <a:pPr algn="ctr"/>
            <a:r>
              <a:rPr lang="en-GB" sz="3600" dirty="0"/>
              <a:t>Safer Recruitment Checks will be completed. </a:t>
            </a:r>
          </a:p>
        </p:txBody>
      </p:sp>
      <p:pic>
        <p:nvPicPr>
          <p:cNvPr id="4" name="Picture 3">
            <a:extLst>
              <a:ext uri="{FF2B5EF4-FFF2-40B4-BE49-F238E27FC236}">
                <a16:creationId xmlns:a16="http://schemas.microsoft.com/office/drawing/2014/main" id="{0AA99D41-6158-4A9F-B899-F93014C5C9DB}"/>
              </a:ext>
            </a:extLst>
          </p:cNvPr>
          <p:cNvPicPr>
            <a:picLocks noChangeAspect="1"/>
          </p:cNvPicPr>
          <p:nvPr/>
        </p:nvPicPr>
        <p:blipFill>
          <a:blip r:embed="rId2"/>
          <a:stretch>
            <a:fillRect/>
          </a:stretch>
        </p:blipFill>
        <p:spPr>
          <a:xfrm>
            <a:off x="0" y="3015610"/>
            <a:ext cx="9144000" cy="3778986"/>
          </a:xfrm>
          <a:prstGeom prst="rect">
            <a:avLst/>
          </a:prstGeom>
        </p:spPr>
      </p:pic>
    </p:spTree>
    <p:extLst>
      <p:ext uri="{BB962C8B-B14F-4D97-AF65-F5344CB8AC3E}">
        <p14:creationId xmlns:p14="http://schemas.microsoft.com/office/powerpoint/2010/main" val="300350863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620688"/>
            <a:ext cx="8424936" cy="4524315"/>
          </a:xfrm>
          <a:prstGeom prst="rect">
            <a:avLst/>
          </a:prstGeom>
          <a:noFill/>
        </p:spPr>
        <p:txBody>
          <a:bodyPr wrap="square" rtlCol="0">
            <a:spAutoFit/>
          </a:bodyPr>
          <a:lstStyle/>
          <a:p>
            <a:pPr algn="ctr"/>
            <a:endParaRPr lang="en-GB" sz="3200" dirty="0">
              <a:solidFill>
                <a:schemeClr val="accent1">
                  <a:lumMod val="50000"/>
                </a:schemeClr>
              </a:solidFill>
              <a:latin typeface="CCW Cursive Writing 7" pitchFamily="66" charset="0"/>
            </a:endParaRPr>
          </a:p>
          <a:p>
            <a:pPr algn="ctr"/>
            <a:endParaRPr lang="en-GB" sz="3200" dirty="0">
              <a:solidFill>
                <a:schemeClr val="accent1">
                  <a:lumMod val="50000"/>
                </a:schemeClr>
              </a:solidFill>
              <a:latin typeface="CCW Cursive Writing 7" pitchFamily="66" charset="0"/>
            </a:endParaRPr>
          </a:p>
          <a:p>
            <a:pPr algn="ctr"/>
            <a:r>
              <a:rPr lang="en-GB" sz="3200" u="sng" dirty="0">
                <a:solidFill>
                  <a:schemeClr val="accent1">
                    <a:lumMod val="50000"/>
                  </a:schemeClr>
                </a:solidFill>
                <a:latin typeface="CCW Cursive Writing 7" pitchFamily="66" charset="0"/>
              </a:rPr>
              <a:t>Check website for information:</a:t>
            </a:r>
          </a:p>
          <a:p>
            <a:pPr algn="ctr"/>
            <a:endParaRPr lang="en-GB" sz="3200" u="sng" dirty="0">
              <a:solidFill>
                <a:schemeClr val="accent1">
                  <a:lumMod val="50000"/>
                </a:schemeClr>
              </a:solidFill>
              <a:latin typeface="CCW Cursive Writing 7" pitchFamily="66" charset="0"/>
            </a:endParaRPr>
          </a:p>
          <a:p>
            <a:pPr algn="ctr"/>
            <a:r>
              <a:rPr lang="en-GB" sz="3200" u="sng" dirty="0">
                <a:solidFill>
                  <a:schemeClr val="accent1">
                    <a:lumMod val="50000"/>
                  </a:schemeClr>
                </a:solidFill>
                <a:latin typeface="CCW Cursive Writing 7" pitchFamily="66" charset="0"/>
                <a:hlinkClick r:id="rId2"/>
              </a:rPr>
              <a:t>http://www.stphilipssouthport.com/</a:t>
            </a:r>
            <a:r>
              <a:rPr lang="en-GB" sz="3200" u="sng" dirty="0">
                <a:solidFill>
                  <a:schemeClr val="accent1">
                    <a:lumMod val="50000"/>
                  </a:schemeClr>
                </a:solidFill>
                <a:latin typeface="CCW Cursive Writing 7" pitchFamily="66" charset="0"/>
              </a:rPr>
              <a:t> </a:t>
            </a:r>
          </a:p>
          <a:p>
            <a:pPr algn="ctr"/>
            <a:r>
              <a:rPr lang="en-GB" sz="3200" u="sng" dirty="0">
                <a:solidFill>
                  <a:schemeClr val="accent1">
                    <a:lumMod val="50000"/>
                  </a:schemeClr>
                </a:solidFill>
                <a:latin typeface="CCW Cursive Writing 7" pitchFamily="66" charset="0"/>
              </a:rPr>
              <a:t>and Twitter!  </a:t>
            </a:r>
          </a:p>
          <a:p>
            <a:pPr algn="ctr"/>
            <a:endParaRPr lang="en-GB" sz="3200" dirty="0">
              <a:solidFill>
                <a:schemeClr val="accent1">
                  <a:lumMod val="50000"/>
                </a:schemeClr>
              </a:solidFill>
              <a:latin typeface="CCW Cursive Writing 7" pitchFamily="66" charset="0"/>
            </a:endParaRPr>
          </a:p>
        </p:txBody>
      </p:sp>
      <p:pic>
        <p:nvPicPr>
          <p:cNvPr id="3" name="Picture 2">
            <a:extLst>
              <a:ext uri="{FF2B5EF4-FFF2-40B4-BE49-F238E27FC236}">
                <a16:creationId xmlns:a16="http://schemas.microsoft.com/office/drawing/2014/main" id="{82A9FE43-A2DB-42AA-AD5C-443F70B7951C}"/>
              </a:ext>
            </a:extLst>
          </p:cNvPr>
          <p:cNvPicPr>
            <a:picLocks noChangeAspect="1"/>
          </p:cNvPicPr>
          <p:nvPr/>
        </p:nvPicPr>
        <p:blipFill>
          <a:blip r:embed="rId3"/>
          <a:stretch>
            <a:fillRect/>
          </a:stretch>
        </p:blipFill>
        <p:spPr>
          <a:xfrm>
            <a:off x="6804248" y="5301208"/>
            <a:ext cx="1160512" cy="1160512"/>
          </a:xfrm>
          <a:prstGeom prst="rect">
            <a:avLst/>
          </a:prstGeom>
        </p:spPr>
      </p:pic>
    </p:spTree>
    <p:extLst>
      <p:ext uri="{BB962C8B-B14F-4D97-AF65-F5344CB8AC3E}">
        <p14:creationId xmlns:p14="http://schemas.microsoft.com/office/powerpoint/2010/main" val="86839308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90E5037-25D3-430E-A944-8DCFE2337C4F}"/>
              </a:ext>
            </a:extLst>
          </p:cNvPr>
          <p:cNvSpPr>
            <a:spLocks noGrp="1"/>
          </p:cNvSpPr>
          <p:nvPr>
            <p:ph type="ctrTitle"/>
          </p:nvPr>
        </p:nvSpPr>
        <p:spPr>
          <a:xfrm>
            <a:off x="1763688" y="434308"/>
            <a:ext cx="7175351" cy="1592854"/>
          </a:xfrm>
        </p:spPr>
        <p:txBody>
          <a:bodyPr/>
          <a:lstStyle/>
          <a:p>
            <a:pPr marL="182880" indent="0">
              <a:buNone/>
            </a:pPr>
            <a:r>
              <a:rPr lang="en-GB" dirty="0"/>
              <a:t>Any questions?</a:t>
            </a:r>
          </a:p>
        </p:txBody>
      </p:sp>
      <p:pic>
        <p:nvPicPr>
          <p:cNvPr id="4" name="Picture 3">
            <a:extLst>
              <a:ext uri="{FF2B5EF4-FFF2-40B4-BE49-F238E27FC236}">
                <a16:creationId xmlns:a16="http://schemas.microsoft.com/office/drawing/2014/main" id="{E0F7C07B-3168-43FD-882C-D157BEE62A5F}"/>
              </a:ext>
            </a:extLst>
          </p:cNvPr>
          <p:cNvPicPr>
            <a:picLocks noChangeAspect="1"/>
          </p:cNvPicPr>
          <p:nvPr/>
        </p:nvPicPr>
        <p:blipFill>
          <a:blip r:embed="rId2"/>
          <a:stretch>
            <a:fillRect/>
          </a:stretch>
        </p:blipFill>
        <p:spPr>
          <a:xfrm>
            <a:off x="2474766" y="2027162"/>
            <a:ext cx="3609401" cy="3346054"/>
          </a:xfrm>
          <a:prstGeom prst="rect">
            <a:avLst/>
          </a:prstGeom>
        </p:spPr>
      </p:pic>
    </p:spTree>
    <p:extLst>
      <p:ext uri="{BB962C8B-B14F-4D97-AF65-F5344CB8AC3E}">
        <p14:creationId xmlns:p14="http://schemas.microsoft.com/office/powerpoint/2010/main" val="3948285592"/>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1_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1793</TotalTime>
  <Words>1445</Words>
  <Application>Microsoft Office PowerPoint</Application>
  <PresentationFormat>On-screen Show (4:3)</PresentationFormat>
  <Paragraphs>222</Paragraphs>
  <Slides>43</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43</vt:i4>
      </vt:variant>
    </vt:vector>
  </HeadingPairs>
  <TitlesOfParts>
    <vt:vector size="52" baseType="lpstr">
      <vt:lpstr>Arial</vt:lpstr>
      <vt:lpstr>Calibri</vt:lpstr>
      <vt:lpstr>CCW Cursive Writing 7</vt:lpstr>
      <vt:lpstr>Comic Sans MS</vt:lpstr>
      <vt:lpstr>Georgia</vt:lpstr>
      <vt:lpstr>Trebuchet MS</vt:lpstr>
      <vt:lpstr>Wingdings</vt:lpstr>
      <vt:lpstr>Slipstream</vt:lpstr>
      <vt:lpstr>1_Slipstream</vt:lpstr>
      <vt:lpstr>PowerPoint Presentation</vt:lpstr>
      <vt:lpstr>PowerPoint Presentation</vt:lpstr>
      <vt:lpstr>We have codes of conduct for Governors,  staff and parents and expect all members of our school community to abide by these. </vt:lpstr>
      <vt:lpstr>PowerPoint Presentation</vt:lpstr>
      <vt:lpstr>School website and how to contact us</vt:lpstr>
      <vt:lpstr>Medical</vt:lpstr>
      <vt:lpstr>Housekeeping!</vt:lpstr>
      <vt:lpstr>Uniform</vt:lpstr>
      <vt:lpstr>Attendance and punctuality</vt:lpstr>
      <vt:lpstr>PowerPoint Presentation</vt:lpstr>
      <vt:lpstr>Attendance…</vt:lpstr>
      <vt:lpstr>Cashless school payments </vt:lpstr>
      <vt:lpstr>Class Timetable</vt:lpstr>
      <vt:lpstr>Curriculum</vt:lpstr>
      <vt:lpstr>PowerPoint Presentation</vt:lpstr>
      <vt:lpstr>Subject ladders</vt:lpstr>
      <vt:lpstr>PowerPoint Presentation</vt:lpstr>
      <vt:lpstr>PowerPoint Presentation</vt:lpstr>
      <vt:lpstr>PowerPoint Presentation</vt:lpstr>
      <vt:lpstr>PowerPoint Presentation</vt:lpstr>
      <vt:lpstr> Homework</vt:lpstr>
      <vt:lpstr>Spellings</vt:lpstr>
      <vt:lpstr>PowerPoint Presentation</vt:lpstr>
      <vt:lpstr>PowerPoint Presentation</vt:lpstr>
      <vt:lpstr>PowerPoint Presentation</vt:lpstr>
      <vt:lpstr>PowerPoint Presentation</vt:lpstr>
      <vt:lpstr>Times tables</vt:lpstr>
      <vt:lpstr>PowerPoint Presentation</vt:lpstr>
      <vt:lpstr>ST PHILIP’S CE PRIMARY SUPPORT TRIANGLE SENDCO - Mrs Klaassen</vt:lpstr>
      <vt:lpstr>Behaviour and  Good To Be Green</vt:lpstr>
      <vt:lpstr>Behaviour and  Good To Be Green</vt:lpstr>
      <vt:lpstr>St Philip’s Standards</vt:lpstr>
      <vt:lpstr>Fantastic Walking</vt:lpstr>
      <vt:lpstr>PowerPoint Presentation</vt:lpstr>
      <vt:lpstr>PowerPoint Presentation</vt:lpstr>
      <vt:lpstr>PowerPoint Presentation</vt:lpstr>
      <vt:lpstr>Parent’s meeting:</vt:lpstr>
      <vt:lpstr>PowerPoint Presentation</vt:lpstr>
      <vt:lpstr>PowerPoint Presentation</vt:lpstr>
      <vt:lpstr>PowerPoint Presentation</vt:lpstr>
      <vt:lpstr>PowerPoint Presentation</vt:lpstr>
      <vt:lpstr>PowerPoint Presentation</vt:lpstr>
      <vt:lpstr>Any questions?</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Mary Ibison</cp:lastModifiedBy>
  <cp:revision>125</cp:revision>
  <cp:lastPrinted>2021-09-08T07:29:11Z</cp:lastPrinted>
  <dcterms:created xsi:type="dcterms:W3CDTF">2014-09-15T15:29:28Z</dcterms:created>
  <dcterms:modified xsi:type="dcterms:W3CDTF">2023-09-19T19:25:10Z</dcterms:modified>
</cp:coreProperties>
</file>