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3"/>
  </p:notesMasterIdLst>
  <p:sldIdLst>
    <p:sldId id="256" r:id="rId2"/>
    <p:sldId id="269" r:id="rId3"/>
    <p:sldId id="270" r:id="rId4"/>
    <p:sldId id="257" r:id="rId5"/>
    <p:sldId id="268" r:id="rId6"/>
    <p:sldId id="266" r:id="rId7"/>
    <p:sldId id="258" r:id="rId8"/>
    <p:sldId id="259" r:id="rId9"/>
    <p:sldId id="273" r:id="rId10"/>
    <p:sldId id="272" r:id="rId11"/>
    <p:sldId id="264"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p:scale>
          <a:sx n="80" d="100"/>
          <a:sy n="80" d="100"/>
        </p:scale>
        <p:origin x="-1086" y="3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06/09/2018</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06/09/2018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06/09/2018</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852936"/>
            <a:ext cx="7772400" cy="1080120"/>
          </a:xfrm>
          <a:solidFill>
            <a:srgbClr val="CC99FF"/>
          </a:solidFill>
          <a:ln w="76200">
            <a:solidFill>
              <a:srgbClr val="7030A0"/>
            </a:solidFill>
          </a:ln>
        </p:spPr>
        <p:txBody>
          <a:bodyPr/>
          <a:lstStyle/>
          <a:p>
            <a:pPr algn="ctr"/>
            <a:r>
              <a:rPr lang="en-GB" b="1" dirty="0" smtClean="0">
                <a:solidFill>
                  <a:schemeClr val="tx1"/>
                </a:solidFill>
              </a:rPr>
              <a:t>Welcome to year 3</a:t>
            </a:r>
            <a:endParaRPr lang="en-GB" b="1" dirty="0">
              <a:solidFill>
                <a:schemeClr val="tx1"/>
              </a:solidFill>
            </a:endParaRPr>
          </a:p>
        </p:txBody>
      </p:sp>
    </p:spTree>
    <p:extLst>
      <p:ext uri="{BB962C8B-B14F-4D97-AF65-F5344CB8AC3E}">
        <p14:creationId xmlns:p14="http://schemas.microsoft.com/office/powerpoint/2010/main" val="20389173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smtClean="0"/>
              <a:t>Year 3 staff</a:t>
            </a:r>
            <a:endParaRPr lang="en-GB" dirty="0"/>
          </a:p>
        </p:txBody>
      </p:sp>
      <p:sp>
        <p:nvSpPr>
          <p:cNvPr id="3" name="TextBox 2"/>
          <p:cNvSpPr txBox="1"/>
          <p:nvPr/>
        </p:nvSpPr>
        <p:spPr>
          <a:xfrm>
            <a:off x="2627784" y="1916832"/>
            <a:ext cx="4176464" cy="2800767"/>
          </a:xfrm>
          <a:prstGeom prst="rect">
            <a:avLst/>
          </a:prstGeom>
          <a:noFill/>
        </p:spPr>
        <p:txBody>
          <a:bodyPr wrap="square" rtlCol="0">
            <a:spAutoFit/>
          </a:bodyPr>
          <a:lstStyle/>
          <a:p>
            <a:r>
              <a:rPr lang="en-GB" sz="4400" dirty="0" smtClean="0"/>
              <a:t>Mrs Lamb</a:t>
            </a:r>
          </a:p>
          <a:p>
            <a:r>
              <a:rPr lang="en-GB" sz="4400" dirty="0" smtClean="0"/>
              <a:t>Mrs Hinds</a:t>
            </a:r>
          </a:p>
          <a:p>
            <a:r>
              <a:rPr lang="en-GB" sz="4400" dirty="0" smtClean="0"/>
              <a:t>Mrs Halfpenny</a:t>
            </a:r>
          </a:p>
          <a:p>
            <a:r>
              <a:rPr lang="en-GB" sz="4400" dirty="0" smtClean="0"/>
              <a:t>Mrs Rothwell</a:t>
            </a:r>
          </a:p>
        </p:txBody>
      </p:sp>
    </p:spTree>
    <p:extLst>
      <p:ext uri="{BB962C8B-B14F-4D97-AF65-F5344CB8AC3E}">
        <p14:creationId xmlns:p14="http://schemas.microsoft.com/office/powerpoint/2010/main" val="3384569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smtClean="0"/>
              <a:t>Routines</a:t>
            </a:r>
            <a:endParaRPr lang="en-GB" dirty="0"/>
          </a:p>
        </p:txBody>
      </p:sp>
      <p:sp>
        <p:nvSpPr>
          <p:cNvPr id="3" name="TextBox 2"/>
          <p:cNvSpPr txBox="1"/>
          <p:nvPr/>
        </p:nvSpPr>
        <p:spPr>
          <a:xfrm>
            <a:off x="251520" y="1196752"/>
            <a:ext cx="8496944" cy="5016758"/>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8.45am.</a:t>
            </a:r>
          </a:p>
          <a:p>
            <a:pPr marL="457200" indent="-457200">
              <a:lnSpc>
                <a:spcPct val="150000"/>
              </a:lnSpc>
              <a:buFont typeface="Wingdings" pitchFamily="2" charset="2"/>
              <a:buChar char="Ø"/>
            </a:pPr>
            <a:r>
              <a:rPr lang="en-US" sz="3200" dirty="0">
                <a:latin typeface="+mj-lt"/>
              </a:rPr>
              <a:t>Register at 8.55am</a:t>
            </a:r>
            <a:r>
              <a:rPr lang="en-US" sz="3200" dirty="0" smtClean="0">
                <a:latin typeface="+mj-lt"/>
              </a:rPr>
              <a:t>.</a:t>
            </a:r>
            <a:endParaRPr lang="en-US" sz="3200" dirty="0">
              <a:latin typeface="+mj-lt"/>
            </a:endParaRPr>
          </a:p>
          <a:p>
            <a:pPr marL="457200" indent="-457200">
              <a:lnSpc>
                <a:spcPct val="150000"/>
              </a:lnSpc>
              <a:buFont typeface="Wingdings" pitchFamily="2" charset="2"/>
              <a:buChar char="Ø"/>
            </a:pPr>
            <a:r>
              <a:rPr lang="en-US" sz="3200" dirty="0" smtClean="0">
                <a:latin typeface="+mj-lt"/>
              </a:rPr>
              <a:t>Finish </a:t>
            </a:r>
            <a:r>
              <a:rPr lang="en-US" sz="3200" dirty="0">
                <a:latin typeface="+mj-lt"/>
              </a:rPr>
              <a:t>at 3.20pm</a:t>
            </a:r>
            <a:r>
              <a:rPr lang="en-US" sz="3200" dirty="0" smtClean="0">
                <a:latin typeface="+mj-lt"/>
              </a:rPr>
              <a:t>. Children are not permitted to use playground equipment.</a:t>
            </a:r>
          </a:p>
          <a:p>
            <a:pPr marL="457200" indent="-457200">
              <a:buFont typeface="Wingdings" pitchFamily="2" charset="2"/>
              <a:buChar char="Ø"/>
            </a:pPr>
            <a:r>
              <a:rPr lang="en-US" sz="3200" dirty="0" smtClean="0">
                <a:latin typeface="+mj-lt"/>
              </a:rPr>
              <a:t>Thank you so much to everyone for being so punctual  - we start phonics/grammar at 9 so it’s really important to be on time so everyone is ready to get started.</a:t>
            </a:r>
            <a:endParaRPr lang="en-US" sz="3200" dirty="0">
              <a:latin typeface="+mj-lt"/>
            </a:endParaRPr>
          </a:p>
        </p:txBody>
      </p:sp>
    </p:spTree>
    <p:extLst>
      <p:ext uri="{BB962C8B-B14F-4D97-AF65-F5344CB8AC3E}">
        <p14:creationId xmlns:p14="http://schemas.microsoft.com/office/powerpoint/2010/main" val="1700806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t>Housekeeping!</a:t>
            </a:r>
            <a:endParaRPr lang="en-GB" dirty="0"/>
          </a:p>
        </p:txBody>
      </p:sp>
      <p:sp>
        <p:nvSpPr>
          <p:cNvPr id="3" name="Content Placeholder 2"/>
          <p:cNvSpPr>
            <a:spLocks noGrp="1"/>
          </p:cNvSpPr>
          <p:nvPr>
            <p:ph sz="quarter" idx="13"/>
          </p:nvPr>
        </p:nvSpPr>
        <p:spPr>
          <a:xfrm>
            <a:off x="179512" y="1124743"/>
            <a:ext cx="8728564" cy="5588049"/>
          </a:xfrm>
        </p:spPr>
        <p:txBody>
          <a:bodyPr>
            <a:normAutofit fontScale="92500" lnSpcReduction="20000"/>
          </a:bodyPr>
          <a:lstStyle/>
          <a:p>
            <a:pPr>
              <a:buFont typeface="Arial" pitchFamily="34" charset="0"/>
              <a:buChar char="•"/>
            </a:pPr>
            <a:r>
              <a:rPr lang="en-GB" sz="3000" dirty="0" smtClean="0">
                <a:solidFill>
                  <a:schemeClr val="accent1">
                    <a:lumMod val="50000"/>
                  </a:schemeClr>
                </a:solidFill>
              </a:rPr>
              <a:t>Please  name all uniform – </a:t>
            </a:r>
          </a:p>
          <a:p>
            <a:pPr marL="45720" indent="0">
              <a:buNone/>
            </a:pPr>
            <a:r>
              <a:rPr lang="en-GB" sz="2600" u="sng" dirty="0" smtClean="0">
                <a:solidFill>
                  <a:schemeClr val="accent1">
                    <a:lumMod val="50000"/>
                  </a:schemeClr>
                </a:solidFill>
              </a:rPr>
              <a:t>Boys’ winter uniform</a:t>
            </a:r>
            <a:r>
              <a:rPr lang="en-GB" sz="2600" dirty="0" smtClean="0">
                <a:solidFill>
                  <a:schemeClr val="accent1">
                    <a:lumMod val="50000"/>
                  </a:schemeClr>
                </a:solidFill>
              </a:rPr>
              <a:t>              </a:t>
            </a:r>
            <a:r>
              <a:rPr lang="en-GB" sz="2600" u="sng" dirty="0" smtClean="0">
                <a:solidFill>
                  <a:schemeClr val="accent1">
                    <a:lumMod val="50000"/>
                  </a:schemeClr>
                </a:solidFill>
              </a:rPr>
              <a:t>Girls’ winter uniform</a:t>
            </a:r>
            <a:endParaRPr lang="en-GB" sz="2600" u="sng" dirty="0">
              <a:solidFill>
                <a:schemeClr val="accent1">
                  <a:lumMod val="50000"/>
                </a:schemeClr>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School tie                                School tie</a:t>
            </a:r>
            <a:endParaRPr lang="en-GB" sz="2600" dirty="0">
              <a:solidFill>
                <a:schemeClr val="accent1"/>
              </a:solidFill>
            </a:endParaRPr>
          </a:p>
          <a:p>
            <a:endParaRPr lang="en-GB" sz="3000" dirty="0" smtClean="0">
              <a:solidFill>
                <a:schemeClr val="accent1">
                  <a:lumMod val="50000"/>
                </a:schemeClr>
              </a:solidFill>
            </a:endParaRPr>
          </a:p>
          <a:p>
            <a:pPr>
              <a:buFont typeface="Arial" pitchFamily="34" charset="0"/>
              <a:buChar char="•"/>
            </a:pPr>
            <a:r>
              <a:rPr lang="en-GB" sz="3000" dirty="0" smtClean="0">
                <a:solidFill>
                  <a:schemeClr val="accent1">
                    <a:lumMod val="50000"/>
                  </a:schemeClr>
                </a:solidFill>
              </a:rPr>
              <a:t>Please make sure your child has a water bottle each day</a:t>
            </a:r>
          </a:p>
          <a:p>
            <a:pPr>
              <a:buFont typeface="Arial" pitchFamily="34" charset="0"/>
              <a:buChar char="•"/>
            </a:pPr>
            <a:r>
              <a:rPr lang="en-GB" sz="3000" dirty="0" smtClean="0">
                <a:solidFill>
                  <a:schemeClr val="accent1">
                    <a:lumMod val="50000"/>
                  </a:schemeClr>
                </a:solidFill>
              </a:rPr>
              <a:t>Mondays </a:t>
            </a:r>
            <a:r>
              <a:rPr lang="en-GB" sz="3000" dirty="0">
                <a:solidFill>
                  <a:schemeClr val="accent1">
                    <a:lumMod val="50000"/>
                  </a:schemeClr>
                </a:solidFill>
              </a:rPr>
              <a:t>and </a:t>
            </a:r>
            <a:r>
              <a:rPr lang="en-GB" sz="3000" dirty="0" smtClean="0">
                <a:solidFill>
                  <a:schemeClr val="accent1">
                    <a:lumMod val="50000"/>
                  </a:schemeClr>
                </a:solidFill>
              </a:rPr>
              <a:t>Wednesdays </a:t>
            </a:r>
            <a:r>
              <a:rPr lang="en-GB" sz="3000" dirty="0">
                <a:solidFill>
                  <a:schemeClr val="accent1">
                    <a:lumMod val="50000"/>
                  </a:schemeClr>
                </a:solidFill>
              </a:rPr>
              <a:t>are PE days. Please make sure kits are in school.</a:t>
            </a:r>
          </a:p>
          <a:p>
            <a:pPr marL="45720" indent="0">
              <a:buNone/>
            </a:pPr>
            <a:r>
              <a:rPr lang="en-GB" sz="2000" dirty="0">
                <a:solidFill>
                  <a:schemeClr val="accent1">
                    <a:lumMod val="50000"/>
                  </a:schemeClr>
                </a:solidFill>
              </a:rPr>
              <a:t>Children are allowed to wear navy blue tracksuit bottoms for outside PE during the winter. </a:t>
            </a:r>
            <a:r>
              <a:rPr lang="en-GB" sz="2000" dirty="0" smtClean="0">
                <a:solidFill>
                  <a:schemeClr val="accent1">
                    <a:lumMod val="50000"/>
                  </a:schemeClr>
                </a:solidFill>
              </a:rPr>
              <a:t>Please make sure kits have pumps and trainers.  </a:t>
            </a:r>
          </a:p>
          <a:p>
            <a:r>
              <a:rPr lang="en-GB" sz="2000" dirty="0" smtClean="0">
                <a:solidFill>
                  <a:schemeClr val="accent1">
                    <a:lumMod val="50000"/>
                  </a:schemeClr>
                </a:solidFill>
              </a:rPr>
              <a:t>No term time holidays will be authorised and fines are now in place. </a:t>
            </a:r>
            <a:endParaRPr lang="en-GB" sz="2000" dirty="0">
              <a:solidFill>
                <a:schemeClr val="accent1">
                  <a:lumMod val="50000"/>
                </a:schemeClr>
              </a:solidFill>
            </a:endParaRPr>
          </a:p>
          <a:p>
            <a:pPr>
              <a:buFont typeface="Arial" pitchFamily="34" charset="0"/>
              <a:buChar char="•"/>
            </a:pPr>
            <a:endParaRPr lang="en-GB" sz="3800" dirty="0" smtClean="0">
              <a:solidFill>
                <a:schemeClr val="accent1">
                  <a:lumMod val="50000"/>
                </a:schemeClr>
              </a:solidFill>
            </a:endParaRPr>
          </a:p>
          <a:p>
            <a:pPr>
              <a:buFont typeface="Arial" pitchFamily="34" charset="0"/>
              <a:buChar char="•"/>
            </a:pPr>
            <a:endParaRPr lang="en-GB" sz="3800" dirty="0" smtClean="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Wingdings" pitchFamily="2" charset="2"/>
              <a:buChar char="v"/>
            </a:pPr>
            <a:endParaRPr lang="en-GB" sz="4000" dirty="0" smtClean="0">
              <a:solidFill>
                <a:schemeClr val="accent1">
                  <a:lumMod val="50000"/>
                </a:schemeClr>
              </a:solidFill>
            </a:endParaRPr>
          </a:p>
          <a:p>
            <a:pPr>
              <a:buFont typeface="Wingdings" pitchFamily="2" charset="2"/>
              <a:buChar char="q"/>
            </a:pPr>
            <a:endParaRPr lang="en-GB" sz="4000" dirty="0" smtClean="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53259" y="3888312"/>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smtClean="0"/>
              <a:t>Class Timetable</a:t>
            </a:r>
            <a:endParaRPr lang="en-GB" dirty="0"/>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825385748"/>
              </p:ext>
            </p:extLst>
          </p:nvPr>
        </p:nvGraphicFramePr>
        <p:xfrm>
          <a:off x="1835696" y="1124744"/>
          <a:ext cx="5134680" cy="3528329"/>
        </p:xfrm>
        <a:graphic>
          <a:graphicData uri="http://schemas.openxmlformats.org/drawingml/2006/table">
            <a:tbl>
              <a:tblPr/>
              <a:tblGrid>
                <a:gridCol w="855780"/>
                <a:gridCol w="855780"/>
                <a:gridCol w="855780"/>
                <a:gridCol w="855780"/>
                <a:gridCol w="855780"/>
                <a:gridCol w="855780"/>
              </a:tblGrid>
              <a:tr h="241709">
                <a:tc rowSpan="2">
                  <a:txBody>
                    <a:bodyPr/>
                    <a:lstStyle/>
                    <a:p>
                      <a:pPr>
                        <a:spcAft>
                          <a:spcPts val="0"/>
                        </a:spcAft>
                      </a:pPr>
                      <a:r>
                        <a:rPr lang="en-GB" sz="600" b="1" dirty="0">
                          <a:effectLst/>
                          <a:latin typeface="Times New Roman"/>
                          <a:ea typeface="Times New Roman"/>
                        </a:rPr>
                        <a:t>ENTER SCHOOL 8.45-8.55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spcAft>
                          <a:spcPts val="0"/>
                        </a:spcAft>
                      </a:pPr>
                      <a:r>
                        <a:rPr lang="en-GB" sz="800" dirty="0">
                          <a:solidFill>
                            <a:srgbClr val="0000FF"/>
                          </a:solidFill>
                          <a:effectLst/>
                          <a:latin typeface="Arial"/>
                          <a:ea typeface="Times New Roman"/>
                          <a:cs typeface="Times New Roman"/>
                        </a:rPr>
                        <a:t>MRS LAMB/MRS HINDS  </a:t>
                      </a:r>
                      <a:r>
                        <a:rPr lang="en-GB" sz="800" dirty="0">
                          <a:effectLst/>
                          <a:latin typeface="Arial"/>
                          <a:ea typeface="Times New Roman"/>
                          <a:cs typeface="Times New Roman"/>
                        </a:rPr>
                        <a:t>(Teacher)</a:t>
                      </a:r>
                      <a:r>
                        <a:rPr lang="en-GB" sz="800" dirty="0">
                          <a:solidFill>
                            <a:srgbClr val="0000FF"/>
                          </a:solidFill>
                          <a:effectLst/>
                          <a:latin typeface="Arial"/>
                          <a:ea typeface="Times New Roman"/>
                          <a:cs typeface="Times New Roman"/>
                        </a:rPr>
                        <a:t> MRS HALFPENNY </a:t>
                      </a:r>
                      <a:r>
                        <a:rPr lang="en-GB" sz="800" dirty="0">
                          <a:solidFill>
                            <a:srgbClr val="FF0000"/>
                          </a:solidFill>
                          <a:effectLst/>
                          <a:latin typeface="Arial"/>
                          <a:ea typeface="Times New Roman"/>
                          <a:cs typeface="Times New Roman"/>
                        </a:rPr>
                        <a:t>(TA)</a:t>
                      </a:r>
                      <a:r>
                        <a:rPr lang="en-GB" sz="800" dirty="0">
                          <a:solidFill>
                            <a:srgbClr val="0000FF"/>
                          </a:solidFill>
                          <a:effectLst/>
                          <a:latin typeface="Arial"/>
                          <a:ea typeface="Times New Roman"/>
                          <a:cs typeface="Times New Roman"/>
                        </a:rPr>
                        <a:t> 1:1 Cathy Rothwell Year Group  Y3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96086">
                <a:tc vMerge="1">
                  <a:txBody>
                    <a:bodyPr/>
                    <a:lstStyle/>
                    <a:p>
                      <a:endParaRPr lang="en-GB"/>
                    </a:p>
                  </a:txBody>
                  <a:tcPr/>
                </a:tc>
                <a:tc>
                  <a:txBody>
                    <a:bodyPr/>
                    <a:lstStyle/>
                    <a:p>
                      <a:pPr algn="ctr">
                        <a:spcAft>
                          <a:spcPts val="0"/>
                        </a:spcAft>
                      </a:pPr>
                      <a:r>
                        <a:rPr lang="en-GB" sz="600" b="1" dirty="0">
                          <a:effectLst/>
                          <a:latin typeface="Arial"/>
                          <a:ea typeface="Times New Roman"/>
                          <a:cs typeface="Times New Roman"/>
                        </a:rPr>
                        <a:t>Monday</a:t>
                      </a:r>
                      <a:endParaRPr lang="en-GB" sz="600" dirty="0">
                        <a:effectLst/>
                        <a:latin typeface="Times New Roman"/>
                        <a:ea typeface="Times New Roman"/>
                      </a:endParaRPr>
                    </a:p>
                    <a:p>
                      <a:pPr algn="ctr">
                        <a:spcAft>
                          <a:spcPts val="0"/>
                        </a:spcAft>
                      </a:pPr>
                      <a:r>
                        <a:rPr lang="en-GB" sz="600" b="1" dirty="0">
                          <a:effectLst/>
                          <a:latin typeface="Times New Roman"/>
                          <a:ea typeface="Times New Roman"/>
                        </a:rPr>
                        <a:t>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dirty="0">
                          <a:effectLst/>
                          <a:latin typeface="Arial"/>
                          <a:ea typeface="Times New Roman"/>
                          <a:cs typeface="Times New Roman"/>
                        </a:rPr>
                        <a:t> </a:t>
                      </a:r>
                      <a:endParaRPr lang="en-GB" sz="600" dirty="0">
                        <a:effectLst/>
                        <a:latin typeface="Times New Roman"/>
                        <a:ea typeface="Times New Roman"/>
                      </a:endParaRPr>
                    </a:p>
                    <a:p>
                      <a:pPr algn="ctr">
                        <a:spcAft>
                          <a:spcPts val="0"/>
                        </a:spcAft>
                      </a:pPr>
                      <a:r>
                        <a:rPr lang="en-GB" sz="600" b="1" dirty="0">
                          <a:effectLst/>
                          <a:latin typeface="Arial"/>
                          <a:ea typeface="Times New Roman"/>
                          <a:cs typeface="Times New Roman"/>
                        </a:rPr>
                        <a:t>Tuesday</a:t>
                      </a:r>
                      <a:endParaRPr lang="en-GB" sz="600" dirty="0">
                        <a:effectLst/>
                        <a:latin typeface="Times New Roman"/>
                        <a:ea typeface="Times New Roman"/>
                      </a:endParaRPr>
                    </a:p>
                    <a:p>
                      <a:pPr algn="ctr">
                        <a:spcAft>
                          <a:spcPts val="0"/>
                        </a:spcAft>
                      </a:pPr>
                      <a:r>
                        <a:rPr lang="en-GB" sz="600" b="1" dirty="0">
                          <a:solidFill>
                            <a:srgbClr val="FF0000"/>
                          </a:solidFill>
                          <a:effectLst/>
                          <a:latin typeface="Arial"/>
                          <a:ea typeface="Times New Roman"/>
                          <a:cs typeface="Times New Roman"/>
                        </a:rPr>
                        <a:t>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dirty="0">
                          <a:effectLst/>
                          <a:latin typeface="Arial"/>
                          <a:ea typeface="Times New Roman"/>
                          <a:cs typeface="Times New Roman"/>
                        </a:rPr>
                        <a:t> </a:t>
                      </a:r>
                      <a:endParaRPr lang="en-GB" sz="600" dirty="0">
                        <a:effectLst/>
                        <a:latin typeface="Times New Roman"/>
                        <a:ea typeface="Times New Roman"/>
                      </a:endParaRPr>
                    </a:p>
                    <a:p>
                      <a:pPr algn="ctr">
                        <a:spcAft>
                          <a:spcPts val="0"/>
                        </a:spcAft>
                      </a:pPr>
                      <a:r>
                        <a:rPr lang="en-GB" sz="600" b="1" dirty="0">
                          <a:effectLst/>
                          <a:latin typeface="Arial"/>
                          <a:ea typeface="Times New Roman"/>
                          <a:cs typeface="Times New Roman"/>
                        </a:rPr>
                        <a:t>Wednesday</a:t>
                      </a:r>
                      <a:endParaRPr lang="en-GB" sz="600" dirty="0">
                        <a:effectLst/>
                        <a:latin typeface="Times New Roman"/>
                        <a:ea typeface="Times New Roman"/>
                      </a:endParaRPr>
                    </a:p>
                    <a:p>
                      <a:pPr algn="ctr">
                        <a:spcAft>
                          <a:spcPts val="0"/>
                        </a:spcAft>
                      </a:pPr>
                      <a:r>
                        <a:rPr lang="en-GB" sz="600" b="1" dirty="0">
                          <a:solidFill>
                            <a:srgbClr val="FF0000"/>
                          </a:solidFill>
                          <a:effectLst/>
                          <a:latin typeface="Arial"/>
                          <a:ea typeface="Times New Roman"/>
                          <a:cs typeface="Times New Roman"/>
                        </a:rPr>
                        <a:t> </a:t>
                      </a:r>
                      <a:endParaRPr lang="en-GB" sz="600" dirty="0">
                        <a:effectLst/>
                        <a:latin typeface="Times New Roman"/>
                        <a:ea typeface="Times New Roman"/>
                      </a:endParaRPr>
                    </a:p>
                    <a:p>
                      <a:pPr algn="ctr">
                        <a:spcAft>
                          <a:spcPts val="0"/>
                        </a:spcAft>
                      </a:pPr>
                      <a:r>
                        <a:rPr lang="en-GB" sz="600" b="1" dirty="0">
                          <a:solidFill>
                            <a:srgbClr val="FF0000"/>
                          </a:solidFill>
                          <a:effectLst/>
                          <a:latin typeface="Arial"/>
                          <a:ea typeface="Times New Roman"/>
                          <a:cs typeface="Times New Roman"/>
                        </a:rPr>
                        <a:t>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dirty="0">
                          <a:effectLst/>
                          <a:latin typeface="Arial"/>
                          <a:ea typeface="Times New Roman"/>
                          <a:cs typeface="Times New Roman"/>
                        </a:rPr>
                        <a:t>Thursday</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dirty="0">
                          <a:effectLst/>
                          <a:latin typeface="Arial"/>
                          <a:ea typeface="Times New Roman"/>
                          <a:cs typeface="Times New Roman"/>
                        </a:rPr>
                        <a:t> </a:t>
                      </a:r>
                      <a:endParaRPr lang="en-GB" sz="600" dirty="0">
                        <a:effectLst/>
                        <a:latin typeface="Times New Roman"/>
                        <a:ea typeface="Times New Roman"/>
                      </a:endParaRPr>
                    </a:p>
                    <a:p>
                      <a:pPr algn="ctr">
                        <a:spcAft>
                          <a:spcPts val="0"/>
                        </a:spcAft>
                      </a:pPr>
                      <a:r>
                        <a:rPr lang="en-GB" sz="600" b="1" dirty="0">
                          <a:effectLst/>
                          <a:latin typeface="Arial"/>
                          <a:ea typeface="Times New Roman"/>
                          <a:cs typeface="Times New Roman"/>
                        </a:rPr>
                        <a:t>Friday</a:t>
                      </a:r>
                      <a:endParaRPr lang="en-GB" sz="600" dirty="0">
                        <a:effectLst/>
                        <a:latin typeface="Times New Roman"/>
                        <a:ea typeface="Times New Roman"/>
                      </a:endParaRPr>
                    </a:p>
                    <a:p>
                      <a:pPr algn="ctr">
                        <a:spcAft>
                          <a:spcPts val="0"/>
                        </a:spcAft>
                      </a:pPr>
                      <a:r>
                        <a:rPr lang="en-GB" sz="600" b="1" dirty="0">
                          <a:solidFill>
                            <a:srgbClr val="FF0000"/>
                          </a:solidFill>
                          <a:effectLst/>
                          <a:latin typeface="Times New Roman"/>
                          <a:ea typeface="Times New Roman"/>
                        </a:rPr>
                        <a:t>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22402">
                <a:tc>
                  <a:txBody>
                    <a:bodyPr/>
                    <a:lstStyle/>
                    <a:p>
                      <a:pPr>
                        <a:spcAft>
                          <a:spcPts val="0"/>
                        </a:spcAft>
                      </a:pPr>
                      <a:r>
                        <a:rPr lang="en-GB" sz="600" b="1" dirty="0">
                          <a:effectLst/>
                          <a:latin typeface="Arial"/>
                          <a:ea typeface="Times New Roman"/>
                          <a:cs typeface="Times New Roman"/>
                        </a:rPr>
                        <a:t>   8:55-9.00</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dirty="0">
                          <a:effectLst/>
                          <a:latin typeface="Arial"/>
                          <a:ea typeface="Times New Roman"/>
                          <a:cs typeface="Times New Roman"/>
                        </a:rPr>
                        <a:t>Registration</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dirty="0">
                          <a:effectLst/>
                          <a:latin typeface="Arial"/>
                          <a:ea typeface="Times New Roman"/>
                          <a:cs typeface="Times New Roman"/>
                        </a:rPr>
                        <a:t>Registration</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dirty="0">
                          <a:effectLst/>
                          <a:latin typeface="Arial"/>
                          <a:ea typeface="Times New Roman"/>
                          <a:cs typeface="Times New Roman"/>
                        </a:rPr>
                        <a:t>Registration</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dirty="0">
                          <a:effectLst/>
                          <a:latin typeface="Arial"/>
                          <a:ea typeface="Times New Roman"/>
                          <a:cs typeface="Times New Roman"/>
                        </a:rPr>
                        <a:t>Registration</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dirty="0">
                          <a:effectLst/>
                          <a:latin typeface="Arial"/>
                          <a:ea typeface="Times New Roman"/>
                          <a:cs typeface="Times New Roman"/>
                        </a:rPr>
                        <a:t>Registration</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r>
              <a:tr h="231050">
                <a:tc>
                  <a:txBody>
                    <a:bodyPr/>
                    <a:lstStyle/>
                    <a:p>
                      <a:pPr algn="ctr">
                        <a:spcAft>
                          <a:spcPts val="0"/>
                        </a:spcAft>
                      </a:pPr>
                      <a:r>
                        <a:rPr lang="en-GB" sz="600" b="1" dirty="0">
                          <a:effectLst/>
                          <a:latin typeface="Arial"/>
                          <a:ea typeface="Times New Roman"/>
                          <a:cs typeface="Times New Roman"/>
                        </a:rPr>
                        <a:t>9.00-9.20</a:t>
                      </a:r>
                      <a:endParaRPr lang="en-GB" sz="600" dirty="0">
                        <a:effectLst/>
                        <a:latin typeface="Times New Roman"/>
                        <a:ea typeface="Times New Roman"/>
                      </a:endParaRPr>
                    </a:p>
                    <a:p>
                      <a:pPr algn="ctr">
                        <a:spcAft>
                          <a:spcPts val="0"/>
                        </a:spcAft>
                      </a:pPr>
                      <a:r>
                        <a:rPr lang="en-GB" sz="500" b="1" dirty="0">
                          <a:effectLst/>
                          <a:latin typeface="Arial"/>
                          <a:ea typeface="Times New Roman"/>
                          <a:cs typeface="Times New Roman"/>
                        </a:rPr>
                        <a:t>Phonics/SPAG</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Times New Roman"/>
                          <a:ea typeface="Times New Roman"/>
                        </a:rPr>
                        <a:t>Purple Mash comprehension</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Times New Roman"/>
                          <a:ea typeface="Times New Roman"/>
                        </a:rPr>
                        <a:t>SPAG</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Times New Roman"/>
                          <a:ea typeface="Times New Roman"/>
                        </a:rPr>
                        <a:t>SPAG</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Times New Roman"/>
                          <a:ea typeface="Times New Roman"/>
                        </a:rPr>
                        <a:t>Based on key skills gaps.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Times New Roman"/>
                          <a:ea typeface="Times New Roman"/>
                        </a:rPr>
                        <a:t>Spellings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37874">
                <a:tc rowSpan="2">
                  <a:txBody>
                    <a:bodyPr/>
                    <a:lstStyle/>
                    <a:p>
                      <a:pPr algn="ctr">
                        <a:spcAft>
                          <a:spcPts val="0"/>
                        </a:spcAft>
                      </a:pPr>
                      <a:r>
                        <a:rPr lang="en-GB" sz="600" b="1" dirty="0">
                          <a:effectLst/>
                          <a:latin typeface="Arial"/>
                          <a:ea typeface="Times New Roman"/>
                          <a:cs typeface="Times New Roman"/>
                        </a:rPr>
                        <a:t>9.20 – 10.20</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spcAft>
                          <a:spcPts val="0"/>
                        </a:spcAft>
                      </a:pPr>
                      <a:r>
                        <a:rPr lang="en-GB" sz="800" dirty="0">
                          <a:effectLst/>
                          <a:latin typeface="Arial"/>
                          <a:ea typeface="Times New Roman"/>
                          <a:cs typeface="Times New Roman"/>
                        </a:rPr>
                        <a:t>Computing/maths in suite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dirty="0">
                          <a:effectLst/>
                          <a:latin typeface="Arial"/>
                          <a:ea typeface="Times New Roman"/>
                          <a:cs typeface="Times New Roman"/>
                        </a:rPr>
                        <a:t>Maths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spcAft>
                          <a:spcPts val="0"/>
                        </a:spcAft>
                      </a:pPr>
                      <a:r>
                        <a:rPr lang="en-GB" sz="800" dirty="0">
                          <a:effectLst/>
                          <a:latin typeface="Arial"/>
                          <a:ea typeface="Times New Roman"/>
                          <a:cs typeface="Times New Roman"/>
                        </a:rPr>
                        <a:t>English</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Times New Roman"/>
                          <a:ea typeface="Times New Roman"/>
                        </a:rPr>
                        <a:t>Hand out HW</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dirty="0">
                          <a:effectLst/>
                          <a:latin typeface="Arial"/>
                          <a:ea typeface="Times New Roman"/>
                        </a:rPr>
                        <a:t>English with cross curric links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5636">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spcAft>
                          <a:spcPts val="0"/>
                        </a:spcAft>
                      </a:pPr>
                      <a:r>
                        <a:rPr lang="en-GB" sz="800" dirty="0">
                          <a:effectLst/>
                          <a:latin typeface="Times New Roman"/>
                          <a:ea typeface="Times New Roman"/>
                        </a:rPr>
                        <a:t>Maths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r>
              <a:tr h="122402">
                <a:tc>
                  <a:txBody>
                    <a:bodyPr/>
                    <a:lstStyle/>
                    <a:p>
                      <a:pPr algn="ctr">
                        <a:spcAft>
                          <a:spcPts val="0"/>
                        </a:spcAft>
                      </a:pPr>
                      <a:r>
                        <a:rPr lang="en-GB" sz="600" b="1" dirty="0">
                          <a:effectLst/>
                          <a:latin typeface="Arial"/>
                          <a:ea typeface="Times New Roman"/>
                          <a:cs typeface="Times New Roman"/>
                        </a:rPr>
                        <a:t>10.20-10.35</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spcAft>
                          <a:spcPts val="0"/>
                        </a:spcAft>
                      </a:pPr>
                      <a:r>
                        <a:rPr lang="en-GB" sz="600" b="1" dirty="0">
                          <a:effectLst/>
                          <a:latin typeface="Times New Roman"/>
                          <a:ea typeface="Times New Roman"/>
                        </a:rPr>
                        <a:t>                                                                                             </a:t>
                      </a:r>
                      <a:r>
                        <a:rPr lang="en-GB" sz="600" b="1" dirty="0" smtClean="0">
                          <a:effectLst/>
                          <a:latin typeface="Arial"/>
                          <a:ea typeface="Times New Roman"/>
                        </a:rPr>
                        <a:t>Break time</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46575">
                <a:tc>
                  <a:txBody>
                    <a:bodyPr/>
                    <a:lstStyle/>
                    <a:p>
                      <a:pPr algn="ctr">
                        <a:spcAft>
                          <a:spcPts val="0"/>
                        </a:spcAft>
                      </a:pPr>
                      <a:r>
                        <a:rPr lang="en-GB" sz="600" b="1" dirty="0">
                          <a:effectLst/>
                          <a:latin typeface="Arial"/>
                          <a:ea typeface="Times New Roman"/>
                          <a:cs typeface="Times New Roman"/>
                        </a:rPr>
                        <a:t>10.35-10.55am</a:t>
                      </a:r>
                      <a:endParaRPr lang="en-GB" sz="600" dirty="0">
                        <a:effectLst/>
                        <a:latin typeface="Times New Roman"/>
                        <a:ea typeface="Times New Roman"/>
                      </a:endParaRPr>
                    </a:p>
                    <a:p>
                      <a:pPr algn="ctr">
                        <a:spcAft>
                          <a:spcPts val="0"/>
                        </a:spcAft>
                      </a:pPr>
                      <a:r>
                        <a:rPr lang="en-GB" sz="600" b="1" dirty="0">
                          <a:effectLst/>
                          <a:latin typeface="Arial"/>
                          <a:ea typeface="Times New Roman"/>
                          <a:cs typeface="Times New Roman"/>
                        </a:rPr>
                        <a:t>Maths Meeting</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Key skills test</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Times New Roman"/>
                          <a:ea typeface="Times New Roman"/>
                        </a:rPr>
                        <a:t>Based on key skills gaps.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Based on key skills gaps.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Handwriting</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spcAft>
                          <a:spcPts val="0"/>
                        </a:spcAft>
                      </a:pPr>
                      <a:r>
                        <a:rPr lang="en-GB" sz="800" dirty="0">
                          <a:effectLst/>
                          <a:latin typeface="Times New Roman"/>
                          <a:ea typeface="Times New Roman"/>
                        </a:rPr>
                        <a:t> Key skills test</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777">
                <a:tc>
                  <a:txBody>
                    <a:bodyPr/>
                    <a:lstStyle/>
                    <a:p>
                      <a:pPr algn="ctr">
                        <a:spcAft>
                          <a:spcPts val="0"/>
                        </a:spcAft>
                      </a:pPr>
                      <a:r>
                        <a:rPr lang="en-GB" sz="600" b="1" dirty="0">
                          <a:effectLst/>
                          <a:latin typeface="Arial"/>
                          <a:ea typeface="Times New Roman"/>
                          <a:cs typeface="Times New Roman"/>
                        </a:rPr>
                        <a:t>10.55 – 11.55</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Arial"/>
                          <a:ea typeface="Times New Roman"/>
                        </a:rPr>
                        <a:t>English</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a:spcAft>
                          <a:spcPts val="0"/>
                        </a:spcAft>
                      </a:pPr>
                      <a:r>
                        <a:rPr lang="en-GB" sz="800" dirty="0" smtClean="0">
                          <a:effectLst/>
                          <a:latin typeface="Arial"/>
                          <a:ea typeface="Times New Roman"/>
                        </a:rPr>
                        <a:t>Eng.</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800" dirty="0">
                          <a:effectLst/>
                          <a:latin typeface="Arial"/>
                          <a:ea typeface="Times New Roman"/>
                        </a:rPr>
                        <a:t> Maths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spcAft>
                          <a:spcPts val="0"/>
                        </a:spcAft>
                      </a:pPr>
                      <a:r>
                        <a:rPr lang="en-GB" sz="800" dirty="0" smtClean="0">
                          <a:effectLst/>
                          <a:latin typeface="Arial"/>
                          <a:ea typeface="Times New Roman"/>
                        </a:rPr>
                        <a:t>Eng.</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effectLst/>
                          <a:latin typeface="Arial"/>
                          <a:ea typeface="Times New Roman"/>
                        </a:rPr>
                        <a:t>Maths</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02">
                <a:tc>
                  <a:txBody>
                    <a:bodyPr/>
                    <a:lstStyle/>
                    <a:p>
                      <a:pPr algn="ctr">
                        <a:spcAft>
                          <a:spcPts val="0"/>
                        </a:spcAft>
                      </a:pPr>
                      <a:r>
                        <a:rPr lang="en-GB" sz="600" b="1" dirty="0">
                          <a:effectLst/>
                          <a:latin typeface="Arial"/>
                          <a:ea typeface="Times New Roman"/>
                          <a:cs typeface="Times New Roman"/>
                        </a:rPr>
                        <a:t>11:55 – 12.55</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600" b="1" dirty="0">
                          <a:effectLst/>
                          <a:latin typeface="Arial"/>
                          <a:ea typeface="Times New Roman"/>
                          <a:cs typeface="Times New Roman"/>
                        </a:rPr>
                        <a:t>Lunchtime</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46575">
                <a:tc rowSpan="2">
                  <a:txBody>
                    <a:bodyPr/>
                    <a:lstStyle/>
                    <a:p>
                      <a:pPr algn="ctr">
                        <a:spcAft>
                          <a:spcPts val="0"/>
                        </a:spcAft>
                      </a:pPr>
                      <a:r>
                        <a:rPr lang="en-GB" sz="600" b="1" dirty="0">
                          <a:effectLst/>
                          <a:latin typeface="Arial"/>
                          <a:ea typeface="Times New Roman"/>
                          <a:cs typeface="Times New Roman"/>
                        </a:rPr>
                        <a:t>12.55-2.10</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solidFill>
                            <a:srgbClr val="FF0000"/>
                          </a:solidFill>
                          <a:effectLst/>
                          <a:latin typeface="Arial"/>
                          <a:ea typeface="Times New Roman"/>
                        </a:rPr>
                        <a:t> </a:t>
                      </a:r>
                      <a:endParaRPr lang="en-GB" sz="600" dirty="0">
                        <a:effectLst/>
                        <a:latin typeface="Times New Roman"/>
                        <a:ea typeface="Times New Roman"/>
                      </a:endParaRPr>
                    </a:p>
                    <a:p>
                      <a:pPr algn="ctr">
                        <a:spcAft>
                          <a:spcPts val="0"/>
                        </a:spcAft>
                      </a:pPr>
                      <a:r>
                        <a:rPr lang="en-GB" sz="800" dirty="0">
                          <a:effectLst/>
                          <a:latin typeface="Arial"/>
                          <a:ea typeface="Times New Roman"/>
                        </a:rPr>
                        <a:t>PE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Science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Arial"/>
                          <a:ea typeface="Times New Roman"/>
                        </a:rPr>
                        <a:t>PE</a:t>
                      </a:r>
                      <a:endParaRPr lang="en-GB" sz="600" dirty="0">
                        <a:effectLst/>
                        <a:latin typeface="Times New Roman"/>
                        <a:ea typeface="Times New Roman"/>
                      </a:endParaRPr>
                    </a:p>
                    <a:p>
                      <a:pPr>
                        <a:spcAft>
                          <a:spcPts val="0"/>
                        </a:spcAft>
                      </a:pPr>
                      <a:r>
                        <a:rPr lang="en-GB" sz="800" dirty="0">
                          <a:effectLst/>
                          <a:latin typeface="Arial"/>
                          <a:ea typeface="Times New Roman"/>
                        </a:rPr>
                        <a:t>  H. Parsons</a:t>
                      </a:r>
                      <a:endParaRPr lang="en-GB" sz="600" dirty="0">
                        <a:effectLst/>
                        <a:latin typeface="Times New Roman"/>
                        <a:ea typeface="Times New Roman"/>
                      </a:endParaRPr>
                    </a:p>
                    <a:p>
                      <a:pPr>
                        <a:spcAft>
                          <a:spcPts val="0"/>
                        </a:spcAft>
                      </a:pPr>
                      <a:r>
                        <a:rPr lang="en-GB" sz="800" dirty="0">
                          <a:effectLst/>
                          <a:latin typeface="Arial"/>
                          <a:ea typeface="Times New Roman"/>
                        </a:rPr>
                        <a:t>  (12.55-1.40)</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Arial"/>
                          <a:ea typeface="Times New Roman"/>
                        </a:rPr>
                        <a:t>D. Hinds</a:t>
                      </a:r>
                      <a:endParaRPr lang="en-GB" sz="600" dirty="0">
                        <a:effectLst/>
                        <a:latin typeface="Times New Roman"/>
                        <a:ea typeface="Times New Roman"/>
                      </a:endParaRPr>
                    </a:p>
                    <a:p>
                      <a:pPr algn="ctr">
                        <a:spcAft>
                          <a:spcPts val="0"/>
                        </a:spcAft>
                      </a:pPr>
                      <a:endParaRPr lang="en-GB" sz="600" dirty="0">
                        <a:effectLst/>
                        <a:latin typeface="Times New Roman"/>
                        <a:ea typeface="Times New Roman"/>
                      </a:endParaRPr>
                    </a:p>
                    <a:p>
                      <a:pPr algn="ctr">
                        <a:spcAft>
                          <a:spcPts val="0"/>
                        </a:spcAft>
                      </a:pPr>
                      <a:r>
                        <a:rPr lang="en-GB" sz="800" dirty="0">
                          <a:effectLst/>
                          <a:latin typeface="Arial"/>
                          <a:ea typeface="Times New Roman"/>
                        </a:rPr>
                        <a:t>RE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Music</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6575">
                <a:tc vMerge="1">
                  <a:txBody>
                    <a:bodyPr/>
                    <a:lstStyle/>
                    <a:p>
                      <a:endParaRPr lang="en-GB"/>
                    </a:p>
                  </a:txBody>
                  <a:tcPr/>
                </a:tc>
                <a:tc>
                  <a:txBody>
                    <a:bodyPr/>
                    <a:lstStyle/>
                    <a:p>
                      <a:pPr algn="ctr">
                        <a:spcAft>
                          <a:spcPts val="0"/>
                        </a:spcAft>
                      </a:pPr>
                      <a:r>
                        <a:rPr lang="en-GB" sz="800" dirty="0">
                          <a:effectLst/>
                          <a:latin typeface="Arial"/>
                          <a:ea typeface="Times New Roman"/>
                        </a:rPr>
                        <a:t> </a:t>
                      </a:r>
                      <a:endParaRPr lang="en-GB" sz="600" dirty="0">
                        <a:effectLst/>
                        <a:latin typeface="Times New Roman"/>
                        <a:ea typeface="Times New Roman"/>
                      </a:endParaRPr>
                    </a:p>
                    <a:p>
                      <a:pPr algn="ctr">
                        <a:spcAft>
                          <a:spcPts val="0"/>
                        </a:spcAft>
                      </a:pPr>
                      <a:r>
                        <a:rPr lang="en-GB" sz="800" dirty="0">
                          <a:effectLst/>
                          <a:latin typeface="Arial"/>
                          <a:ea typeface="Times New Roman"/>
                        </a:rPr>
                        <a:t>PSHE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algn="ctr">
                        <a:spcAft>
                          <a:spcPts val="0"/>
                        </a:spcAft>
                      </a:pPr>
                      <a:r>
                        <a:rPr lang="en-GB" sz="800" dirty="0">
                          <a:effectLst/>
                          <a:latin typeface="Arial"/>
                          <a:ea typeface="Times New Roman"/>
                        </a:rPr>
                        <a:t>French</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vMerge="1">
                  <a:txBody>
                    <a:bodyPr/>
                    <a:lstStyle/>
                    <a:p>
                      <a:endParaRPr lang="en-GB"/>
                    </a:p>
                  </a:txBody>
                  <a:tcPr/>
                </a:tc>
              </a:tr>
              <a:tr h="122402">
                <a:tc>
                  <a:txBody>
                    <a:bodyPr/>
                    <a:lstStyle/>
                    <a:p>
                      <a:pPr algn="ctr">
                        <a:spcAft>
                          <a:spcPts val="0"/>
                        </a:spcAft>
                      </a:pPr>
                      <a:r>
                        <a:rPr lang="en-GB" sz="600" b="1" dirty="0">
                          <a:effectLst/>
                          <a:latin typeface="Arial"/>
                          <a:ea typeface="Times New Roman"/>
                          <a:cs typeface="Times New Roman"/>
                        </a:rPr>
                        <a:t>2.10-2.25</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600" b="1" dirty="0">
                          <a:effectLst/>
                          <a:latin typeface="Arial"/>
                          <a:ea typeface="Times New Roman"/>
                          <a:cs typeface="Times New Roman"/>
                        </a:rPr>
                        <a:t>Worship </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477573">
                <a:tc>
                  <a:txBody>
                    <a:bodyPr/>
                    <a:lstStyle/>
                    <a:p>
                      <a:pPr algn="ctr">
                        <a:spcAft>
                          <a:spcPts val="0"/>
                        </a:spcAft>
                      </a:pPr>
                      <a:r>
                        <a:rPr lang="en-GB" sz="600" b="1" dirty="0">
                          <a:effectLst/>
                          <a:latin typeface="Arial"/>
                          <a:ea typeface="Times New Roman"/>
                          <a:cs typeface="Times New Roman"/>
                        </a:rPr>
                        <a:t>2.25-3.20</a:t>
                      </a:r>
                      <a:endParaRPr lang="en-GB" sz="600" dirty="0">
                        <a:effectLst/>
                        <a:latin typeface="Times New Roman"/>
                        <a:ea typeface="Times New Roman"/>
                      </a:endParaRPr>
                    </a:p>
                  </a:txBody>
                  <a:tcPr marL="37133" marR="371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solidFill>
                            <a:srgbClr val="FF0000"/>
                          </a:solidFill>
                          <a:effectLst/>
                          <a:latin typeface="Arial"/>
                          <a:ea typeface="Times New Roman"/>
                        </a:rPr>
                        <a:t> </a:t>
                      </a:r>
                      <a:endParaRPr lang="en-GB" sz="600" dirty="0">
                        <a:effectLst/>
                        <a:latin typeface="Times New Roman"/>
                        <a:ea typeface="Times New Roman"/>
                      </a:endParaRPr>
                    </a:p>
                    <a:p>
                      <a:pPr algn="ctr">
                        <a:spcAft>
                          <a:spcPts val="0"/>
                        </a:spcAft>
                      </a:pPr>
                      <a:r>
                        <a:rPr lang="en-GB" sz="800" dirty="0" smtClean="0">
                          <a:effectLst/>
                          <a:latin typeface="Arial"/>
                          <a:ea typeface="Times New Roman"/>
                        </a:rPr>
                        <a:t>Computing/Math</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b="1" dirty="0">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Science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dirty="0">
                          <a:solidFill>
                            <a:srgbClr val="FF0000"/>
                          </a:solidFill>
                          <a:effectLst/>
                          <a:latin typeface="Arial"/>
                          <a:ea typeface="Times New Roman"/>
                        </a:rPr>
                        <a:t> </a:t>
                      </a:r>
                      <a:endParaRPr lang="en-GB" sz="600" dirty="0">
                        <a:effectLst/>
                        <a:latin typeface="Times New Roman"/>
                        <a:ea typeface="Times New Roman"/>
                      </a:endParaRPr>
                    </a:p>
                    <a:p>
                      <a:pPr algn="ctr">
                        <a:spcAft>
                          <a:spcPts val="0"/>
                        </a:spcAft>
                      </a:pPr>
                      <a:r>
                        <a:rPr lang="en-GB" sz="800" dirty="0">
                          <a:effectLst/>
                          <a:latin typeface="Arial"/>
                          <a:ea typeface="Times New Roman"/>
                        </a:rPr>
                        <a:t>Art</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b="1" dirty="0">
                          <a:solidFill>
                            <a:srgbClr val="FF0000"/>
                          </a:solidFill>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History/Geog</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Times New Roman"/>
                          <a:ea typeface="Times New Roman"/>
                        </a:rPr>
                        <a:t> </a:t>
                      </a:r>
                      <a:endParaRPr lang="en-GB" sz="600" dirty="0">
                        <a:effectLst/>
                        <a:latin typeface="Times New Roman"/>
                        <a:ea typeface="Times New Roman"/>
                      </a:endParaRPr>
                    </a:p>
                    <a:p>
                      <a:pPr algn="ctr">
                        <a:spcAft>
                          <a:spcPts val="0"/>
                        </a:spcAft>
                      </a:pPr>
                      <a:r>
                        <a:rPr lang="en-GB" sz="800" dirty="0">
                          <a:effectLst/>
                          <a:latin typeface="Times New Roman"/>
                          <a:ea typeface="Times New Roman"/>
                        </a:rPr>
                        <a:t>Golden Time</a:t>
                      </a:r>
                      <a:endParaRPr lang="en-GB" sz="600" dirty="0">
                        <a:effectLst/>
                        <a:latin typeface="Times New Roman"/>
                        <a:ea typeface="Times New Roman"/>
                      </a:endParaRPr>
                    </a:p>
                  </a:txBody>
                  <a:tcPr marL="37133" marR="3713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8137779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t>Medical</a:t>
            </a:r>
            <a:endParaRPr lang="en-GB" dirty="0"/>
          </a:p>
        </p:txBody>
      </p:sp>
      <p:sp>
        <p:nvSpPr>
          <p:cNvPr id="3" name="Content Placeholder 2"/>
          <p:cNvSpPr>
            <a:spLocks noGrp="1"/>
          </p:cNvSpPr>
          <p:nvPr>
            <p:ph sz="quarter" idx="13"/>
          </p:nvPr>
        </p:nvSpPr>
        <p:spPr>
          <a:xfrm>
            <a:off x="611560" y="1274128"/>
            <a:ext cx="7920880" cy="4608512"/>
          </a:xfrm>
        </p:spPr>
        <p:txBody>
          <a:bodyPr>
            <a:normAutofit fontScale="40000" lnSpcReduction="20000"/>
          </a:bodyPr>
          <a:lstStyle/>
          <a:p>
            <a:pPr marL="45720" indent="0">
              <a:buNone/>
            </a:pPr>
            <a:endParaRPr lang="en-GB" sz="4000" dirty="0" smtClean="0">
              <a:solidFill>
                <a:schemeClr val="accent1">
                  <a:lumMod val="50000"/>
                </a:schemeClr>
              </a:solidFill>
            </a:endParaRPr>
          </a:p>
          <a:p>
            <a:pPr>
              <a:buFont typeface="Arial" pitchFamily="34" charset="0"/>
              <a:buChar char="•"/>
            </a:pPr>
            <a:r>
              <a:rPr lang="en-GB" sz="4000" dirty="0" smtClean="0">
                <a:solidFill>
                  <a:schemeClr val="accent1">
                    <a:lumMod val="50000"/>
                  </a:schemeClr>
                </a:solidFill>
              </a:rPr>
              <a:t> </a:t>
            </a:r>
            <a:r>
              <a:rPr lang="en-GB" sz="5100" dirty="0" smtClean="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smtClean="0">
                <a:solidFill>
                  <a:schemeClr val="accent1">
                    <a:lumMod val="50000"/>
                  </a:schemeClr>
                </a:solidFill>
              </a:rPr>
              <a:t>Please check your child’s inhaler before leaving to make sure it’s still in date. </a:t>
            </a:r>
          </a:p>
          <a:p>
            <a:pPr>
              <a:buFont typeface="Arial" pitchFamily="34" charset="0"/>
              <a:buChar char="•"/>
            </a:pPr>
            <a:r>
              <a:rPr lang="en-GB" sz="5100" dirty="0" smtClean="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smtClean="0">
              <a:solidFill>
                <a:schemeClr val="accent1">
                  <a:lumMod val="50000"/>
                </a:schemeClr>
              </a:solidFill>
            </a:endParaRPr>
          </a:p>
          <a:p>
            <a:pPr>
              <a:buFont typeface="Arial" pitchFamily="34" charset="0"/>
              <a:buChar char="•"/>
            </a:pPr>
            <a:r>
              <a:rPr lang="en-GB" sz="5100" dirty="0" smtClean="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smtClean="0">
                <a:solidFill>
                  <a:schemeClr val="accent1">
                    <a:lumMod val="50000"/>
                  </a:schemeClr>
                </a:solidFill>
              </a:rPr>
              <a:t>  </a:t>
            </a:r>
          </a:p>
          <a:p>
            <a:pPr marL="45720" indent="0" algn="ctr">
              <a:buNone/>
            </a:pPr>
            <a:r>
              <a:rPr lang="en-GB" sz="5100" dirty="0" smtClean="0">
                <a:solidFill>
                  <a:schemeClr val="accent1">
                    <a:lumMod val="50000"/>
                  </a:schemeClr>
                </a:solidFill>
              </a:rPr>
              <a:t>Thank you</a:t>
            </a:r>
          </a:p>
          <a:p>
            <a:pPr marL="45720" indent="0">
              <a:buNone/>
            </a:pPr>
            <a:endParaRPr lang="en-GB" sz="4000" dirty="0" smtClean="0">
              <a:solidFill>
                <a:schemeClr val="accent1">
                  <a:lumMod val="50000"/>
                </a:schemeClr>
              </a:solidFill>
            </a:endParaRPr>
          </a:p>
          <a:p>
            <a:pPr>
              <a:buFont typeface="Wingdings" pitchFamily="2" charset="2"/>
              <a:buChar char="v"/>
            </a:pPr>
            <a:endParaRPr lang="en-GB" sz="4000" dirty="0" smtClean="0">
              <a:solidFill>
                <a:schemeClr val="accent1">
                  <a:lumMod val="50000"/>
                </a:schemeClr>
              </a:solidFill>
            </a:endParaRPr>
          </a:p>
          <a:p>
            <a:pPr>
              <a:buFont typeface="Wingdings" pitchFamily="2" charset="2"/>
              <a:buChar char="q"/>
            </a:pPr>
            <a:endParaRPr lang="en-GB" sz="4000" dirty="0" smtClean="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smtClean="0">
                <a:solidFill>
                  <a:schemeClr val="accent1">
                    <a:lumMod val="50000"/>
                  </a:schemeClr>
                </a:solidFill>
              </a:rPr>
              <a:t>Homework</a:t>
            </a:r>
            <a:endParaRPr lang="en-GB" dirty="0">
              <a:solidFill>
                <a:schemeClr val="accent1">
                  <a:lumMod val="50000"/>
                </a:schemeClr>
              </a:solidFill>
            </a:endParaRPr>
          </a:p>
        </p:txBody>
      </p:sp>
      <p:sp>
        <p:nvSpPr>
          <p:cNvPr id="3" name="Content Placeholder 2"/>
          <p:cNvSpPr>
            <a:spLocks noGrp="1"/>
          </p:cNvSpPr>
          <p:nvPr>
            <p:ph sz="quarter" idx="13"/>
          </p:nvPr>
        </p:nvSpPr>
        <p:spPr>
          <a:xfrm>
            <a:off x="395536" y="1268760"/>
            <a:ext cx="8352928" cy="5328592"/>
          </a:xfrm>
        </p:spPr>
        <p:txBody>
          <a:bodyPr>
            <a:normAutofit fontScale="47500" lnSpcReduction="20000"/>
          </a:bodyPr>
          <a:lstStyle/>
          <a:p>
            <a:pPr marL="45720" indent="0" algn="ctr">
              <a:buNone/>
            </a:pPr>
            <a:r>
              <a:rPr lang="en-GB" sz="3600" dirty="0" smtClean="0">
                <a:solidFill>
                  <a:schemeClr val="accent1">
                    <a:lumMod val="50000"/>
                  </a:schemeClr>
                </a:solidFill>
              </a:rPr>
              <a:t>Homework will be given out on a Thursday to be returned by Wednesday.</a:t>
            </a:r>
          </a:p>
          <a:p>
            <a:pPr marL="45720" indent="0" algn="ctr">
              <a:buNone/>
            </a:pPr>
            <a:endParaRPr lang="en-GB" sz="3600" dirty="0" smtClean="0">
              <a:solidFill>
                <a:schemeClr val="accent1">
                  <a:lumMod val="50000"/>
                </a:schemeClr>
              </a:solidFill>
            </a:endParaRPr>
          </a:p>
          <a:p>
            <a:pPr marL="45720" indent="0" algn="ctr">
              <a:buNone/>
            </a:pPr>
            <a:r>
              <a:rPr lang="en-GB" sz="3600" dirty="0" smtClean="0">
                <a:solidFill>
                  <a:schemeClr val="accent1">
                    <a:lumMod val="50000"/>
                  </a:schemeClr>
                </a:solidFill>
              </a:rPr>
              <a:t>Spellings will be tested each Friday and then a new list given out.</a:t>
            </a:r>
          </a:p>
          <a:p>
            <a:pPr marL="45720" indent="0" algn="ctr">
              <a:buNone/>
            </a:pPr>
            <a:endParaRPr lang="en-GB" sz="3600" dirty="0" smtClean="0">
              <a:solidFill>
                <a:schemeClr val="accent1">
                  <a:lumMod val="50000"/>
                </a:schemeClr>
              </a:solidFill>
            </a:endParaRPr>
          </a:p>
          <a:p>
            <a:pPr marL="45720" indent="0" algn="ctr">
              <a:buNone/>
            </a:pPr>
            <a:r>
              <a:rPr lang="en-GB" sz="3600" dirty="0" smtClean="0">
                <a:solidFill>
                  <a:schemeClr val="accent1">
                    <a:lumMod val="50000"/>
                  </a:schemeClr>
                </a:solidFill>
              </a:rPr>
              <a:t>Please try to read with your child every day and help them to learn their spellings. We expect your child to change their banded reading book at least once a week plus we will let the children choose a library book each Monday. </a:t>
            </a:r>
          </a:p>
          <a:p>
            <a:pPr marL="45720" indent="0" algn="ctr">
              <a:buNone/>
            </a:pPr>
            <a:endParaRPr lang="en-GB" sz="3600" dirty="0">
              <a:solidFill>
                <a:schemeClr val="accent1">
                  <a:lumMod val="50000"/>
                </a:schemeClr>
              </a:solidFill>
            </a:endParaRPr>
          </a:p>
          <a:p>
            <a:pPr marL="45720" indent="0" algn="ctr">
              <a:buNone/>
            </a:pPr>
            <a:r>
              <a:rPr lang="en-GB" sz="3600" dirty="0" smtClean="0">
                <a:solidFill>
                  <a:schemeClr val="accent1">
                    <a:lumMod val="50000"/>
                  </a:schemeClr>
                </a:solidFill>
              </a:rPr>
              <a:t>Sometimes there may be computer based homework where children will need to log in to Purple Mash. We are mindful though that it is important to limit children’s time online and ask everyone be vigilant regarding e-safety and safeguarding. </a:t>
            </a:r>
          </a:p>
          <a:p>
            <a:pPr marL="45720" indent="0" algn="ctr">
              <a:buNone/>
            </a:pPr>
            <a:endParaRPr lang="en-GB" sz="3600" dirty="0" smtClean="0">
              <a:solidFill>
                <a:schemeClr val="accent1">
                  <a:lumMod val="50000"/>
                </a:schemeClr>
              </a:solidFill>
            </a:endParaRPr>
          </a:p>
          <a:p>
            <a:pPr marL="45720" indent="0" algn="ctr">
              <a:buNone/>
            </a:pPr>
            <a:r>
              <a:rPr lang="en-GB" sz="3600" dirty="0" smtClean="0">
                <a:solidFill>
                  <a:schemeClr val="accent1">
                    <a:lumMod val="50000"/>
                  </a:schemeClr>
                </a:solidFill>
              </a:rPr>
              <a:t>Please let us know if homework is too difficult so we can give a little extra help at school plus come and see us if you have any worries or concerns. </a:t>
            </a:r>
          </a:p>
          <a:p>
            <a:pPr marL="45720" indent="0" algn="ctr">
              <a:buNone/>
            </a:pPr>
            <a:r>
              <a:rPr lang="en-GB" sz="3600" dirty="0" smtClean="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smtClean="0">
                <a:solidFill>
                  <a:schemeClr val="accent1">
                    <a:lumMod val="50000"/>
                  </a:schemeClr>
                </a:solidFill>
              </a:rPr>
              <a:t>Curriculum</a:t>
            </a:r>
            <a:endParaRPr lang="en-GB" dirty="0">
              <a:solidFill>
                <a:schemeClr val="accent1">
                  <a:lumMod val="50000"/>
                </a:schemeClr>
              </a:solidFill>
            </a:endParaRP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smtClean="0">
                <a:solidFill>
                  <a:schemeClr val="accent1">
                    <a:lumMod val="50000"/>
                  </a:schemeClr>
                </a:solidFill>
              </a:rPr>
              <a:t>Curriculum map is on the website.</a:t>
            </a:r>
          </a:p>
          <a:p>
            <a:pPr marL="45720" indent="0" algn="ctr">
              <a:buNone/>
            </a:pPr>
            <a:endParaRPr lang="en-GB" sz="3600" dirty="0" smtClean="0">
              <a:solidFill>
                <a:schemeClr val="accent1">
                  <a:lumMod val="50000"/>
                </a:schemeClr>
              </a:solidFill>
            </a:endParaRPr>
          </a:p>
          <a:p>
            <a:pPr marL="45720" indent="0" algn="ctr">
              <a:buNone/>
            </a:pPr>
            <a:r>
              <a:rPr lang="en-GB" sz="3600" dirty="0" smtClean="0">
                <a:solidFill>
                  <a:schemeClr val="accent1">
                    <a:lumMod val="50000"/>
                  </a:schemeClr>
                </a:solidFill>
              </a:rPr>
              <a:t>Website</a:t>
            </a:r>
          </a:p>
          <a:p>
            <a:pPr marL="45720" indent="0" algn="ctr">
              <a:buNone/>
            </a:pPr>
            <a:r>
              <a:rPr lang="en-GB" dirty="0">
                <a:solidFill>
                  <a:schemeClr val="accent1">
                    <a:lumMod val="50000"/>
                  </a:schemeClr>
                </a:solidFill>
              </a:rPr>
              <a:t>Please keep checking the website </a:t>
            </a:r>
            <a:r>
              <a:rPr lang="en-GB" dirty="0" smtClean="0">
                <a:solidFill>
                  <a:schemeClr val="accent1">
                    <a:lumMod val="50000"/>
                  </a:schemeClr>
                </a:solidFill>
              </a:rPr>
              <a:t>for dates </a:t>
            </a:r>
            <a:r>
              <a:rPr lang="en-GB" dirty="0">
                <a:solidFill>
                  <a:schemeClr val="accent1">
                    <a:lumMod val="50000"/>
                  </a:schemeClr>
                </a:solidFill>
              </a:rPr>
              <a:t>and news</a:t>
            </a:r>
            <a:r>
              <a:rPr lang="en-GB" dirty="0" smtClean="0">
                <a:solidFill>
                  <a:schemeClr val="accent1">
                    <a:lumMod val="50000"/>
                  </a:schemeClr>
                </a:solidFill>
              </a:rPr>
              <a:t>. We will be holding a class worship each half term which we would love you to attend for your child. Please see the list in the dates section. </a:t>
            </a:r>
            <a:endParaRPr lang="en-GB" dirty="0">
              <a:solidFill>
                <a:schemeClr val="accent1">
                  <a:lumMod val="50000"/>
                </a:schemeClr>
              </a:solidFill>
            </a:endParaRPr>
          </a:p>
          <a:p>
            <a:pPr marL="45720" indent="0" algn="ctr">
              <a:buNone/>
            </a:pPr>
            <a:r>
              <a:rPr lang="en-GB" dirty="0" smtClean="0">
                <a:solidFill>
                  <a:schemeClr val="accent1">
                    <a:lumMod val="50000"/>
                  </a:schemeClr>
                </a:solidFill>
              </a:rPr>
              <a:t>We will try to keep the website updated with lots of photos of your children at work and play.</a:t>
            </a:r>
          </a:p>
          <a:p>
            <a:pPr marL="45720" indent="0" algn="ctr">
              <a:buNone/>
            </a:pPr>
            <a:endParaRPr lang="en-GB" dirty="0" smtClean="0">
              <a:solidFill>
                <a:schemeClr val="accent1">
                  <a:lumMod val="50000"/>
                </a:schemeClr>
              </a:solidFill>
            </a:endParaRPr>
          </a:p>
          <a:p>
            <a:pPr marL="45720" indent="0" algn="ctr">
              <a:buNone/>
            </a:pPr>
            <a:r>
              <a:rPr lang="en-GB" dirty="0" smtClean="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a:p>
            <a:pPr marL="45720" indent="0" algn="ctr">
              <a:buNone/>
            </a:pPr>
            <a:r>
              <a:rPr lang="en-GB" dirty="0" smtClean="0">
                <a:solidFill>
                  <a:schemeClr val="accent1">
                    <a:lumMod val="50000"/>
                  </a:schemeClr>
                </a:solidFill>
              </a:rPr>
              <a:t>We have made huge changes to our website and hope that all the information you need will be available for you online to save you a phone call to the school. </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17159076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smtClean="0">
                <a:solidFill>
                  <a:schemeClr val="accent1">
                    <a:lumMod val="50000"/>
                  </a:schemeClr>
                </a:solidFill>
              </a:rPr>
              <a:t>Behaviour</a:t>
            </a:r>
            <a:endParaRPr lang="en-GB" dirty="0">
              <a:solidFill>
                <a:schemeClr val="accent1">
                  <a:lumMod val="50000"/>
                </a:schemeClr>
              </a:solidFill>
            </a:endParaRPr>
          </a:p>
        </p:txBody>
      </p:sp>
      <p:sp>
        <p:nvSpPr>
          <p:cNvPr id="3" name="Content Placeholder 2"/>
          <p:cNvSpPr>
            <a:spLocks noGrp="1"/>
          </p:cNvSpPr>
          <p:nvPr>
            <p:ph sz="quarter" idx="13"/>
          </p:nvPr>
        </p:nvSpPr>
        <p:spPr>
          <a:xfrm>
            <a:off x="683568" y="1196752"/>
            <a:ext cx="7632848" cy="5256584"/>
          </a:xfrm>
        </p:spPr>
        <p:txBody>
          <a:bodyPr>
            <a:normAutofit/>
          </a:bodyPr>
          <a:lstStyle/>
          <a:p>
            <a:pPr marL="45720" indent="0" algn="ctr">
              <a:buNone/>
            </a:pPr>
            <a:endParaRPr lang="en-GB" sz="2800" dirty="0">
              <a:solidFill>
                <a:schemeClr val="accent1">
                  <a:lumMod val="50000"/>
                </a:schemeClr>
              </a:solidFill>
            </a:endParaRPr>
          </a:p>
          <a:p>
            <a:pPr marL="45720" indent="0" algn="ctr">
              <a:buNone/>
            </a:pPr>
            <a:r>
              <a:rPr lang="en-GB" sz="2800" dirty="0" smtClean="0">
                <a:solidFill>
                  <a:schemeClr val="accent1">
                    <a:lumMod val="50000"/>
                  </a:schemeClr>
                </a:solidFill>
              </a:rPr>
              <a:t>Dojos are awarded frequently.</a:t>
            </a:r>
          </a:p>
          <a:p>
            <a:pPr marL="45720" indent="0" algn="ctr">
              <a:buNone/>
            </a:pPr>
            <a:r>
              <a:rPr lang="en-GB" sz="2800" dirty="0" smtClean="0">
                <a:solidFill>
                  <a:schemeClr val="accent1">
                    <a:lumMod val="50000"/>
                  </a:schemeClr>
                </a:solidFill>
              </a:rPr>
              <a:t>Reward at the end of the week.</a:t>
            </a:r>
          </a:p>
          <a:p>
            <a:pPr marL="45720" indent="0" algn="ctr">
              <a:buNone/>
            </a:pPr>
            <a:endParaRPr lang="en-GB" sz="3600" dirty="0" smtClean="0">
              <a:solidFill>
                <a:schemeClr val="accent1">
                  <a:lumMod val="50000"/>
                </a:schemeClr>
              </a:solidFill>
            </a:endParaRPr>
          </a:p>
          <a:p>
            <a:pPr marL="45720" indent="0" algn="ctr">
              <a:buNone/>
            </a:pPr>
            <a:r>
              <a:rPr lang="en-GB" dirty="0" smtClean="0">
                <a:solidFill>
                  <a:schemeClr val="accent1">
                    <a:lumMod val="50000"/>
                  </a:schemeClr>
                </a:solidFill>
              </a:rPr>
              <a:t>Good to be green</a:t>
            </a:r>
          </a:p>
          <a:p>
            <a:pPr marL="45720" indent="0" algn="ctr">
              <a:buNone/>
            </a:pPr>
            <a:r>
              <a:rPr lang="en-GB" dirty="0" smtClean="0">
                <a:solidFill>
                  <a:schemeClr val="accent1">
                    <a:lumMod val="50000"/>
                  </a:schemeClr>
                </a:solidFill>
              </a:rPr>
              <a:t>All children start each day on green.</a:t>
            </a:r>
          </a:p>
          <a:p>
            <a:pPr marL="45720" indent="0" algn="ctr">
              <a:buNone/>
            </a:pPr>
            <a:r>
              <a:rPr lang="en-GB" dirty="0" smtClean="0">
                <a:solidFill>
                  <a:schemeClr val="accent1">
                    <a:lumMod val="50000"/>
                  </a:schemeClr>
                </a:solidFill>
              </a:rPr>
              <a:t>Green all week means children are rewarded with their full Golden Time on Friday.</a:t>
            </a:r>
          </a:p>
          <a:p>
            <a:pPr marL="45720" indent="0" algn="ctr">
              <a:buNone/>
            </a:pPr>
            <a:endParaRPr lang="en-GB" dirty="0" smtClean="0">
              <a:solidFill>
                <a:schemeClr val="accent1">
                  <a:lumMod val="50000"/>
                </a:schemeClr>
              </a:solidFill>
            </a:endParaRPr>
          </a:p>
          <a:p>
            <a:pPr marL="45720" indent="0" algn="ctr">
              <a:buNone/>
            </a:pPr>
            <a:r>
              <a:rPr lang="en-GB" dirty="0" smtClean="0">
                <a:solidFill>
                  <a:schemeClr val="accent1">
                    <a:lumMod val="50000"/>
                  </a:schemeClr>
                </a:solidFill>
              </a:rPr>
              <a:t>Children only lose Golden Time if they have been given red cards or several yellow cards during the week.</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19758076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smtClean="0">
                <a:solidFill>
                  <a:schemeClr val="accent1">
                    <a:lumMod val="50000"/>
                  </a:schemeClr>
                </a:solidFill>
              </a:rPr>
              <a:t>Assessment</a:t>
            </a:r>
            <a:endParaRPr lang="en-GB" dirty="0">
              <a:solidFill>
                <a:schemeClr val="accent1">
                  <a:lumMod val="50000"/>
                </a:schemeClr>
              </a:solidFill>
            </a:endParaRP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a:t>
            </a:r>
            <a:r>
              <a:rPr lang="en-GB" sz="3200" dirty="0" smtClean="0">
                <a:solidFill>
                  <a:schemeClr val="accent1">
                    <a:lumMod val="50000"/>
                  </a:schemeClr>
                </a:solidFill>
              </a:rPr>
              <a:t>Tracker.</a:t>
            </a: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smtClean="0">
              <a:solidFill>
                <a:schemeClr val="accent1">
                  <a:lumMod val="50000"/>
                </a:schemeClr>
              </a:solidFill>
            </a:endParaRPr>
          </a:p>
          <a:p>
            <a:pPr marL="45720" indent="0" algn="ctr">
              <a:buNone/>
            </a:pPr>
            <a:r>
              <a:rPr lang="en-GB" sz="3200" dirty="0" smtClean="0">
                <a:solidFill>
                  <a:schemeClr val="accent1">
                    <a:lumMod val="50000"/>
                  </a:schemeClr>
                </a:solidFill>
              </a:rPr>
              <a:t>Your children are in Year 3 so we are in Band 3</a:t>
            </a:r>
          </a:p>
          <a:p>
            <a:pPr marL="45720" indent="0">
              <a:buNone/>
            </a:pPr>
            <a:r>
              <a:rPr lang="en-GB" sz="3300" dirty="0" smtClean="0">
                <a:solidFill>
                  <a:schemeClr val="accent1">
                    <a:lumMod val="50000"/>
                  </a:schemeClr>
                </a:solidFill>
              </a:rPr>
              <a:t>   Each </a:t>
            </a:r>
            <a:r>
              <a:rPr lang="en-GB" sz="3300" dirty="0">
                <a:solidFill>
                  <a:schemeClr val="accent1">
                    <a:lumMod val="50000"/>
                  </a:schemeClr>
                </a:solidFill>
              </a:rPr>
              <a:t>band has been split into six </a:t>
            </a:r>
            <a:r>
              <a:rPr lang="en-GB" sz="3300" dirty="0" smtClean="0">
                <a:solidFill>
                  <a:schemeClr val="accent1">
                    <a:lumMod val="50000"/>
                  </a:schemeClr>
                </a:solidFill>
              </a:rPr>
              <a:t>sections</a:t>
            </a:r>
            <a:endParaRPr lang="en-GB" sz="3300" dirty="0">
              <a:solidFill>
                <a:schemeClr val="accent1">
                  <a:lumMod val="50000"/>
                </a:schemeClr>
              </a:solidFill>
            </a:endParaRPr>
          </a:p>
          <a:p>
            <a:r>
              <a:rPr lang="en-GB" sz="3300" dirty="0" smtClean="0">
                <a:solidFill>
                  <a:schemeClr val="accent1">
                    <a:lumMod val="50000"/>
                  </a:schemeClr>
                </a:solidFill>
              </a:rPr>
              <a:t>Beginning </a:t>
            </a:r>
            <a:r>
              <a:rPr lang="en-GB" sz="3300" dirty="0">
                <a:solidFill>
                  <a:schemeClr val="accent1">
                    <a:lumMod val="50000"/>
                  </a:schemeClr>
                </a:solidFill>
              </a:rPr>
              <a:t>and Beginning </a:t>
            </a:r>
            <a:r>
              <a:rPr lang="en-GB" sz="3300" dirty="0" smtClean="0">
                <a:solidFill>
                  <a:schemeClr val="accent1">
                    <a:lumMod val="50000"/>
                  </a:schemeClr>
                </a:solidFill>
              </a:rPr>
              <a:t>Plus   ( B and B+)</a:t>
            </a:r>
          </a:p>
          <a:p>
            <a:r>
              <a:rPr lang="en-GB" sz="3400" dirty="0" smtClean="0">
                <a:solidFill>
                  <a:schemeClr val="accent1">
                    <a:lumMod val="50000"/>
                  </a:schemeClr>
                </a:solidFill>
              </a:rPr>
              <a:t>Working </a:t>
            </a:r>
            <a:r>
              <a:rPr lang="en-GB" sz="3400" dirty="0">
                <a:solidFill>
                  <a:schemeClr val="accent1">
                    <a:lumMod val="50000"/>
                  </a:schemeClr>
                </a:solidFill>
              </a:rPr>
              <a:t>Within and Working within Plus </a:t>
            </a:r>
            <a:r>
              <a:rPr lang="en-GB" sz="3400" dirty="0" smtClean="0">
                <a:solidFill>
                  <a:schemeClr val="accent1">
                    <a:lumMod val="50000"/>
                  </a:schemeClr>
                </a:solidFill>
              </a:rPr>
              <a:t>– Up </a:t>
            </a:r>
            <a:r>
              <a:rPr lang="en-GB" sz="3400" dirty="0">
                <a:solidFill>
                  <a:schemeClr val="accent1">
                    <a:lumMod val="50000"/>
                  </a:schemeClr>
                </a:solidFill>
              </a:rPr>
              <a:t>to 70% of the statements are confidently </a:t>
            </a:r>
            <a:r>
              <a:rPr lang="en-GB" sz="3400" dirty="0" smtClean="0">
                <a:solidFill>
                  <a:schemeClr val="accent1">
                    <a:lumMod val="50000"/>
                  </a:schemeClr>
                </a:solidFill>
              </a:rPr>
              <a:t>achieved   (W and W+)</a:t>
            </a:r>
          </a:p>
          <a:p>
            <a:r>
              <a:rPr lang="en-GB" sz="3400" dirty="0">
                <a:solidFill>
                  <a:schemeClr val="accent1">
                    <a:lumMod val="50000"/>
                  </a:schemeClr>
                </a:solidFill>
              </a:rPr>
              <a:t>Secure and Secure </a:t>
            </a:r>
            <a:r>
              <a:rPr lang="en-GB" sz="3400" dirty="0" smtClean="0">
                <a:solidFill>
                  <a:schemeClr val="accent1">
                    <a:lumMod val="50000"/>
                  </a:schemeClr>
                </a:solidFill>
              </a:rPr>
              <a:t>Plus (S and S+)</a:t>
            </a:r>
          </a:p>
          <a:p>
            <a:pPr marL="45720" indent="0">
              <a:buNone/>
            </a:pPr>
            <a:r>
              <a:rPr lang="en-GB" sz="3200" dirty="0" smtClean="0">
                <a:solidFill>
                  <a:schemeClr val="accent1">
                    <a:lumMod val="50000"/>
                  </a:schemeClr>
                </a:solidFill>
              </a:rPr>
              <a:t>   </a:t>
            </a:r>
          </a:p>
          <a:p>
            <a:pPr marL="45720" indent="0" algn="ctr">
              <a:buNone/>
            </a:pPr>
            <a:r>
              <a:rPr lang="en-GB" sz="3200" dirty="0" smtClean="0">
                <a:solidFill>
                  <a:schemeClr val="accent1">
                    <a:lumMod val="50000"/>
                  </a:schemeClr>
                </a:solidFill>
              </a:rPr>
              <a:t>If you’d like more information, there is a full explanation of the assessment process on the website.</a:t>
            </a:r>
            <a:endParaRPr lang="en-GB" sz="3200" dirty="0">
              <a:solidFill>
                <a:schemeClr val="accent1">
                  <a:lumMod val="50000"/>
                </a:schemeClr>
              </a:solidFill>
            </a:endParaRPr>
          </a:p>
          <a:p>
            <a:pPr marL="45720" indent="0" algn="ctr">
              <a:buNone/>
            </a:pPr>
            <a:endParaRPr lang="en-GB" sz="3200" dirty="0" smtClean="0">
              <a:solidFill>
                <a:schemeClr val="accent1">
                  <a:lumMod val="50000"/>
                </a:schemeClr>
              </a:solidFill>
            </a:endParaRPr>
          </a:p>
          <a:p>
            <a:pPr marL="45720" indent="0" algn="ctr">
              <a:buNone/>
            </a:pPr>
            <a:r>
              <a:rPr lang="en-GB" sz="3200" dirty="0" smtClean="0">
                <a:solidFill>
                  <a:schemeClr val="accent1">
                    <a:lumMod val="50000"/>
                  </a:schemeClr>
                </a:solidFill>
              </a:rPr>
              <a:t>To support our Teacher assessment, at the end of Year 3, we use the NFER tests.</a:t>
            </a:r>
            <a:endParaRPr lang="en-GB" sz="3200" dirty="0">
              <a:solidFill>
                <a:schemeClr val="accent1">
                  <a:lumMod val="50000"/>
                </a:schemeClr>
              </a:solidFill>
            </a:endParaRPr>
          </a:p>
          <a:p>
            <a:pPr marL="45720" indent="0" algn="ctr">
              <a:buNone/>
            </a:pPr>
            <a:r>
              <a:rPr lang="en-GB" sz="3200" dirty="0" smtClean="0">
                <a:solidFill>
                  <a:schemeClr val="accent1">
                    <a:lumMod val="50000"/>
                  </a:schemeClr>
                </a:solidFill>
              </a:rPr>
              <a:t>Please </a:t>
            </a:r>
            <a:r>
              <a:rPr lang="en-GB" sz="3200" dirty="0">
                <a:solidFill>
                  <a:schemeClr val="accent1">
                    <a:lumMod val="50000"/>
                  </a:schemeClr>
                </a:solidFill>
              </a:rPr>
              <a:t>make sure you have </a:t>
            </a:r>
            <a:r>
              <a:rPr lang="en-GB" sz="3200" dirty="0" smtClean="0">
                <a:solidFill>
                  <a:schemeClr val="accent1">
                    <a:lumMod val="50000"/>
                  </a:schemeClr>
                </a:solidFill>
              </a:rPr>
              <a:t>taken: </a:t>
            </a:r>
          </a:p>
          <a:p>
            <a:pPr algn="ctr">
              <a:buFont typeface="Wingdings" pitchFamily="2" charset="2"/>
              <a:buChar char="Ø"/>
            </a:pPr>
            <a:r>
              <a:rPr lang="en-GB" sz="3200" dirty="0">
                <a:solidFill>
                  <a:schemeClr val="accent1">
                    <a:lumMod val="50000"/>
                  </a:schemeClr>
                </a:solidFill>
              </a:rPr>
              <a:t> </a:t>
            </a:r>
            <a:r>
              <a:rPr lang="en-GB" sz="3200" dirty="0" smtClean="0">
                <a:solidFill>
                  <a:schemeClr val="accent1">
                    <a:lumMod val="50000"/>
                  </a:schemeClr>
                </a:solidFill>
              </a:rPr>
              <a:t>English and maths ladders</a:t>
            </a:r>
          </a:p>
          <a:p>
            <a:pPr algn="ctr">
              <a:buFont typeface="Wingdings" pitchFamily="2" charset="2"/>
              <a:buChar char="Ø"/>
            </a:pPr>
            <a:r>
              <a:rPr lang="en-GB" sz="3200" dirty="0" smtClean="0">
                <a:solidFill>
                  <a:schemeClr val="accent1">
                    <a:lumMod val="50000"/>
                  </a:schemeClr>
                </a:solidFill>
              </a:rPr>
              <a:t>Reading ladders</a:t>
            </a:r>
          </a:p>
          <a:p>
            <a:pPr algn="ctr">
              <a:buFont typeface="Wingdings" pitchFamily="2" charset="2"/>
              <a:buChar char="Ø"/>
            </a:pPr>
            <a:endParaRPr lang="en-GB" sz="3200" dirty="0">
              <a:solidFill>
                <a:schemeClr val="accent1">
                  <a:lumMod val="50000"/>
                </a:schemeClr>
              </a:solidFill>
            </a:endParaRPr>
          </a:p>
          <a:p>
            <a:pPr algn="ctr">
              <a:buFont typeface="Wingdings" pitchFamily="2" charset="2"/>
              <a:buChar char="Ø"/>
            </a:pPr>
            <a:r>
              <a:rPr lang="en-GB" sz="3200" dirty="0" smtClean="0">
                <a:solidFill>
                  <a:schemeClr val="accent1">
                    <a:lumMod val="50000"/>
                  </a:schemeClr>
                </a:solidFill>
              </a:rPr>
              <a:t>We will also put these ladders on the website</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5016758"/>
          </a:xfrm>
          <a:prstGeom prst="rect">
            <a:avLst/>
          </a:prstGeom>
          <a:noFill/>
        </p:spPr>
        <p:txBody>
          <a:bodyPr wrap="square" rtlCol="0">
            <a:spAutoFit/>
          </a:bodyPr>
          <a:lstStyle/>
          <a:p>
            <a:pPr algn="ctr"/>
            <a:r>
              <a:rPr lang="en-GB" sz="4000" dirty="0" smtClean="0">
                <a:solidFill>
                  <a:schemeClr val="accent1">
                    <a:lumMod val="50000"/>
                  </a:schemeClr>
                </a:solidFill>
              </a:rPr>
              <a:t>Thank you for coming.</a:t>
            </a:r>
          </a:p>
          <a:p>
            <a:pPr algn="ctr"/>
            <a:endParaRPr lang="en-GB" sz="4000" dirty="0" smtClean="0">
              <a:solidFill>
                <a:schemeClr val="accent1">
                  <a:lumMod val="50000"/>
                </a:schemeClr>
              </a:solidFill>
            </a:endParaRPr>
          </a:p>
          <a:p>
            <a:pPr algn="ctr"/>
            <a:r>
              <a:rPr lang="en-GB" sz="4000" dirty="0" smtClean="0">
                <a:solidFill>
                  <a:schemeClr val="accent1">
                    <a:lumMod val="50000"/>
                  </a:schemeClr>
                </a:solidFill>
              </a:rPr>
              <a:t>We’re here most evenings if there is anything you’d like to talk about.</a:t>
            </a:r>
          </a:p>
          <a:p>
            <a:pPr algn="ctr"/>
            <a:endParaRPr lang="en-GB" sz="4000" dirty="0" smtClean="0">
              <a:solidFill>
                <a:schemeClr val="accent1">
                  <a:lumMod val="50000"/>
                </a:schemeClr>
              </a:solidFill>
            </a:endParaRPr>
          </a:p>
          <a:p>
            <a:pPr algn="ctr"/>
            <a:endParaRPr lang="en-GB" sz="4000" dirty="0">
              <a:solidFill>
                <a:schemeClr val="accent1">
                  <a:lumMod val="50000"/>
                </a:schemeClr>
              </a:solidFill>
            </a:endParaRPr>
          </a:p>
          <a:p>
            <a:pPr algn="ctr"/>
            <a:r>
              <a:rPr lang="en-GB" sz="4000" dirty="0" smtClean="0">
                <a:solidFill>
                  <a:schemeClr val="accent1">
                    <a:lumMod val="50000"/>
                  </a:schemeClr>
                </a:solidFill>
              </a:rPr>
              <a:t>Also - parent’s evening </a:t>
            </a:r>
          </a:p>
          <a:p>
            <a:pPr algn="ctr"/>
            <a:r>
              <a:rPr lang="en-GB" sz="4000" dirty="0" smtClean="0">
                <a:solidFill>
                  <a:schemeClr val="accent1">
                    <a:lumMod val="50000"/>
                  </a:schemeClr>
                </a:solidFill>
              </a:rPr>
              <a:t>October 15</a:t>
            </a:r>
            <a:r>
              <a:rPr lang="en-GB" sz="4000" baseline="30000" dirty="0" smtClean="0">
                <a:solidFill>
                  <a:schemeClr val="accent1">
                    <a:lumMod val="50000"/>
                  </a:schemeClr>
                </a:solidFill>
              </a:rPr>
              <a:t>th</a:t>
            </a:r>
            <a:r>
              <a:rPr lang="en-GB" sz="4000" dirty="0" smtClean="0">
                <a:solidFill>
                  <a:schemeClr val="accent1">
                    <a:lumMod val="50000"/>
                  </a:schemeClr>
                </a:solidFill>
              </a:rPr>
              <a:t> from 2pm. </a:t>
            </a:r>
            <a:endParaRPr lang="en-GB" sz="4000" dirty="0">
              <a:solidFill>
                <a:schemeClr val="accent1">
                  <a:lumMod val="50000"/>
                </a:schemeClr>
              </a:solidFill>
            </a:endParaRPr>
          </a:p>
        </p:txBody>
      </p:sp>
    </p:spTree>
    <p:extLst>
      <p:ext uri="{BB962C8B-B14F-4D97-AF65-F5344CB8AC3E}">
        <p14:creationId xmlns:p14="http://schemas.microsoft.com/office/powerpoint/2010/main" val="868393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1053</TotalTime>
  <Words>866</Words>
  <Application>Microsoft Office PowerPoint</Application>
  <PresentationFormat>On-screen Show (4:3)</PresentationFormat>
  <Paragraphs>187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Slipstream</vt:lpstr>
      <vt:lpstr>Welcome to year 3</vt:lpstr>
      <vt:lpstr>Year 3 staff</vt:lpstr>
      <vt:lpstr>Routines</vt:lpstr>
      <vt:lpstr>Housekeeping!</vt:lpstr>
      <vt:lpstr>Class Timetable</vt:lpstr>
      <vt:lpstr>Medical</vt:lpstr>
      <vt:lpstr>Homework</vt:lpstr>
      <vt:lpstr>Curriculum</vt:lpstr>
      <vt:lpstr>Behaviour</vt:lpstr>
      <vt:lpstr>Assessment</vt:lpstr>
      <vt:lpstr>PowerPoint Presentation</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SPPS</cp:lastModifiedBy>
  <cp:revision>61</cp:revision>
  <dcterms:created xsi:type="dcterms:W3CDTF">2014-09-15T15:29:28Z</dcterms:created>
  <dcterms:modified xsi:type="dcterms:W3CDTF">2018-09-06T10:26:24Z</dcterms:modified>
</cp:coreProperties>
</file>