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tiff" ContentType="image/tif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5"/>
  </p:notesMasterIdLst>
  <p:sldIdLst>
    <p:sldId id="256" r:id="rId2"/>
    <p:sldId id="298" r:id="rId3"/>
    <p:sldId id="299" r:id="rId4"/>
    <p:sldId id="300" r:id="rId5"/>
    <p:sldId id="269" r:id="rId6"/>
    <p:sldId id="270" r:id="rId7"/>
    <p:sldId id="257" r:id="rId8"/>
    <p:sldId id="268" r:id="rId9"/>
    <p:sldId id="302" r:id="rId10"/>
    <p:sldId id="275" r:id="rId11"/>
    <p:sldId id="305" r:id="rId12"/>
    <p:sldId id="266" r:id="rId13"/>
    <p:sldId id="258" r:id="rId14"/>
    <p:sldId id="271" r:id="rId15"/>
    <p:sldId id="259" r:id="rId16"/>
    <p:sldId id="309" r:id="rId17"/>
    <p:sldId id="272" r:id="rId18"/>
    <p:sldId id="310" r:id="rId19"/>
    <p:sldId id="304" r:id="rId20"/>
    <p:sldId id="311" r:id="rId21"/>
    <p:sldId id="312" r:id="rId22"/>
    <p:sldId id="306" r:id="rId23"/>
    <p:sldId id="260"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537" autoAdjust="0"/>
  </p:normalViewPr>
  <p:slideViewPr>
    <p:cSldViewPr>
      <p:cViewPr varScale="1">
        <p:scale>
          <a:sx n="84" d="100"/>
          <a:sy n="84" d="100"/>
        </p:scale>
        <p:origin x="158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749411"/>
        </a:xfrm>
        <a:prstGeom prst="trapezoid">
          <a:avLst>
            <a:gd name="adj" fmla="val 111374"/>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749411"/>
      </dsp:txXfrm>
    </dsp:sp>
    <dsp:sp modelId="{2BA592B7-5AEA-4B41-AAFF-99CC2F351E7B}">
      <dsp:nvSpPr>
        <dsp:cNvPr id="0" name=""/>
        <dsp:cNvSpPr/>
      </dsp:nvSpPr>
      <dsp:spPr>
        <a:xfrm>
          <a:off x="2111717" y="760549"/>
          <a:ext cx="3095060" cy="640079"/>
        </a:xfrm>
        <a:prstGeom prst="trapezoid">
          <a:avLst>
            <a:gd name="adj" fmla="val 111374"/>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760549"/>
        <a:ext cx="2011789" cy="640079"/>
      </dsp:txXfrm>
    </dsp:sp>
    <dsp:sp modelId="{757098AE-F6B3-4A87-A5DC-13722A00D83E}">
      <dsp:nvSpPr>
        <dsp:cNvPr id="0" name=""/>
        <dsp:cNvSpPr/>
      </dsp:nvSpPr>
      <dsp:spPr>
        <a:xfrm>
          <a:off x="1425763" y="1389491"/>
          <a:ext cx="4520823" cy="640079"/>
        </a:xfrm>
        <a:prstGeom prst="trapezoid">
          <a:avLst>
            <a:gd name="adj" fmla="val 111374"/>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389491"/>
        <a:ext cx="2938535" cy="640079"/>
      </dsp:txXfrm>
    </dsp:sp>
    <dsp:sp modelId="{D74C3C4E-93EE-469B-821E-6315587D3C3C}">
      <dsp:nvSpPr>
        <dsp:cNvPr id="0" name=""/>
        <dsp:cNvSpPr/>
      </dsp:nvSpPr>
      <dsp:spPr>
        <a:xfrm>
          <a:off x="712881" y="2029571"/>
          <a:ext cx="5946586" cy="640079"/>
        </a:xfrm>
        <a:prstGeom prst="trapezoid">
          <a:avLst>
            <a:gd name="adj" fmla="val 111374"/>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029571"/>
        <a:ext cx="3865281" cy="640079"/>
      </dsp:txXfrm>
    </dsp:sp>
    <dsp:sp modelId="{DE5806A3-17B2-4A4C-BF40-3EDA4692F54F}">
      <dsp:nvSpPr>
        <dsp:cNvPr id="0" name=""/>
        <dsp:cNvSpPr/>
      </dsp:nvSpPr>
      <dsp:spPr>
        <a:xfrm>
          <a:off x="0" y="2669651"/>
          <a:ext cx="7372349" cy="640079"/>
        </a:xfrm>
        <a:prstGeom prst="trapezoid">
          <a:avLst>
            <a:gd name="adj" fmla="val 111374"/>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2669651"/>
        <a:ext cx="4792027" cy="640079"/>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D6C64-0303-4D98-985E-CBCF57AFFECC}" type="datetimeFigureOut">
              <a:rPr lang="en-GB" smtClean="0"/>
              <a:t>08/09/2021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84ACFE-DF82-4871-BA94-449F9B759132}" type="slidenum">
              <a:rPr lang="en-GB" smtClean="0"/>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08/09/2021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t>08/09/2021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t>08/09/2021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t>08/09/2021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t>08/09/2021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t>08/09/2021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t>08/09/2021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08/09/2021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08/09/2021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t>08/09/2021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08/09/2021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3515172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t>08/09/2021</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11.e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789" y="260648"/>
            <a:ext cx="7772400" cy="1080120"/>
          </a:xfrm>
          <a:solidFill>
            <a:srgbClr val="CC99FF"/>
          </a:solidFill>
          <a:ln w="76200">
            <a:solidFill>
              <a:srgbClr val="7030A0"/>
            </a:solidFill>
          </a:ln>
        </p:spPr>
        <p:txBody>
          <a:bodyPr/>
          <a:lstStyle/>
          <a:p>
            <a:pPr algn="ctr"/>
            <a:r>
              <a:rPr lang="en-GB" b="1" dirty="0">
                <a:solidFill>
                  <a:schemeClr val="tx1"/>
                </a:solidFill>
              </a:rPr>
              <a:t>Welcome to year 2</a:t>
            </a:r>
          </a:p>
        </p:txBody>
      </p:sp>
      <p:pic>
        <p:nvPicPr>
          <p:cNvPr id="4" name="Picture 3">
            <a:extLst>
              <a:ext uri="{FF2B5EF4-FFF2-40B4-BE49-F238E27FC236}">
                <a16:creationId xmlns:a16="http://schemas.microsoft.com/office/drawing/2014/main" id="{C9DADDEA-AE71-4DAD-AE27-FBEC061CB42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7664" y="1628800"/>
            <a:ext cx="6300192" cy="4725144"/>
          </a:xfrm>
          <a:prstGeom prst="rect">
            <a:avLst/>
          </a:prstGeom>
        </p:spPr>
      </p:pic>
    </p:spTree>
    <p:extLst>
      <p:ext uri="{BB962C8B-B14F-4D97-AF65-F5344CB8AC3E}">
        <p14:creationId xmlns:p14="http://schemas.microsoft.com/office/powerpoint/2010/main" val="2038917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OGO St Philips 2018">
            <a:extLst>
              <a:ext uri="{FF2B5EF4-FFF2-40B4-BE49-F238E27FC236}">
                <a16:creationId xmlns:a16="http://schemas.microsoft.com/office/drawing/2014/main" id="{1A25CACF-CDA3-40AD-B12C-BADAA5B992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6147" y="1844824"/>
            <a:ext cx="4211705" cy="381003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Rectangle 1">
            <a:extLst>
              <a:ext uri="{FF2B5EF4-FFF2-40B4-BE49-F238E27FC236}">
                <a16:creationId xmlns:a16="http://schemas.microsoft.com/office/drawing/2014/main" id="{13783D3C-959E-4C8C-8213-B35F16D8F686}"/>
              </a:ext>
            </a:extLst>
          </p:cNvPr>
          <p:cNvSpPr/>
          <p:nvPr/>
        </p:nvSpPr>
        <p:spPr>
          <a:xfrm>
            <a:off x="1170267" y="260648"/>
            <a:ext cx="6803466" cy="1446550"/>
          </a:xfrm>
          <a:prstGeom prst="rect">
            <a:avLst/>
          </a:prstGeom>
          <a:noFill/>
        </p:spPr>
        <p:txBody>
          <a:bodyPr wrap="none" lIns="91440" tIns="45720" rIns="91440" bIns="45720">
            <a:spAutoFit/>
          </a:bodyPr>
          <a:lstStyle/>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What are our school’s core</a:t>
            </a:r>
          </a:p>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 Christian values? </a:t>
            </a:r>
          </a:p>
        </p:txBody>
      </p:sp>
    </p:spTree>
    <p:extLst>
      <p:ext uri="{BB962C8B-B14F-4D97-AF65-F5344CB8AC3E}">
        <p14:creationId xmlns:p14="http://schemas.microsoft.com/office/powerpoint/2010/main" val="740585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3783D3C-959E-4C8C-8213-B35F16D8F686}"/>
              </a:ext>
            </a:extLst>
          </p:cNvPr>
          <p:cNvSpPr/>
          <p:nvPr/>
        </p:nvSpPr>
        <p:spPr>
          <a:xfrm>
            <a:off x="1170267" y="259050"/>
            <a:ext cx="6803466" cy="1446550"/>
          </a:xfrm>
          <a:prstGeom prst="rect">
            <a:avLst/>
          </a:prstGeom>
          <a:noFill/>
        </p:spPr>
        <p:txBody>
          <a:bodyPr wrap="none" lIns="91440" tIns="45720" rIns="91440" bIns="45720">
            <a:spAutoFit/>
          </a:bodyPr>
          <a:lstStyle/>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What are our school’s core</a:t>
            </a:r>
          </a:p>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 Christian values? </a:t>
            </a:r>
          </a:p>
        </p:txBody>
      </p:sp>
      <p:sp>
        <p:nvSpPr>
          <p:cNvPr id="3" name="Rectangle 2">
            <a:extLst>
              <a:ext uri="{FF2B5EF4-FFF2-40B4-BE49-F238E27FC236}">
                <a16:creationId xmlns:a16="http://schemas.microsoft.com/office/drawing/2014/main" id="{03E1B078-8259-4F16-8EAA-E2A8CDDAD726}"/>
              </a:ext>
            </a:extLst>
          </p:cNvPr>
          <p:cNvSpPr/>
          <p:nvPr/>
        </p:nvSpPr>
        <p:spPr>
          <a:xfrm>
            <a:off x="395536" y="2348880"/>
            <a:ext cx="8352928" cy="2308324"/>
          </a:xfrm>
          <a:prstGeom prst="rect">
            <a:avLst/>
          </a:prstGeom>
        </p:spPr>
        <p:txBody>
          <a:bodyPr wrap="square">
            <a:spAutoFit/>
          </a:bodyPr>
          <a:lstStyle/>
          <a:p>
            <a:pPr algn="ctr"/>
            <a:r>
              <a:rPr lang="en-GB" sz="4800" dirty="0">
                <a:solidFill>
                  <a:srgbClr val="FF0000"/>
                </a:solidFill>
                <a:latin typeface="montserratregular"/>
              </a:rPr>
              <a:t>Koinonia</a:t>
            </a:r>
          </a:p>
          <a:p>
            <a:pPr algn="ctr"/>
            <a:r>
              <a:rPr lang="en-GB" sz="4800" dirty="0">
                <a:solidFill>
                  <a:srgbClr val="FF0000"/>
                </a:solidFill>
                <a:latin typeface="montserratregular"/>
              </a:rPr>
              <a:t>Courage, Wisdom, Friendship, Forgiveness and Trust</a:t>
            </a:r>
            <a:endParaRPr lang="en-GB" sz="4800" dirty="0">
              <a:solidFill>
                <a:srgbClr val="FF0000"/>
              </a:solidFill>
            </a:endParaRPr>
          </a:p>
        </p:txBody>
      </p:sp>
    </p:spTree>
    <p:extLst>
      <p:ext uri="{BB962C8B-B14F-4D97-AF65-F5344CB8AC3E}">
        <p14:creationId xmlns:p14="http://schemas.microsoft.com/office/powerpoint/2010/main" val="3906667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6666" y="560095"/>
            <a:ext cx="8341685" cy="3793003"/>
          </a:xfrm>
        </p:spPr>
        <p:txBody>
          <a:bodyPr>
            <a:noAutofit/>
          </a:bodyPr>
          <a:lstStyle/>
          <a:p>
            <a:pPr algn="ctr"/>
            <a:r>
              <a:rPr lang="en-GB" sz="3200" b="1" dirty="0">
                <a:solidFill>
                  <a:srgbClr val="FF0000"/>
                </a:solidFill>
              </a:rPr>
              <a:t>Our Christian Vision… </a:t>
            </a:r>
            <a:endParaRPr lang="en-GB" sz="3200" dirty="0">
              <a:solidFill>
                <a:srgbClr val="FF0000"/>
              </a:solidFill>
            </a:endParaRPr>
          </a:p>
          <a:p>
            <a:pPr lvl="0"/>
            <a:r>
              <a:rPr lang="en-GB" sz="3200" dirty="0">
                <a:solidFill>
                  <a:srgbClr val="FF0000"/>
                </a:solidFill>
              </a:rPr>
              <a:t>Happiness, love and security abound</a:t>
            </a:r>
          </a:p>
          <a:p>
            <a:pPr lvl="0"/>
            <a:r>
              <a:rPr lang="en-GB" sz="3200" dirty="0">
                <a:solidFill>
                  <a:srgbClr val="FF0000"/>
                </a:solidFill>
              </a:rPr>
              <a:t>Everyone is special</a:t>
            </a:r>
          </a:p>
          <a:p>
            <a:pPr lvl="0"/>
            <a:r>
              <a:rPr lang="en-GB" sz="3200" dirty="0">
                <a:solidFill>
                  <a:srgbClr val="FF0000"/>
                </a:solidFill>
              </a:rPr>
              <a:t>Every achievement is celebrated</a:t>
            </a:r>
          </a:p>
          <a:p>
            <a:pPr lvl="0"/>
            <a:r>
              <a:rPr lang="en-GB" sz="3200" dirty="0">
                <a:solidFill>
                  <a:srgbClr val="FF0000"/>
                </a:solidFill>
              </a:rPr>
              <a:t>Relationships and teamwork matter</a:t>
            </a:r>
          </a:p>
          <a:p>
            <a:pPr lvl="0"/>
            <a:r>
              <a:rPr lang="en-GB" sz="3200" dirty="0">
                <a:solidFill>
                  <a:srgbClr val="FF0000"/>
                </a:solidFill>
              </a:rPr>
              <a:t>A beacon of light in the community</a:t>
            </a:r>
          </a:p>
          <a:p>
            <a:pPr algn="ctr"/>
            <a:endParaRPr lang="en-GB" sz="4000" b="1" dirty="0"/>
          </a:p>
        </p:txBody>
      </p:sp>
      <p:sp>
        <p:nvSpPr>
          <p:cNvPr id="4" name="TextBox 3"/>
          <p:cNvSpPr txBox="1"/>
          <p:nvPr/>
        </p:nvSpPr>
        <p:spPr>
          <a:xfrm>
            <a:off x="683568" y="4361335"/>
            <a:ext cx="7407882" cy="1477328"/>
          </a:xfrm>
          <a:prstGeom prst="rect">
            <a:avLst/>
          </a:prstGeom>
          <a:solidFill>
            <a:srgbClr val="FFFF00"/>
          </a:solidFill>
          <a:ln>
            <a:solidFill>
              <a:schemeClr val="accent3"/>
            </a:solidFill>
          </a:ln>
        </p:spPr>
        <p:txBody>
          <a:bodyPr wrap="square" rtlCol="0">
            <a:spAutoFit/>
          </a:bodyPr>
          <a:lstStyle/>
          <a:p>
            <a:pPr algn="ctr"/>
            <a:endParaRPr lang="en-GB" dirty="0"/>
          </a:p>
          <a:p>
            <a:pPr algn="ctr"/>
            <a:r>
              <a:rPr lang="en-GB" sz="3600" b="1" dirty="0"/>
              <a:t>Christ in Everything we Do!</a:t>
            </a:r>
          </a:p>
          <a:p>
            <a:pPr algn="ctr"/>
            <a:endParaRPr lang="en-GB" sz="3600" dirty="0"/>
          </a:p>
        </p:txBody>
      </p:sp>
      <p:sp>
        <p:nvSpPr>
          <p:cNvPr id="6" name="Rectangle 2"/>
          <p:cNvSpPr>
            <a:spLocks noChangeArrowheads="1"/>
          </p:cNvSpPr>
          <p:nvPr/>
        </p:nvSpPr>
        <p:spPr bwMode="auto">
          <a:xfrm>
            <a:off x="5364088" y="-19655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 name="Picture 7">
            <a:extLst>
              <a:ext uri="{FF2B5EF4-FFF2-40B4-BE49-F238E27FC236}">
                <a16:creationId xmlns:a16="http://schemas.microsoft.com/office/drawing/2014/main" id="{3B6B3DAD-7807-4A83-8B59-47CE44F73418}"/>
              </a:ext>
            </a:extLst>
          </p:cNvPr>
          <p:cNvPicPr>
            <a:picLocks noChangeAspect="1"/>
          </p:cNvPicPr>
          <p:nvPr/>
        </p:nvPicPr>
        <p:blipFill>
          <a:blip r:embed="rId2"/>
          <a:stretch>
            <a:fillRect/>
          </a:stretch>
        </p:blipFill>
        <p:spPr>
          <a:xfrm>
            <a:off x="7363834" y="255345"/>
            <a:ext cx="1455231" cy="1318144"/>
          </a:xfrm>
          <a:prstGeom prst="rect">
            <a:avLst/>
          </a:prstGeom>
        </p:spPr>
      </p:pic>
    </p:spTree>
    <p:extLst>
      <p:ext uri="{BB962C8B-B14F-4D97-AF65-F5344CB8AC3E}">
        <p14:creationId xmlns:p14="http://schemas.microsoft.com/office/powerpoint/2010/main" val="9643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5777" y="404664"/>
            <a:ext cx="3960439" cy="1143000"/>
          </a:xfrm>
        </p:spPr>
        <p:txBody>
          <a:bodyPr/>
          <a:lstStyle/>
          <a:p>
            <a:pPr marL="0" indent="0">
              <a:buNone/>
            </a:pPr>
            <a:r>
              <a:rPr lang="en-GB" dirty="0"/>
              <a:t>Year 2 staff</a:t>
            </a:r>
          </a:p>
        </p:txBody>
      </p:sp>
      <p:sp>
        <p:nvSpPr>
          <p:cNvPr id="3" name="TextBox 2"/>
          <p:cNvSpPr txBox="1"/>
          <p:nvPr/>
        </p:nvSpPr>
        <p:spPr>
          <a:xfrm>
            <a:off x="827584" y="1982450"/>
            <a:ext cx="7632847" cy="3108543"/>
          </a:xfrm>
          <a:prstGeom prst="rect">
            <a:avLst/>
          </a:prstGeom>
          <a:noFill/>
        </p:spPr>
        <p:txBody>
          <a:bodyPr wrap="square" rtlCol="0">
            <a:spAutoFit/>
          </a:bodyPr>
          <a:lstStyle/>
          <a:p>
            <a:r>
              <a:rPr lang="en-GB" sz="3200" b="1" dirty="0"/>
              <a:t>Teachers</a:t>
            </a:r>
          </a:p>
          <a:p>
            <a:r>
              <a:rPr lang="en-GB" sz="3200" b="1" dirty="0"/>
              <a:t>Mrs Lamb </a:t>
            </a:r>
            <a:r>
              <a:rPr lang="en-GB" sz="2800" dirty="0"/>
              <a:t>(All day Monday and Tuesday then Wednesday morning)</a:t>
            </a:r>
          </a:p>
          <a:p>
            <a:r>
              <a:rPr lang="en-GB" sz="3200" b="1" dirty="0"/>
              <a:t>Mrs Parsons </a:t>
            </a:r>
            <a:r>
              <a:rPr lang="en-GB" sz="2800" dirty="0"/>
              <a:t>(Wednesday afternoon and all day Thursday and Friday.)</a:t>
            </a:r>
          </a:p>
          <a:p>
            <a:r>
              <a:rPr lang="en-GB" sz="3200" b="1" dirty="0"/>
              <a:t>Support staff </a:t>
            </a:r>
            <a:r>
              <a:rPr lang="en-GB" sz="4400" dirty="0"/>
              <a:t>- </a:t>
            </a:r>
            <a:r>
              <a:rPr lang="en-GB" sz="2800" dirty="0"/>
              <a:t>Mrs Edwards</a:t>
            </a:r>
          </a:p>
        </p:txBody>
      </p:sp>
    </p:spTree>
    <p:extLst>
      <p:ext uri="{BB962C8B-B14F-4D97-AF65-F5344CB8AC3E}">
        <p14:creationId xmlns:p14="http://schemas.microsoft.com/office/powerpoint/2010/main" val="33845693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188640"/>
            <a:ext cx="3848215" cy="1143000"/>
          </a:xfrm>
        </p:spPr>
        <p:txBody>
          <a:bodyPr/>
          <a:lstStyle/>
          <a:p>
            <a:r>
              <a:rPr lang="en-GB" dirty="0"/>
              <a:t>Routines</a:t>
            </a:r>
          </a:p>
        </p:txBody>
      </p:sp>
      <p:sp>
        <p:nvSpPr>
          <p:cNvPr id="3" name="TextBox 2"/>
          <p:cNvSpPr txBox="1"/>
          <p:nvPr/>
        </p:nvSpPr>
        <p:spPr>
          <a:xfrm>
            <a:off x="107504" y="1052736"/>
            <a:ext cx="8928992" cy="4652492"/>
          </a:xfrm>
          <a:prstGeom prst="rect">
            <a:avLst/>
          </a:prstGeom>
          <a:noFill/>
        </p:spPr>
        <p:txBody>
          <a:bodyPr wrap="square" rtlCol="0">
            <a:spAutoFit/>
          </a:bodyPr>
          <a:lstStyle/>
          <a:p>
            <a:pPr marL="457200" indent="-457200">
              <a:lnSpc>
                <a:spcPct val="150000"/>
              </a:lnSpc>
              <a:buFont typeface="Wingdings" pitchFamily="2" charset="2"/>
              <a:buChar char="Ø"/>
            </a:pPr>
            <a:r>
              <a:rPr lang="en-US" sz="3200" dirty="0">
                <a:latin typeface="+mj-lt"/>
              </a:rPr>
              <a:t>Doors open at 8.45, Registration at 8.55</a:t>
            </a:r>
          </a:p>
          <a:p>
            <a:pPr marL="457200" indent="-457200">
              <a:lnSpc>
                <a:spcPct val="150000"/>
              </a:lnSpc>
              <a:buFont typeface="Wingdings" pitchFamily="2" charset="2"/>
              <a:buChar char="Ø"/>
            </a:pPr>
            <a:r>
              <a:rPr lang="en-US" sz="3200" dirty="0">
                <a:latin typeface="+mj-lt"/>
              </a:rPr>
              <a:t>Finish at 3.15pm. </a:t>
            </a:r>
          </a:p>
          <a:p>
            <a:pPr marL="457200" indent="-457200">
              <a:lnSpc>
                <a:spcPct val="150000"/>
              </a:lnSpc>
              <a:buFont typeface="Wingdings" pitchFamily="2" charset="2"/>
              <a:buChar char="Ø"/>
            </a:pPr>
            <a:r>
              <a:rPr lang="en-US" sz="3200" dirty="0">
                <a:latin typeface="+mj-lt"/>
              </a:rPr>
              <a:t>If your child is absent from school please  telephone the school as soon as possible and send a letter to the class teacher</a:t>
            </a:r>
          </a:p>
          <a:p>
            <a:pPr algn="ctr">
              <a:lnSpc>
                <a:spcPct val="150000"/>
              </a:lnSpc>
            </a:pPr>
            <a:r>
              <a:rPr lang="en-US" sz="2000" dirty="0">
                <a:latin typeface="+mj-lt"/>
              </a:rPr>
              <a:t>It’s really important to be on time (whenever possible) as morning activities start as soon as we arrive at school. </a:t>
            </a:r>
          </a:p>
        </p:txBody>
      </p:sp>
    </p:spTree>
    <p:extLst>
      <p:ext uri="{BB962C8B-B14F-4D97-AF65-F5344CB8AC3E}">
        <p14:creationId xmlns:p14="http://schemas.microsoft.com/office/powerpoint/2010/main" val="17008063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Housekeeping!</a:t>
            </a:r>
          </a:p>
        </p:txBody>
      </p:sp>
      <p:sp>
        <p:nvSpPr>
          <p:cNvPr id="3" name="Content Placeholder 2"/>
          <p:cNvSpPr>
            <a:spLocks noGrp="1"/>
          </p:cNvSpPr>
          <p:nvPr>
            <p:ph sz="quarter" idx="13"/>
          </p:nvPr>
        </p:nvSpPr>
        <p:spPr>
          <a:xfrm>
            <a:off x="179512" y="1124743"/>
            <a:ext cx="8640960" cy="5112569"/>
          </a:xfrm>
        </p:spPr>
        <p:txBody>
          <a:bodyPr>
            <a:normAutofit fontScale="77500" lnSpcReduction="20000"/>
          </a:bodyPr>
          <a:lstStyle/>
          <a:p>
            <a:pPr>
              <a:buFont typeface="Arial" pitchFamily="34" charset="0"/>
              <a:buChar char="•"/>
            </a:pPr>
            <a:r>
              <a:rPr lang="en-GB" sz="3000" u="sng" dirty="0">
                <a:solidFill>
                  <a:schemeClr val="accent1">
                    <a:lumMod val="50000"/>
                  </a:schemeClr>
                </a:solidFill>
                <a:highlight>
                  <a:srgbClr val="FFFF00"/>
                </a:highlight>
              </a:rPr>
              <a:t>Please  name all uniform </a:t>
            </a:r>
            <a:r>
              <a:rPr lang="en-GB" sz="3000" dirty="0">
                <a:solidFill>
                  <a:schemeClr val="accent1">
                    <a:lumMod val="50000"/>
                  </a:schemeClr>
                </a:solidFill>
                <a:highlight>
                  <a:srgbClr val="FFFF00"/>
                </a:highlight>
              </a:rPr>
              <a:t>– </a:t>
            </a:r>
          </a:p>
          <a:p>
            <a:pPr marL="45720" indent="0">
              <a:buNone/>
            </a:pPr>
            <a:r>
              <a:rPr lang="en-GB" sz="2600" u="sng" dirty="0">
                <a:solidFill>
                  <a:schemeClr val="accent1">
                    <a:lumMod val="50000"/>
                  </a:schemeClr>
                </a:solidFill>
              </a:rPr>
              <a:t>Boys’ winter uniform</a:t>
            </a:r>
            <a:r>
              <a:rPr lang="en-GB" sz="2600" dirty="0">
                <a:solidFill>
                  <a:schemeClr val="accent1">
                    <a:lumMod val="50000"/>
                  </a:schemeClr>
                </a:solidFill>
              </a:rPr>
              <a:t>              </a:t>
            </a:r>
            <a:r>
              <a:rPr lang="en-GB" sz="2600" u="sng" dirty="0">
                <a:solidFill>
                  <a:schemeClr val="accent1">
                    <a:lumMod val="50000"/>
                  </a:schemeClr>
                </a:solidFill>
              </a:rPr>
              <a:t>Girls’ winter uniform</a:t>
            </a:r>
          </a:p>
          <a:p>
            <a:pPr marL="45720" indent="0">
              <a:buNone/>
            </a:pPr>
            <a:r>
              <a:rPr lang="en-GB" sz="2600" dirty="0">
                <a:solidFill>
                  <a:schemeClr val="accent1"/>
                </a:solidFill>
                <a:effectLst>
                  <a:outerShdw blurRad="69850" dist="43180" dir="5400000" sx="0" sy="0">
                    <a:srgbClr val="000000">
                      <a:alpha val="65000"/>
                    </a:srgbClr>
                  </a:outerShdw>
                </a:effectLst>
              </a:rPr>
              <a:t>Grey trousers                          Navy skirt or pinafore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White shirt                              White blouse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Navy long sleeved jumper        Navy long sleeved cardigan</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School tie                                School tie</a:t>
            </a:r>
          </a:p>
          <a:p>
            <a:pPr>
              <a:buFont typeface="Arial" panose="020B0604020202020204" pitchFamily="34" charset="0"/>
              <a:buChar char="•"/>
            </a:pPr>
            <a:r>
              <a:rPr lang="en-GB" sz="2600" dirty="0"/>
              <a:t>PE will be on Thursdays and Fridays so please come to school in your PE kit on those days (including blue jogging bottoms and blue jumpers/hoodies when it’s cold). White or black trainers suitable for sport NOT fashion may be worn. You are not allowed to wear jewellery for PE (including earrings) so please make sure you have removed these before you come to school. </a:t>
            </a:r>
          </a:p>
          <a:p>
            <a:pPr>
              <a:buFont typeface="Arial" panose="020B0604020202020204" pitchFamily="34" charset="0"/>
              <a:buChar char="•"/>
            </a:pPr>
            <a:r>
              <a:rPr lang="en-GB" sz="2600" dirty="0">
                <a:solidFill>
                  <a:schemeClr val="accent1">
                    <a:lumMod val="50000"/>
                  </a:schemeClr>
                </a:solidFill>
              </a:rPr>
              <a:t>Please make sure your child has a water bottle each day</a:t>
            </a:r>
          </a:p>
          <a:p>
            <a:pPr>
              <a:buFont typeface="Arial" panose="020B0604020202020204" pitchFamily="34" charset="0"/>
              <a:buChar char="•"/>
            </a:pPr>
            <a:r>
              <a:rPr lang="en-GB" sz="2600" dirty="0">
                <a:solidFill>
                  <a:schemeClr val="accent1">
                    <a:lumMod val="50000"/>
                  </a:schemeClr>
                </a:solidFill>
              </a:rPr>
              <a:t>We are struggling for space to store bags. Please could the children bring school book bags.</a:t>
            </a:r>
          </a:p>
          <a:p>
            <a:pPr>
              <a:buFont typeface="Arial" panose="020B0604020202020204" pitchFamily="34" charset="0"/>
              <a:buChar char="•"/>
            </a:pPr>
            <a:r>
              <a:rPr lang="en-GB" sz="2600" dirty="0">
                <a:solidFill>
                  <a:schemeClr val="accent1">
                    <a:lumMod val="50000"/>
                  </a:schemeClr>
                </a:solidFill>
              </a:rPr>
              <a:t>Please return all ‘</a:t>
            </a:r>
            <a:r>
              <a:rPr lang="en-GB" sz="2600" dirty="0" err="1">
                <a:solidFill>
                  <a:schemeClr val="accent1">
                    <a:lumMod val="50000"/>
                  </a:schemeClr>
                </a:solidFill>
              </a:rPr>
              <a:t>Smartie</a:t>
            </a:r>
            <a:r>
              <a:rPr lang="en-GB" sz="2600" dirty="0">
                <a:solidFill>
                  <a:schemeClr val="accent1">
                    <a:lumMod val="50000"/>
                  </a:schemeClr>
                </a:solidFill>
              </a:rPr>
              <a:t>’ Tubes, filled with coins, back into school.</a:t>
            </a:r>
          </a:p>
          <a:p>
            <a:pPr>
              <a:buFont typeface="Arial" panose="020B0604020202020204" pitchFamily="34" charset="0"/>
              <a:buChar char="•"/>
            </a:pPr>
            <a:endParaRPr lang="en-GB" sz="2600" dirty="0">
              <a:solidFill>
                <a:schemeClr val="accent1">
                  <a:lumMod val="50000"/>
                </a:schemeClr>
              </a:solidFill>
            </a:endParaRP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1031" name="Picture 7" descr="C:\Users\Home\AppData\Local\Microsoft\Windows\Temporary Internet Files\Content.IE5\GKM1KWU5\bottle_of_water_by_orialas-d48tb32[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9183" y="3427187"/>
            <a:ext cx="854817"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5589240"/>
            <a:ext cx="5000343" cy="1143000"/>
          </a:xfrm>
        </p:spPr>
        <p:txBody>
          <a:bodyPr/>
          <a:lstStyle/>
          <a:p>
            <a:r>
              <a:rPr lang="en-GB" dirty="0"/>
              <a:t>Class Timetable</a:t>
            </a:r>
          </a:p>
        </p:txBody>
      </p:sp>
      <p:graphicFrame>
        <p:nvGraphicFramePr>
          <p:cNvPr id="4" name="Table 3">
            <a:extLst>
              <a:ext uri="{FF2B5EF4-FFF2-40B4-BE49-F238E27FC236}">
                <a16:creationId xmlns:a16="http://schemas.microsoft.com/office/drawing/2014/main" id="{BA96DDD7-6B0D-4AB3-A23D-62F7476C945E}"/>
              </a:ext>
            </a:extLst>
          </p:cNvPr>
          <p:cNvGraphicFramePr>
            <a:graphicFrameLocks noGrp="1"/>
          </p:cNvGraphicFramePr>
          <p:nvPr>
            <p:extLst>
              <p:ext uri="{D42A27DB-BD31-4B8C-83A1-F6EECF244321}">
                <p14:modId xmlns:p14="http://schemas.microsoft.com/office/powerpoint/2010/main" val="2712819543"/>
              </p:ext>
            </p:extLst>
          </p:nvPr>
        </p:nvGraphicFramePr>
        <p:xfrm>
          <a:off x="1616901" y="726136"/>
          <a:ext cx="5452998" cy="4143023"/>
        </p:xfrm>
        <a:graphic>
          <a:graphicData uri="http://schemas.openxmlformats.org/drawingml/2006/table">
            <a:tbl>
              <a:tblPr/>
              <a:tblGrid>
                <a:gridCol w="908833">
                  <a:extLst>
                    <a:ext uri="{9D8B030D-6E8A-4147-A177-3AD203B41FA5}">
                      <a16:colId xmlns:a16="http://schemas.microsoft.com/office/drawing/2014/main" val="447180308"/>
                    </a:ext>
                  </a:extLst>
                </a:gridCol>
                <a:gridCol w="908833">
                  <a:extLst>
                    <a:ext uri="{9D8B030D-6E8A-4147-A177-3AD203B41FA5}">
                      <a16:colId xmlns:a16="http://schemas.microsoft.com/office/drawing/2014/main" val="1236634930"/>
                    </a:ext>
                  </a:extLst>
                </a:gridCol>
                <a:gridCol w="908833">
                  <a:extLst>
                    <a:ext uri="{9D8B030D-6E8A-4147-A177-3AD203B41FA5}">
                      <a16:colId xmlns:a16="http://schemas.microsoft.com/office/drawing/2014/main" val="1055754131"/>
                    </a:ext>
                  </a:extLst>
                </a:gridCol>
                <a:gridCol w="908833">
                  <a:extLst>
                    <a:ext uri="{9D8B030D-6E8A-4147-A177-3AD203B41FA5}">
                      <a16:colId xmlns:a16="http://schemas.microsoft.com/office/drawing/2014/main" val="1671742311"/>
                    </a:ext>
                  </a:extLst>
                </a:gridCol>
                <a:gridCol w="908833">
                  <a:extLst>
                    <a:ext uri="{9D8B030D-6E8A-4147-A177-3AD203B41FA5}">
                      <a16:colId xmlns:a16="http://schemas.microsoft.com/office/drawing/2014/main" val="1007639703"/>
                    </a:ext>
                  </a:extLst>
                </a:gridCol>
                <a:gridCol w="908833">
                  <a:extLst>
                    <a:ext uri="{9D8B030D-6E8A-4147-A177-3AD203B41FA5}">
                      <a16:colId xmlns:a16="http://schemas.microsoft.com/office/drawing/2014/main" val="2493574394"/>
                    </a:ext>
                  </a:extLst>
                </a:gridCol>
              </a:tblGrid>
              <a:tr h="305035">
                <a:tc rowSpan="2">
                  <a:txBody>
                    <a:bodyPr/>
                    <a:lstStyle/>
                    <a:p>
                      <a:pPr>
                        <a:spcAft>
                          <a:spcPts val="0"/>
                        </a:spcAft>
                      </a:pPr>
                      <a:r>
                        <a:rPr lang="en-GB" sz="700" b="1">
                          <a:effectLst/>
                          <a:latin typeface="Times New Roman" panose="02020603050405020304" pitchFamily="18" charset="0"/>
                          <a:ea typeface="Times New Roman" panose="02020603050405020304" pitchFamily="18" charset="0"/>
                        </a:rPr>
                        <a:t>ENTER SCHOOL 8.45-8.55 </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5">
                  <a:txBody>
                    <a:bodyPr/>
                    <a:lstStyle/>
                    <a:p>
                      <a:pPr algn="ctr">
                        <a:spcAft>
                          <a:spcPts val="0"/>
                        </a:spcAft>
                      </a:pPr>
                      <a:r>
                        <a:rPr lang="en-GB" sz="800">
                          <a:solidFill>
                            <a:srgbClr val="0000FF"/>
                          </a:solidFill>
                          <a:effectLst/>
                          <a:latin typeface="Arial" panose="020B0604020202020204" pitchFamily="34" charset="0"/>
                          <a:ea typeface="Times New Roman" panose="02020603050405020304" pitchFamily="18" charset="0"/>
                          <a:cs typeface="Times New Roman" panose="02020603050405020304" pitchFamily="18" charset="0"/>
                        </a:rPr>
                        <a:t>Year 2 Mrs Lamb/Mrs Parsons TA Maria Edwards </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039191806"/>
                  </a:ext>
                </a:extLst>
              </a:tr>
              <a:tr h="507082">
                <a:tc vMerge="1">
                  <a:txBody>
                    <a:bodyPr/>
                    <a:lstStyle/>
                    <a:p>
                      <a:endParaRPr lang="en-GB"/>
                    </a:p>
                  </a:txBody>
                  <a:tcPr/>
                </a:tc>
                <a:tc>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Monday</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700" b="1">
                          <a:effectLst/>
                          <a:latin typeface="Times New Roman" panose="02020603050405020304" pitchFamily="18"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Tuesday</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700" b="1">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Wednesday</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700" b="1">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700" b="1">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Thursday</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Friday</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700" b="1">
                          <a:solidFill>
                            <a:srgbClr val="FF0000"/>
                          </a:solidFill>
                          <a:effectLst/>
                          <a:latin typeface="Times New Roman" panose="02020603050405020304" pitchFamily="18"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35554198"/>
                  </a:ext>
                </a:extLst>
              </a:tr>
              <a:tr h="154470">
                <a:tc>
                  <a:txBody>
                    <a:bodyPr/>
                    <a:lstStyle/>
                    <a:p>
                      <a:pP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   8:55-9.00</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Registration</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Registration</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Registration</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Registration</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Registration</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980172506"/>
                  </a:ext>
                </a:extLst>
              </a:tr>
              <a:tr h="235431">
                <a:tc>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9.00-9.20</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600" b="1">
                          <a:effectLst/>
                          <a:latin typeface="Arial" panose="020B0604020202020204" pitchFamily="34" charset="0"/>
                          <a:ea typeface="Times New Roman" panose="02020603050405020304" pitchFamily="18" charset="0"/>
                          <a:cs typeface="Times New Roman" panose="02020603050405020304" pitchFamily="18" charset="0"/>
                        </a:rPr>
                        <a:t>Phonics/SPAG</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2">
                  <a:txBody>
                    <a:bodyPr/>
                    <a:lstStyle/>
                    <a:p>
                      <a:pPr algn="ctr">
                        <a:spcAft>
                          <a:spcPts val="0"/>
                        </a:spcAft>
                      </a:pPr>
                      <a:r>
                        <a:rPr lang="en-GB" sz="800">
                          <a:effectLst/>
                          <a:latin typeface="Times New Roman" panose="02020603050405020304" pitchFamily="18"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800">
                          <a:effectLst/>
                          <a:latin typeface="Times New Roman" panose="02020603050405020304" pitchFamily="18" charset="0"/>
                          <a:ea typeface="Times New Roman" panose="02020603050405020304" pitchFamily="18" charset="0"/>
                        </a:rPr>
                        <a:t>English</a:t>
                      </a:r>
                      <a:endParaRPr lang="en-GB" sz="70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spcAft>
                          <a:spcPts val="0"/>
                        </a:spcAft>
                      </a:pPr>
                      <a:r>
                        <a:rPr lang="en-GB" sz="800">
                          <a:effectLst/>
                          <a:latin typeface="Times New Roman" panose="02020603050405020304" pitchFamily="18"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800">
                          <a:effectLst/>
                          <a:latin typeface="Times New Roman" panose="02020603050405020304" pitchFamily="18" charset="0"/>
                          <a:ea typeface="Times New Roman" panose="02020603050405020304" pitchFamily="18" charset="0"/>
                        </a:rPr>
                        <a:t>Maths</a:t>
                      </a:r>
                      <a:endParaRPr lang="en-GB" sz="70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2">
                  <a:txBody>
                    <a:bodyPr/>
                    <a:lstStyle/>
                    <a:p>
                      <a:pPr algn="ctr">
                        <a:spcAft>
                          <a:spcPts val="0"/>
                        </a:spcAft>
                      </a:pPr>
                      <a:r>
                        <a:rPr lang="en-GB" sz="800" b="1">
                          <a:solidFill>
                            <a:srgbClr val="FF0000"/>
                          </a:solidFill>
                          <a:effectLst/>
                          <a:latin typeface="Times New Roman" panose="02020603050405020304" pitchFamily="18"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800">
                          <a:effectLst/>
                          <a:latin typeface="Times New Roman" panose="02020603050405020304" pitchFamily="18" charset="0"/>
                          <a:ea typeface="Times New Roman" panose="02020603050405020304" pitchFamily="18" charset="0"/>
                        </a:rPr>
                        <a:t>English</a:t>
                      </a:r>
                      <a:endParaRPr lang="en-GB" sz="70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spcAft>
                          <a:spcPts val="0"/>
                        </a:spcAft>
                      </a:pPr>
                      <a:r>
                        <a:rPr lang="en-GB" sz="800" b="1">
                          <a:solidFill>
                            <a:srgbClr val="FF0000"/>
                          </a:solidFill>
                          <a:effectLst/>
                          <a:latin typeface="Times New Roman" panose="02020603050405020304" pitchFamily="18"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800">
                          <a:effectLst/>
                          <a:latin typeface="Times New Roman" panose="02020603050405020304" pitchFamily="18" charset="0"/>
                          <a:ea typeface="Times New Roman" panose="02020603050405020304" pitchFamily="18" charset="0"/>
                        </a:rPr>
                        <a:t>English</a:t>
                      </a:r>
                      <a:endParaRPr lang="en-GB" sz="70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spcAft>
                          <a:spcPts val="0"/>
                        </a:spcAft>
                      </a:pPr>
                      <a:r>
                        <a:rPr lang="en-GB" sz="800">
                          <a:effectLst/>
                          <a:latin typeface="Times New Roman" panose="02020603050405020304" pitchFamily="18"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800">
                          <a:effectLst/>
                          <a:latin typeface="Times New Roman" panose="02020603050405020304" pitchFamily="18" charset="0"/>
                          <a:ea typeface="Times New Roman" panose="02020603050405020304" pitchFamily="18" charset="0"/>
                        </a:rPr>
                        <a:t>English</a:t>
                      </a:r>
                      <a:endParaRPr lang="en-GB" sz="70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457278815"/>
                  </a:ext>
                </a:extLst>
              </a:tr>
              <a:tr h="425227">
                <a:tc>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9.20 – 10.20</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990113951"/>
                  </a:ext>
                </a:extLst>
              </a:tr>
              <a:tr h="154470">
                <a:tc>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10.20-10.35</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5">
                  <a:txBody>
                    <a:bodyPr/>
                    <a:lstStyle/>
                    <a:p>
                      <a:pPr>
                        <a:spcAft>
                          <a:spcPts val="0"/>
                        </a:spcAft>
                      </a:pPr>
                      <a:r>
                        <a:rPr lang="en-GB" sz="700" b="1">
                          <a:effectLst/>
                          <a:latin typeface="Times New Roman" panose="02020603050405020304" pitchFamily="18" charset="0"/>
                          <a:ea typeface="Times New Roman" panose="02020603050405020304" pitchFamily="18" charset="0"/>
                        </a:rPr>
                        <a:t>                                                                                             </a:t>
                      </a:r>
                      <a:r>
                        <a:rPr lang="en-GB" sz="700" b="1">
                          <a:effectLst/>
                          <a:latin typeface="Arial" panose="020B0604020202020204" pitchFamily="34" charset="0"/>
                          <a:ea typeface="Times New Roman" panose="02020603050405020304" pitchFamily="18" charset="0"/>
                        </a:rPr>
                        <a:t>Breaktime</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72763878"/>
                  </a:ext>
                </a:extLst>
              </a:tr>
              <a:tr h="335842">
                <a:tc>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10.35-10.55am</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Maths Meeting</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2">
                  <a:txBody>
                    <a:bodyPr/>
                    <a:lstStyle/>
                    <a:p>
                      <a:pPr>
                        <a:spcAft>
                          <a:spcPts val="0"/>
                        </a:spcAft>
                      </a:pPr>
                      <a:r>
                        <a:rPr lang="en-GB" sz="800">
                          <a:effectLst/>
                          <a:latin typeface="Times New Roman" panose="02020603050405020304" pitchFamily="18"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800">
                          <a:effectLst/>
                          <a:latin typeface="Times New Roman" panose="02020603050405020304" pitchFamily="18" charset="0"/>
                          <a:ea typeface="Times New Roman" panose="02020603050405020304" pitchFamily="18" charset="0"/>
                        </a:rPr>
                        <a:t>Maths </a:t>
                      </a:r>
                      <a:endParaRPr lang="en-GB" sz="70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spcAft>
                          <a:spcPts val="0"/>
                        </a:spcAft>
                      </a:pPr>
                      <a:r>
                        <a:rPr lang="en-GB" sz="800">
                          <a:effectLst/>
                          <a:latin typeface="Times New Roman" panose="02020603050405020304" pitchFamily="18"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800">
                          <a:effectLst/>
                          <a:latin typeface="Times New Roman" panose="02020603050405020304" pitchFamily="18" charset="0"/>
                          <a:ea typeface="Times New Roman" panose="02020603050405020304" pitchFamily="18" charset="0"/>
                        </a:rPr>
                        <a:t>Science</a:t>
                      </a:r>
                      <a:endParaRPr lang="en-GB" sz="70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spcAft>
                          <a:spcPts val="0"/>
                        </a:spcAft>
                      </a:pPr>
                      <a:r>
                        <a:rPr lang="en-GB" sz="800">
                          <a:effectLst/>
                          <a:latin typeface="Times New Roman" panose="02020603050405020304" pitchFamily="18"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800">
                          <a:effectLst/>
                          <a:latin typeface="Times New Roman" panose="02020603050405020304" pitchFamily="18" charset="0"/>
                          <a:ea typeface="Times New Roman" panose="02020603050405020304" pitchFamily="18" charset="0"/>
                        </a:rPr>
                        <a:t>Maths</a:t>
                      </a:r>
                      <a:endParaRPr lang="en-GB" sz="70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spcAft>
                          <a:spcPts val="0"/>
                        </a:spcAft>
                      </a:pPr>
                      <a:r>
                        <a:rPr lang="en-GB" sz="800">
                          <a:effectLst/>
                          <a:latin typeface="Times New Roman" panose="02020603050405020304" pitchFamily="18"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800">
                          <a:effectLst/>
                          <a:latin typeface="Times New Roman" panose="02020603050405020304" pitchFamily="18" charset="0"/>
                          <a:ea typeface="Times New Roman" panose="02020603050405020304" pitchFamily="18" charset="0"/>
                        </a:rPr>
                        <a:t>Maths</a:t>
                      </a:r>
                      <a:endParaRPr lang="en-GB" sz="70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spcAft>
                          <a:spcPts val="0"/>
                        </a:spcAft>
                      </a:pPr>
                      <a:r>
                        <a:rPr lang="en-GB" sz="800">
                          <a:effectLst/>
                          <a:latin typeface="Times New Roman" panose="02020603050405020304" pitchFamily="18"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800">
                          <a:effectLst/>
                          <a:latin typeface="Times New Roman" panose="02020603050405020304" pitchFamily="18" charset="0"/>
                          <a:ea typeface="Times New Roman" panose="02020603050405020304" pitchFamily="18" charset="0"/>
                        </a:rPr>
                        <a:t>Maths</a:t>
                      </a:r>
                      <a:endParaRPr lang="en-GB" sz="70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03272339"/>
                  </a:ext>
                </a:extLst>
              </a:tr>
              <a:tr h="335408">
                <a:tc>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10.55 – 11.55</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969486190"/>
                  </a:ext>
                </a:extLst>
              </a:tr>
              <a:tr h="154470">
                <a:tc>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11:55 – 12.55</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5">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Lunchtime</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520794426"/>
                  </a:ext>
                </a:extLst>
              </a:tr>
              <a:tr h="778425">
                <a:tc>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12.55-2.10</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800">
                          <a:effectLst/>
                          <a:latin typeface="Arial" panose="020B0604020202020204" pitchFamily="34"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700">
                          <a:effectLst/>
                          <a:latin typeface="Arial" panose="020B0604020202020204" pitchFamily="34" charset="0"/>
                          <a:ea typeface="Times New Roman" panose="02020603050405020304" pitchFamily="18" charset="0"/>
                        </a:rPr>
                        <a:t>History/Geography</a:t>
                      </a:r>
                      <a:endParaRPr lang="en-GB" sz="70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800">
                          <a:effectLst/>
                          <a:latin typeface="Times New Roman" panose="02020603050405020304" pitchFamily="18"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800">
                          <a:effectLst/>
                          <a:latin typeface="Times New Roman" panose="02020603050405020304" pitchFamily="18" charset="0"/>
                          <a:ea typeface="Times New Roman" panose="02020603050405020304" pitchFamily="18" charset="0"/>
                        </a:rPr>
                        <a:t>English</a:t>
                      </a:r>
                      <a:endParaRPr lang="en-GB" sz="70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spcAft>
                          <a:spcPts val="0"/>
                        </a:spcAft>
                      </a:pPr>
                      <a:r>
                        <a:rPr lang="en-GB" sz="800">
                          <a:effectLst/>
                          <a:highlight>
                            <a:srgbClr val="FF0000"/>
                          </a:highlight>
                          <a:latin typeface="Arial" panose="020B0604020202020204" pitchFamily="34"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800">
                          <a:effectLst/>
                          <a:latin typeface="Arial" panose="020B0604020202020204" pitchFamily="34" charset="0"/>
                          <a:ea typeface="Times New Roman" panose="02020603050405020304" pitchFamily="18" charset="0"/>
                        </a:rPr>
                        <a:t>Art/DT</a:t>
                      </a:r>
                      <a:endParaRPr lang="en-GB" sz="70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800">
                          <a:effectLst/>
                          <a:latin typeface="Arial" panose="020B0604020202020204" pitchFamily="34"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800">
                          <a:effectLst/>
                          <a:latin typeface="Arial" panose="020B0604020202020204" pitchFamily="34" charset="0"/>
                          <a:ea typeface="Times New Roman" panose="02020603050405020304" pitchFamily="18" charset="0"/>
                        </a:rPr>
                        <a:t>PE</a:t>
                      </a:r>
                      <a:endParaRPr lang="en-GB" sz="70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800">
                          <a:effectLst/>
                          <a:latin typeface="Times New Roman" panose="02020603050405020304" pitchFamily="18"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800">
                          <a:effectLst/>
                          <a:latin typeface="Times New Roman" panose="02020603050405020304" pitchFamily="18" charset="0"/>
                          <a:ea typeface="Times New Roman" panose="02020603050405020304" pitchFamily="18" charset="0"/>
                        </a:rPr>
                        <a:t>PE</a:t>
                      </a:r>
                      <a:endParaRPr lang="en-GB" sz="70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713462940"/>
                  </a:ext>
                </a:extLst>
              </a:tr>
              <a:tr h="154470">
                <a:tc>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2.10-2.25</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5">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Worship </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34332195"/>
                  </a:ext>
                </a:extLst>
              </a:tr>
              <a:tr h="602693">
                <a:tc>
                  <a:txBody>
                    <a:bodyPr/>
                    <a:lstStyle/>
                    <a:p>
                      <a:pPr algn="ctr">
                        <a:spcAft>
                          <a:spcPts val="0"/>
                        </a:spcAft>
                      </a:pPr>
                      <a:r>
                        <a:rPr lang="en-GB" sz="700" b="1">
                          <a:effectLst/>
                          <a:latin typeface="Arial" panose="020B0604020202020204" pitchFamily="34" charset="0"/>
                          <a:ea typeface="Times New Roman" panose="02020603050405020304" pitchFamily="18" charset="0"/>
                          <a:cs typeface="Times New Roman" panose="02020603050405020304" pitchFamily="18" charset="0"/>
                        </a:rPr>
                        <a:t>2.25-3.20</a:t>
                      </a:r>
                      <a:endParaRPr lang="en-GB" sz="700">
                        <a:effectLst/>
                        <a:latin typeface="Times New Roman" panose="02020603050405020304" pitchFamily="18" charset="0"/>
                        <a:ea typeface="Times New Roman" panose="02020603050405020304" pitchFamily="18" charset="0"/>
                      </a:endParaRPr>
                    </a:p>
                  </a:txBody>
                  <a:tcPr marL="39435" marR="394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800">
                          <a:effectLst/>
                          <a:latin typeface="Arial" panose="020B0604020202020204" pitchFamily="34"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800">
                          <a:effectLst/>
                          <a:latin typeface="Arial" panose="020B0604020202020204" pitchFamily="34" charset="0"/>
                          <a:ea typeface="Times New Roman" panose="02020603050405020304" pitchFamily="18" charset="0"/>
                        </a:rPr>
                        <a:t>Computing</a:t>
                      </a:r>
                      <a:endParaRPr lang="en-GB" sz="70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800">
                          <a:effectLst/>
                          <a:latin typeface="Times New Roman" panose="02020603050405020304" pitchFamily="18"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800">
                          <a:effectLst/>
                          <a:latin typeface="Times New Roman" panose="02020603050405020304" pitchFamily="18" charset="0"/>
                          <a:ea typeface="Times New Roman" panose="02020603050405020304" pitchFamily="18" charset="0"/>
                        </a:rPr>
                        <a:t>French</a:t>
                      </a:r>
                      <a:endParaRPr lang="en-GB" sz="70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800">
                          <a:effectLst/>
                          <a:latin typeface="Arial" panose="020B0604020202020204" pitchFamily="34"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800">
                          <a:effectLst/>
                          <a:latin typeface="Arial" panose="020B0604020202020204" pitchFamily="34" charset="0"/>
                          <a:ea typeface="Times New Roman" panose="02020603050405020304" pitchFamily="18" charset="0"/>
                        </a:rPr>
                        <a:t>Art/RE</a:t>
                      </a:r>
                      <a:endParaRPr lang="en-GB" sz="70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GB" sz="800">
                          <a:effectLst/>
                          <a:latin typeface="Times New Roman" panose="02020603050405020304" pitchFamily="18" charset="0"/>
                          <a:ea typeface="Times New Roman" panose="02020603050405020304" pitchFamily="18" charset="0"/>
                        </a:rPr>
                        <a:t> </a:t>
                      </a:r>
                      <a:endParaRPr lang="en-GB" sz="700">
                        <a:effectLst/>
                        <a:latin typeface="Times New Roman" panose="02020603050405020304" pitchFamily="18" charset="0"/>
                        <a:ea typeface="Times New Roman" panose="02020603050405020304" pitchFamily="18" charset="0"/>
                      </a:endParaRPr>
                    </a:p>
                    <a:p>
                      <a:pPr algn="ctr">
                        <a:spcAft>
                          <a:spcPts val="0"/>
                        </a:spcAft>
                      </a:pPr>
                      <a:r>
                        <a:rPr lang="en-GB" sz="800">
                          <a:effectLst/>
                          <a:latin typeface="Times New Roman" panose="02020603050405020304" pitchFamily="18" charset="0"/>
                          <a:ea typeface="Times New Roman" panose="02020603050405020304" pitchFamily="18" charset="0"/>
                        </a:rPr>
                        <a:t>RE</a:t>
                      </a:r>
                      <a:endParaRPr lang="en-GB" sz="70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en-GB" sz="800" dirty="0">
                          <a:effectLst/>
                          <a:latin typeface="Times New Roman" panose="02020603050405020304" pitchFamily="18" charset="0"/>
                          <a:ea typeface="Times New Roman" panose="02020603050405020304" pitchFamily="18" charset="0"/>
                        </a:rPr>
                        <a:t> </a:t>
                      </a:r>
                      <a:endParaRPr lang="en-GB" sz="700" dirty="0">
                        <a:effectLst/>
                        <a:latin typeface="Times New Roman" panose="02020603050405020304" pitchFamily="18" charset="0"/>
                        <a:ea typeface="Times New Roman" panose="02020603050405020304" pitchFamily="18" charset="0"/>
                      </a:endParaRPr>
                    </a:p>
                    <a:p>
                      <a:pPr algn="ctr">
                        <a:spcAft>
                          <a:spcPts val="0"/>
                        </a:spcAft>
                      </a:pPr>
                      <a:r>
                        <a:rPr lang="en-GB" sz="800" dirty="0">
                          <a:effectLst/>
                          <a:latin typeface="Times New Roman" panose="02020603050405020304" pitchFamily="18" charset="0"/>
                          <a:ea typeface="Times New Roman" panose="02020603050405020304" pitchFamily="18" charset="0"/>
                        </a:rPr>
                        <a:t>PSCHE/Music</a:t>
                      </a:r>
                      <a:endParaRPr lang="en-GB" sz="700" dirty="0">
                        <a:effectLst/>
                        <a:latin typeface="Times New Roman" panose="02020603050405020304" pitchFamily="18" charset="0"/>
                        <a:ea typeface="Times New Roman" panose="02020603050405020304" pitchFamily="18" charset="0"/>
                      </a:endParaRPr>
                    </a:p>
                  </a:txBody>
                  <a:tcPr marL="39435" marR="39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82649651"/>
                  </a:ext>
                </a:extLst>
              </a:tr>
            </a:tbl>
          </a:graphicData>
        </a:graphic>
      </p:graphicFrame>
    </p:spTree>
    <p:extLst>
      <p:ext uri="{BB962C8B-B14F-4D97-AF65-F5344CB8AC3E}">
        <p14:creationId xmlns:p14="http://schemas.microsoft.com/office/powerpoint/2010/main" val="8137779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good to be green chart">
            <a:extLst>
              <a:ext uri="{FF2B5EF4-FFF2-40B4-BE49-F238E27FC236}">
                <a16:creationId xmlns:a16="http://schemas.microsoft.com/office/drawing/2014/main" id="{503E046C-3A2F-4DE0-8686-A29688BF75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059" y="1322241"/>
            <a:ext cx="3097435" cy="216820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good to be green chart">
            <a:extLst>
              <a:ext uri="{FF2B5EF4-FFF2-40B4-BE49-F238E27FC236}">
                <a16:creationId xmlns:a16="http://schemas.microsoft.com/office/drawing/2014/main" id="{9E3E57AA-ED7C-4530-90BF-FBC2028E45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8213" y="1116780"/>
            <a:ext cx="1986473" cy="244827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dojos">
            <a:extLst>
              <a:ext uri="{FF2B5EF4-FFF2-40B4-BE49-F238E27FC236}">
                <a16:creationId xmlns:a16="http://schemas.microsoft.com/office/drawing/2014/main" id="{A1DDCE61-4A8E-4AC8-BD5C-F42AF18B68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498" y="3861048"/>
            <a:ext cx="5106022" cy="2664296"/>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EE9A6B3C-78E0-4878-A755-C1C7500A958F}"/>
              </a:ext>
            </a:extLst>
          </p:cNvPr>
          <p:cNvSpPr txBox="1">
            <a:spLocks/>
          </p:cNvSpPr>
          <p:nvPr/>
        </p:nvSpPr>
        <p:spPr>
          <a:xfrm>
            <a:off x="457200" y="332656"/>
            <a:ext cx="8229600" cy="706090"/>
          </a:xfrm>
          <a:prstGeom prst="rect">
            <a:avLst/>
          </a:prstGeom>
          <a:ln w="57150">
            <a:solidFill>
              <a:schemeClr val="bg1"/>
            </a:solidFill>
          </a:ln>
        </p:spPr>
        <p:txBody>
          <a:bodyPr>
            <a:normAutofit fontScale="90000" lnSpcReduction="10000"/>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Font typeface="Georgia" pitchFamily="18" charset="0"/>
              <a:buNone/>
            </a:pPr>
            <a:r>
              <a:rPr lang="en-GB" dirty="0"/>
              <a:t>Behaviour!</a:t>
            </a:r>
          </a:p>
        </p:txBody>
      </p:sp>
      <p:sp>
        <p:nvSpPr>
          <p:cNvPr id="7" name="Rectangle 6">
            <a:extLst>
              <a:ext uri="{FF2B5EF4-FFF2-40B4-BE49-F238E27FC236}">
                <a16:creationId xmlns:a16="http://schemas.microsoft.com/office/drawing/2014/main" id="{DB46641E-2832-469A-BB89-AAFE52B459B3}"/>
              </a:ext>
            </a:extLst>
          </p:cNvPr>
          <p:cNvSpPr/>
          <p:nvPr/>
        </p:nvSpPr>
        <p:spPr>
          <a:xfrm rot="10800000" flipV="1">
            <a:off x="5474686" y="1127932"/>
            <a:ext cx="3537816" cy="5575822"/>
          </a:xfrm>
          <a:prstGeom prst="rect">
            <a:avLst/>
          </a:prstGeom>
        </p:spPr>
        <p:txBody>
          <a:bodyPr wrap="square">
            <a:spAutoFit/>
          </a:bodyPr>
          <a:lstStyle/>
          <a:p>
            <a:pPr marL="457200" indent="-457200">
              <a:lnSpc>
                <a:spcPct val="150000"/>
              </a:lnSpc>
              <a:buFont typeface="Wingdings" panose="05000000000000000000" pitchFamily="2" charset="2"/>
              <a:buChar char="Ø"/>
              <a:defRPr/>
            </a:pPr>
            <a:r>
              <a:rPr lang="en-GB" sz="2000" dirty="0">
                <a:solidFill>
                  <a:schemeClr val="accent1">
                    <a:lumMod val="50000"/>
                  </a:schemeClr>
                </a:solidFill>
              </a:rPr>
              <a:t>Behaviour flow chart is on the web site  </a:t>
            </a:r>
          </a:p>
          <a:p>
            <a:pPr marL="457200" indent="-457200">
              <a:lnSpc>
                <a:spcPct val="150000"/>
              </a:lnSpc>
              <a:buFont typeface="Wingdings" panose="05000000000000000000" pitchFamily="2" charset="2"/>
              <a:buChar char="Ø"/>
              <a:defRPr/>
            </a:pPr>
            <a:r>
              <a:rPr lang="en-GB" sz="2000" dirty="0">
                <a:solidFill>
                  <a:schemeClr val="accent1">
                    <a:lumMod val="50000"/>
                  </a:schemeClr>
                </a:solidFill>
              </a:rPr>
              <a:t>Children are awarded dojos for following the class rules – there is a prize at the end of the week</a:t>
            </a:r>
          </a:p>
          <a:p>
            <a:pPr marL="457200" indent="-457200">
              <a:lnSpc>
                <a:spcPct val="150000"/>
              </a:lnSpc>
              <a:buFont typeface="Wingdings" panose="05000000000000000000" pitchFamily="2" charset="2"/>
              <a:buChar char="Ø"/>
              <a:defRPr/>
            </a:pPr>
            <a:r>
              <a:rPr lang="en-GB" sz="2000" dirty="0">
                <a:solidFill>
                  <a:schemeClr val="accent1">
                    <a:lumMod val="50000"/>
                  </a:schemeClr>
                </a:solidFill>
              </a:rPr>
              <a:t>If children are not following the class rules a verbal warning is given before a card is issued</a:t>
            </a:r>
          </a:p>
          <a:p>
            <a:pPr marL="457200" indent="-457200">
              <a:lnSpc>
                <a:spcPct val="150000"/>
              </a:lnSpc>
              <a:buFont typeface="Wingdings" panose="05000000000000000000" pitchFamily="2" charset="2"/>
              <a:buChar char="Ø"/>
              <a:defRPr/>
            </a:pPr>
            <a:endParaRPr lang="en-GB" sz="2000" dirty="0">
              <a:solidFill>
                <a:schemeClr val="accent1">
                  <a:lumMod val="50000"/>
                </a:schemeClr>
              </a:solidFill>
            </a:endParaRPr>
          </a:p>
        </p:txBody>
      </p:sp>
    </p:spTree>
    <p:extLst>
      <p:ext uri="{BB962C8B-B14F-4D97-AF65-F5344CB8AC3E}">
        <p14:creationId xmlns:p14="http://schemas.microsoft.com/office/powerpoint/2010/main" val="8206579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755577" y="4668610"/>
            <a:ext cx="7550224" cy="1059601"/>
          </a:xfrm>
        </p:spPr>
        <p:txBody>
          <a:bodyPr/>
          <a:lstStyle/>
          <a:p>
            <a:pPr lvl="1"/>
            <a:endParaRPr lang="en-US" sz="4400" dirty="0"/>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31317" y="253487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938758" y="2037121"/>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
        <p:nvSpPr>
          <p:cNvPr id="3" name="Rectangle 2">
            <a:extLst>
              <a:ext uri="{FF2B5EF4-FFF2-40B4-BE49-F238E27FC236}">
                <a16:creationId xmlns:a16="http://schemas.microsoft.com/office/drawing/2014/main" id="{CB07BD2D-44F0-46DE-BB4A-3B67001CF95A}"/>
              </a:ext>
            </a:extLst>
          </p:cNvPr>
          <p:cNvSpPr/>
          <p:nvPr/>
        </p:nvSpPr>
        <p:spPr>
          <a:xfrm>
            <a:off x="1259632" y="792854"/>
            <a:ext cx="6048672" cy="830997"/>
          </a:xfrm>
          <a:prstGeom prst="rect">
            <a:avLst/>
          </a:prstGeom>
        </p:spPr>
        <p:txBody>
          <a:bodyPr wrap="square">
            <a:spAutoFit/>
          </a:bodyPr>
          <a:lstStyle/>
          <a:p>
            <a:r>
              <a:rPr lang="en-US" sz="4800" dirty="0"/>
              <a:t>St Philip’s Standards</a:t>
            </a:r>
            <a:endParaRPr lang="en-GB" sz="4800" dirty="0"/>
          </a:p>
        </p:txBody>
      </p:sp>
    </p:spTree>
    <p:extLst>
      <p:ext uri="{BB962C8B-B14F-4D97-AF65-F5344CB8AC3E}">
        <p14:creationId xmlns:p14="http://schemas.microsoft.com/office/powerpoint/2010/main" val="37925603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dirty="0">
                <a:solidFill>
                  <a:schemeClr val="accent1">
                    <a:lumMod val="50000"/>
                  </a:schemeClr>
                </a:solidFill>
              </a:rPr>
              <a:t>Badges</a:t>
            </a:r>
          </a:p>
        </p:txBody>
      </p:sp>
      <p:sp>
        <p:nvSpPr>
          <p:cNvPr id="3" name="Content Placeholder 2"/>
          <p:cNvSpPr>
            <a:spLocks noGrp="1"/>
          </p:cNvSpPr>
          <p:nvPr>
            <p:ph sz="quarter" idx="13"/>
          </p:nvPr>
        </p:nvSpPr>
        <p:spPr>
          <a:xfrm>
            <a:off x="395536" y="1268760"/>
            <a:ext cx="8352928" cy="5328592"/>
          </a:xfrm>
        </p:spPr>
        <p:txBody>
          <a:bodyPr>
            <a:normAutofit/>
          </a:bodyPr>
          <a:lstStyle/>
          <a:p>
            <a:pPr marL="45720" indent="0" algn="ctr">
              <a:buNone/>
            </a:pPr>
            <a:r>
              <a:rPr lang="en-GB" sz="3600" dirty="0">
                <a:solidFill>
                  <a:schemeClr val="accent1">
                    <a:lumMod val="50000"/>
                  </a:schemeClr>
                </a:solidFill>
              </a:rPr>
              <a:t>Spelling and times tables badges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Times tables badges</a:t>
            </a:r>
          </a:p>
          <a:p>
            <a:pPr marL="45720" indent="0" algn="ctr">
              <a:buNone/>
            </a:pPr>
            <a:r>
              <a:rPr lang="en-GB" sz="3600" dirty="0">
                <a:solidFill>
                  <a:schemeClr val="accent1">
                    <a:lumMod val="50000"/>
                  </a:schemeClr>
                </a:solidFill>
              </a:rPr>
              <a:t>We work towards the bronze badge</a:t>
            </a:r>
          </a:p>
          <a:p>
            <a:pPr marL="45720" indent="0" algn="ctr">
              <a:buNone/>
            </a:pPr>
            <a:r>
              <a:rPr lang="en-GB" sz="3600" dirty="0">
                <a:solidFill>
                  <a:schemeClr val="accent1">
                    <a:lumMod val="50000"/>
                  </a:schemeClr>
                </a:solidFill>
              </a:rPr>
              <a:t> 2x, 5x and 10 x</a:t>
            </a:r>
          </a:p>
          <a:p>
            <a:pPr marL="45720" indent="0" algn="ctr">
              <a:buNone/>
            </a:pPr>
            <a:r>
              <a:rPr lang="en-GB" sz="3600" dirty="0">
                <a:solidFill>
                  <a:schemeClr val="accent1">
                    <a:lumMod val="50000"/>
                  </a:schemeClr>
                </a:solidFill>
              </a:rPr>
              <a:t>Spelling badges</a:t>
            </a:r>
          </a:p>
          <a:p>
            <a:pPr marL="45720" indent="0" algn="ctr">
              <a:buNone/>
            </a:pPr>
            <a:r>
              <a:rPr lang="en-GB" sz="3600" dirty="0">
                <a:solidFill>
                  <a:schemeClr val="accent1">
                    <a:lumMod val="50000"/>
                  </a:schemeClr>
                </a:solidFill>
              </a:rPr>
              <a:t>Ongoing throughout the year </a:t>
            </a:r>
          </a:p>
        </p:txBody>
      </p:sp>
    </p:spTree>
    <p:extLst>
      <p:ext uri="{BB962C8B-B14F-4D97-AF65-F5344CB8AC3E}">
        <p14:creationId xmlns:p14="http://schemas.microsoft.com/office/powerpoint/2010/main" val="10137277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Medical</a:t>
            </a:r>
          </a:p>
        </p:txBody>
      </p:sp>
      <p:sp>
        <p:nvSpPr>
          <p:cNvPr id="3" name="Content Placeholder 2"/>
          <p:cNvSpPr>
            <a:spLocks noGrp="1"/>
          </p:cNvSpPr>
          <p:nvPr>
            <p:ph sz="quarter" idx="13"/>
          </p:nvPr>
        </p:nvSpPr>
        <p:spPr>
          <a:xfrm>
            <a:off x="611560" y="994846"/>
            <a:ext cx="7920880" cy="4608512"/>
          </a:xfrm>
        </p:spPr>
        <p:txBody>
          <a:bodyPr>
            <a:normAutofit fontScale="40000" lnSpcReduction="20000"/>
          </a:bodyPr>
          <a:lstStyle/>
          <a:p>
            <a:pPr marL="45720" indent="0">
              <a:buNone/>
            </a:pPr>
            <a:endParaRPr lang="en-GB" sz="4000" dirty="0">
              <a:solidFill>
                <a:schemeClr val="accent1">
                  <a:lumMod val="50000"/>
                </a:schemeClr>
              </a:solidFill>
            </a:endParaRPr>
          </a:p>
          <a:p>
            <a:pPr>
              <a:buFont typeface="Arial" pitchFamily="34" charset="0"/>
              <a:buChar char="•"/>
            </a:pPr>
            <a:r>
              <a:rPr lang="en-GB" sz="4000" dirty="0">
                <a:solidFill>
                  <a:schemeClr val="accent1">
                    <a:lumMod val="50000"/>
                  </a:schemeClr>
                </a:solidFill>
              </a:rPr>
              <a:t> </a:t>
            </a:r>
            <a:r>
              <a:rPr lang="en-GB" sz="5100" dirty="0">
                <a:solidFill>
                  <a:schemeClr val="accent1">
                    <a:lumMod val="50000"/>
                  </a:schemeClr>
                </a:solidFill>
              </a:rPr>
              <a:t>Any medication updates – please let us know of any changes</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Please check that your child’s inhaler is in date. </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We have been advised that children should use a spacer when taking their inhaler -  if possible please send one into school.</a:t>
            </a:r>
          </a:p>
          <a:p>
            <a:pPr marL="45720" indent="0">
              <a:buNone/>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If your child needs any prescribed medication, a medical form needs to be filled in at the office before we are able to administer it. </a:t>
            </a:r>
          </a:p>
          <a:p>
            <a:pPr marL="45720" indent="0" algn="ctr">
              <a:buNone/>
            </a:pPr>
            <a:r>
              <a:rPr lang="en-GB" sz="5100" dirty="0">
                <a:solidFill>
                  <a:schemeClr val="accent1">
                    <a:lumMod val="50000"/>
                  </a:schemeClr>
                </a:solidFill>
              </a:rPr>
              <a:t>  </a:t>
            </a:r>
          </a:p>
          <a:p>
            <a:pPr marL="45720" indent="0" algn="ctr">
              <a:buNone/>
            </a:pPr>
            <a:r>
              <a:rPr lang="en-GB" sz="5100" dirty="0">
                <a:solidFill>
                  <a:schemeClr val="accent1">
                    <a:lumMod val="50000"/>
                  </a:schemeClr>
                </a:solidFill>
              </a:rPr>
              <a:t>Thank you</a:t>
            </a:r>
          </a:p>
          <a:p>
            <a:pPr marL="45720" indent="0">
              <a:buNone/>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4869160"/>
            <a:ext cx="1373932" cy="177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dirty="0">
                <a:solidFill>
                  <a:schemeClr val="accent1">
                    <a:lumMod val="50000"/>
                  </a:schemeClr>
                </a:solidFill>
              </a:rPr>
              <a:t>Homework</a:t>
            </a:r>
          </a:p>
        </p:txBody>
      </p:sp>
      <p:sp>
        <p:nvSpPr>
          <p:cNvPr id="3" name="Content Placeholder 2"/>
          <p:cNvSpPr>
            <a:spLocks noGrp="1"/>
          </p:cNvSpPr>
          <p:nvPr>
            <p:ph sz="quarter" idx="13"/>
          </p:nvPr>
        </p:nvSpPr>
        <p:spPr>
          <a:xfrm>
            <a:off x="395536" y="1268760"/>
            <a:ext cx="8352928" cy="5328592"/>
          </a:xfrm>
        </p:spPr>
        <p:txBody>
          <a:bodyPr>
            <a:normAutofit fontScale="55000" lnSpcReduction="20000"/>
          </a:bodyPr>
          <a:lstStyle/>
          <a:p>
            <a:pPr marL="45720" indent="0" algn="ctr">
              <a:buNone/>
            </a:pPr>
            <a:r>
              <a:rPr lang="en-GB" sz="3600" dirty="0">
                <a:solidFill>
                  <a:schemeClr val="accent1">
                    <a:lumMod val="50000"/>
                  </a:schemeClr>
                </a:solidFill>
              </a:rPr>
              <a:t>Homework will be given out on a Wednesday to be returned on Monday.</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 would be really grateful if you could return homework on time so we have chance to mark it before Wednesday – Thank you.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Spellings will be tested each Friday.</a:t>
            </a:r>
          </a:p>
          <a:p>
            <a:pPr marL="45720" indent="0" algn="ctr">
              <a:buNone/>
            </a:pPr>
            <a:r>
              <a:rPr lang="en-GB" sz="3600" dirty="0">
                <a:solidFill>
                  <a:schemeClr val="accent1">
                    <a:lumMod val="50000"/>
                  </a:schemeClr>
                </a:solidFill>
              </a:rPr>
              <a:t>Weekly spelling will be put on the website.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Please try to read with your child every day.</a:t>
            </a:r>
          </a:p>
          <a:p>
            <a:pPr marL="45720" indent="0" algn="ctr">
              <a:buNone/>
            </a:pPr>
            <a:endParaRPr lang="en-GB" sz="3600" dirty="0">
              <a:solidFill>
                <a:schemeClr val="accent1">
                  <a:lumMod val="50000"/>
                </a:schemeClr>
              </a:solidFill>
            </a:endParaRPr>
          </a:p>
          <a:p>
            <a:pPr marL="45720" indent="0" algn="ctr">
              <a:buNone/>
            </a:pPr>
            <a:endParaRPr lang="en-GB" sz="3600" dirty="0">
              <a:solidFill>
                <a:schemeClr val="accent1">
                  <a:lumMod val="50000"/>
                </a:schemeClr>
              </a:solidFill>
            </a:endParaRPr>
          </a:p>
          <a:p>
            <a:pPr marL="45720" indent="0" algn="ctr">
              <a:buNone/>
            </a:pPr>
            <a:r>
              <a:rPr lang="en-GB" sz="2600" dirty="0">
                <a:solidFill>
                  <a:schemeClr val="accent1">
                    <a:lumMod val="50000"/>
                  </a:schemeClr>
                </a:solidFill>
              </a:rPr>
              <a:t>Please let us know if any homework is too difficult so we can give a little extra help at school. </a:t>
            </a:r>
          </a:p>
          <a:p>
            <a:pPr marL="45720" indent="0" algn="ctr">
              <a:buNone/>
            </a:pPr>
            <a:r>
              <a:rPr lang="en-GB" sz="2600" dirty="0">
                <a:solidFill>
                  <a:schemeClr val="accent1">
                    <a:lumMod val="50000"/>
                  </a:schemeClr>
                </a:solidFill>
              </a:rPr>
              <a:t>Thank you</a:t>
            </a:r>
          </a:p>
          <a:p>
            <a:pPr marL="45720" indent="0" algn="ctr">
              <a:buNone/>
            </a:pPr>
            <a:endParaRPr lang="en-GB" sz="3600" dirty="0">
              <a:solidFill>
                <a:schemeClr val="accent1">
                  <a:lumMod val="50000"/>
                </a:schemeClr>
              </a:solidFill>
            </a:endParaRPr>
          </a:p>
        </p:txBody>
      </p:sp>
    </p:spTree>
    <p:extLst>
      <p:ext uri="{BB962C8B-B14F-4D97-AF65-F5344CB8AC3E}">
        <p14:creationId xmlns:p14="http://schemas.microsoft.com/office/powerpoint/2010/main" val="23725635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7784" y="188640"/>
            <a:ext cx="3488175" cy="1143000"/>
          </a:xfrm>
        </p:spPr>
        <p:txBody>
          <a:bodyPr/>
          <a:lstStyle/>
          <a:p>
            <a:r>
              <a:rPr lang="en-GB" dirty="0"/>
              <a:t>Reading</a:t>
            </a:r>
          </a:p>
        </p:txBody>
      </p:sp>
      <p:sp>
        <p:nvSpPr>
          <p:cNvPr id="3" name="Rectangle 2"/>
          <p:cNvSpPr/>
          <p:nvPr/>
        </p:nvSpPr>
        <p:spPr>
          <a:xfrm>
            <a:off x="395536" y="1052736"/>
            <a:ext cx="8424936" cy="4537524"/>
          </a:xfrm>
          <a:prstGeom prst="rect">
            <a:avLst/>
          </a:prstGeom>
        </p:spPr>
        <p:txBody>
          <a:bodyPr wrap="square">
            <a:spAutoFit/>
          </a:bodyPr>
          <a:lstStyle/>
          <a:p>
            <a:pPr>
              <a:lnSpc>
                <a:spcPct val="150000"/>
              </a:lnSpc>
              <a:buFont typeface="Arial" charset="0"/>
              <a:buChar char="•"/>
              <a:defRPr/>
            </a:pPr>
            <a:r>
              <a:rPr lang="en-GB" sz="2800" dirty="0">
                <a:solidFill>
                  <a:schemeClr val="accent1">
                    <a:lumMod val="50000"/>
                  </a:schemeClr>
                </a:solidFill>
              </a:rPr>
              <a:t> Your children will continue reading through the colour bands </a:t>
            </a:r>
          </a:p>
          <a:p>
            <a:pPr>
              <a:lnSpc>
                <a:spcPct val="150000"/>
              </a:lnSpc>
              <a:buFont typeface="Arial" charset="0"/>
              <a:buChar char="•"/>
              <a:defRPr/>
            </a:pPr>
            <a:r>
              <a:rPr lang="en-GB" sz="2800" dirty="0">
                <a:solidFill>
                  <a:schemeClr val="accent1">
                    <a:lumMod val="50000"/>
                  </a:schemeClr>
                </a:solidFill>
                <a:highlight>
                  <a:srgbClr val="FFFF00"/>
                </a:highlight>
              </a:rPr>
              <a:t>Please try and read at home every night.</a:t>
            </a:r>
          </a:p>
          <a:p>
            <a:pPr>
              <a:lnSpc>
                <a:spcPct val="150000"/>
              </a:lnSpc>
              <a:defRPr/>
            </a:pPr>
            <a:r>
              <a:rPr lang="en-GB" sz="2800" dirty="0">
                <a:solidFill>
                  <a:schemeClr val="accent1">
                    <a:lumMod val="50000"/>
                  </a:schemeClr>
                </a:solidFill>
              </a:rPr>
              <a:t>In school the children will be involved in </a:t>
            </a:r>
          </a:p>
          <a:p>
            <a:pPr>
              <a:lnSpc>
                <a:spcPct val="150000"/>
              </a:lnSpc>
              <a:buFont typeface="Arial" charset="0"/>
              <a:buChar char="•"/>
              <a:defRPr/>
            </a:pPr>
            <a:r>
              <a:rPr lang="en-GB" sz="2800" dirty="0">
                <a:solidFill>
                  <a:schemeClr val="accent1">
                    <a:lumMod val="50000"/>
                  </a:schemeClr>
                </a:solidFill>
              </a:rPr>
              <a:t>Shared reading.</a:t>
            </a:r>
          </a:p>
          <a:p>
            <a:pPr>
              <a:lnSpc>
                <a:spcPct val="150000"/>
              </a:lnSpc>
              <a:buFont typeface="Arial" charset="0"/>
              <a:buChar char="•"/>
              <a:defRPr/>
            </a:pPr>
            <a:r>
              <a:rPr lang="en-GB" sz="2800" dirty="0">
                <a:solidFill>
                  <a:schemeClr val="accent1">
                    <a:lumMod val="50000"/>
                  </a:schemeClr>
                </a:solidFill>
              </a:rPr>
              <a:t>Reading across the curriculum.</a:t>
            </a:r>
          </a:p>
          <a:p>
            <a:pPr>
              <a:lnSpc>
                <a:spcPct val="150000"/>
              </a:lnSpc>
              <a:buFont typeface="Arial" charset="0"/>
              <a:buChar char="•"/>
              <a:defRPr/>
            </a:pPr>
            <a:r>
              <a:rPr lang="en-GB" sz="2800" dirty="0">
                <a:solidFill>
                  <a:schemeClr val="accent1">
                    <a:lumMod val="50000"/>
                  </a:schemeClr>
                </a:solidFill>
              </a:rPr>
              <a:t> Story time at the end of the day. </a:t>
            </a:r>
          </a:p>
        </p:txBody>
      </p:sp>
    </p:spTree>
    <p:extLst>
      <p:ext uri="{BB962C8B-B14F-4D97-AF65-F5344CB8AC3E}">
        <p14:creationId xmlns:p14="http://schemas.microsoft.com/office/powerpoint/2010/main" val="6949322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Curriculum</a:t>
            </a:r>
          </a:p>
        </p:txBody>
      </p:sp>
      <p:sp>
        <p:nvSpPr>
          <p:cNvPr id="3" name="Content Placeholder 2"/>
          <p:cNvSpPr>
            <a:spLocks noGrp="1"/>
          </p:cNvSpPr>
          <p:nvPr>
            <p:ph sz="quarter" idx="13"/>
          </p:nvPr>
        </p:nvSpPr>
        <p:spPr>
          <a:xfrm>
            <a:off x="683568" y="1196752"/>
            <a:ext cx="7632848" cy="4482832"/>
          </a:xfrm>
        </p:spPr>
        <p:txBody>
          <a:bodyPr>
            <a:normAutofit fontScale="77500" lnSpcReduction="20000"/>
          </a:bodyPr>
          <a:lstStyle/>
          <a:p>
            <a:pPr marL="45720" indent="0" algn="ctr">
              <a:buNone/>
            </a:pPr>
            <a:r>
              <a:rPr lang="en-GB" sz="2800" dirty="0">
                <a:solidFill>
                  <a:schemeClr val="accent1">
                    <a:lumMod val="50000"/>
                  </a:schemeClr>
                </a:solidFill>
              </a:rPr>
              <a:t>Curriculum map and autumn newsletter is on the website.</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Website</a:t>
            </a:r>
          </a:p>
          <a:p>
            <a:pPr marL="45720" indent="0" algn="ctr">
              <a:buNone/>
            </a:pPr>
            <a:r>
              <a:rPr lang="en-GB" sz="3100" dirty="0">
                <a:solidFill>
                  <a:schemeClr val="accent1">
                    <a:lumMod val="50000"/>
                  </a:schemeClr>
                </a:solidFill>
              </a:rPr>
              <a:t>Please keep checking the website dates and news.</a:t>
            </a:r>
          </a:p>
          <a:p>
            <a:pPr marL="45720" indent="0" algn="ctr">
              <a:buNone/>
            </a:pPr>
            <a:r>
              <a:rPr lang="en-GB" sz="3100" dirty="0">
                <a:solidFill>
                  <a:schemeClr val="accent1">
                    <a:lumMod val="50000"/>
                  </a:schemeClr>
                </a:solidFill>
              </a:rPr>
              <a:t>We will try to keep the website updated with lots of photos of your children at work and play.</a:t>
            </a:r>
          </a:p>
          <a:p>
            <a:pPr marL="45720" indent="0" algn="ctr">
              <a:buNone/>
            </a:pPr>
            <a:endParaRPr lang="en-GB" dirty="0">
              <a:solidFill>
                <a:schemeClr val="accent1">
                  <a:lumMod val="50000"/>
                </a:schemeClr>
              </a:solidFill>
            </a:endParaRP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Trips </a:t>
            </a: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You will also find information about after school clubs on the website. </a:t>
            </a:r>
          </a:p>
          <a:p>
            <a:pPr marL="45720" indent="0" algn="ctr">
              <a:buNone/>
            </a:pPr>
            <a:endParaRPr lang="en-GB" dirty="0">
              <a:solidFill>
                <a:schemeClr val="accent1">
                  <a:lumMod val="50000"/>
                </a:schemeClr>
              </a:solidFill>
            </a:endParaRPr>
          </a:p>
        </p:txBody>
      </p:sp>
      <p:pic>
        <p:nvPicPr>
          <p:cNvPr id="5" name="Picture 4">
            <a:extLst>
              <a:ext uri="{FF2B5EF4-FFF2-40B4-BE49-F238E27FC236}">
                <a16:creationId xmlns:a16="http://schemas.microsoft.com/office/drawing/2014/main" id="{5190B1C5-ED79-4678-BFAC-9ABAC8EA7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1667"/>
            <a:ext cx="9144000" cy="6474665"/>
          </a:xfrm>
          <a:prstGeom prst="rect">
            <a:avLst/>
          </a:prstGeom>
        </p:spPr>
      </p:pic>
    </p:spTree>
    <p:extLst>
      <p:ext uri="{BB962C8B-B14F-4D97-AF65-F5344CB8AC3E}">
        <p14:creationId xmlns:p14="http://schemas.microsoft.com/office/powerpoint/2010/main" val="17159076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182461" y="1844824"/>
            <a:ext cx="5775820" cy="4907560"/>
          </a:xfrm>
        </p:spPr>
        <p:txBody>
          <a:bodyPr>
            <a:normAutofit/>
          </a:bodyPr>
          <a:lstStyle/>
          <a:p>
            <a:pPr marL="257175" indent="-257175" algn="l">
              <a:buFont typeface="Arial" panose="020B0604020202020204" pitchFamily="34" charset="0"/>
              <a:buChar char="•"/>
            </a:pPr>
            <a:r>
              <a:rPr lang="en-GB" sz="900" dirty="0"/>
              <a:t>Attendance at school is mandatory for all children unless they are sick or have and appointment.</a:t>
            </a:r>
          </a:p>
          <a:p>
            <a:pPr marL="257175" indent="-257175" algn="l">
              <a:buFont typeface="Arial" panose="020B0604020202020204" pitchFamily="34" charset="0"/>
              <a:buChar char="•"/>
            </a:pPr>
            <a:r>
              <a:rPr lang="en-GB" sz="900" dirty="0"/>
              <a:t>The usual rules on absence continue to apply.  Well children are expected to attend daily, arrive on time and have the things that they need.  Reading books should be brought to school daily Limit the amount of things brought into school please. </a:t>
            </a:r>
          </a:p>
          <a:p>
            <a:pPr marL="257175" indent="-257175" algn="l">
              <a:buFont typeface="Arial" panose="020B0604020202020204" pitchFamily="34" charset="0"/>
              <a:buChar char="•"/>
            </a:pPr>
            <a:r>
              <a:rPr lang="en-GB" sz="900" dirty="0">
                <a:solidFill>
                  <a:schemeClr val="tx1"/>
                </a:solidFill>
              </a:rPr>
              <a:t>Parents have a vital role to play in deciding when to keep a child off school but we appreciate that this is now complicated by the current situation.  Children have already missed so much time in school so I would urge you to send them to school wherever possible. </a:t>
            </a:r>
          </a:p>
          <a:p>
            <a:pPr marL="257175" indent="-257175" algn="l">
              <a:buFont typeface="Arial" panose="020B0604020202020204" pitchFamily="34" charset="0"/>
              <a:buChar char="•"/>
            </a:pPr>
            <a:r>
              <a:rPr lang="en-GB" sz="900" dirty="0">
                <a:solidFill>
                  <a:schemeClr val="tx1"/>
                </a:solidFill>
              </a:rPr>
              <a:t>It’s a difficult judgement call but if in the past you would have sent your child to school with a runny nose, slight tummy pain, minor headache or just a bit under the weather it is still probably ok, if you feel they can manage the day  to send them in.  We will always contact you if we have concerns about your child.  Each case is different so feel free to speak to Mrs Edward.</a:t>
            </a:r>
          </a:p>
          <a:p>
            <a:pPr algn="l"/>
            <a:r>
              <a:rPr lang="en-GB" sz="900" dirty="0">
                <a:solidFill>
                  <a:srgbClr val="FF0000"/>
                </a:solidFill>
              </a:rPr>
              <a:t>First Response</a:t>
            </a:r>
          </a:p>
          <a:p>
            <a:pPr algn="l"/>
            <a:r>
              <a:rPr lang="en-GB" sz="900" dirty="0"/>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   This is part of  our safeguarding response to ensure everyone is safe and well.   As you can imagine, a home visit takes up a lot of time and it is usually the case that families have forgotten to call us. I’m sure you don’t want us on your doorstep so please remember to give us a call.   Thank you </a:t>
            </a:r>
          </a:p>
          <a:p>
            <a:pPr algn="l"/>
            <a:r>
              <a:rPr lang="en-GB" sz="900" dirty="0"/>
              <a:t>Some Covid reminders</a:t>
            </a:r>
          </a:p>
          <a:p>
            <a:pPr marL="257175" indent="-257175" algn="l">
              <a:buFont typeface="Arial" panose="020B0604020202020204" pitchFamily="34" charset="0"/>
              <a:buChar char="•"/>
            </a:pPr>
            <a:r>
              <a:rPr lang="en-GB" sz="900" dirty="0">
                <a:solidFill>
                  <a:srgbClr val="FF0000"/>
                </a:solidFill>
              </a:rPr>
              <a:t>Symptoms are Fever above 37.8, persistent cough,  shortness of breath, loss of taste or smell</a:t>
            </a:r>
          </a:p>
          <a:p>
            <a:pPr marL="257175" indent="-257175" algn="l">
              <a:buFont typeface="Arial" panose="020B0604020202020204" pitchFamily="34" charset="0"/>
              <a:buChar char="•"/>
            </a:pPr>
            <a:r>
              <a:rPr lang="en-GB" sz="900" dirty="0"/>
              <a:t>To Book at test call 119.   If </a:t>
            </a:r>
            <a:r>
              <a:rPr lang="en-GB" sz="900" b="1" dirty="0"/>
              <a:t>you or your </a:t>
            </a:r>
            <a:r>
              <a:rPr lang="en-GB" sz="900" dirty="0"/>
              <a:t>child are awaiting a test result do not come to school and do not come to the playground even if you are symptom free. </a:t>
            </a:r>
          </a:p>
          <a:p>
            <a:pPr marL="257175" indent="-257175" algn="l">
              <a:buFont typeface="Arial" panose="020B0604020202020204" pitchFamily="34" charset="0"/>
              <a:buChar char="•"/>
            </a:pPr>
            <a:r>
              <a:rPr lang="en-GB" sz="900" dirty="0"/>
              <a:t>See our Covid Pages of the website for additional guidance. </a:t>
            </a:r>
          </a:p>
          <a:p>
            <a:pPr marL="257175" indent="-257175" algn="l">
              <a:buFont typeface="Arial" panose="020B0604020202020204" pitchFamily="34" charset="0"/>
              <a:buChar char="•"/>
            </a:pPr>
            <a:endParaRPr lang="en-GB" sz="900" dirty="0"/>
          </a:p>
          <a:p>
            <a:pPr algn="l"/>
            <a:endParaRPr lang="en-GB" sz="900" dirty="0"/>
          </a:p>
          <a:p>
            <a:pPr marL="257175" indent="-257175" algn="l">
              <a:buFont typeface="Arial" panose="020B0604020202020204" pitchFamily="34" charset="0"/>
              <a:buChar char="•"/>
            </a:pPr>
            <a:endParaRPr lang="en-GB" sz="900" dirty="0"/>
          </a:p>
          <a:p>
            <a:pPr marL="257175" indent="-257175" algn="l">
              <a:buFont typeface="Arial" panose="020B0604020202020204" pitchFamily="34" charset="0"/>
              <a:buChar char="•"/>
            </a:pPr>
            <a:endParaRPr lang="en-GB" sz="900" dirty="0"/>
          </a:p>
        </p:txBody>
      </p:sp>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323528" y="208766"/>
            <a:ext cx="5184396" cy="427838"/>
          </a:xfrm>
        </p:spPr>
        <p:txBody>
          <a:bodyPr>
            <a:normAutofit fontScale="90000"/>
          </a:bodyPr>
          <a:lstStyle/>
          <a:p>
            <a:r>
              <a:rPr lang="en-GB" dirty="0"/>
              <a:t>Covid and attendance…</a:t>
            </a:r>
          </a:p>
        </p:txBody>
      </p:sp>
      <p:graphicFrame>
        <p:nvGraphicFramePr>
          <p:cNvPr id="6" name="Object 5">
            <a:extLst>
              <a:ext uri="{FF2B5EF4-FFF2-40B4-BE49-F238E27FC236}">
                <a16:creationId xmlns:a16="http://schemas.microsoft.com/office/drawing/2014/main" id="{21AA0FF4-E5A5-41BF-A9D8-25E196736BA1}"/>
              </a:ext>
            </a:extLst>
          </p:cNvPr>
          <p:cNvGraphicFramePr>
            <a:graphicFrameLocks noChangeAspect="1"/>
          </p:cNvGraphicFramePr>
          <p:nvPr>
            <p:extLst/>
          </p:nvPr>
        </p:nvGraphicFramePr>
        <p:xfrm>
          <a:off x="5958281" y="1140379"/>
          <a:ext cx="3003259" cy="4643306"/>
        </p:xfrm>
        <a:graphic>
          <a:graphicData uri="http://schemas.openxmlformats.org/presentationml/2006/ole">
            <mc:AlternateContent xmlns:mc="http://schemas.openxmlformats.org/markup-compatibility/2006">
              <mc:Choice xmlns:v="urn:schemas-microsoft-com:vml" Requires="v">
                <p:oleObj spid="_x0000_s2067" name="Acrobat Document" r:id="rId3" imgW="8019826" imgH="12201226" progId="AcroExch.Document.DC">
                  <p:embed/>
                </p:oleObj>
              </mc:Choice>
              <mc:Fallback>
                <p:oleObj name="Acrobat Document" r:id="rId3" imgW="8019826" imgH="12201226" progId="AcroExch.Document.DC">
                  <p:embed/>
                  <p:pic>
                    <p:nvPicPr>
                      <p:cNvPr id="6" name="Object 5">
                        <a:extLst>
                          <a:ext uri="{FF2B5EF4-FFF2-40B4-BE49-F238E27FC236}">
                            <a16:creationId xmlns:a16="http://schemas.microsoft.com/office/drawing/2014/main" id="{21AA0FF4-E5A5-41BF-A9D8-25E196736BA1}"/>
                          </a:ext>
                        </a:extLst>
                      </p:cNvPr>
                      <p:cNvPicPr/>
                      <p:nvPr/>
                    </p:nvPicPr>
                    <p:blipFill>
                      <a:blip r:embed="rId4"/>
                      <a:stretch>
                        <a:fillRect/>
                      </a:stretch>
                    </p:blipFill>
                    <p:spPr>
                      <a:xfrm>
                        <a:off x="5958281" y="1140379"/>
                        <a:ext cx="3003259" cy="4643306"/>
                      </a:xfrm>
                      <a:prstGeom prst="rect">
                        <a:avLst/>
                      </a:prstGeom>
                    </p:spPr>
                  </p:pic>
                </p:oleObj>
              </mc:Fallback>
            </mc:AlternateContent>
          </a:graphicData>
        </a:graphic>
      </p:graphicFrame>
    </p:spTree>
    <p:extLst>
      <p:ext uri="{BB962C8B-B14F-4D97-AF65-F5344CB8AC3E}">
        <p14:creationId xmlns:p14="http://schemas.microsoft.com/office/powerpoint/2010/main" val="847841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Assessment</a:t>
            </a:r>
          </a:p>
        </p:txBody>
      </p:sp>
      <p:sp>
        <p:nvSpPr>
          <p:cNvPr id="3" name="Content Placeholder 2"/>
          <p:cNvSpPr>
            <a:spLocks noGrp="1"/>
          </p:cNvSpPr>
          <p:nvPr>
            <p:ph sz="quarter" idx="13"/>
          </p:nvPr>
        </p:nvSpPr>
        <p:spPr>
          <a:xfrm>
            <a:off x="251520" y="1196752"/>
            <a:ext cx="8640960" cy="5472608"/>
          </a:xfrm>
        </p:spPr>
        <p:txBody>
          <a:bodyPr>
            <a:normAutofit fontScale="47500" lnSpcReduction="20000"/>
          </a:bodyPr>
          <a:lstStyle/>
          <a:p>
            <a:pPr marL="45720" indent="0" algn="ctr">
              <a:buNone/>
            </a:pPr>
            <a:r>
              <a:rPr lang="en-GB" sz="3200" dirty="0">
                <a:solidFill>
                  <a:schemeClr val="accent1">
                    <a:lumMod val="50000"/>
                  </a:schemeClr>
                </a:solidFill>
              </a:rPr>
              <a:t>Assessment takes place at the end of each half term.</a:t>
            </a:r>
          </a:p>
          <a:p>
            <a:pPr marL="45720" indent="0" algn="ctr">
              <a:buNone/>
            </a:pPr>
            <a:r>
              <a:rPr lang="en-GB" sz="3200" dirty="0">
                <a:solidFill>
                  <a:schemeClr val="accent1">
                    <a:lumMod val="50000"/>
                  </a:schemeClr>
                </a:solidFill>
              </a:rPr>
              <a:t>We track progress using Target Tracker.</a:t>
            </a:r>
          </a:p>
          <a:p>
            <a:pPr marL="45720" indent="0" algn="ctr">
              <a:buNone/>
            </a:pPr>
            <a:r>
              <a:rPr lang="en-GB" sz="3200" dirty="0">
                <a:solidFill>
                  <a:schemeClr val="accent1">
                    <a:lumMod val="50000"/>
                  </a:schemeClr>
                </a:solidFill>
              </a:rPr>
              <a:t>The children work to meet all the objectives on the ladders you’ve been given.</a:t>
            </a:r>
          </a:p>
          <a:p>
            <a:pPr marL="45720" indent="0" algn="ctr">
              <a:buNone/>
            </a:pP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Your children are in Year 2 so we are in Band 2</a:t>
            </a:r>
          </a:p>
          <a:p>
            <a:pPr marL="45720" indent="0">
              <a:buNone/>
            </a:pPr>
            <a:r>
              <a:rPr lang="en-GB" sz="3300" dirty="0">
                <a:solidFill>
                  <a:schemeClr val="accent1">
                    <a:lumMod val="50000"/>
                  </a:schemeClr>
                </a:solidFill>
              </a:rPr>
              <a:t>   Each band has been split into six sections</a:t>
            </a:r>
          </a:p>
          <a:p>
            <a:r>
              <a:rPr lang="en-GB" sz="3300" dirty="0">
                <a:solidFill>
                  <a:schemeClr val="accent1">
                    <a:lumMod val="50000"/>
                  </a:schemeClr>
                </a:solidFill>
              </a:rPr>
              <a:t>Beginning and Beginning Plus   ( B and B+)</a:t>
            </a:r>
          </a:p>
          <a:p>
            <a:r>
              <a:rPr lang="en-GB" sz="3400" dirty="0">
                <a:solidFill>
                  <a:schemeClr val="accent1">
                    <a:lumMod val="50000"/>
                  </a:schemeClr>
                </a:solidFill>
              </a:rPr>
              <a:t>Working Within and Working within Plus – Up to 70% of the statements are confidently achieved   (W and W+)</a:t>
            </a:r>
          </a:p>
          <a:p>
            <a:r>
              <a:rPr lang="en-GB" sz="3400" dirty="0">
                <a:solidFill>
                  <a:schemeClr val="accent1">
                    <a:lumMod val="50000"/>
                  </a:schemeClr>
                </a:solidFill>
              </a:rPr>
              <a:t>Secure and Secure Plus (S and S+)</a:t>
            </a:r>
          </a:p>
          <a:p>
            <a:pPr marL="45720" indent="0">
              <a:buNone/>
            </a:pPr>
            <a:r>
              <a:rPr lang="en-GB" sz="3200" dirty="0">
                <a:solidFill>
                  <a:schemeClr val="accent1">
                    <a:lumMod val="50000"/>
                  </a:schemeClr>
                </a:solidFill>
              </a:rPr>
              <a:t>   We aim for most children to make 6 bands of progress each year </a:t>
            </a:r>
          </a:p>
          <a:p>
            <a:pPr marL="45720" indent="0" algn="ctr">
              <a:buNone/>
            </a:pP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If you’d like more information, here is a full explanation of the assessment process on the website.</a:t>
            </a:r>
          </a:p>
          <a:p>
            <a:pPr marL="45720" indent="0" algn="ctr">
              <a:buNone/>
            </a:pP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To support our Teacher assessment, at the end of KS1, we use the Teacher assessment framework.</a:t>
            </a:r>
          </a:p>
          <a:p>
            <a:pPr marL="45720" indent="0" algn="ctr">
              <a:buNone/>
            </a:pPr>
            <a:r>
              <a:rPr lang="en-GB" sz="3200" dirty="0">
                <a:solidFill>
                  <a:schemeClr val="accent1">
                    <a:lumMod val="50000"/>
                  </a:schemeClr>
                </a:solidFill>
              </a:rPr>
              <a:t>Please make sure you have taken: </a:t>
            </a:r>
          </a:p>
          <a:p>
            <a:pPr algn="ctr">
              <a:buFont typeface="Wingdings" pitchFamily="2" charset="2"/>
              <a:buChar char="Ø"/>
            </a:pPr>
            <a:r>
              <a:rPr lang="en-GB" sz="3200" dirty="0">
                <a:solidFill>
                  <a:schemeClr val="accent1">
                    <a:lumMod val="50000"/>
                  </a:schemeClr>
                </a:solidFill>
              </a:rPr>
              <a:t> English and maths ladders</a:t>
            </a:r>
          </a:p>
          <a:p>
            <a:pPr algn="ctr">
              <a:buFont typeface="Wingdings" pitchFamily="2" charset="2"/>
              <a:buChar char="Ø"/>
            </a:pPr>
            <a:r>
              <a:rPr lang="en-GB" sz="3200" dirty="0">
                <a:solidFill>
                  <a:schemeClr val="accent1">
                    <a:lumMod val="50000"/>
                  </a:schemeClr>
                </a:solidFill>
              </a:rPr>
              <a:t>Writing  assessment sheet</a:t>
            </a:r>
          </a:p>
          <a:p>
            <a:pPr algn="ctr">
              <a:buFont typeface="Wingdings" pitchFamily="2" charset="2"/>
              <a:buChar char="Ø"/>
            </a:pPr>
            <a:r>
              <a:rPr lang="en-GB" sz="3200" dirty="0">
                <a:solidFill>
                  <a:schemeClr val="accent1">
                    <a:lumMod val="50000"/>
                  </a:schemeClr>
                </a:solidFill>
              </a:rPr>
              <a:t>Spelling lists </a:t>
            </a:r>
          </a:p>
          <a:p>
            <a:pPr marL="45720" indent="0" algn="ctr">
              <a:buNone/>
            </a:pPr>
            <a:endParaRPr lang="en-GB" dirty="0">
              <a:solidFill>
                <a:schemeClr val="accent1">
                  <a:lumMod val="50000"/>
                </a:schemeClr>
              </a:solidFill>
            </a:endParaRPr>
          </a:p>
        </p:txBody>
      </p:sp>
    </p:spTree>
    <p:extLst>
      <p:ext uri="{BB962C8B-B14F-4D97-AF65-F5344CB8AC3E}">
        <p14:creationId xmlns:p14="http://schemas.microsoft.com/office/powerpoint/2010/main" val="4211739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43000" y="1047052"/>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nvPr>
        </p:nvGraphicFramePr>
        <p:xfrm>
          <a:off x="1142999" y="2228850"/>
          <a:ext cx="7372350" cy="33097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Website and Twitter</a:t>
            </a:r>
          </a:p>
        </p:txBody>
      </p:sp>
      <p:sp>
        <p:nvSpPr>
          <p:cNvPr id="5" name="Content Placeholder 4">
            <a:extLst>
              <a:ext uri="{FF2B5EF4-FFF2-40B4-BE49-F238E27FC236}">
                <a16:creationId xmlns:a16="http://schemas.microsoft.com/office/drawing/2014/main" id="{9F33F91D-F850-4AD1-A7DA-6D81D0E26DC3}"/>
              </a:ext>
            </a:extLst>
          </p:cNvPr>
          <p:cNvSpPr>
            <a:spLocks noGrp="1"/>
          </p:cNvSpPr>
          <p:nvPr>
            <p:ph sz="quarter" idx="13"/>
          </p:nvPr>
        </p:nvSpPr>
        <p:spPr>
          <a:xfrm>
            <a:off x="1259632" y="1916832"/>
            <a:ext cx="6400800" cy="2664296"/>
          </a:xfrm>
        </p:spPr>
        <p:txBody>
          <a:bodyPr>
            <a:normAutofit lnSpcReduction="10000"/>
          </a:bodyPr>
          <a:lstStyle/>
          <a:p>
            <a:r>
              <a:rPr lang="en-GB" dirty="0"/>
              <a:t>Please remember the website holds lots of information and photos of your children.</a:t>
            </a:r>
          </a:p>
          <a:p>
            <a:r>
              <a:rPr lang="en-GB" dirty="0"/>
              <a:t>Also twitter gives instant updates of what is going on in school.</a:t>
            </a:r>
          </a:p>
          <a:p>
            <a:endParaRPr lang="en-GB" dirty="0"/>
          </a:p>
          <a:p>
            <a:endParaRPr lang="en-GB" dirty="0"/>
          </a:p>
          <a:p>
            <a:pPr marL="45720" indent="0">
              <a:buNone/>
            </a:pPr>
            <a:r>
              <a:rPr lang="en-GB" dirty="0"/>
              <a:t>  </a:t>
            </a:r>
          </a:p>
        </p:txBody>
      </p:sp>
    </p:spTree>
    <p:extLst>
      <p:ext uri="{BB962C8B-B14F-4D97-AF65-F5344CB8AC3E}">
        <p14:creationId xmlns:p14="http://schemas.microsoft.com/office/powerpoint/2010/main" val="37536620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E0716-0774-4B94-9B90-B21281D3CA45}"/>
              </a:ext>
            </a:extLst>
          </p:cNvPr>
          <p:cNvSpPr>
            <a:spLocks noGrp="1"/>
          </p:cNvSpPr>
          <p:nvPr>
            <p:ph type="title"/>
          </p:nvPr>
        </p:nvSpPr>
        <p:spPr/>
        <p:txBody>
          <a:bodyPr/>
          <a:lstStyle/>
          <a:p>
            <a:endParaRPr lang="en-GB" dirty="0"/>
          </a:p>
        </p:txBody>
      </p:sp>
      <p:pic>
        <p:nvPicPr>
          <p:cNvPr id="4" name="Content Placeholder 3">
            <a:extLst>
              <a:ext uri="{FF2B5EF4-FFF2-40B4-BE49-F238E27FC236}">
                <a16:creationId xmlns:a16="http://schemas.microsoft.com/office/drawing/2014/main" id="{9F7B3BAF-FF00-4393-8DF8-6C7197C6F091}"/>
              </a:ext>
            </a:extLst>
          </p:cNvPr>
          <p:cNvPicPr>
            <a:picLocks noGrp="1" noChangeAspect="1"/>
          </p:cNvPicPr>
          <p:nvPr>
            <p:ph sz="quarter" idx="13"/>
          </p:nvPr>
        </p:nvPicPr>
        <p:blipFill>
          <a:blip r:embed="rId2"/>
          <a:stretch>
            <a:fillRect/>
          </a:stretch>
        </p:blipFill>
        <p:spPr>
          <a:xfrm>
            <a:off x="467544" y="404664"/>
            <a:ext cx="8208912" cy="5904656"/>
          </a:xfrm>
          <a:prstGeom prst="rect">
            <a:avLst/>
          </a:prstGeom>
        </p:spPr>
      </p:pic>
    </p:spTree>
    <p:extLst>
      <p:ext uri="{BB962C8B-B14F-4D97-AF65-F5344CB8AC3E}">
        <p14:creationId xmlns:p14="http://schemas.microsoft.com/office/powerpoint/2010/main" val="4454990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556D65-1378-4EA4-9DC4-D17D1346413F}"/>
              </a:ext>
            </a:extLst>
          </p:cNvPr>
          <p:cNvPicPr>
            <a:picLocks noChangeAspect="1"/>
          </p:cNvPicPr>
          <p:nvPr/>
        </p:nvPicPr>
        <p:blipFill>
          <a:blip r:embed="rId2"/>
          <a:stretch>
            <a:fillRect/>
          </a:stretch>
        </p:blipFill>
        <p:spPr>
          <a:xfrm>
            <a:off x="251520" y="188640"/>
            <a:ext cx="4736300" cy="3789040"/>
          </a:xfrm>
          <a:prstGeom prst="rect">
            <a:avLst/>
          </a:prstGeom>
        </p:spPr>
      </p:pic>
      <p:pic>
        <p:nvPicPr>
          <p:cNvPr id="3" name="Picture 2">
            <a:extLst>
              <a:ext uri="{FF2B5EF4-FFF2-40B4-BE49-F238E27FC236}">
                <a16:creationId xmlns:a16="http://schemas.microsoft.com/office/drawing/2014/main" id="{67003DD8-AB21-4D77-9630-D72CAC26CF1A}"/>
              </a:ext>
            </a:extLst>
          </p:cNvPr>
          <p:cNvPicPr>
            <a:picLocks noChangeAspect="1"/>
          </p:cNvPicPr>
          <p:nvPr/>
        </p:nvPicPr>
        <p:blipFill>
          <a:blip r:embed="rId3"/>
          <a:stretch>
            <a:fillRect/>
          </a:stretch>
        </p:blipFill>
        <p:spPr>
          <a:xfrm>
            <a:off x="4349123" y="836712"/>
            <a:ext cx="4556280" cy="3645024"/>
          </a:xfrm>
          <a:prstGeom prst="rect">
            <a:avLst/>
          </a:prstGeom>
        </p:spPr>
      </p:pic>
      <p:sp>
        <p:nvSpPr>
          <p:cNvPr id="4" name="TextBox 3">
            <a:extLst>
              <a:ext uri="{FF2B5EF4-FFF2-40B4-BE49-F238E27FC236}">
                <a16:creationId xmlns:a16="http://schemas.microsoft.com/office/drawing/2014/main" id="{D463CA2E-4E1B-4E2E-9352-F0C1F4EFA060}"/>
              </a:ext>
            </a:extLst>
          </p:cNvPr>
          <p:cNvSpPr txBox="1"/>
          <p:nvPr/>
        </p:nvSpPr>
        <p:spPr>
          <a:xfrm>
            <a:off x="539552" y="4869160"/>
            <a:ext cx="8208912" cy="1477328"/>
          </a:xfrm>
          <a:prstGeom prst="rect">
            <a:avLst/>
          </a:prstGeom>
          <a:noFill/>
        </p:spPr>
        <p:txBody>
          <a:bodyPr wrap="square" rtlCol="0">
            <a:spAutoFit/>
          </a:bodyPr>
          <a:lstStyle/>
          <a:p>
            <a:r>
              <a:rPr lang="en-GB" dirty="0"/>
              <a:t>User friendly guides on all areas of ICT, gaming, social media and top tips for online safety. </a:t>
            </a:r>
          </a:p>
          <a:p>
            <a:endParaRPr lang="en-GB" dirty="0"/>
          </a:p>
          <a:p>
            <a:r>
              <a:rPr lang="en-GB" dirty="0"/>
              <a:t>To sign up please download the app, chose parent as your role and make use of the advice and support offered plus the online training support. </a:t>
            </a:r>
          </a:p>
        </p:txBody>
      </p:sp>
    </p:spTree>
    <p:extLst>
      <p:ext uri="{BB962C8B-B14F-4D97-AF65-F5344CB8AC3E}">
        <p14:creationId xmlns:p14="http://schemas.microsoft.com/office/powerpoint/2010/main" val="15006306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marL="0" indent="0" algn="ctr">
              <a:buNone/>
            </a:pPr>
            <a:r>
              <a:rPr lang="en-GB" dirty="0">
                <a:solidFill>
                  <a:schemeClr val="accent1">
                    <a:lumMod val="50000"/>
                  </a:schemeClr>
                </a:solidFill>
              </a:rPr>
              <a:t>Phonics</a:t>
            </a:r>
          </a:p>
        </p:txBody>
      </p:sp>
      <p:sp>
        <p:nvSpPr>
          <p:cNvPr id="5" name="Content Placeholder 4">
            <a:extLst>
              <a:ext uri="{FF2B5EF4-FFF2-40B4-BE49-F238E27FC236}">
                <a16:creationId xmlns:a16="http://schemas.microsoft.com/office/drawing/2014/main" id="{9F33F91D-F850-4AD1-A7DA-6D81D0E26DC3}"/>
              </a:ext>
            </a:extLst>
          </p:cNvPr>
          <p:cNvSpPr>
            <a:spLocks noGrp="1"/>
          </p:cNvSpPr>
          <p:nvPr>
            <p:ph sz="quarter" idx="13"/>
          </p:nvPr>
        </p:nvSpPr>
        <p:spPr>
          <a:xfrm>
            <a:off x="1259632" y="1916832"/>
            <a:ext cx="6400800" cy="2664296"/>
          </a:xfrm>
        </p:spPr>
        <p:txBody>
          <a:bodyPr>
            <a:normAutofit fontScale="77500" lnSpcReduction="20000"/>
          </a:bodyPr>
          <a:lstStyle/>
          <a:p>
            <a:r>
              <a:rPr lang="en-GB" sz="3200" dirty="0">
                <a:solidFill>
                  <a:schemeClr val="tx2"/>
                </a:solidFill>
              </a:rPr>
              <a:t>Due to the school closures, children in Year 1 missed the Year 1 Phonics screening assessment.</a:t>
            </a:r>
          </a:p>
          <a:p>
            <a:r>
              <a:rPr lang="en-GB" sz="3200" dirty="0">
                <a:solidFill>
                  <a:schemeClr val="tx2"/>
                </a:solidFill>
              </a:rPr>
              <a:t>Children will now complete this during the second half of the Autumn term.</a:t>
            </a:r>
          </a:p>
          <a:p>
            <a:endParaRPr lang="en-GB" dirty="0"/>
          </a:p>
          <a:p>
            <a:pPr marL="45720" indent="0">
              <a:buNone/>
            </a:pPr>
            <a:r>
              <a:rPr lang="en-GB" dirty="0"/>
              <a:t>  </a:t>
            </a:r>
          </a:p>
        </p:txBody>
      </p:sp>
    </p:spTree>
    <p:extLst>
      <p:ext uri="{BB962C8B-B14F-4D97-AF65-F5344CB8AC3E}">
        <p14:creationId xmlns:p14="http://schemas.microsoft.com/office/powerpoint/2010/main" val="7453487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611560" y="875593"/>
            <a:ext cx="7488832" cy="5040560"/>
          </a:xfrm>
        </p:spPr>
        <p:txBody>
          <a:bodyPr>
            <a:normAutofit/>
          </a:bodyPr>
          <a:lstStyle/>
          <a:p>
            <a:pPr marL="45720" indent="0" algn="ctr">
              <a:buNone/>
            </a:pPr>
            <a:endParaRPr lang="en-GB" dirty="0">
              <a:solidFill>
                <a:schemeClr val="accent1">
                  <a:lumMod val="50000"/>
                </a:schemeClr>
              </a:solidFill>
            </a:endParaRPr>
          </a:p>
          <a:p>
            <a:pPr marL="45720" indent="0" algn="ctr">
              <a:buNone/>
            </a:pPr>
            <a:r>
              <a:rPr lang="en-GB" sz="2400" b="1" dirty="0">
                <a:solidFill>
                  <a:schemeClr val="accent1">
                    <a:lumMod val="50000"/>
                  </a:schemeClr>
                </a:solidFill>
                <a:effectLst>
                  <a:reflection blurRad="6350" stA="55000" endA="300" endPos="45500" dir="5400000" sy="-100000" algn="bl" rotWithShape="0"/>
                </a:effectLst>
              </a:rPr>
              <a:t>SATS</a:t>
            </a:r>
            <a:r>
              <a:rPr lang="en-GB" dirty="0">
                <a:solidFill>
                  <a:schemeClr val="accent1">
                    <a:lumMod val="50000"/>
                  </a:schemeClr>
                </a:solidFill>
              </a:rPr>
              <a:t> </a:t>
            </a: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All Year 2 children sit SATS tests in Maths, Reading and SPAG (spelling, punctuation and grammar) in May.</a:t>
            </a:r>
          </a:p>
          <a:p>
            <a:pPr marL="45720" indent="0" algn="ctr">
              <a:buNone/>
            </a:pPr>
            <a:r>
              <a:rPr lang="en-GB" dirty="0">
                <a:solidFill>
                  <a:schemeClr val="accent1">
                    <a:lumMod val="50000"/>
                  </a:schemeClr>
                </a:solidFill>
              </a:rPr>
              <a:t>There is no writing test but writing is teacher assessed.  </a:t>
            </a:r>
          </a:p>
          <a:p>
            <a:pPr marL="45720" indent="0" algn="ctr">
              <a:buNone/>
            </a:pPr>
            <a:r>
              <a:rPr lang="en-GB" dirty="0">
                <a:solidFill>
                  <a:schemeClr val="accent1">
                    <a:lumMod val="50000"/>
                  </a:schemeClr>
                </a:solidFill>
              </a:rPr>
              <a:t>More information will be given nearer the time but please be reassured that the testing process will be as stress free as possible. </a:t>
            </a:r>
          </a:p>
          <a:p>
            <a:pPr marL="45720" indent="0" algn="ctr">
              <a:buNone/>
            </a:pPr>
            <a:endParaRPr lang="en-GB" dirty="0"/>
          </a:p>
          <a:p>
            <a:pPr marL="45720" indent="0" algn="ctr">
              <a:buNone/>
            </a:pPr>
            <a:endParaRPr lang="en-GB" dirty="0"/>
          </a:p>
        </p:txBody>
      </p:sp>
      <p:pic>
        <p:nvPicPr>
          <p:cNvPr id="1030" name="Picture 6" descr="C:\Users\bondd.SPPS.003\AppData\Local\Microsoft\Windows\Temporary Internet Files\Content.IE5\SNEE4STG\MC90028197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52722" y="4941168"/>
            <a:ext cx="1802282" cy="1707185"/>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C:\Users\Home\AppData\Local\Microsoft\Windows\Temporary Internet Files\Content.IE5\A2F2AC72\estudiante[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6632"/>
            <a:ext cx="1347595" cy="15179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9007018"/>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3428</TotalTime>
  <Words>1461</Words>
  <Application>Microsoft Office PowerPoint</Application>
  <PresentationFormat>On-screen Show (4:3)</PresentationFormat>
  <Paragraphs>243</Paragraphs>
  <Slides>23</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23</vt:i4>
      </vt:variant>
    </vt:vector>
  </HeadingPairs>
  <TitlesOfParts>
    <vt:vector size="32" baseType="lpstr">
      <vt:lpstr>Arial</vt:lpstr>
      <vt:lpstr>Calibri</vt:lpstr>
      <vt:lpstr>Georgia</vt:lpstr>
      <vt:lpstr>montserratregular</vt:lpstr>
      <vt:lpstr>Times New Roman</vt:lpstr>
      <vt:lpstr>Trebuchet MS</vt:lpstr>
      <vt:lpstr>Wingdings</vt:lpstr>
      <vt:lpstr>Slipstream</vt:lpstr>
      <vt:lpstr>Acrobat Document</vt:lpstr>
      <vt:lpstr>Welcome to year 2</vt:lpstr>
      <vt:lpstr>PowerPoint Presentation</vt:lpstr>
      <vt:lpstr>PowerPoint Presentation</vt:lpstr>
      <vt:lpstr>PowerPoint Presentation</vt:lpstr>
      <vt:lpstr>Year 2 staff</vt:lpstr>
      <vt:lpstr>Routines</vt:lpstr>
      <vt:lpstr>Housekeeping!</vt:lpstr>
      <vt:lpstr>Class Timetable</vt:lpstr>
      <vt:lpstr>PowerPoint Presentation</vt:lpstr>
      <vt:lpstr>PowerPoint Presentation</vt:lpstr>
      <vt:lpstr>Badges</vt:lpstr>
      <vt:lpstr>Medical</vt:lpstr>
      <vt:lpstr>Homework</vt:lpstr>
      <vt:lpstr>Reading</vt:lpstr>
      <vt:lpstr>Curriculum</vt:lpstr>
      <vt:lpstr>Covid and attendance…</vt:lpstr>
      <vt:lpstr>Assessment</vt:lpstr>
      <vt:lpstr>ST PHILIP’S CE PRIMARY SUPPORT TRIANGLE SENDCO - Mrs Klaassen</vt:lpstr>
      <vt:lpstr>Website and Twitter</vt:lpstr>
      <vt:lpstr>PowerPoint Presentation</vt:lpstr>
      <vt:lpstr>PowerPoint Presentation</vt:lpstr>
      <vt:lpstr>Phonics</vt:lpstr>
      <vt:lpstr>PowerPoint Presentation</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Jean Owen</cp:lastModifiedBy>
  <cp:revision>100</cp:revision>
  <dcterms:created xsi:type="dcterms:W3CDTF">2014-09-15T15:29:28Z</dcterms:created>
  <dcterms:modified xsi:type="dcterms:W3CDTF">2021-09-08T10:42:40Z</dcterms:modified>
</cp:coreProperties>
</file>