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5" r:id="rId5"/>
    <p:sldId id="266" r:id="rId6"/>
    <p:sldId id="259" r:id="rId7"/>
    <p:sldId id="261" r:id="rId8"/>
    <p:sldId id="262" r:id="rId9"/>
    <p:sldId id="263" r:id="rId10"/>
    <p:sldId id="264" r:id="rId11"/>
    <p:sldId id="2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23D93-5E6E-49B6-9A5D-15F260CFD89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CA6EB8-F971-4B34-901C-4D90BB42C7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6273AB1-BC14-4B97-B8D7-6E20C8BE521C}"/>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5" name="Footer Placeholder 4">
            <a:extLst>
              <a:ext uri="{FF2B5EF4-FFF2-40B4-BE49-F238E27FC236}">
                <a16:creationId xmlns:a16="http://schemas.microsoft.com/office/drawing/2014/main" id="{A8976549-CD37-438C-AA1D-327DD994C8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0BCC09-FA44-4E32-8CB2-A9E5B9347FFB}"/>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2043957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98008-E2E1-4549-A364-7310612F634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145322-CF10-4D0E-AA15-B5C9A8E9E2E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EA0095-080B-4D42-96E4-F9713A52C1F1}"/>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5" name="Footer Placeholder 4">
            <a:extLst>
              <a:ext uri="{FF2B5EF4-FFF2-40B4-BE49-F238E27FC236}">
                <a16:creationId xmlns:a16="http://schemas.microsoft.com/office/drawing/2014/main" id="{92ECED1D-D0A4-4814-995D-14DD803EAC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9978A8-5D18-49E8-B250-9E3B9621BF5C}"/>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2137952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982E9-74A0-4192-8958-A190E4A40A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A0DCE16-4DDF-4A2E-8FCF-3F1870C35D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649539B-FB27-4C18-8EE8-55BB6D5AF1A7}"/>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5" name="Footer Placeholder 4">
            <a:extLst>
              <a:ext uri="{FF2B5EF4-FFF2-40B4-BE49-F238E27FC236}">
                <a16:creationId xmlns:a16="http://schemas.microsoft.com/office/drawing/2014/main" id="{D4CBB3D9-3B5E-4F44-87E7-F14D8B6D8C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BDCD7D-1082-434C-B4A3-4DEBBBB999F9}"/>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3914186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49475-92A3-4F90-82D1-71E3654E6E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3C387C-6DDA-49C9-9662-EDD755C96A0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1F83106-10E3-4BE6-B0AE-73F34361730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06CEA7D-362B-4D5C-88EF-DC17DC69B502}"/>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6" name="Footer Placeholder 5">
            <a:extLst>
              <a:ext uri="{FF2B5EF4-FFF2-40B4-BE49-F238E27FC236}">
                <a16:creationId xmlns:a16="http://schemas.microsoft.com/office/drawing/2014/main" id="{BDEDA257-20C6-4E65-A4CA-39A18442CB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CE9D91-7C18-4929-8F1E-8140C829B3CE}"/>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2667558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1DD6D-E0A5-44D2-B25E-E3D0452D9C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24E51C-52BE-4BBA-9B07-B4C4664D84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418CF3A-C15A-4A91-AE6A-108445AA4D8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7BE6D4C-8947-4164-8ADB-FA978335BA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79993DD-6350-4640-8ABD-DA63F8D3B56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2E4BC5E-6212-4834-888D-E0C68B38F7D3}"/>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8" name="Footer Placeholder 7">
            <a:extLst>
              <a:ext uri="{FF2B5EF4-FFF2-40B4-BE49-F238E27FC236}">
                <a16:creationId xmlns:a16="http://schemas.microsoft.com/office/drawing/2014/main" id="{93E3BDFF-FB02-4698-AD34-397E76F38C6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0E0D24-DE03-4855-8CB7-BB9A3F62F99D}"/>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1305401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3CB18-5D13-462D-8B9C-3D7C521F426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FB12C39-17F3-4F71-92AB-32DD00484FC8}"/>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4" name="Footer Placeholder 3">
            <a:extLst>
              <a:ext uri="{FF2B5EF4-FFF2-40B4-BE49-F238E27FC236}">
                <a16:creationId xmlns:a16="http://schemas.microsoft.com/office/drawing/2014/main" id="{BD1A14C5-739A-4F35-A76C-16A0F1A3D6E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3EECA90-57AD-4166-8CE9-AC4A1D058B53}"/>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15948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02A294E-53D6-4F7C-9996-63AC169B8EF0}"/>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3" name="Footer Placeholder 2">
            <a:extLst>
              <a:ext uri="{FF2B5EF4-FFF2-40B4-BE49-F238E27FC236}">
                <a16:creationId xmlns:a16="http://schemas.microsoft.com/office/drawing/2014/main" id="{2252892B-F0E9-4DBF-B623-D2880F27F3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9BCF514-F705-4165-8EAC-FA7BEC7C3BAE}"/>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2478569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7EE7B-AB46-4F9D-B35D-65305A8829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64DCBD8-A65D-4D38-A4A2-EDD58E478D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D34076-AA69-436F-A4AC-408CEA5A84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B918F3B-65A3-4BE1-AFB0-F09DB8779318}"/>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6" name="Footer Placeholder 5">
            <a:extLst>
              <a:ext uri="{FF2B5EF4-FFF2-40B4-BE49-F238E27FC236}">
                <a16:creationId xmlns:a16="http://schemas.microsoft.com/office/drawing/2014/main" id="{01C2A2E7-472D-4D3F-90AC-E698195817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64D866-A537-44FE-8534-24BA0C8C2C4F}"/>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256677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34A37-2919-4F27-BFEB-7C4134FD86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AD6F00E-4100-47C3-8C66-7D93265611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85FC611-7354-4CF6-BBCE-94CB02AA48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A53ABC9-E572-4AC8-AAB0-7B517588F49D}"/>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6" name="Footer Placeholder 5">
            <a:extLst>
              <a:ext uri="{FF2B5EF4-FFF2-40B4-BE49-F238E27FC236}">
                <a16:creationId xmlns:a16="http://schemas.microsoft.com/office/drawing/2014/main" id="{4234D088-AD03-4D0D-9741-7E7EC50CCF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B17017-3E32-43C1-9B7B-077C6549FF7C}"/>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1278566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1684F-ACA8-4268-827C-3CB67D453E2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8A4BF8-341F-420C-B618-9E0F5447CD5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F4BBA5-E737-476A-AEF6-A43926F85A86}"/>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5" name="Footer Placeholder 4">
            <a:extLst>
              <a:ext uri="{FF2B5EF4-FFF2-40B4-BE49-F238E27FC236}">
                <a16:creationId xmlns:a16="http://schemas.microsoft.com/office/drawing/2014/main" id="{70F8F1C9-89E0-41B8-A878-279A2F4DE0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B020A0-6B25-460B-A0BF-81DD01FFC618}"/>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1946960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9D74A5-282B-4D51-AA96-957D3A1AC5D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54C138-4C02-4F20-A347-B94D1792092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C112C9-DEED-47F6-8171-110C43512BA9}"/>
              </a:ext>
            </a:extLst>
          </p:cNvPr>
          <p:cNvSpPr>
            <a:spLocks noGrp="1"/>
          </p:cNvSpPr>
          <p:nvPr>
            <p:ph type="dt" sz="half" idx="10"/>
          </p:nvPr>
        </p:nvSpPr>
        <p:spPr/>
        <p:txBody>
          <a:bodyPr/>
          <a:lstStyle/>
          <a:p>
            <a:fld id="{4DE11C6F-B281-4785-A6C3-75DD284EACEB}" type="datetimeFigureOut">
              <a:rPr lang="en-GB" smtClean="0"/>
              <a:t>29/10/2020</a:t>
            </a:fld>
            <a:endParaRPr lang="en-GB"/>
          </a:p>
        </p:txBody>
      </p:sp>
      <p:sp>
        <p:nvSpPr>
          <p:cNvPr id="5" name="Footer Placeholder 4">
            <a:extLst>
              <a:ext uri="{FF2B5EF4-FFF2-40B4-BE49-F238E27FC236}">
                <a16:creationId xmlns:a16="http://schemas.microsoft.com/office/drawing/2014/main" id="{3816E8F0-1F49-48B1-A7E2-2BE3B24E8B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D5AA8F-EA1D-43AA-A285-28A94D99C6B6}"/>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904885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74F93-80A9-4410-9645-F661C49A5A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EF62BB-6B3D-4A01-BF13-47F28734F7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5B0012-B5C1-41C8-BBCD-A220A07CD6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E11C6F-B281-4785-A6C3-75DD284EACEB}" type="datetimeFigureOut">
              <a:rPr lang="en-GB" smtClean="0"/>
              <a:t>29/10/2020</a:t>
            </a:fld>
            <a:endParaRPr lang="en-GB"/>
          </a:p>
        </p:txBody>
      </p:sp>
      <p:sp>
        <p:nvSpPr>
          <p:cNvPr id="5" name="Footer Placeholder 4">
            <a:extLst>
              <a:ext uri="{FF2B5EF4-FFF2-40B4-BE49-F238E27FC236}">
                <a16:creationId xmlns:a16="http://schemas.microsoft.com/office/drawing/2014/main" id="{0B895496-BB5F-4F02-AF04-C92EF54A3F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E75D39-9691-4C17-B60E-2A8E0FB75F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47B041-B991-4C2C-BD2E-98D43C8AFF8B}" type="slidenum">
              <a:rPr lang="en-GB" smtClean="0"/>
              <a:t>‹#›</a:t>
            </a:fld>
            <a:endParaRPr lang="en-GB"/>
          </a:p>
        </p:txBody>
      </p:sp>
    </p:spTree>
    <p:extLst>
      <p:ext uri="{BB962C8B-B14F-4D97-AF65-F5344CB8AC3E}">
        <p14:creationId xmlns:p14="http://schemas.microsoft.com/office/powerpoint/2010/main" val="2849206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n/candle-mood-candlelight-light-2631921/"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candle-mood-candlelight-light-2631921/" TargetMode="Externa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hyperlink" Target="https://www.youtube.com/watch?v=gr5Y63bDNNg"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gamedev.stackexchange.com/questions/76204/how-do-i-render-a-volumetrically-lit-spotlight"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D27F92-4DE7-4A49-89DE-C6EAB5D01E3A}"/>
              </a:ext>
            </a:extLst>
          </p:cNvPr>
          <p:cNvSpPr/>
          <p:nvPr/>
        </p:nvSpPr>
        <p:spPr>
          <a:xfrm>
            <a:off x="2084231" y="2073116"/>
            <a:ext cx="8023538" cy="2711768"/>
          </a:xfrm>
          <a:prstGeom prst="rect">
            <a:avLst/>
          </a:prstGeom>
        </p:spPr>
        <p:txBody>
          <a:bodyPr wrap="square">
            <a:spAutoFit/>
          </a:bodyPr>
          <a:lstStyle/>
          <a:p>
            <a:pPr algn="ctr">
              <a:lnSpc>
                <a:spcPct val="107000"/>
              </a:lnSpc>
              <a:spcAft>
                <a:spcPts val="800"/>
              </a:spcAft>
            </a:pPr>
            <a:r>
              <a:rPr lang="en-GB" sz="4000" u="sng"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LO: To understand the symbolism of light and explore why it is a good metaphor for Jesus </a:t>
            </a:r>
            <a:endParaRPr lang="en-GB" sz="32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descr="Jesus, light of the world - JourneyOnline">
            <a:extLst>
              <a:ext uri="{FF2B5EF4-FFF2-40B4-BE49-F238E27FC236}">
                <a16:creationId xmlns:a16="http://schemas.microsoft.com/office/drawing/2014/main" id="{D4C54C9A-78F4-440F-9005-8849354E3D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335" y="4922741"/>
            <a:ext cx="3291894" cy="17521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Jesus Said “I Am The Light of The World” – What Did He Mean? – Armen Hareyan">
            <a:extLst>
              <a:ext uri="{FF2B5EF4-FFF2-40B4-BE49-F238E27FC236}">
                <a16:creationId xmlns:a16="http://schemas.microsoft.com/office/drawing/2014/main" id="{96A07A47-0AD4-467B-8E01-C175AA5B63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9954" y="193183"/>
            <a:ext cx="3301590" cy="1637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459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ABC03-DF4B-4225-9C5C-E10A5218FDCC}"/>
              </a:ext>
            </a:extLst>
          </p:cNvPr>
          <p:cNvSpPr>
            <a:spLocks noGrp="1"/>
          </p:cNvSpPr>
          <p:nvPr>
            <p:ph type="title"/>
          </p:nvPr>
        </p:nvSpPr>
        <p:spPr>
          <a:xfrm>
            <a:off x="2511379" y="2370192"/>
            <a:ext cx="6777507" cy="1325563"/>
          </a:xfrm>
        </p:spPr>
        <p:txBody>
          <a:bodyPr>
            <a:noAutofit/>
          </a:bodyPr>
          <a:lstStyle/>
          <a:p>
            <a:pPr algn="ctr"/>
            <a:r>
              <a:rPr lang="en-GB" sz="3600" b="1" dirty="0">
                <a:solidFill>
                  <a:srgbClr val="FFFF00"/>
                </a:solidFill>
                <a:latin typeface="XCCW Joined 7a" panose="03050602040000000000" pitchFamily="66" charset="0"/>
              </a:rPr>
              <a:t>Jesus is considered to be a symbol of light and is described as the ‘Light of the Word’. What do you think is meant by this?</a:t>
            </a:r>
          </a:p>
        </p:txBody>
      </p:sp>
      <p:sp>
        <p:nvSpPr>
          <p:cNvPr id="4" name="Thought Bubble: Cloud 3">
            <a:extLst>
              <a:ext uri="{FF2B5EF4-FFF2-40B4-BE49-F238E27FC236}">
                <a16:creationId xmlns:a16="http://schemas.microsoft.com/office/drawing/2014/main" id="{9C880972-FE7D-4942-A9CC-7EB69741A392}"/>
              </a:ext>
            </a:extLst>
          </p:cNvPr>
          <p:cNvSpPr/>
          <p:nvPr/>
        </p:nvSpPr>
        <p:spPr>
          <a:xfrm>
            <a:off x="489397" y="180303"/>
            <a:ext cx="11410682" cy="5988677"/>
          </a:xfrm>
          <a:prstGeom prst="cloudCallout">
            <a:avLst>
              <a:gd name="adj1" fmla="val -41179"/>
              <a:gd name="adj2" fmla="val 52601"/>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BB111040-A2AC-4EE9-9136-794AE648348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882389" y="5336774"/>
            <a:ext cx="2017690" cy="1340923"/>
          </a:xfrm>
          <a:prstGeom prst="rect">
            <a:avLst/>
          </a:prstGeom>
        </p:spPr>
      </p:pic>
    </p:spTree>
    <p:extLst>
      <p:ext uri="{BB962C8B-B14F-4D97-AF65-F5344CB8AC3E}">
        <p14:creationId xmlns:p14="http://schemas.microsoft.com/office/powerpoint/2010/main" val="2449762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408C6-EDC0-4484-B65A-AB6E04A3F89D}"/>
              </a:ext>
            </a:extLst>
          </p:cNvPr>
          <p:cNvSpPr>
            <a:spLocks noGrp="1"/>
          </p:cNvSpPr>
          <p:nvPr>
            <p:ph type="title"/>
          </p:nvPr>
        </p:nvSpPr>
        <p:spPr>
          <a:xfrm>
            <a:off x="838200" y="2593170"/>
            <a:ext cx="10515600" cy="1325563"/>
          </a:xfrm>
        </p:spPr>
        <p:txBody>
          <a:bodyPr>
            <a:normAutofit fontScale="90000"/>
          </a:bodyPr>
          <a:lstStyle/>
          <a:p>
            <a:pPr algn="ctr"/>
            <a:r>
              <a:rPr lang="en-GB" dirty="0">
                <a:solidFill>
                  <a:srgbClr val="FFFF00"/>
                </a:solidFill>
                <a:latin typeface="XCCW Joined 7a" panose="03050602040000000000" pitchFamily="66" charset="0"/>
              </a:rPr>
              <a:t>We are going to light a candle and turn off the lights – whilst the lights are off think about how our feelings change. How does it make you feel? </a:t>
            </a:r>
          </a:p>
        </p:txBody>
      </p:sp>
      <p:pic>
        <p:nvPicPr>
          <p:cNvPr id="8" name="Picture 7">
            <a:extLst>
              <a:ext uri="{FF2B5EF4-FFF2-40B4-BE49-F238E27FC236}">
                <a16:creationId xmlns:a16="http://schemas.microsoft.com/office/drawing/2014/main" id="{75EC3457-EBC6-4CDE-8A6B-E4E118ADD65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543245" y="4847197"/>
            <a:ext cx="2554310" cy="1697552"/>
          </a:xfrm>
          <a:prstGeom prst="rect">
            <a:avLst/>
          </a:prstGeom>
        </p:spPr>
      </p:pic>
      <p:pic>
        <p:nvPicPr>
          <p:cNvPr id="9" name="Picture 8">
            <a:extLst>
              <a:ext uri="{FF2B5EF4-FFF2-40B4-BE49-F238E27FC236}">
                <a16:creationId xmlns:a16="http://schemas.microsoft.com/office/drawing/2014/main" id="{A927E7C4-48BC-4621-93F7-C3C6164947A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1634" y="101936"/>
            <a:ext cx="2306287" cy="1532720"/>
          </a:xfrm>
          <a:prstGeom prst="rect">
            <a:avLst/>
          </a:prstGeom>
        </p:spPr>
      </p:pic>
      <p:sp>
        <p:nvSpPr>
          <p:cNvPr id="10" name="Rectangle 9">
            <a:extLst>
              <a:ext uri="{FF2B5EF4-FFF2-40B4-BE49-F238E27FC236}">
                <a16:creationId xmlns:a16="http://schemas.microsoft.com/office/drawing/2014/main" id="{A6B17F20-A7E1-4B48-BF94-CADE64D04C6E}"/>
              </a:ext>
            </a:extLst>
          </p:cNvPr>
          <p:cNvSpPr/>
          <p:nvPr/>
        </p:nvSpPr>
        <p:spPr>
          <a:xfrm>
            <a:off x="3748721" y="5695973"/>
            <a:ext cx="5038367" cy="369332"/>
          </a:xfrm>
          <a:prstGeom prst="rect">
            <a:avLst/>
          </a:prstGeom>
        </p:spPr>
        <p:txBody>
          <a:bodyPr wrap="none">
            <a:spAutoFit/>
          </a:bodyPr>
          <a:lstStyle/>
          <a:p>
            <a:r>
              <a:rPr lang="en-GB" dirty="0">
                <a:solidFill>
                  <a:srgbClr val="FFFF00"/>
                </a:solidFill>
                <a:hlinkClick r:id="rId4"/>
              </a:rPr>
              <a:t>https://www.youtube.com/watch?v=gr5Y63bDNNg</a:t>
            </a:r>
            <a:r>
              <a:rPr lang="en-GB" dirty="0">
                <a:solidFill>
                  <a:srgbClr val="FFFF00"/>
                </a:solidFill>
              </a:rPr>
              <a:t> </a:t>
            </a:r>
          </a:p>
        </p:txBody>
      </p:sp>
    </p:spTree>
    <p:extLst>
      <p:ext uri="{BB962C8B-B14F-4D97-AF65-F5344CB8AC3E}">
        <p14:creationId xmlns:p14="http://schemas.microsoft.com/office/powerpoint/2010/main" val="3235134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38B7AA-9C0C-46ED-ABFC-B135799B0EC0}"/>
              </a:ext>
            </a:extLst>
          </p:cNvPr>
          <p:cNvSpPr/>
          <p:nvPr/>
        </p:nvSpPr>
        <p:spPr>
          <a:xfrm>
            <a:off x="3193960" y="628233"/>
            <a:ext cx="6606862" cy="5786199"/>
          </a:xfrm>
          <a:prstGeom prst="rect">
            <a:avLst/>
          </a:prstGeom>
        </p:spPr>
        <p:txBody>
          <a:bodyPr wrap="square">
            <a:spAutoFit/>
          </a:bodyPr>
          <a:lstStyle/>
          <a:p>
            <a:r>
              <a:rPr lang="en-GB" dirty="0">
                <a:highlight>
                  <a:srgbClr val="FFFF00"/>
                </a:highlight>
                <a:latin typeface="XCCW Joined 7a" panose="03050602040000000000" pitchFamily="66" charset="0"/>
              </a:rPr>
              <a:t>Lord, the light of your love is shining</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In the midst of the darkness, shining</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Jesus, Light of the world, shine upon us</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Set us free by the truth you now bring us</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Shine on me, shine on me</a:t>
            </a:r>
          </a:p>
          <a:p>
            <a:r>
              <a:rPr lang="en-GB" dirty="0">
                <a:highlight>
                  <a:srgbClr val="FFFF00"/>
                </a:highlight>
                <a:latin typeface="XCCW Joined 7a" panose="03050602040000000000" pitchFamily="66" charset="0"/>
              </a:rPr>
              <a:t>Shine, Jesus, shine</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Fill this land with the Father's glory</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Blaze, Spirit, blaze</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Set our hearts on fire</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Flow, river, flow</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Flood the nations with grace and mercy</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Send forth your word</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Lord, and let there be light</a:t>
            </a:r>
          </a:p>
          <a:p>
            <a:r>
              <a:rPr lang="en-GB" dirty="0">
                <a:highlight>
                  <a:srgbClr val="FFFF00"/>
                </a:highlight>
                <a:latin typeface="XCCW Joined 7a" panose="03050602040000000000" pitchFamily="66" charset="0"/>
              </a:rPr>
              <a:t>Lord, I come to your awesome presence</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From the shadows into your radiance</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By the blood I may enter your brightness</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Search me, try me, consume all my darkness</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Shine on me, shine on me</a:t>
            </a:r>
          </a:p>
          <a:p>
            <a:r>
              <a:rPr lang="en-GB" dirty="0">
                <a:highlight>
                  <a:srgbClr val="FFFF00"/>
                </a:highlight>
                <a:latin typeface="XCCW Joined 7a" panose="03050602040000000000" pitchFamily="66" charset="0"/>
              </a:rPr>
              <a:t>Shine, Jesus, shine</a:t>
            </a:r>
            <a:br>
              <a:rPr lang="en-GB" sz="800"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Fill this land with the Father's glory</a:t>
            </a:r>
            <a:br>
              <a:rPr lang="en-GB" sz="800" dirty="0">
                <a:highlight>
                  <a:srgbClr val="FFFF00"/>
                </a:highlight>
                <a:latin typeface="XCCW Joined 7a" panose="03050602040000000000" pitchFamily="66" charset="0"/>
              </a:rPr>
            </a:br>
            <a:endParaRPr lang="en-GB" sz="800" dirty="0">
              <a:highlight>
                <a:srgbClr val="FFFF00"/>
              </a:highlight>
              <a:latin typeface="XCCW Joined 7a" panose="03050602040000000000" pitchFamily="66" charset="0"/>
            </a:endParaRPr>
          </a:p>
        </p:txBody>
      </p:sp>
    </p:spTree>
    <p:extLst>
      <p:ext uri="{BB962C8B-B14F-4D97-AF65-F5344CB8AC3E}">
        <p14:creationId xmlns:p14="http://schemas.microsoft.com/office/powerpoint/2010/main" val="366002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FBE170A-15D9-4F17-B8FD-E2E85F1642A2}"/>
              </a:ext>
            </a:extLst>
          </p:cNvPr>
          <p:cNvSpPr/>
          <p:nvPr/>
        </p:nvSpPr>
        <p:spPr>
          <a:xfrm>
            <a:off x="4031089" y="425470"/>
            <a:ext cx="9362940" cy="6432530"/>
          </a:xfrm>
          <a:prstGeom prst="rect">
            <a:avLst/>
          </a:prstGeom>
        </p:spPr>
        <p:txBody>
          <a:bodyPr wrap="square">
            <a:spAutoFit/>
          </a:bodyPr>
          <a:lstStyle/>
          <a:p>
            <a:r>
              <a:rPr lang="en-GB" sz="1600" dirty="0">
                <a:highlight>
                  <a:srgbClr val="FFFF00"/>
                </a:highlight>
                <a:latin typeface="XCCW Joined 7a" panose="03050602040000000000" pitchFamily="66" charset="0"/>
              </a:rPr>
              <a:t>Blaze, Spirit, blaze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Set our hearts on fire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Flow, river, flow</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Flood the nations with grace and mercy</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Send forth your word</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Lord, and let there be light</a:t>
            </a:r>
          </a:p>
          <a:p>
            <a:r>
              <a:rPr lang="en-GB" sz="1600" dirty="0">
                <a:highlight>
                  <a:srgbClr val="FFFF00"/>
                </a:highlight>
                <a:latin typeface="XCCW Joined 7a" panose="03050602040000000000" pitchFamily="66" charset="0"/>
              </a:rPr>
              <a:t>As we gaze on your kingly brightness</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So our faces display your likeness</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Ever changing from glory to glory</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Mirrored here may our lives tell your story</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Shine on me, shine on me</a:t>
            </a:r>
          </a:p>
          <a:p>
            <a:r>
              <a:rPr lang="en-GB" sz="1600" dirty="0">
                <a:highlight>
                  <a:srgbClr val="FFFF00"/>
                </a:highlight>
                <a:latin typeface="XCCW Joined 7a" panose="03050602040000000000" pitchFamily="66" charset="0"/>
              </a:rPr>
              <a:t>Shine, Jesus, shine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Fill this land with the Father's glory</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Blaze, Spirit, blaze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Set our hearts on fire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Flow, river, flow</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Flood the nations with grace and mercy</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Send forth your word</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Lord, and let there be</a:t>
            </a:r>
          </a:p>
          <a:p>
            <a:r>
              <a:rPr lang="en-GB" sz="1600" dirty="0">
                <a:highlight>
                  <a:srgbClr val="FFFF00"/>
                </a:highlight>
                <a:latin typeface="XCCW Joined 7a" panose="03050602040000000000" pitchFamily="66" charset="0"/>
              </a:rPr>
              <a:t>Send forth your</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Send forth your word</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Lord, and let there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Send forth your word</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Send forth your word</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Lord, and let there be light</a:t>
            </a:r>
          </a:p>
        </p:txBody>
      </p:sp>
    </p:spTree>
    <p:extLst>
      <p:ext uri="{BB962C8B-B14F-4D97-AF65-F5344CB8AC3E}">
        <p14:creationId xmlns:p14="http://schemas.microsoft.com/office/powerpoint/2010/main" val="1304715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0F73F-4B26-4432-A67C-CC5B0F55627F}"/>
              </a:ext>
            </a:extLst>
          </p:cNvPr>
          <p:cNvSpPr>
            <a:spLocks noGrp="1"/>
          </p:cNvSpPr>
          <p:nvPr>
            <p:ph type="title"/>
          </p:nvPr>
        </p:nvSpPr>
        <p:spPr>
          <a:xfrm>
            <a:off x="838200" y="681037"/>
            <a:ext cx="10515600" cy="1103067"/>
          </a:xfrm>
        </p:spPr>
        <p:txBody>
          <a:bodyPr>
            <a:normAutofit fontScale="90000"/>
          </a:bodyPr>
          <a:lstStyle/>
          <a:p>
            <a:pPr algn="ctr"/>
            <a:r>
              <a:rPr lang="en-GB" sz="4800" b="1" u="sng" dirty="0">
                <a:solidFill>
                  <a:srgbClr val="FFFF00"/>
                </a:solidFill>
                <a:latin typeface="XCCW Joined 7a" panose="03050602040000000000" pitchFamily="66" charset="0"/>
              </a:rPr>
              <a:t>Light as a Simile and Metaphor</a:t>
            </a:r>
            <a:br>
              <a:rPr lang="en-GB" sz="4800" b="1" dirty="0">
                <a:solidFill>
                  <a:srgbClr val="FFFF00"/>
                </a:solidFill>
                <a:latin typeface="XCCW Joined 7a" panose="03050602040000000000" pitchFamily="66" charset="0"/>
              </a:rPr>
            </a:br>
            <a:endParaRPr lang="en-GB" sz="4800" dirty="0">
              <a:solidFill>
                <a:srgbClr val="FFFF00"/>
              </a:solidFill>
              <a:latin typeface="XCCW Joined 7a" panose="03050602040000000000" pitchFamily="66" charset="0"/>
            </a:endParaRPr>
          </a:p>
        </p:txBody>
      </p:sp>
      <p:sp>
        <p:nvSpPr>
          <p:cNvPr id="3" name="Content Placeholder 2">
            <a:extLst>
              <a:ext uri="{FF2B5EF4-FFF2-40B4-BE49-F238E27FC236}">
                <a16:creationId xmlns:a16="http://schemas.microsoft.com/office/drawing/2014/main" id="{B8DC7C58-9C6C-439B-A943-96997AA985FA}"/>
              </a:ext>
            </a:extLst>
          </p:cNvPr>
          <p:cNvSpPr>
            <a:spLocks noGrp="1"/>
          </p:cNvSpPr>
          <p:nvPr>
            <p:ph idx="1"/>
          </p:nvPr>
        </p:nvSpPr>
        <p:spPr>
          <a:xfrm>
            <a:off x="1070020" y="2035343"/>
            <a:ext cx="10515600" cy="4351338"/>
          </a:xfrm>
        </p:spPr>
        <p:txBody>
          <a:bodyPr>
            <a:normAutofit/>
          </a:bodyPr>
          <a:lstStyle/>
          <a:p>
            <a:pPr marL="0" indent="0" algn="ctr">
              <a:buNone/>
            </a:pPr>
            <a:r>
              <a:rPr lang="en-GB" sz="4400" dirty="0">
                <a:solidFill>
                  <a:srgbClr val="FFFF00"/>
                </a:solidFill>
                <a:latin typeface="XCCW Joined 7a" panose="03050602040000000000" pitchFamily="66" charset="0"/>
              </a:rPr>
              <a:t>Talk to the person next to you… </a:t>
            </a:r>
          </a:p>
          <a:p>
            <a:pPr marL="0" indent="0" algn="ctr">
              <a:buNone/>
            </a:pPr>
            <a:r>
              <a:rPr lang="en-GB" sz="4400" dirty="0">
                <a:solidFill>
                  <a:srgbClr val="FFFF00"/>
                </a:solidFill>
                <a:latin typeface="XCCW Joined 7a" panose="03050602040000000000" pitchFamily="66" charset="0"/>
              </a:rPr>
              <a:t>What is a metaphor?</a:t>
            </a:r>
          </a:p>
          <a:p>
            <a:pPr marL="0" indent="0" algn="ctr">
              <a:buNone/>
            </a:pPr>
            <a:r>
              <a:rPr lang="en-GB" sz="4400" dirty="0">
                <a:solidFill>
                  <a:srgbClr val="FFFF00"/>
                </a:solidFill>
                <a:latin typeface="XCCW Joined 7a" panose="03050602040000000000" pitchFamily="66" charset="0"/>
              </a:rPr>
              <a:t>What is a simile?</a:t>
            </a:r>
          </a:p>
        </p:txBody>
      </p:sp>
    </p:spTree>
    <p:extLst>
      <p:ext uri="{BB962C8B-B14F-4D97-AF65-F5344CB8AC3E}">
        <p14:creationId xmlns:p14="http://schemas.microsoft.com/office/powerpoint/2010/main" val="2921942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etaphor is a comparison using &quot;as or like&quot; in the... - Blogs &amp; Forums">
            <a:extLst>
              <a:ext uri="{FF2B5EF4-FFF2-40B4-BE49-F238E27FC236}">
                <a16:creationId xmlns:a16="http://schemas.microsoft.com/office/drawing/2014/main" id="{6027FE57-B3E7-4707-B46E-8CC3C23A04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4545" y="620759"/>
            <a:ext cx="7282909" cy="5616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6963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D51C1F-77A3-485C-BFB4-41F68D336572}"/>
              </a:ext>
            </a:extLst>
          </p:cNvPr>
          <p:cNvSpPr>
            <a:spLocks noGrp="1"/>
          </p:cNvSpPr>
          <p:nvPr>
            <p:ph idx="1"/>
          </p:nvPr>
        </p:nvSpPr>
        <p:spPr>
          <a:xfrm>
            <a:off x="838200" y="563496"/>
            <a:ext cx="10515600" cy="4351338"/>
          </a:xfrm>
        </p:spPr>
        <p:txBody>
          <a:bodyPr>
            <a:normAutofit/>
          </a:bodyPr>
          <a:lstStyle/>
          <a:p>
            <a:pPr marL="0" indent="0" algn="ctr">
              <a:buNone/>
            </a:pPr>
            <a:r>
              <a:rPr lang="en-GB" sz="5400" b="1" dirty="0">
                <a:solidFill>
                  <a:srgbClr val="FFFF00"/>
                </a:solidFill>
                <a:latin typeface="XCCW Joined 7a" panose="03050602040000000000" pitchFamily="66" charset="0"/>
              </a:rPr>
              <a:t>Jesus guides people’s way like a light</a:t>
            </a:r>
          </a:p>
        </p:txBody>
      </p:sp>
      <p:sp>
        <p:nvSpPr>
          <p:cNvPr id="4" name="TextBox 3">
            <a:extLst>
              <a:ext uri="{FF2B5EF4-FFF2-40B4-BE49-F238E27FC236}">
                <a16:creationId xmlns:a16="http://schemas.microsoft.com/office/drawing/2014/main" id="{7A805EA9-C30D-4B3A-9462-7261821A658C}"/>
              </a:ext>
            </a:extLst>
          </p:cNvPr>
          <p:cNvSpPr txBox="1"/>
          <p:nvPr/>
        </p:nvSpPr>
        <p:spPr>
          <a:xfrm>
            <a:off x="3938789" y="4518182"/>
            <a:ext cx="4314422" cy="1077218"/>
          </a:xfrm>
          <a:prstGeom prst="rect">
            <a:avLst/>
          </a:prstGeom>
          <a:noFill/>
        </p:spPr>
        <p:txBody>
          <a:bodyPr wrap="square" rtlCol="0">
            <a:spAutoFit/>
          </a:bodyPr>
          <a:lstStyle/>
          <a:p>
            <a:pPr algn="ctr"/>
            <a:r>
              <a:rPr lang="en-GB" sz="3200" dirty="0">
                <a:solidFill>
                  <a:srgbClr val="FFFF00"/>
                </a:solidFill>
                <a:latin typeface="XCCW Joined 7a" panose="03050602040000000000" pitchFamily="66" charset="0"/>
              </a:rPr>
              <a:t>Is this a simile or a metaphor?</a:t>
            </a:r>
          </a:p>
        </p:txBody>
      </p:sp>
      <p:pic>
        <p:nvPicPr>
          <p:cNvPr id="6" name="Picture 5">
            <a:extLst>
              <a:ext uri="{FF2B5EF4-FFF2-40B4-BE49-F238E27FC236}">
                <a16:creationId xmlns:a16="http://schemas.microsoft.com/office/drawing/2014/main" id="{727D3284-4DF6-4CCB-B778-5C9111EFA60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62904" y="2339818"/>
            <a:ext cx="2466192" cy="1963089"/>
          </a:xfrm>
          <a:prstGeom prst="rect">
            <a:avLst/>
          </a:prstGeom>
        </p:spPr>
      </p:pic>
    </p:spTree>
    <p:extLst>
      <p:ext uri="{BB962C8B-B14F-4D97-AF65-F5344CB8AC3E}">
        <p14:creationId xmlns:p14="http://schemas.microsoft.com/office/powerpoint/2010/main" val="1092554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BAB61-9187-42EF-8D3B-5C9EEC9FEEC3}"/>
              </a:ext>
            </a:extLst>
          </p:cNvPr>
          <p:cNvSpPr>
            <a:spLocks noGrp="1"/>
          </p:cNvSpPr>
          <p:nvPr>
            <p:ph type="title"/>
          </p:nvPr>
        </p:nvSpPr>
        <p:spPr>
          <a:xfrm>
            <a:off x="838200" y="1395099"/>
            <a:ext cx="10515600" cy="1325563"/>
          </a:xfrm>
        </p:spPr>
        <p:txBody>
          <a:bodyPr>
            <a:normAutofit fontScale="90000"/>
          </a:bodyPr>
          <a:lstStyle/>
          <a:p>
            <a:pPr algn="ctr"/>
            <a:r>
              <a:rPr lang="en-GB" sz="5400" dirty="0">
                <a:solidFill>
                  <a:srgbClr val="FFFF00"/>
                </a:solidFill>
                <a:latin typeface="XCCW Joined 7a" panose="03050602040000000000" pitchFamily="66" charset="0"/>
              </a:rPr>
              <a:t>Jesus is a bright light in the darkness</a:t>
            </a:r>
          </a:p>
        </p:txBody>
      </p:sp>
      <p:sp>
        <p:nvSpPr>
          <p:cNvPr id="4" name="TextBox 3">
            <a:extLst>
              <a:ext uri="{FF2B5EF4-FFF2-40B4-BE49-F238E27FC236}">
                <a16:creationId xmlns:a16="http://schemas.microsoft.com/office/drawing/2014/main" id="{1B77791D-2465-4F7C-BF4A-8CED4788148C}"/>
              </a:ext>
            </a:extLst>
          </p:cNvPr>
          <p:cNvSpPr txBox="1"/>
          <p:nvPr/>
        </p:nvSpPr>
        <p:spPr>
          <a:xfrm>
            <a:off x="3938789" y="4924292"/>
            <a:ext cx="4314422" cy="1077218"/>
          </a:xfrm>
          <a:prstGeom prst="rect">
            <a:avLst/>
          </a:prstGeom>
          <a:noFill/>
        </p:spPr>
        <p:txBody>
          <a:bodyPr wrap="square" rtlCol="0">
            <a:spAutoFit/>
          </a:bodyPr>
          <a:lstStyle/>
          <a:p>
            <a:pPr algn="ctr"/>
            <a:r>
              <a:rPr lang="en-GB" sz="3200" dirty="0">
                <a:solidFill>
                  <a:srgbClr val="FFFF00"/>
                </a:solidFill>
                <a:latin typeface="XCCW Joined 7a" panose="03050602040000000000" pitchFamily="66" charset="0"/>
              </a:rPr>
              <a:t>Is this a simile or a metaphor?</a:t>
            </a:r>
          </a:p>
        </p:txBody>
      </p:sp>
      <p:pic>
        <p:nvPicPr>
          <p:cNvPr id="3074" name="Picture 2" descr="LIGHT IN THE DARKNESS (With Lyrics) - Mark Spiro - YouTube">
            <a:extLst>
              <a:ext uri="{FF2B5EF4-FFF2-40B4-BE49-F238E27FC236}">
                <a16:creationId xmlns:a16="http://schemas.microsoft.com/office/drawing/2014/main" id="{A32E923D-481C-4C51-BF4A-F4B1EB92E6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8439" y="2953957"/>
            <a:ext cx="3035121" cy="1707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6249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F80C5E3-142D-43E6-8AF1-82BD556018DB}"/>
              </a:ext>
            </a:extLst>
          </p:cNvPr>
          <p:cNvSpPr/>
          <p:nvPr/>
        </p:nvSpPr>
        <p:spPr>
          <a:xfrm>
            <a:off x="3048000" y="557413"/>
            <a:ext cx="6096000" cy="5743175"/>
          </a:xfrm>
          <a:prstGeom prst="rect">
            <a:avLst/>
          </a:prstGeom>
        </p:spPr>
        <p:txBody>
          <a:bodyPr>
            <a:spAutoFit/>
          </a:bodyPr>
          <a:lstStyle/>
          <a:p>
            <a:pPr algn="ctr">
              <a:lnSpc>
                <a:spcPct val="107000"/>
              </a:lnSpc>
              <a:spcAft>
                <a:spcPts val="800"/>
              </a:spcAft>
            </a:pPr>
            <a:r>
              <a:rPr lang="en-GB" sz="1600" b="0" dirty="0">
                <a:effectLst/>
                <a:latin typeface="XCCW Joined 7a" panose="03050602040000000000" pitchFamily="66" charset="0"/>
                <a:ea typeface="Calibri" panose="020F0502020204030204" pitchFamily="34" charset="0"/>
                <a:cs typeface="Arial" panose="020B0604020202020204" pitchFamily="34" charset="0"/>
              </a:rPr>
              <a:t>J</a:t>
            </a:r>
            <a:r>
              <a:rPr lang="en-GB" sz="1600" dirty="0">
                <a:solidFill>
                  <a:srgbClr val="FFFF00"/>
                </a:solidFill>
                <a:effectLst/>
                <a:latin typeface="XCCW Joined 7a" panose="03050602040000000000" pitchFamily="66" charset="0"/>
                <a:ea typeface="Calibri" panose="020F0502020204030204" pitchFamily="34" charset="0"/>
                <a:cs typeface="Arial" panose="020B0604020202020204" pitchFamily="34" charset="0"/>
              </a:rPr>
              <a:t>"I am the light of the world. Whoever follows me will never walk in darkness, but will have the light of life."</a:t>
            </a:r>
            <a:endParaRPr lang="en-GB" sz="1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dirty="0">
                <a:solidFill>
                  <a:srgbClr val="FFFF00"/>
                </a:solidFill>
                <a:latin typeface="XCCW Joined 7a" panose="03050602040000000000" pitchFamily="66" charset="0"/>
                <a:ea typeface="Calibri" panose="020F0502020204030204" pitchFamily="34" charset="0"/>
                <a:cs typeface="Times New Roman" panose="02020603050405020304" pitchFamily="18" charset="0"/>
              </a:rPr>
              <a:t>Why do you think Jesus is a symbolism of light? Can you think of a simile and metaphor to help you understand the ways in which Jesus is like a light?</a:t>
            </a:r>
            <a:endParaRPr lang="en-GB" sz="1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solidFill>
                  <a:srgbClr val="FFFF00"/>
                </a:solidFill>
                <a:latin typeface="XCCW Joined 7a" panose="03050602040000000000" pitchFamily="66" charset="0"/>
                <a:ea typeface="Calibri" panose="020F0502020204030204" pitchFamily="34" charset="0"/>
                <a:cs typeface="Times New Roman" panose="02020603050405020304" pitchFamily="18" charset="0"/>
              </a:rPr>
              <a:t> </a:t>
            </a:r>
            <a:endParaRPr lang="en-GB" sz="1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solidFill>
                  <a:srgbClr val="FFFF00"/>
                </a:solidFill>
                <a:latin typeface="XCCW Joined 7a" panose="03050602040000000000" pitchFamily="66" charset="0"/>
                <a:ea typeface="Calibri" panose="020F0502020204030204" pitchFamily="34" charset="0"/>
                <a:cs typeface="Times New Roman" panose="02020603050405020304" pitchFamily="18" charset="0"/>
              </a:rPr>
              <a:t>Metaphor: _______________________________________________________</a:t>
            </a:r>
            <a:endParaRPr lang="en-GB" sz="1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solidFill>
                  <a:srgbClr val="FFFF00"/>
                </a:solidFill>
                <a:latin typeface="XCCW Joined 7a" panose="03050602040000000000" pitchFamily="66" charset="0"/>
                <a:ea typeface="Calibri" panose="020F0502020204030204" pitchFamily="34" charset="0"/>
                <a:cs typeface="Times New Roman" panose="02020603050405020304" pitchFamily="18" charset="0"/>
              </a:rPr>
              <a:t>          _______________________________________________________</a:t>
            </a:r>
            <a:endParaRPr lang="en-GB" sz="1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solidFill>
                  <a:srgbClr val="FFFF00"/>
                </a:solidFill>
                <a:latin typeface="XCCW Joined 7a" panose="03050602040000000000" pitchFamily="66" charset="0"/>
                <a:ea typeface="Calibri" panose="020F0502020204030204" pitchFamily="34" charset="0"/>
                <a:cs typeface="Times New Roman" panose="02020603050405020304" pitchFamily="18" charset="0"/>
              </a:rPr>
              <a:t> </a:t>
            </a:r>
            <a:endParaRPr lang="en-GB" sz="1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solidFill>
                  <a:srgbClr val="FFFF00"/>
                </a:solidFill>
                <a:latin typeface="XCCW Joined 7a" panose="03050602040000000000" pitchFamily="66" charset="0"/>
                <a:ea typeface="Calibri" panose="020F0502020204030204" pitchFamily="34" charset="0"/>
                <a:cs typeface="Times New Roman" panose="02020603050405020304" pitchFamily="18" charset="0"/>
              </a:rPr>
              <a:t>Simile:   _________________________________________________________</a:t>
            </a:r>
            <a:endParaRPr lang="en-GB" sz="1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solidFill>
                  <a:srgbClr val="FFFF00"/>
                </a:solidFill>
                <a:latin typeface="XCCW Joined 7a" panose="03050602040000000000" pitchFamily="66" charset="0"/>
                <a:ea typeface="Calibri" panose="020F0502020204030204" pitchFamily="34" charset="0"/>
                <a:cs typeface="Times New Roman" panose="02020603050405020304" pitchFamily="18" charset="0"/>
              </a:rPr>
              <a:t>         _________________________________________________________</a:t>
            </a:r>
            <a:endParaRPr lang="en-GB" sz="1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66450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873F5-A7A4-43A8-92DF-17429B011CEC}"/>
              </a:ext>
            </a:extLst>
          </p:cNvPr>
          <p:cNvSpPr>
            <a:spLocks noGrp="1"/>
          </p:cNvSpPr>
          <p:nvPr>
            <p:ph type="title"/>
          </p:nvPr>
        </p:nvSpPr>
        <p:spPr>
          <a:xfrm>
            <a:off x="838200" y="815974"/>
            <a:ext cx="10515600" cy="1325563"/>
          </a:xfrm>
        </p:spPr>
        <p:txBody>
          <a:bodyPr/>
          <a:lstStyle/>
          <a:p>
            <a:pPr algn="ctr"/>
            <a:r>
              <a:rPr lang="en-GB" dirty="0">
                <a:solidFill>
                  <a:srgbClr val="FFFF00"/>
                </a:solidFill>
                <a:latin typeface="XCCW Joined 7a" panose="03050602040000000000" pitchFamily="66" charset="0"/>
              </a:rPr>
              <a:t>How can we use Jesus’ light?</a:t>
            </a:r>
          </a:p>
        </p:txBody>
      </p:sp>
      <p:sp>
        <p:nvSpPr>
          <p:cNvPr id="3" name="Content Placeholder 2">
            <a:extLst>
              <a:ext uri="{FF2B5EF4-FFF2-40B4-BE49-F238E27FC236}">
                <a16:creationId xmlns:a16="http://schemas.microsoft.com/office/drawing/2014/main" id="{D8F9AE1F-0BD9-40DB-8AF9-6A70FC678795}"/>
              </a:ext>
            </a:extLst>
          </p:cNvPr>
          <p:cNvSpPr>
            <a:spLocks noGrp="1"/>
          </p:cNvSpPr>
          <p:nvPr>
            <p:ph idx="1"/>
          </p:nvPr>
        </p:nvSpPr>
        <p:spPr>
          <a:xfrm>
            <a:off x="838200" y="2141537"/>
            <a:ext cx="10515600" cy="4351338"/>
          </a:xfrm>
        </p:spPr>
        <p:txBody>
          <a:bodyPr>
            <a:normAutofit/>
          </a:bodyPr>
          <a:lstStyle/>
          <a:p>
            <a:pPr marL="0" indent="0">
              <a:buNone/>
            </a:pPr>
            <a:r>
              <a:rPr lang="en-GB" sz="2200" b="1" dirty="0">
                <a:solidFill>
                  <a:srgbClr val="FFFF00"/>
                </a:solidFill>
                <a:latin typeface="XCCW Joined 7a" panose="03050602040000000000" pitchFamily="66" charset="0"/>
              </a:rPr>
              <a:t>1. Share Your Faith in Christ</a:t>
            </a:r>
            <a:endParaRPr lang="en-GB" sz="2200" dirty="0">
              <a:solidFill>
                <a:srgbClr val="FFFF00"/>
              </a:solidFill>
              <a:latin typeface="XCCW Joined 7a" panose="03050602040000000000" pitchFamily="66" charset="0"/>
            </a:endParaRPr>
          </a:p>
          <a:p>
            <a:pPr marL="0" indent="0">
              <a:buNone/>
            </a:pPr>
            <a:r>
              <a:rPr lang="en-GB" sz="2200" dirty="0">
                <a:solidFill>
                  <a:srgbClr val="FFFF00"/>
                </a:solidFill>
                <a:latin typeface="XCCW Joined 7a" panose="03050602040000000000" pitchFamily="66" charset="0"/>
              </a:rPr>
              <a:t>God takes an ordinary person and uses them to share His message to people who needed Him. When we share our faith, we spread His light. You are meant to shine! </a:t>
            </a:r>
          </a:p>
          <a:p>
            <a:pPr marL="0" indent="0">
              <a:buNone/>
            </a:pPr>
            <a:endParaRPr lang="en-GB" sz="2200" b="1" dirty="0">
              <a:solidFill>
                <a:srgbClr val="FFFF00"/>
              </a:solidFill>
              <a:latin typeface="XCCW Joined 7a" panose="03050602040000000000" pitchFamily="66" charset="0"/>
            </a:endParaRPr>
          </a:p>
          <a:p>
            <a:pPr marL="0" indent="0">
              <a:buNone/>
            </a:pPr>
            <a:r>
              <a:rPr lang="en-GB" sz="2200" b="1" dirty="0">
                <a:solidFill>
                  <a:srgbClr val="FFFF00"/>
                </a:solidFill>
                <a:latin typeface="XCCW Joined 7a" panose="03050602040000000000" pitchFamily="66" charset="0"/>
              </a:rPr>
              <a:t>2. Take Light Where It’s Dark</a:t>
            </a:r>
            <a:endParaRPr lang="en-GB" sz="2200" dirty="0">
              <a:solidFill>
                <a:srgbClr val="FFFF00"/>
              </a:solidFill>
              <a:latin typeface="XCCW Joined 7a" panose="03050602040000000000" pitchFamily="66" charset="0"/>
            </a:endParaRPr>
          </a:p>
          <a:p>
            <a:pPr marL="0" indent="0">
              <a:buNone/>
            </a:pPr>
            <a:r>
              <a:rPr lang="en-GB" sz="2200" dirty="0">
                <a:solidFill>
                  <a:srgbClr val="FFFF00"/>
                </a:solidFill>
                <a:latin typeface="XCCW Joined 7a" panose="03050602040000000000" pitchFamily="66" charset="0"/>
              </a:rPr>
              <a:t>Jesus describes what we are - the light of the world, not the light of the church. That means we have to get beyond the church walls and take the light out to where it is dark.</a:t>
            </a:r>
          </a:p>
          <a:p>
            <a:endParaRPr lang="en-GB" dirty="0"/>
          </a:p>
        </p:txBody>
      </p:sp>
    </p:spTree>
    <p:extLst>
      <p:ext uri="{BB962C8B-B14F-4D97-AF65-F5344CB8AC3E}">
        <p14:creationId xmlns:p14="http://schemas.microsoft.com/office/powerpoint/2010/main" val="5353127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318</Words>
  <Application>Microsoft Office PowerPoint</Application>
  <PresentationFormat>Widescreen</PresentationFormat>
  <Paragraphs>34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Times New Roman</vt:lpstr>
      <vt:lpstr>XCCW Joined 7a</vt:lpstr>
      <vt:lpstr>Office Theme</vt:lpstr>
      <vt:lpstr>PowerPoint Presentation</vt:lpstr>
      <vt:lpstr>Jesus is considered to be a symbol of light and is described as the ‘Light of the Word’. What do you think is meant by this?</vt:lpstr>
      <vt:lpstr>We are going to light a candle and turn off the lights – whilst the lights are off think about how our feelings change. How does it make you feel? </vt:lpstr>
      <vt:lpstr>PowerPoint Presentation</vt:lpstr>
      <vt:lpstr>PowerPoint Presentation</vt:lpstr>
      <vt:lpstr>Light as a Simile and Metaphor </vt:lpstr>
      <vt:lpstr>PowerPoint Presentation</vt:lpstr>
      <vt:lpstr>PowerPoint Presentation</vt:lpstr>
      <vt:lpstr>Jesus is a bright light in the darkness</vt:lpstr>
      <vt:lpstr>PowerPoint Presentation</vt:lpstr>
      <vt:lpstr>How can we use Jesus’ light?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Teacher</cp:lastModifiedBy>
  <cp:revision>5</cp:revision>
  <dcterms:created xsi:type="dcterms:W3CDTF">2020-10-29T16:05:38Z</dcterms:created>
  <dcterms:modified xsi:type="dcterms:W3CDTF">2020-10-29T16:35:21Z</dcterms:modified>
</cp:coreProperties>
</file>