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38"/>
  </p:notesMasterIdLst>
  <p:sldIdLst>
    <p:sldId id="268" r:id="rId3"/>
    <p:sldId id="302" r:id="rId4"/>
    <p:sldId id="293" r:id="rId5"/>
    <p:sldId id="319" r:id="rId6"/>
    <p:sldId id="288" r:id="rId7"/>
    <p:sldId id="266" r:id="rId8"/>
    <p:sldId id="257" r:id="rId9"/>
    <p:sldId id="269" r:id="rId10"/>
    <p:sldId id="286" r:id="rId11"/>
    <p:sldId id="296" r:id="rId12"/>
    <p:sldId id="304" r:id="rId13"/>
    <p:sldId id="295" r:id="rId14"/>
    <p:sldId id="274" r:id="rId15"/>
    <p:sldId id="259" r:id="rId16"/>
    <p:sldId id="317" r:id="rId17"/>
    <p:sldId id="270" r:id="rId18"/>
    <p:sldId id="276" r:id="rId19"/>
    <p:sldId id="258" r:id="rId20"/>
    <p:sldId id="282" r:id="rId21"/>
    <p:sldId id="316" r:id="rId22"/>
    <p:sldId id="285" r:id="rId23"/>
    <p:sldId id="284" r:id="rId24"/>
    <p:sldId id="283" r:id="rId25"/>
    <p:sldId id="281" r:id="rId26"/>
    <p:sldId id="256" r:id="rId27"/>
    <p:sldId id="275" r:id="rId28"/>
    <p:sldId id="300" r:id="rId29"/>
    <p:sldId id="301" r:id="rId30"/>
    <p:sldId id="280" r:id="rId31"/>
    <p:sldId id="298" r:id="rId32"/>
    <p:sldId id="267" r:id="rId33"/>
    <p:sldId id="289" r:id="rId34"/>
    <p:sldId id="299" r:id="rId35"/>
    <p:sldId id="264" r:id="rId36"/>
    <p:sldId id="320" r:id="rId3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265" autoAdjust="0"/>
    <p:restoredTop sz="77257" autoAdjust="0"/>
  </p:normalViewPr>
  <p:slideViewPr>
    <p:cSldViewPr>
      <p:cViewPr varScale="1">
        <p:scale>
          <a:sx n="100" d="100"/>
          <a:sy n="100" d="100"/>
        </p:scale>
        <p:origin x="552" y="72"/>
      </p:cViewPr>
      <p:guideLst>
        <p:guide orient="horz" pos="2160"/>
        <p:guide pos="2880"/>
      </p:guideLst>
    </p:cSldViewPr>
  </p:slideViewPr>
  <p:notesTextViewPr>
    <p:cViewPr>
      <p:scale>
        <a:sx n="66" d="100"/>
        <a:sy n="66" d="100"/>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10/09/2025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4</a:t>
            </a:fld>
            <a:endParaRPr lang="en-GB"/>
          </a:p>
        </p:txBody>
      </p:sp>
    </p:spTree>
    <p:extLst>
      <p:ext uri="{BB962C8B-B14F-4D97-AF65-F5344CB8AC3E}">
        <p14:creationId xmlns:p14="http://schemas.microsoft.com/office/powerpoint/2010/main" val="2018034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8</a:t>
            </a:fld>
            <a:endParaRPr lang="en-GB"/>
          </a:p>
        </p:txBody>
      </p:sp>
    </p:spTree>
    <p:extLst>
      <p:ext uri="{BB962C8B-B14F-4D97-AF65-F5344CB8AC3E}">
        <p14:creationId xmlns:p14="http://schemas.microsoft.com/office/powerpoint/2010/main" val="3246154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10/09/2025</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10/09/2025</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10/09/2025</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10/09/2025</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10/09/2025</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10/09/2025</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10/09/2025</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10/09/2025</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10/09/2025</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10/09/2025</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10/09/2025</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9/10/2025</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10/09/2025</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10/09/2025</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5!</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683568" y="4695044"/>
            <a:ext cx="7913844" cy="2097280"/>
          </a:xfrm>
        </p:spPr>
        <p:txBody>
          <a:bodyPr/>
          <a:lstStyle/>
          <a:p>
            <a:pPr algn="l"/>
            <a: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t>We have codes of conduct for governors, staff and parents and carers and expect all members of our school community to abide by these.</a:t>
            </a:r>
            <a:b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br>
            <a: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t>We strive to create a safe, courteous space and we do not tolerate any communication whether in person or email that is not in line with our school values. </a:t>
            </a:r>
            <a:br>
              <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br>
            <a:endParaRPr lang="en-GB" sz="2000" b="0" dirty="0">
              <a:effectLst>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1085070" y="617604"/>
            <a:ext cx="6915930" cy="3963524"/>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1204637" y="254352"/>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sp>
        <p:nvSpPr>
          <p:cNvPr id="9" name="TextBox 8">
            <a:extLst>
              <a:ext uri="{FF2B5EF4-FFF2-40B4-BE49-F238E27FC236}">
                <a16:creationId xmlns:a16="http://schemas.microsoft.com/office/drawing/2014/main" id="{BFF03ED9-D7D2-4FBD-BAEE-E8C4A283741F}"/>
              </a:ext>
            </a:extLst>
          </p:cNvPr>
          <p:cNvSpPr txBox="1"/>
          <p:nvPr/>
        </p:nvSpPr>
        <p:spPr>
          <a:xfrm>
            <a:off x="314439" y="3915593"/>
            <a:ext cx="2821345" cy="984885"/>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 </a:t>
            </a:r>
            <a:r>
              <a:rPr lang="en-GB" sz="2000" dirty="0">
                <a:solidFill>
                  <a:prstClr val="black"/>
                </a:solidFill>
                <a:latin typeface="Arial" panose="020B0604020202020204" pitchFamily="34" charset="0"/>
                <a:cs typeface="Arial" panose="020B0604020202020204" pitchFamily="34" charset="0"/>
              </a:rPr>
              <a:t>Highton </a:t>
            </a: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Every 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 </a:t>
            </a:r>
          </a:p>
        </p:txBody>
      </p:sp>
      <p:sp>
        <p:nvSpPr>
          <p:cNvPr id="7" name="TextBox 6">
            <a:extLst>
              <a:ext uri="{FF2B5EF4-FFF2-40B4-BE49-F238E27FC236}">
                <a16:creationId xmlns:a16="http://schemas.microsoft.com/office/drawing/2014/main" id="{7AAC92B6-F91B-4BCA-9936-EED0E9D91775}"/>
              </a:ext>
            </a:extLst>
          </p:cNvPr>
          <p:cNvSpPr txBox="1"/>
          <p:nvPr/>
        </p:nvSpPr>
        <p:spPr>
          <a:xfrm>
            <a:off x="6737030" y="3944828"/>
            <a:ext cx="2002897" cy="1631216"/>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a:t>
            </a:r>
            <a:r>
              <a:rPr lang="en-GB" sz="2000" dirty="0">
                <a:solidFill>
                  <a:prstClr val="black"/>
                </a:solidFill>
                <a:latin typeface="Arial" panose="020B0604020202020204" pitchFamily="34" charset="0"/>
                <a:cs typeface="Arial" panose="020B0604020202020204" pitchFamily="34" charset="0"/>
              </a:rPr>
              <a:t>Westby</a:t>
            </a: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Teaching Assistant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Mornings and Lunchtimes</a:t>
            </a:r>
            <a:endParaRPr lang="en-GB" sz="2000" dirty="0">
              <a:solidFill>
                <a:prstClr val="black"/>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C4FF522-1FA8-44A0-BC05-DF718744A9EA}"/>
              </a:ext>
            </a:extLst>
          </p:cNvPr>
          <p:cNvSpPr txBox="1"/>
          <p:nvPr/>
        </p:nvSpPr>
        <p:spPr>
          <a:xfrm>
            <a:off x="3881197" y="3952238"/>
            <a:ext cx="2002897" cy="1015663"/>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Miss Samuel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Every Tuesday afternoon</a:t>
            </a:r>
          </a:p>
        </p:txBody>
      </p:sp>
      <p:pic>
        <p:nvPicPr>
          <p:cNvPr id="8" name="Picture 7">
            <a:extLst>
              <a:ext uri="{FF2B5EF4-FFF2-40B4-BE49-F238E27FC236}">
                <a16:creationId xmlns:a16="http://schemas.microsoft.com/office/drawing/2014/main" id="{08A6C061-105D-4720-B41E-3F552AAE8C64}"/>
              </a:ext>
            </a:extLst>
          </p:cNvPr>
          <p:cNvPicPr>
            <a:picLocks noChangeAspect="1"/>
          </p:cNvPicPr>
          <p:nvPr/>
        </p:nvPicPr>
        <p:blipFill>
          <a:blip r:embed="rId3"/>
          <a:stretch>
            <a:fillRect/>
          </a:stretch>
        </p:blipFill>
        <p:spPr>
          <a:xfrm>
            <a:off x="3959841" y="1301248"/>
            <a:ext cx="1845608" cy="2200533"/>
          </a:xfrm>
          <a:prstGeom prst="rect">
            <a:avLst/>
          </a:prstGeom>
        </p:spPr>
      </p:pic>
      <p:pic>
        <p:nvPicPr>
          <p:cNvPr id="1026" name="Picture 2">
            <a:extLst>
              <a:ext uri="{FF2B5EF4-FFF2-40B4-BE49-F238E27FC236}">
                <a16:creationId xmlns:a16="http://schemas.microsoft.com/office/drawing/2014/main" id="{C6B5B130-EA52-460D-8819-E2DDAD45A5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68" y="1196752"/>
            <a:ext cx="2025313" cy="2603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B56CEDB6-129F-404E-BA5E-A1E934E89E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8033" y="1301248"/>
            <a:ext cx="1944216" cy="24997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6007"/>
            <a:ext cx="8640960" cy="4801314"/>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We will be updating our school website and class page frequently over the year. Please keep up to date of any announcements. </a:t>
            </a:r>
            <a:r>
              <a:rPr lang="en-GB" sz="2000" dirty="0">
                <a:solidFill>
                  <a:srgbClr val="002060"/>
                </a:solidFill>
                <a:latin typeface="Arial" panose="020B0604020202020204" pitchFamily="34" charset="0"/>
                <a:cs typeface="Arial" panose="020B0604020202020204" pitchFamily="34" charset="0"/>
                <a:hlinkClick r:id="rId2"/>
              </a:rPr>
              <a:t>https://www.stphilipssouthport.com/</a:t>
            </a:r>
            <a:endParaRPr lang="en-GB" sz="2000" dirty="0">
              <a:solidFill>
                <a:srgbClr val="002060"/>
              </a:solidFill>
              <a:latin typeface="Arial" panose="020B0604020202020204" pitchFamily="34" charset="0"/>
              <a:cs typeface="Arial" panose="020B0604020202020204" pitchFamily="34" charset="0"/>
            </a:endParaRPr>
          </a:p>
          <a:p>
            <a:pPr marL="342900" indent="-342900" algn="ctr">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   </a:t>
            </a:r>
            <a:r>
              <a:rPr lang="en-GB" sz="2000" dirty="0" err="1">
                <a:solidFill>
                  <a:srgbClr val="002060"/>
                </a:solidFill>
                <a:latin typeface="Arial" panose="020B0604020202020204" pitchFamily="34" charset="0"/>
                <a:cs typeface="Arial" panose="020B0604020202020204" pitchFamily="34" charset="0"/>
              </a:rPr>
              <a:t>head@sps.sefton.school</a:t>
            </a:r>
            <a:r>
              <a:rPr lang="en-GB" sz="2000" dirty="0">
                <a:solidFill>
                  <a:srgbClr val="002060"/>
                </a:solidFill>
                <a:latin typeface="Arial" panose="020B0604020202020204" pitchFamily="34" charset="0"/>
                <a:cs typeface="Arial" panose="020B0604020202020204" pitchFamily="34" charset="0"/>
              </a:rPr>
              <a:t> </a:t>
            </a:r>
          </a:p>
          <a:p>
            <a:pPr algn="ctr"/>
            <a:r>
              <a:rPr lang="en-GB" sz="2000" u="sng"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2000" u="sng"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endParaRPr lang="en-GB" sz="2000" u="sng" dirty="0">
              <a:solidFill>
                <a:schemeClr val="accent1">
                  <a:lumMod val="50000"/>
                </a:schemeClr>
              </a:solidFill>
              <a:latin typeface="Arial" panose="020B0604020202020204" pitchFamily="34" charset="0"/>
              <a:cs typeface="Arial" panose="020B0604020202020204" pitchFamily="34" charset="0"/>
            </a:endParaRPr>
          </a:p>
          <a:p>
            <a:pPr algn="ctr"/>
            <a:r>
              <a:rPr lang="en-GB" sz="2000" dirty="0" err="1">
                <a:solidFill>
                  <a:srgbClr val="002060"/>
                </a:solidFill>
                <a:latin typeface="Arial" panose="020B0604020202020204" pitchFamily="34" charset="0"/>
                <a:cs typeface="Arial" panose="020B0604020202020204" pitchFamily="34" charset="0"/>
              </a:rPr>
              <a:t>Hightonl@sps.sefton.school</a:t>
            </a:r>
            <a:endParaRPr lang="en-GB" sz="2000" dirty="0">
              <a:solidFill>
                <a:srgbClr val="002060"/>
              </a:solidFill>
              <a:latin typeface="Arial" panose="020B0604020202020204" pitchFamily="34" charset="0"/>
              <a:cs typeface="Arial" panose="020B0604020202020204" pitchFamily="34" charset="0"/>
            </a:endParaRPr>
          </a:p>
          <a:p>
            <a:r>
              <a:rPr lang="en-GB"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 Parent </a:t>
            </a:r>
            <a:r>
              <a:rPr lang="en-GB" dirty="0" err="1">
                <a:solidFill>
                  <a:srgbClr val="002060"/>
                </a:solidFill>
                <a:latin typeface="Arial" panose="020B0604020202020204" pitchFamily="34" charset="0"/>
                <a:cs typeface="Arial" panose="020B0604020202020204" pitchFamily="34" charset="0"/>
              </a:rPr>
              <a:t>Whatsapp</a:t>
            </a:r>
            <a:r>
              <a:rPr lang="en-GB" dirty="0">
                <a:solidFill>
                  <a:srgbClr val="002060"/>
                </a:solidFill>
                <a:latin typeface="Arial" panose="020B0604020202020204" pitchFamily="34" charset="0"/>
                <a:cs typeface="Arial" panose="020B0604020202020204" pitchFamily="34" charset="0"/>
              </a:rPr>
              <a:t> groups that have been set up are not official school communication and have caused difficulty in the past. Parents should be aware of the impact that using these platforms for anything other than basic information sharing can cause.  You should be respectful of all members of the school community and should not name children or members of staff in a way that could cause hurt or harm.  </a:t>
            </a:r>
          </a:p>
          <a:p>
            <a:r>
              <a:rPr lang="en-GB" sz="20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pic>
        <p:nvPicPr>
          <p:cNvPr id="3" name="Picture 2">
            <a:extLst>
              <a:ext uri="{FF2B5EF4-FFF2-40B4-BE49-F238E27FC236}">
                <a16:creationId xmlns:a16="http://schemas.microsoft.com/office/drawing/2014/main" id="{EB65C6A9-05B5-4716-B0B3-C3B40E875B92}"/>
              </a:ext>
            </a:extLst>
          </p:cNvPr>
          <p:cNvPicPr>
            <a:picLocks noChangeAspect="1"/>
          </p:cNvPicPr>
          <p:nvPr/>
        </p:nvPicPr>
        <p:blipFill>
          <a:blip r:embed="rId4"/>
          <a:stretch>
            <a:fillRect/>
          </a:stretch>
        </p:blipFill>
        <p:spPr>
          <a:xfrm>
            <a:off x="107504" y="5932136"/>
            <a:ext cx="9217023" cy="976595"/>
          </a:xfrm>
          <a:prstGeom prst="rect">
            <a:avLst/>
          </a:prstGeom>
        </p:spPr>
      </p:pic>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 Any medication updates – please let us know of any changes</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If your child needs any prescribed medication, a medical form needs to be filled in at the office before we are able to administer it. </a:t>
            </a:r>
          </a:p>
          <a:p>
            <a:pPr>
              <a:buFont typeface="Arial" pitchFamily="34" charset="0"/>
              <a:buChar char="•"/>
            </a:pPr>
            <a:endParaRPr lang="en-GB" sz="2400" dirty="0">
              <a:solidFill>
                <a:schemeClr val="accent1">
                  <a:lumMod val="50000"/>
                </a:schemeClr>
              </a:solidFill>
              <a:latin typeface="Arial" panose="020B0604020202020204" pitchFamily="34" charset="0"/>
              <a:cs typeface="Arial" panose="020B0604020202020204" pitchFamily="34" charset="0"/>
            </a:endParaRPr>
          </a:p>
          <a:p>
            <a:pPr marL="45720" indent="0">
              <a:buNone/>
            </a:pPr>
            <a:r>
              <a:rPr lang="en-GB" sz="2400" dirty="0">
                <a:solidFill>
                  <a:schemeClr val="accent1">
                    <a:lumMod val="50000"/>
                  </a:schemeClr>
                </a:solidFill>
                <a:latin typeface="Arial" panose="020B0604020202020204" pitchFamily="34" charset="0"/>
                <a:cs typeface="Arial" panose="020B0604020202020204" pitchFamily="34" charset="0"/>
              </a:rPr>
              <a:t>For more serious health concerns please book an appointment with Mrs Klaassen who will work in collaboration with and your medical team.</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effectLst>
                  <a:outerShdw blurRad="38100" dist="38100" dir="2700000" algn="tl">
                    <a:srgbClr val="000000">
                      <a:alpha val="43137"/>
                    </a:srgbClr>
                  </a:outerShdw>
                  <a:reflection blurRad="6350" stA="55000" endA="300" endPos="45500" dir="5400000" sy="-100000" algn="bl" rotWithShape="0"/>
                </a:effectLst>
                <a:latin typeface="CCW Cursive Writing 7" pitchFamily="66" charset="0"/>
              </a:rPr>
              <a:t>Housekeeping!</a:t>
            </a:r>
          </a:p>
        </p:txBody>
      </p:sp>
      <p:sp>
        <p:nvSpPr>
          <p:cNvPr id="3" name="Content Placeholder 2"/>
          <p:cNvSpPr>
            <a:spLocks noGrp="1"/>
          </p:cNvSpPr>
          <p:nvPr>
            <p:ph sz="quarter" idx="13"/>
          </p:nvPr>
        </p:nvSpPr>
        <p:spPr>
          <a:xfrm>
            <a:off x="538495" y="1531337"/>
            <a:ext cx="7920880" cy="5411223"/>
          </a:xfrm>
        </p:spPr>
        <p:txBody>
          <a:bodyPr>
            <a:noAutofit/>
          </a:bodyPr>
          <a:lstStyle/>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name all clothing</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PE is on </a:t>
            </a:r>
            <a:r>
              <a:rPr lang="en-GB" sz="2400" b="1" dirty="0">
                <a:solidFill>
                  <a:srgbClr val="FF0000"/>
                </a:solidFill>
                <a:latin typeface="Arial" panose="020B0604020202020204" pitchFamily="34" charset="0"/>
                <a:cs typeface="Arial" panose="020B0604020202020204" pitchFamily="34" charset="0"/>
              </a:rPr>
              <a:t>Wednesday</a:t>
            </a:r>
            <a:r>
              <a:rPr lang="en-GB" sz="2400" dirty="0">
                <a:solidFill>
                  <a:schemeClr val="accent1">
                    <a:lumMod val="50000"/>
                  </a:schemeClr>
                </a:solidFill>
                <a:latin typeface="Arial" panose="020B0604020202020204" pitchFamily="34" charset="0"/>
                <a:cs typeface="Arial" panose="020B0604020202020204" pitchFamily="34" charset="0"/>
              </a:rPr>
              <a:t> </a:t>
            </a:r>
            <a:r>
              <a:rPr lang="en-GB" sz="2400" b="1" dirty="0">
                <a:solidFill>
                  <a:srgbClr val="FF0000"/>
                </a:solidFill>
                <a:latin typeface="Arial" panose="020B0604020202020204" pitchFamily="34" charset="0"/>
                <a:cs typeface="Arial" panose="020B0604020202020204" pitchFamily="34" charset="0"/>
              </a:rPr>
              <a:t>and Friday afternoons- </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make sure your child has a water bottle each day</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Healthy snacks can be brought in for Junior morning break time – fruit, vegetable sticks, cereal bars (no sweets or nuts  please).</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34205" y="5326663"/>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648072"/>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093103"/>
            <a:ext cx="3816424" cy="4507919"/>
          </a:xfrm>
          <a:solidFill>
            <a:schemeClr val="accent2"/>
          </a:solidFill>
        </p:spPr>
        <p:txBody>
          <a:bodyPr>
            <a:normAutofit fontScale="92500"/>
          </a:bodyPr>
          <a:lstStyle/>
          <a:p>
            <a:r>
              <a:rPr lang="en-GB"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1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GREY TROUSERS (NO OTHER COLOUR)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SHIRT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JUMPER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 </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SOCKS</a:t>
            </a:r>
            <a:endParaRPr lang="en-GB" dirty="0">
              <a:latin typeface="Arial" panose="020B0604020202020204" pitchFamily="34" charset="0"/>
              <a:cs typeface="Arial" panose="020B0604020202020204" pitchFamily="34" charset="0"/>
            </a:endParaRPr>
          </a:p>
          <a:p>
            <a:pPr marL="45720" indent="0">
              <a:buNone/>
            </a:pPr>
            <a:endParaRPr lang="en-GB" dirty="0"/>
          </a:p>
        </p:txBody>
      </p:sp>
      <p:sp>
        <p:nvSpPr>
          <p:cNvPr id="4" name="Content Placeholder 2"/>
          <p:cNvSpPr txBox="1">
            <a:spLocks/>
          </p:cNvSpPr>
          <p:nvPr/>
        </p:nvSpPr>
        <p:spPr>
          <a:xfrm>
            <a:off x="4716016" y="1093103"/>
            <a:ext cx="3816424" cy="4488869"/>
          </a:xfrm>
          <a:prstGeom prst="rect">
            <a:avLst/>
          </a:prstGeom>
          <a:solidFill>
            <a:schemeClr val="accent2"/>
          </a:solidFill>
        </p:spPr>
        <p:txBody>
          <a:bodyPr vert="horz" lIns="91440" tIns="45720" rIns="91440" bIns="45720" rtlCol="0">
            <a:normAutofit fontScale="925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2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SKIRT OR PINAFORE DRESS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BLOUSE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CARDIGAN</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TIGHTS / NAVY OR WHITE SOCKS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pPr marL="45720" indent="0">
              <a:buFont typeface="Georgia" pitchFamily="18" charset="0"/>
              <a:buNone/>
            </a:pPr>
            <a:endParaRPr lang="en-GB" dirty="0"/>
          </a:p>
        </p:txBody>
      </p:sp>
      <p:sp>
        <p:nvSpPr>
          <p:cNvPr id="6" name="Rectangle 5"/>
          <p:cNvSpPr/>
          <p:nvPr/>
        </p:nvSpPr>
        <p:spPr>
          <a:xfrm>
            <a:off x="387273" y="5618929"/>
            <a:ext cx="8208912" cy="1200329"/>
          </a:xfrm>
          <a:prstGeom prst="rect">
            <a:avLst/>
          </a:prstGeom>
          <a:noFill/>
        </p:spPr>
        <p:txBody>
          <a:bodyPr wrap="square" lIns="91440" tIns="45720" rIns="91440" bIns="45720">
            <a:spAutoFit/>
          </a:bodyPr>
          <a:lstStyle/>
          <a:p>
            <a:pPr algn="ct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Long hair must be tied back, hair accessories should be minimal and school </a:t>
            </a:r>
            <a:r>
              <a:rPr lang="en-US" sz="240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colours</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a:t>
            </a:r>
          </a:p>
          <a:p>
            <a:pPr algn="ctr"/>
            <a:r>
              <a:rPr lang="en-US" sz="2400" cap="none" spc="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Jewellery</a:t>
            </a:r>
            <a:r>
              <a:rPr lang="en-US" sz="2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 or make up are not permi</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tted. </a:t>
            </a:r>
            <a:endParaRPr lang="en-US" sz="1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093428"/>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It is crucial for children to arrive on time to school. Children’s activities start at 8:45. If they are late- they are missing learning time.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If your child is being collected at the end of the day, please arrive on time for </a:t>
            </a:r>
            <a:r>
              <a:rPr lang="en-GB" sz="2000" dirty="0">
                <a:solidFill>
                  <a:srgbClr val="FF0000"/>
                </a:solidFill>
                <a:latin typeface="Arial" panose="020B0604020202020204" pitchFamily="34" charset="0"/>
                <a:cs typeface="Arial" panose="020B0604020202020204" pitchFamily="34" charset="0"/>
              </a:rPr>
              <a:t>3:25pm. </a:t>
            </a:r>
          </a:p>
          <a:p>
            <a:endParaRPr lang="en-GB" sz="2000" dirty="0">
              <a:solidFill>
                <a:srgbClr val="FF0000"/>
              </a:solidFill>
              <a:latin typeface="Arial" panose="020B0604020202020204" pitchFamily="34" charset="0"/>
              <a:cs typeface="Arial" panose="020B0604020202020204" pitchFamily="34" charset="0"/>
            </a:endParaRPr>
          </a:p>
          <a:p>
            <a:r>
              <a:rPr lang="en-GB" sz="2000" dirty="0">
                <a:solidFill>
                  <a:srgbClr val="FF0000"/>
                </a:solidFill>
                <a:latin typeface="Arial" panose="020B0604020202020204" pitchFamily="34" charset="0"/>
                <a:cs typeface="Arial" panose="020B0604020202020204" pitchFamily="34" charset="0"/>
              </a:rPr>
              <a:t>Please do not allow children on the adventure playground before and after the school day. Our gates need to be locked for the safety of our afterschool club so we require families to leave the playground fairly quickly.</a:t>
            </a:r>
          </a:p>
          <a:p>
            <a:endParaRPr lang="en-GB" sz="2000" dirty="0">
              <a:solidFill>
                <a:srgbClr val="FF0000"/>
              </a:solidFill>
              <a:latin typeface="Arial" panose="020B0604020202020204" pitchFamily="34" charset="0"/>
              <a:cs typeface="Arial" panose="020B0604020202020204" pitchFamily="34" charset="0"/>
            </a:endParaRPr>
          </a:p>
          <a:p>
            <a:r>
              <a:rPr lang="en-GB" sz="2000" dirty="0">
                <a:solidFill>
                  <a:srgbClr val="FF0000"/>
                </a:solidFill>
                <a:latin typeface="Arial" panose="020B0604020202020204" pitchFamily="34" charset="0"/>
                <a:cs typeface="Arial" panose="020B0604020202020204" pitchFamily="34"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before 8.15 and definitely by 8.30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TERM TIME HOLIDAYS ARE NEVER AUTHORISED. Families may be eligible for a fine from the Local Authority</a:t>
            </a:r>
            <a:r>
              <a:rPr lang="en-GB" sz="2400" dirty="0">
                <a:latin typeface="Arial" panose="020B0604020202020204" pitchFamily="34" charset="0"/>
                <a:cs typeface="Arial" panose="020B0604020202020204" pitchFamily="34" charset="0"/>
              </a:rPr>
              <a:t>. </a:t>
            </a:r>
          </a:p>
          <a:p>
            <a:endParaRPr lang="en-GB" sz="1000" dirty="0">
              <a:latin typeface="Arial" panose="020B0604020202020204" pitchFamily="34" charset="0"/>
              <a:cs typeface="Arial" panose="020B0604020202020204" pitchFamily="34" charset="0"/>
            </a:endParaRPr>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normAutofit/>
          </a:bodyPr>
          <a:lstStyle/>
          <a:p>
            <a:r>
              <a:rPr lang="en-GB" sz="2400" dirty="0">
                <a:latin typeface="Arial" panose="020B0604020202020204" pitchFamily="34" charset="0"/>
                <a:cs typeface="Arial" panose="020B0604020202020204" pitchFamily="34" charset="0"/>
                <a:hlinkClick r:id="rId2"/>
              </a:rPr>
              <a:t>https://schoolgateway.co.uk/help/</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4" name="Picture 3">
            <a:extLst>
              <a:ext uri="{FF2B5EF4-FFF2-40B4-BE49-F238E27FC236}">
                <a16:creationId xmlns:a16="http://schemas.microsoft.com/office/drawing/2014/main" id="{03F5E113-D84A-430C-89BB-654E9690BAC4}"/>
              </a:ext>
            </a:extLst>
          </p:cNvPr>
          <p:cNvPicPr>
            <a:picLocks noChangeAspect="1"/>
          </p:cNvPicPr>
          <p:nvPr/>
        </p:nvPicPr>
        <p:blipFill>
          <a:blip r:embed="rId2"/>
          <a:stretch>
            <a:fillRect/>
          </a:stretch>
        </p:blipFill>
        <p:spPr>
          <a:xfrm>
            <a:off x="744655" y="836712"/>
            <a:ext cx="7736787" cy="5704241"/>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764704"/>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11560" y="2044475"/>
            <a:ext cx="7632848" cy="2536653"/>
          </a:xfrm>
        </p:spPr>
        <p:txBody>
          <a:bodyPr>
            <a:normAutofit/>
          </a:bodyPr>
          <a:lstStyle/>
          <a:p>
            <a:pPr marL="45720" indent="0" algn="ctr">
              <a:buNone/>
            </a:pPr>
            <a:r>
              <a:rPr lang="en-GB" sz="4000" dirty="0">
                <a:solidFill>
                  <a:schemeClr val="accent1">
                    <a:lumMod val="50000"/>
                  </a:schemeClr>
                </a:solidFill>
                <a:latin typeface="Arial" panose="020B0604020202020204" pitchFamily="34" charset="0"/>
                <a:cs typeface="Arial" panose="020B0604020202020204" pitchFamily="34" charset="0"/>
              </a:rPr>
              <a:t>Curriculum map/newsletter is on our website- also a copy has been emailed home.</a:t>
            </a:r>
            <a:endParaRPr lang="en-GB" sz="2400"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4" name="Picture 3">
            <a:extLst>
              <a:ext uri="{FF2B5EF4-FFF2-40B4-BE49-F238E27FC236}">
                <a16:creationId xmlns:a16="http://schemas.microsoft.com/office/drawing/2014/main" id="{041A3327-C3FF-44F7-BA93-414E5BBEBAD4}"/>
              </a:ext>
            </a:extLst>
          </p:cNvPr>
          <p:cNvPicPr>
            <a:picLocks noChangeAspect="1"/>
          </p:cNvPicPr>
          <p:nvPr/>
        </p:nvPicPr>
        <p:blipFill>
          <a:blip r:embed="rId2"/>
          <a:stretch>
            <a:fillRect/>
          </a:stretch>
        </p:blipFill>
        <p:spPr>
          <a:xfrm>
            <a:off x="611560" y="980728"/>
            <a:ext cx="8244408" cy="5654686"/>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800" dirty="0">
                <a:latin typeface="Arial" panose="020B0604020202020204" pitchFamily="34" charset="0"/>
                <a:cs typeface="Arial" panose="020B0604020202020204" pitchFamily="34" charset="0"/>
              </a:rPr>
              <a:t>We have English ladders for you to download on our website. Please read them and refer to them throughout the year as they show the expectations for your child in Year 5.</a:t>
            </a:r>
          </a:p>
          <a:p>
            <a:pPr marL="45720" indent="0" algn="ctr">
              <a:buNone/>
            </a:pP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099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6361" y="158601"/>
            <a:ext cx="5694187"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 </a:t>
            </a:r>
          </a:p>
        </p:txBody>
      </p:sp>
      <p:sp>
        <p:nvSpPr>
          <p:cNvPr id="3" name="TextBox 2">
            <a:extLst>
              <a:ext uri="{FF2B5EF4-FFF2-40B4-BE49-F238E27FC236}">
                <a16:creationId xmlns:a16="http://schemas.microsoft.com/office/drawing/2014/main" id="{0260E84D-A8CE-4B71-8403-9CDE41987B51}"/>
              </a:ext>
            </a:extLst>
          </p:cNvPr>
          <p:cNvSpPr txBox="1"/>
          <p:nvPr/>
        </p:nvSpPr>
        <p:spPr>
          <a:xfrm>
            <a:off x="251520" y="954952"/>
            <a:ext cx="8712968" cy="65248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Children’s attainment is assessed in relation to year group objectives, this could be…</a:t>
            </a:r>
          </a:p>
          <a:p>
            <a:pPr algn="ctr"/>
            <a:r>
              <a:rPr lang="en-GB" sz="2000" b="1" dirty="0">
                <a:latin typeface="Arial" panose="020B0604020202020204" pitchFamily="34" charset="0"/>
                <a:cs typeface="Arial" panose="020B0604020202020204" pitchFamily="34" charset="0"/>
              </a:rPr>
              <a:t>Below, Working towards, Expected , Greater Depth </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At the end of each term we will record your child’s attainment on Insight (our data system) using both teacher and test information.  This system allows us to analyse your child’s progress and attainment.  We will work closely with you if we feel your child is not making the progress that we would expect.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February and at the end of the Summer term we will use NFER tests in Years 2- 5 to track progress in Maths, Reading and SPAG. We will share your child’s outcomes with you and will give advice around things that you can do at home to help. We will talk to you about the things that we are working on in school. </a:t>
            </a:r>
          </a:p>
          <a:p>
            <a:r>
              <a:rPr lang="en-GB" sz="2000" dirty="0">
                <a:latin typeface="Arial" panose="020B0604020202020204" pitchFamily="34" charset="0"/>
                <a:cs typeface="Arial" panose="020B0604020202020204" pitchFamily="34" charset="0"/>
              </a:rPr>
              <a:t>There will be:</a:t>
            </a:r>
          </a:p>
          <a:p>
            <a:r>
              <a:rPr lang="en-GB" sz="2000" dirty="0">
                <a:latin typeface="Arial" panose="020B0604020202020204" pitchFamily="34" charset="0"/>
                <a:cs typeface="Arial" panose="020B0604020202020204" pitchFamily="34" charset="0"/>
              </a:rPr>
              <a:t>2 parents evenings </a:t>
            </a:r>
          </a:p>
          <a:p>
            <a:r>
              <a:rPr lang="en-GB" sz="2000" dirty="0">
                <a:latin typeface="Arial" panose="020B0604020202020204" pitchFamily="34" charset="0"/>
                <a:cs typeface="Arial" panose="020B0604020202020204" pitchFamily="34" charset="0"/>
              </a:rPr>
              <a:t>An end of year report</a:t>
            </a:r>
          </a:p>
          <a:p>
            <a:r>
              <a:rPr lang="en-GB" sz="2000" dirty="0">
                <a:latin typeface="Arial" panose="020B0604020202020204" pitchFamily="34" charset="0"/>
                <a:cs typeface="Arial" panose="020B0604020202020204" pitchFamily="34" charset="0"/>
              </a:rPr>
              <a:t>An open door policy to discuss any concerns in relation to learning.</a:t>
            </a:r>
          </a:p>
          <a:p>
            <a:endParaRPr lang="en-GB" sz="2000" dirty="0"/>
          </a:p>
          <a:p>
            <a:endParaRPr lang="en-GB" dirty="0"/>
          </a:p>
        </p:txBody>
      </p:sp>
    </p:spTree>
    <p:extLst>
      <p:ext uri="{BB962C8B-B14F-4D97-AF65-F5344CB8AC3E}">
        <p14:creationId xmlns:p14="http://schemas.microsoft.com/office/powerpoint/2010/main" val="1714727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a:bodyPr>
          <a:lstStyle/>
          <a:p>
            <a:pPr algn="ctr"/>
            <a:r>
              <a:rPr lang="en-GB" sz="2400" dirty="0">
                <a:solidFill>
                  <a:schemeClr val="accent1">
                    <a:lumMod val="50000"/>
                  </a:schemeClr>
                </a:solidFill>
                <a:latin typeface="Arial" panose="020B0604020202020204" pitchFamily="34" charset="0"/>
                <a:cs typeface="Arial" panose="020B0604020202020204" pitchFamily="34" charset="0"/>
              </a:rPr>
              <a:t>Homework will be given out on a </a:t>
            </a:r>
            <a:r>
              <a:rPr lang="en-GB" sz="2400" dirty="0">
                <a:solidFill>
                  <a:srgbClr val="FF0000"/>
                </a:solidFill>
                <a:latin typeface="Arial" panose="020B0604020202020204" pitchFamily="34" charset="0"/>
                <a:cs typeface="Arial" panose="020B0604020202020204" pitchFamily="34" charset="0"/>
              </a:rPr>
              <a:t>Friday</a:t>
            </a:r>
            <a:r>
              <a:rPr lang="en-GB" sz="2400" dirty="0">
                <a:solidFill>
                  <a:schemeClr val="accent1">
                    <a:lumMod val="50000"/>
                  </a:schemeClr>
                </a:solidFill>
                <a:latin typeface="Arial" panose="020B0604020202020204" pitchFamily="34" charset="0"/>
                <a:cs typeface="Arial" panose="020B0604020202020204" pitchFamily="34" charset="0"/>
              </a:rPr>
              <a:t>.</a:t>
            </a:r>
          </a:p>
          <a:p>
            <a:pPr algn="ctr"/>
            <a:r>
              <a:rPr lang="en-GB" sz="2400" dirty="0">
                <a:solidFill>
                  <a:schemeClr val="accent1">
                    <a:lumMod val="50000"/>
                  </a:schemeClr>
                </a:solidFill>
                <a:latin typeface="Arial" panose="020B0604020202020204" pitchFamily="34" charset="0"/>
                <a:cs typeface="Arial" panose="020B0604020202020204" pitchFamily="34" charset="0"/>
              </a:rPr>
              <a:t>Spelling test on a </a:t>
            </a:r>
            <a:r>
              <a:rPr lang="en-GB" sz="2400" dirty="0">
                <a:solidFill>
                  <a:srgbClr val="FF0000"/>
                </a:solidFill>
                <a:latin typeface="Arial" panose="020B0604020202020204" pitchFamily="34" charset="0"/>
                <a:cs typeface="Arial" panose="020B0604020202020204" pitchFamily="34" charset="0"/>
              </a:rPr>
              <a:t>Friday.</a:t>
            </a:r>
          </a:p>
          <a:p>
            <a:pPr algn="ctr"/>
            <a:r>
              <a:rPr lang="en-GB" sz="2400" dirty="0">
                <a:solidFill>
                  <a:schemeClr val="accent1">
                    <a:lumMod val="50000"/>
                  </a:schemeClr>
                </a:solidFill>
                <a:latin typeface="Arial" panose="020B0604020202020204" pitchFamily="34" charset="0"/>
                <a:cs typeface="Arial" panose="020B0604020202020204" pitchFamily="34" charset="0"/>
              </a:rPr>
              <a:t>Homework to be given in </a:t>
            </a:r>
            <a:r>
              <a:rPr lang="en-GB" sz="2400" dirty="0">
                <a:solidFill>
                  <a:srgbClr val="FF0000"/>
                </a:solidFill>
                <a:latin typeface="Arial" panose="020B0604020202020204" pitchFamily="34" charset="0"/>
                <a:cs typeface="Arial" panose="020B0604020202020204" pitchFamily="34" charset="0"/>
              </a:rPr>
              <a:t>by the following Wednesday.  </a:t>
            </a:r>
            <a:r>
              <a:rPr lang="en-GB" sz="2400" dirty="0">
                <a:solidFill>
                  <a:schemeClr val="accent1">
                    <a:lumMod val="50000"/>
                  </a:schemeClr>
                </a:solidFill>
                <a:latin typeface="Arial" panose="020B0604020202020204" pitchFamily="34" charset="0"/>
                <a:cs typeface="Arial" panose="020B0604020202020204" pitchFamily="34" charset="0"/>
              </a:rPr>
              <a:t>Please let us know if any homework is too difficult so we can give a little extra help at school. Homework club is invite only but can be offered to those who are struggling to complete at home (Juniors only)- please speak to the class teacher. </a:t>
            </a:r>
          </a:p>
          <a:p>
            <a:pPr algn="ctr"/>
            <a:r>
              <a:rPr lang="en-GB" sz="2400" dirty="0">
                <a:solidFill>
                  <a:schemeClr val="accent1">
                    <a:lumMod val="50000"/>
                  </a:schemeClr>
                </a:solidFill>
                <a:latin typeface="Arial" panose="020B0604020202020204" pitchFamily="34" charset="0"/>
                <a:cs typeface="Arial" panose="020B0604020202020204" pitchFamily="34"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4114" y="1124744"/>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5, children need to be able to spell words from the Year 5 and 6 curriculum list .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Spelling sheet for this half term has been sent home already and is on the class web page.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We will be using spelling badges to reward spelling test scores- we have a new system in place this year.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b="1" dirty="0">
                <a:latin typeface="Arial" panose="020B0604020202020204" pitchFamily="34" charset="0"/>
                <a:cs typeface="Arial" panose="020B0604020202020204" pitchFamily="34" charset="0"/>
              </a:rPr>
              <a:t>IDL</a:t>
            </a:r>
            <a:r>
              <a:rPr lang="en-GB" dirty="0">
                <a:latin typeface="Arial" panose="020B0604020202020204" pitchFamily="34" charset="0"/>
                <a:cs typeface="Arial" panose="020B0604020202020204" pitchFamily="34" charset="0"/>
              </a:rPr>
              <a:t>- we may also use IDL to support your child's spelling- you will be given a password to access this at home.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9238D04-6E10-4156-9887-B5481B1B5C90}"/>
              </a:ext>
            </a:extLst>
          </p:cNvPr>
          <p:cNvPicPr>
            <a:picLocks noChangeAspect="1"/>
          </p:cNvPicPr>
          <p:nvPr/>
        </p:nvPicPr>
        <p:blipFill rotWithShape="1">
          <a:blip r:embed="rId2"/>
          <a:srcRect t="7817"/>
          <a:stretch/>
        </p:blipFill>
        <p:spPr>
          <a:xfrm>
            <a:off x="0" y="1124744"/>
            <a:ext cx="9144000" cy="5035469"/>
          </a:xfrm>
          <a:prstGeom prst="rect">
            <a:avLst/>
          </a:prstGeom>
        </p:spPr>
      </p:pic>
    </p:spTree>
    <p:extLst>
      <p:ext uri="{BB962C8B-B14F-4D97-AF65-F5344CB8AC3E}">
        <p14:creationId xmlns:p14="http://schemas.microsoft.com/office/powerpoint/2010/main" val="5470800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180" t="13541" r="6250" b="8333"/>
          <a:stretch/>
        </p:blipFill>
        <p:spPr bwMode="auto">
          <a:xfrm>
            <a:off x="49649" y="404664"/>
            <a:ext cx="9094351" cy="6300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622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8353" y="556288"/>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558353" y="1988840"/>
            <a:ext cx="7488832" cy="4104456"/>
          </a:xfrm>
        </p:spPr>
        <p:txBody>
          <a:bodyPr>
            <a:normAutofit fontScale="92500" lnSpcReduction="10000"/>
          </a:bodyPr>
          <a:lstStyle/>
          <a:p>
            <a:pPr marL="45720" indent="0" algn="ctr">
              <a:buNone/>
            </a:pPr>
            <a:r>
              <a:rPr lang="en-GB" sz="2400" dirty="0">
                <a:latin typeface="Arial" panose="020B0604020202020204" pitchFamily="34" charset="0"/>
                <a:cs typeface="Arial" panose="020B0604020202020204" pitchFamily="34" charset="0"/>
              </a:rPr>
              <a:t>As you will be aware, we have the Bronze, Silver and Gold badges in school. </a:t>
            </a:r>
          </a:p>
          <a:p>
            <a:pPr marL="45720" indent="0" algn="ctr">
              <a:buNone/>
            </a:pPr>
            <a:endParaRPr lang="en-GB" sz="2400" dirty="0">
              <a:latin typeface="Arial" panose="020B0604020202020204" pitchFamily="34" charset="0"/>
              <a:cs typeface="Arial" panose="020B0604020202020204" pitchFamily="34" charset="0"/>
            </a:endParaRPr>
          </a:p>
          <a:p>
            <a:pPr marL="45720" indent="0" algn="ctr">
              <a:buNone/>
            </a:pPr>
            <a:r>
              <a:rPr lang="en-GB" sz="2400" dirty="0">
                <a:latin typeface="Arial" panose="020B0604020202020204" pitchFamily="34" charset="0"/>
                <a:cs typeface="Arial" panose="020B0604020202020204" pitchFamily="34" charset="0"/>
              </a:rPr>
              <a:t>Children must practise their times tables daily. Even if they think they know them- we have noticed in recent years for SATs children with stronger recall of times tables are able to access questions easier. That is why we are carrying on daily sessions after lunchtime!</a:t>
            </a:r>
          </a:p>
          <a:p>
            <a:pPr marL="45720" indent="0" algn="ctr">
              <a:buNone/>
            </a:pPr>
            <a:endParaRPr lang="en-GB" sz="2400" dirty="0">
              <a:latin typeface="Arial" panose="020B0604020202020204" pitchFamily="34" charset="0"/>
              <a:cs typeface="Arial" panose="020B0604020202020204" pitchFamily="34" charset="0"/>
            </a:endParaRPr>
          </a:p>
          <a:p>
            <a:pPr marL="45720" indent="0" algn="ctr">
              <a:buNone/>
            </a:pPr>
            <a:r>
              <a:rPr lang="en-GB" sz="2400" dirty="0">
                <a:latin typeface="Arial" panose="020B0604020202020204" pitchFamily="34" charset="0"/>
                <a:cs typeface="Arial" panose="020B0604020202020204" pitchFamily="34" charset="0"/>
              </a:rPr>
              <a:t>There are also various sites to use:</a:t>
            </a:r>
          </a:p>
          <a:p>
            <a:pPr marL="45720" indent="0" algn="ctr">
              <a:buNone/>
            </a:pPr>
            <a:r>
              <a:rPr lang="en-GB" sz="2400" dirty="0">
                <a:latin typeface="Arial" panose="020B0604020202020204" pitchFamily="34" charset="0"/>
                <a:cs typeface="Arial" panose="020B0604020202020204" pitchFamily="34" charset="0"/>
                <a:hlinkClick r:id="rId2"/>
              </a:rPr>
              <a:t>https://www.youtube.com/watch?v=4BLZKOjNKfk</a:t>
            </a:r>
            <a:r>
              <a:rPr lang="en-GB" sz="2400" dirty="0">
                <a:latin typeface="Arial" panose="020B0604020202020204" pitchFamily="34" charset="0"/>
                <a:cs typeface="Arial" panose="020B0604020202020204" pitchFamily="34"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5494" y="35283"/>
            <a:ext cx="1818506" cy="1374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endParaRPr lang="en-GB" sz="3600" u="sng" dirty="0">
              <a:latin typeface="CCW Cursive Writing 7" pitchFamily="66" charset="0"/>
            </a:endParaRPr>
          </a:p>
          <a:p>
            <a:pPr marL="45720" indent="0" algn="ctr">
              <a:buNone/>
            </a:pPr>
            <a:r>
              <a:rPr lang="en-GB" sz="4000" u="sng" dirty="0">
                <a:latin typeface="Arial" panose="020B0604020202020204" pitchFamily="34" charset="0"/>
                <a:cs typeface="Arial" panose="020B0604020202020204" pitchFamily="34" charset="0"/>
              </a:rPr>
              <a:t>Reading Journals</a:t>
            </a:r>
          </a:p>
          <a:p>
            <a:pPr marL="45720" indent="0" algn="ctr">
              <a:buNone/>
            </a:pPr>
            <a:endParaRPr lang="en-GB" sz="4000" u="sng"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Children will be expected to write their own reading comments in their Reading log book each day.</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Reading recommenders </a:t>
            </a: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333121" y="2126271"/>
            <a:ext cx="3481113" cy="243678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631216"/>
          </a:xfrm>
          <a:prstGeom prst="rect">
            <a:avLst/>
          </a:prstGeom>
          <a:noFill/>
        </p:spPr>
        <p:txBody>
          <a:bodyPr wrap="square" rtlCol="0">
            <a:spAutoFit/>
          </a:bodyPr>
          <a:lstStyle/>
          <a:p>
            <a:pPr marL="285750" indent="-285750">
              <a:buFont typeface="Wingdings" pitchFamily="2" charset="2"/>
              <a:buChar char="ü"/>
            </a:pPr>
            <a:r>
              <a:rPr lang="en-GB" sz="2000" dirty="0">
                <a:latin typeface="Arial" panose="020B0604020202020204" pitchFamily="34" charset="0"/>
                <a:cs typeface="Arial" panose="020B0604020202020204" pitchFamily="34" charset="0"/>
              </a:rPr>
              <a:t>Very high expectations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Manners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Greetings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Can do attitudes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Ready, Respectful, Responsible</a:t>
            </a:r>
          </a:p>
        </p:txBody>
      </p:sp>
    </p:spTree>
    <p:extLst>
      <p:ext uri="{BB962C8B-B14F-4D97-AF65-F5344CB8AC3E}">
        <p14:creationId xmlns:p14="http://schemas.microsoft.com/office/powerpoint/2010/main" val="8016535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latin typeface="Arial" panose="020B0604020202020204" pitchFamily="34" charset="0"/>
                <a:cs typeface="Arial" panose="020B0604020202020204" pitchFamily="34" charset="0"/>
              </a:rPr>
              <a:t>Walking properly makes you feel great.</a:t>
            </a:r>
          </a:p>
          <a:p>
            <a:pPr marL="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We are going to be doing fantastic walking,   </a:t>
            </a:r>
            <a:r>
              <a:rPr lang="en-US" dirty="0">
                <a:solidFill>
                  <a:schemeClr val="tx2">
                    <a:lumMod val="50000"/>
                    <a:lumOff val="50000"/>
                  </a:schemeClr>
                </a:solidFill>
                <a:latin typeface="Arial" panose="020B0604020202020204" pitchFamily="34" charset="0"/>
                <a:cs typeface="Arial" panose="020B0604020202020204" pitchFamily="34" charset="0"/>
              </a:rPr>
              <a:t>All THE TIME!</a:t>
            </a:r>
          </a:p>
          <a:p>
            <a:r>
              <a:rPr lang="en-US" dirty="0">
                <a:latin typeface="Arial" panose="020B0604020202020204" pitchFamily="34" charset="0"/>
                <a:cs typeface="Arial" panose="020B0604020202020204" pitchFamily="34" charset="0"/>
              </a:rPr>
              <a:t>Head up</a:t>
            </a:r>
          </a:p>
          <a:p>
            <a:r>
              <a:rPr lang="en-US" dirty="0">
                <a:latin typeface="Arial" panose="020B0604020202020204" pitchFamily="34" charset="0"/>
                <a:cs typeface="Arial" panose="020B0604020202020204" pitchFamily="34" charset="0"/>
              </a:rPr>
              <a:t>Arms by your sides</a:t>
            </a:r>
          </a:p>
          <a:p>
            <a:r>
              <a:rPr lang="en-US" dirty="0">
                <a:latin typeface="Arial" panose="020B0604020202020204" pitchFamily="34" charset="0"/>
                <a:cs typeface="Arial" panose="020B0604020202020204" pitchFamily="34" charset="0"/>
              </a:rPr>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4" name="TextBox 3">
            <a:extLst>
              <a:ext uri="{FF2B5EF4-FFF2-40B4-BE49-F238E27FC236}">
                <a16:creationId xmlns:a16="http://schemas.microsoft.com/office/drawing/2014/main" id="{A0063301-DD22-4518-A103-8861F41FBD0C}"/>
              </a:ext>
            </a:extLst>
          </p:cNvPr>
          <p:cNvSpPr txBox="1"/>
          <p:nvPr/>
        </p:nvSpPr>
        <p:spPr>
          <a:xfrm>
            <a:off x="179512" y="1659285"/>
            <a:ext cx="8568952" cy="3539430"/>
          </a:xfrm>
          <a:prstGeom prst="rect">
            <a:avLst/>
          </a:prstGeom>
          <a:noFill/>
        </p:spPr>
        <p:txBody>
          <a:bodyPr wrap="square" rtlCol="0">
            <a:spAutoFit/>
          </a:bodyPr>
          <a:lstStyle/>
          <a:p>
            <a:pPr algn="ctr"/>
            <a:endParaRPr lang="en-GB" sz="3200" dirty="0">
              <a:solidFill>
                <a:srgbClr val="002060"/>
              </a:solidFill>
              <a:latin typeface="Arial" panose="020B0604020202020204" pitchFamily="34" charset="0"/>
              <a:cs typeface="Arial" panose="020B0604020202020204" pitchFamily="34" charset="0"/>
            </a:endParaRPr>
          </a:p>
          <a:p>
            <a:pPr algn="ctr"/>
            <a:r>
              <a:rPr lang="en-GB" sz="3200" dirty="0">
                <a:solidFill>
                  <a:srgbClr val="002060"/>
                </a:solidFill>
                <a:latin typeface="Arial" panose="020B0604020202020204" pitchFamily="34" charset="0"/>
                <a:cs typeface="Arial" panose="020B0604020202020204" pitchFamily="34" charset="0"/>
              </a:rPr>
              <a:t>To be confirmed… </a:t>
            </a:r>
          </a:p>
          <a:p>
            <a:pPr marL="285750" indent="-285750" algn="ctr">
              <a:buFont typeface="Wingdings" panose="05000000000000000000" pitchFamily="2" charset="2"/>
              <a:buChar char="ü"/>
            </a:pPr>
            <a:endParaRPr lang="en-GB" sz="3200" dirty="0">
              <a:solidFill>
                <a:srgbClr val="002060"/>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Liverpool world Museum</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Trip to the Cinema </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Liverpool Cathedral</a:t>
            </a: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End </a:t>
            </a:r>
            <a:r>
              <a:rPr lang="en-GB" sz="3200">
                <a:solidFill>
                  <a:srgbClr val="002060"/>
                </a:solidFill>
                <a:latin typeface="Arial" panose="020B0604020202020204" pitchFamily="34" charset="0"/>
                <a:cs typeface="Arial" panose="020B0604020202020204" pitchFamily="34" charset="0"/>
              </a:rPr>
              <a:t>of year trip</a:t>
            </a:r>
            <a:endParaRPr lang="en-GB" sz="3200" dirty="0">
              <a:solidFill>
                <a:srgbClr val="00206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F68FC48A-CC19-4DD2-9F5E-0952FCA1CD26}"/>
              </a:ext>
            </a:extLst>
          </p:cNvPr>
          <p:cNvSpPr txBox="1"/>
          <p:nvPr/>
        </p:nvSpPr>
        <p:spPr>
          <a:xfrm>
            <a:off x="611560" y="5445224"/>
            <a:ext cx="8352928" cy="1200329"/>
          </a:xfrm>
          <a:prstGeom prst="rect">
            <a:avLst/>
          </a:prstGeom>
          <a:noFill/>
        </p:spPr>
        <p:txBody>
          <a:bodyPr wrap="square" rtlCol="0">
            <a:spAutoFit/>
          </a:bodyPr>
          <a:lstStyle/>
          <a:p>
            <a:r>
              <a:rPr lang="en-GB" dirty="0"/>
              <a:t>We require payment of a voluntary parental contribution for all school trips.  Sadly due to budget constraints if we do not receive enough payments the trip may not go ahead.  Mrs Edward is always available to discuss any concerns in relation to payment of anything requested.  We will never leave a child out. </a:t>
            </a:r>
          </a:p>
        </p:txBody>
      </p:sp>
    </p:spTree>
    <p:extLst>
      <p:ext uri="{BB962C8B-B14F-4D97-AF65-F5344CB8AC3E}">
        <p14:creationId xmlns:p14="http://schemas.microsoft.com/office/powerpoint/2010/main" val="2503148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547599" y="1501994"/>
            <a:ext cx="6394956"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a:t>
            </a:r>
            <a:r>
              <a:rPr lang="en-US" sz="5400" dirty="0">
                <a:ln w="0"/>
                <a:solidFill>
                  <a:schemeClr val="accent1"/>
                </a:solidFill>
                <a:effectLst>
                  <a:outerShdw blurRad="38100" dist="25400" dir="5400000" algn="ctr" rotWithShape="0">
                    <a:srgbClr val="6E747A">
                      <a:alpha val="43000"/>
                    </a:srgbClr>
                  </a:outerShdw>
                </a:effectLst>
              </a:rPr>
              <a:t>22nd</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467544" y="5293973"/>
            <a:ext cx="8208912" cy="1384995"/>
          </a:xfrm>
          <a:prstGeom prst="rect">
            <a:avLst/>
          </a:prstGeom>
          <a:noFill/>
        </p:spPr>
        <p:txBody>
          <a:bodyPr wrap="square" rtlCol="0">
            <a:spAutoFit/>
          </a:bodyPr>
          <a:lstStyle/>
          <a:p>
            <a:r>
              <a:rPr lang="en-GB" sz="1400" dirty="0"/>
              <a:t>Please check your filters.</a:t>
            </a:r>
          </a:p>
          <a:p>
            <a:r>
              <a:rPr lang="en-GB" sz="1400" dirty="0"/>
              <a:t>Be aware of the issues around </a:t>
            </a:r>
            <a:r>
              <a:rPr lang="en-GB" sz="1400" dirty="0" err="1"/>
              <a:t>Whatsapp</a:t>
            </a:r>
            <a:r>
              <a:rPr lang="en-GB" sz="1400" dirty="0"/>
              <a:t>.  School expects parents to manage and monitor children's use and we will not investigate upset linked to home use of </a:t>
            </a:r>
            <a:r>
              <a:rPr lang="en-GB" sz="1400" dirty="0" err="1"/>
              <a:t>whatsapp</a:t>
            </a:r>
            <a:r>
              <a:rPr lang="en-GB" sz="1400" dirty="0"/>
              <a:t> or other platforms that parents should be monitoring.</a:t>
            </a:r>
          </a:p>
          <a:p>
            <a:r>
              <a:rPr lang="en-GB" sz="1400" dirty="0"/>
              <a:t>Mobile phones are not allowed in school. Phones for children who are walking home in Y5 and Y6 are handed in each day and kept in the school office. The phone is returned at the end of the day.  </a:t>
            </a:r>
          </a:p>
        </p:txBody>
      </p:sp>
    </p:spTree>
    <p:extLst>
      <p:ext uri="{BB962C8B-B14F-4D97-AF65-F5344CB8AC3E}">
        <p14:creationId xmlns:p14="http://schemas.microsoft.com/office/powerpoint/2010/main" val="37230791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332656"/>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2025</TotalTime>
  <Words>1671</Words>
  <Application>Microsoft Office PowerPoint</Application>
  <PresentationFormat>On-screen Show (4:3)</PresentationFormat>
  <Paragraphs>183</Paragraphs>
  <Slides>35</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35</vt:i4>
      </vt:variant>
    </vt:vector>
  </HeadingPairs>
  <TitlesOfParts>
    <vt:vector size="43" baseType="lpstr">
      <vt:lpstr>Arial</vt:lpstr>
      <vt:lpstr>Calibri</vt:lpstr>
      <vt:lpstr>CCW Cursive Writing 7</vt:lpstr>
      <vt:lpstr>Georgia</vt:lpstr>
      <vt:lpstr>Trebuchet MS</vt:lpstr>
      <vt:lpstr>Wingdings</vt:lpstr>
      <vt:lpstr>Slipstream</vt:lpstr>
      <vt:lpstr>1_Slipstream</vt:lpstr>
      <vt:lpstr>PowerPoint Presentation</vt:lpstr>
      <vt:lpstr>PowerPoint Presentation</vt:lpstr>
      <vt:lpstr>We have codes of conduct for governors, staff and parents and carers and expect all members of our school community to abide by these. We strive to create a safe, courteous space and we do not tolerate any communication whether in person or email that is not in line with our school values.  </vt:lpstr>
      <vt:lpstr>PowerPoint Presentation</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 Homework</vt:lpstr>
      <vt:lpstr>Spellings</vt:lpstr>
      <vt:lpstr>PowerPoint Presentation</vt:lpstr>
      <vt:lpstr>PowerPoint Presentation</vt:lpstr>
      <vt:lpstr>PowerPoint Presentation</vt:lpstr>
      <vt:lpstr>Times tables</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Parent’s meeting:</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Luke Highton</cp:lastModifiedBy>
  <cp:revision>154</cp:revision>
  <cp:lastPrinted>2021-09-08T07:29:11Z</cp:lastPrinted>
  <dcterms:created xsi:type="dcterms:W3CDTF">2014-09-15T15:29:28Z</dcterms:created>
  <dcterms:modified xsi:type="dcterms:W3CDTF">2025-09-10T14:39:12Z</dcterms:modified>
</cp:coreProperties>
</file>