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  <p:sldMasterId id="2147483668" r:id="rId4"/>
  </p:sldMasterIdLst>
  <p:notesMasterIdLst>
    <p:notesMasterId r:id="rId61"/>
  </p:notesMasterIdLst>
  <p:sldIdLst>
    <p:sldId id="468" r:id="rId5"/>
    <p:sldId id="462" r:id="rId6"/>
    <p:sldId id="464" r:id="rId7"/>
    <p:sldId id="506" r:id="rId8"/>
    <p:sldId id="507" r:id="rId9"/>
    <p:sldId id="303" r:id="rId10"/>
    <p:sldId id="311" r:id="rId11"/>
    <p:sldId id="300" r:id="rId12"/>
    <p:sldId id="490" r:id="rId13"/>
    <p:sldId id="306" r:id="rId14"/>
    <p:sldId id="476" r:id="rId15"/>
    <p:sldId id="421" r:id="rId16"/>
    <p:sldId id="477" r:id="rId17"/>
    <p:sldId id="423" r:id="rId18"/>
    <p:sldId id="424" r:id="rId19"/>
    <p:sldId id="413" r:id="rId20"/>
    <p:sldId id="371" r:id="rId21"/>
    <p:sldId id="425" r:id="rId22"/>
    <p:sldId id="478" r:id="rId23"/>
    <p:sldId id="479" r:id="rId24"/>
    <p:sldId id="480" r:id="rId25"/>
    <p:sldId id="307" r:id="rId26"/>
    <p:sldId id="491" r:id="rId27"/>
    <p:sldId id="492" r:id="rId28"/>
    <p:sldId id="372" r:id="rId29"/>
    <p:sldId id="481" r:id="rId30"/>
    <p:sldId id="482" r:id="rId31"/>
    <p:sldId id="483" r:id="rId32"/>
    <p:sldId id="484" r:id="rId33"/>
    <p:sldId id="391" r:id="rId34"/>
    <p:sldId id="485" r:id="rId35"/>
    <p:sldId id="432" r:id="rId36"/>
    <p:sldId id="486" r:id="rId37"/>
    <p:sldId id="488" r:id="rId38"/>
    <p:sldId id="489" r:id="rId39"/>
    <p:sldId id="487" r:id="rId40"/>
    <p:sldId id="493" r:id="rId41"/>
    <p:sldId id="494" r:id="rId42"/>
    <p:sldId id="465" r:id="rId43"/>
    <p:sldId id="267" r:id="rId44"/>
    <p:sldId id="268" r:id="rId45"/>
    <p:sldId id="269" r:id="rId46"/>
    <p:sldId id="496" r:id="rId47"/>
    <p:sldId id="497" r:id="rId48"/>
    <p:sldId id="498" r:id="rId49"/>
    <p:sldId id="499" r:id="rId50"/>
    <p:sldId id="505" r:id="rId51"/>
    <p:sldId id="495" r:id="rId52"/>
    <p:sldId id="500" r:id="rId53"/>
    <p:sldId id="501" r:id="rId54"/>
    <p:sldId id="502" r:id="rId55"/>
    <p:sldId id="503" r:id="rId56"/>
    <p:sldId id="504" r:id="rId57"/>
    <p:sldId id="508" r:id="rId58"/>
    <p:sldId id="509" r:id="rId59"/>
    <p:sldId id="510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0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BC586-795E-4CFF-BDD0-388EE04E982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41D62-1A5E-468F-BCE8-7322C2C5F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81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5D438-B919-4C5E-9868-1B3C816A4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8B472-1C17-409B-87D3-73BF1B0BA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62E0C-687F-48CB-A104-A53C6FC21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C4E6B-5624-4489-B15D-2CDA7B1E5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9DA0A-D1AB-4EF0-95D9-49CE4DB0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0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AB15-B5D0-4C92-8F18-EAA1D109F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7BB20-5C0A-4817-97C5-0E2D87CA1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99B88-6C43-49D2-8A17-3D428BAC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58C02-BA4D-4B13-A62D-C23CC0C6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FFDB3-E665-41CB-BB0C-52AFC35E3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8F1C0-CD3B-429A-866D-496D92001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C8287-092E-4023-A93C-75EA82886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5F8AB-E841-4266-9CAD-B91EB584D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55B9A-A380-4E2F-A20C-995F968A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75D73-DF2A-4238-AFF7-63522A1E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FD96F-B9EC-40DA-924B-C7FAF0B8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4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1783A-95C7-4A1F-8A61-725B921B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6D61A-D2DF-4FF7-A9D8-6CF32CFFE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FAB89-1603-4FB4-B47A-243E63145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3F85B9-E0AD-4346-9F02-6051726468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E9CC9-574C-47A7-926A-CA878D9F89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D3FF9-4BC9-459D-BF58-0B6C803F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1DED6-5B71-4572-BFFF-9698E71B2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6CE72-8F9B-4CD5-9A8B-D4878DA7D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1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17733-1633-4BEB-BD32-706C26E87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D5FB0-825A-483D-B9F7-4B271EDC6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30B252-6972-4666-A5DF-3164BA250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5FC5D-6C21-473A-87A2-F8BFF26A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00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7A759B-FEE5-460B-A013-F32814AB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BEA2A-0B36-4D70-A869-0C21AA79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6A34B-D696-444E-A954-71BCF2F8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0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3FAB1-AC89-49E0-B4C9-577AB419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B3D56-0D04-46B8-A264-C2FFF8E7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90F7D-310F-42E5-81A4-FDB825CD1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EBFA3-8B2E-425D-A1C9-C0D1AB734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0A4159-3B58-4464-87E3-9D970BC07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5FDD8-6F24-439B-A617-33EB76B5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7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60F52-BC3D-4FF7-857A-F7E1E8B2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82E705-229B-4D25-ADA3-D9CFC56277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34FCA-B8AF-45DF-BF0F-9B07F84DC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71342-AAF3-4B27-BE89-3DFF3E92A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58436-624D-4BA9-82C6-8E87DDE6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6A23FC-F0F1-4C52-AE62-3601EE3A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62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AD54B-D42C-4CEE-97DF-2C45CA2A7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73AEE1-67A5-4C52-91E9-D00EF1CA06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CCE0A-F016-467D-994B-8537AECD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780ED-C23B-4BF2-B506-33D22273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E49FA-53E8-4CBE-8B1B-22AD6EF3A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82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0F92A7-0850-4ED6-B51F-8C6454B7A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C8F3A-EF9A-465B-8614-C0106B7DB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92567-F3DD-430D-A9A6-81A2CE90B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78AE2-F305-4552-ABB8-0355EE5B1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3C4E3-A987-40B5-BABB-CB2FA9B3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753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3429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226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686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81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5093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43039-CBE1-4F12-A40A-C14C2785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0EBF4-EB10-4C1F-8346-BDE6C5425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7A918-A903-43C2-944D-BA94497C8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6B8E0-AA26-47FD-9A8E-A7E777905427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4C720-FA51-4221-9ED2-5758C7681C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F9223-74D5-439A-A513-21978A8A23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95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9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1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255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62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image" Target="../media/image65.png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21.tiff"/><Relationship Id="rId7" Type="http://schemas.openxmlformats.org/officeDocument/2006/relationships/image" Target="../media/image23.emf"/><Relationship Id="rId12" Type="http://schemas.openxmlformats.org/officeDocument/2006/relationships/image" Target="../media/image28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6.xml"/><Relationship Id="rId6" Type="http://schemas.openxmlformats.org/officeDocument/2006/relationships/image" Target="NULL"/><Relationship Id="rId11" Type="http://schemas.openxmlformats.org/officeDocument/2006/relationships/image" Target="../media/image27.emf"/><Relationship Id="rId10" Type="http://schemas.openxmlformats.org/officeDocument/2006/relationships/image" Target="../media/image26.emf"/><Relationship Id="rId4" Type="http://schemas.openxmlformats.org/officeDocument/2006/relationships/image" Target="../media/image22.tiff"/><Relationship Id="rId9" Type="http://schemas.openxmlformats.org/officeDocument/2006/relationships/image" Target="../media/image25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image" Target="../media/image30.tiff"/><Relationship Id="rId7" Type="http://schemas.openxmlformats.org/officeDocument/2006/relationships/image" Target="../media/image34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image" Target="../media/image37.png"/><Relationship Id="rId7" Type="http://schemas.openxmlformats.org/officeDocument/2006/relationships/image" Target="../media/image41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0.emf"/><Relationship Id="rId5" Type="http://schemas.openxmlformats.org/officeDocument/2006/relationships/image" Target="../media/image39.emf"/><Relationship Id="rId4" Type="http://schemas.openxmlformats.org/officeDocument/2006/relationships/image" Target="../media/image3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Relationship Id="rId4" Type="http://schemas.openxmlformats.org/officeDocument/2006/relationships/image" Target="../media/image75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4.xml"/><Relationship Id="rId4" Type="http://schemas.openxmlformats.org/officeDocument/2006/relationships/image" Target="../media/image7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6.xml"/><Relationship Id="rId4" Type="http://schemas.openxmlformats.org/officeDocument/2006/relationships/image" Target="../media/image8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7.xml"/><Relationship Id="rId4" Type="http://schemas.openxmlformats.org/officeDocument/2006/relationships/image" Target="../media/image43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7.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measure perimeter.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581162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Key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377A1-1AE3-4F8B-A217-A5AB363B0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5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0439-8433-4239-BC93-32AE484CC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507D9-184C-4B9B-A366-642D3E5BB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E9AF09-2D61-40D1-9D37-C3FDF804D9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1719"/>
          <a:stretch/>
        </p:blipFill>
        <p:spPr>
          <a:xfrm>
            <a:off x="343666" y="901533"/>
            <a:ext cx="5772071" cy="47244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C4A8A1-D32A-4111-8A75-09ED89B972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603"/>
          <a:stretch/>
        </p:blipFill>
        <p:spPr>
          <a:xfrm>
            <a:off x="6281387" y="791285"/>
            <a:ext cx="5566947" cy="494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23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3E52F-C548-4A3A-884B-5345C3FAE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852AF0-542E-4028-B144-D98BB0AD4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7683" y="899536"/>
            <a:ext cx="5659253" cy="45908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25CFFF-ECB7-4927-9B45-C3C2C14DB4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64" y="899536"/>
            <a:ext cx="5830936" cy="473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35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3E52F-C548-4A3A-884B-5345C3FAE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EC3ED-56BD-411F-9C3C-834D6740B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6488FE-2933-4D10-B988-DF89B20C3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81" y="569079"/>
            <a:ext cx="5580709" cy="54160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71E7DC-5A08-4F01-A3A7-39783C47F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78129"/>
            <a:ext cx="5682952" cy="368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38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</p:spTree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8021" y="3216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30861" y="16043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68287" y="3329569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65083" y="4622937"/>
            <a:ext cx="177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pairs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066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530" y="2736118"/>
            <a:ext cx="7255477" cy="1405748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621166" y="1241148"/>
            <a:ext cx="14449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78210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5447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mm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78209" y="4720072"/>
            <a:ext cx="233447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mm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78210" y="3803984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20331" y="526352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mm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12429" y="526352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 3.2 cm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B6386E1-A17B-4AFD-B2CE-31E4303AA24F}"/>
              </a:ext>
            </a:extLst>
          </p:cNvPr>
          <p:cNvCxnSpPr>
            <a:cxnSpLocks/>
          </p:cNvCxnSpPr>
          <p:nvPr/>
        </p:nvCxnSpPr>
        <p:spPr>
          <a:xfrm>
            <a:off x="7256585" y="3583622"/>
            <a:ext cx="0" cy="30844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00295 -0.222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44371"/>
          <a:stretch/>
        </p:blipFill>
        <p:spPr>
          <a:xfrm rot="1481945">
            <a:off x="2730239" y="1679428"/>
            <a:ext cx="403617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036663" y="1313680"/>
            <a:ext cx="1845979" cy="849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12855" y="3585473"/>
            <a:ext cx="4181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this line 6 cm long?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12856" y="4321083"/>
            <a:ext cx="7188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  Give your answer in millimetres.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389710" y="4751969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820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06579 -0.0437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9" y="-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 rot="16622592">
            <a:off x="1090537" y="2346281"/>
            <a:ext cx="495986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2744462" y="1609726"/>
            <a:ext cx="323963" cy="26669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35747" y="1122625"/>
            <a:ext cx="3076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 or 60 mm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>
            <a:off x="4664642" y="4454725"/>
            <a:ext cx="4959861" cy="140574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4768850" y="4454726"/>
            <a:ext cx="1511300" cy="243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708133" y="3399345"/>
            <a:ext cx="48728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the line equal to, greater than or less than 30 mm?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34444" y="3948948"/>
            <a:ext cx="2260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Greater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456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DA3659-C101-4039-939E-7C1D0E2C164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3764" y="1629000"/>
          <a:ext cx="648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351091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693069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144447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04425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82592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49665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60307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9526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968948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73184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62817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583246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10693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941071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334041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798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3762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543684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6112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6308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755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2861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67250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A24C7F-49BE-47AE-B6AD-A6F87A77363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48000" y="4597400"/>
          <a:ext cx="63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29899441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629153217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4085497493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561244792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0513187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12cm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10cm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14cm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384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420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DA3659-C101-4039-939E-7C1D0E2C1643}"/>
              </a:ext>
            </a:extLst>
          </p:cNvPr>
          <p:cNvGraphicFramePr>
            <a:graphicFrameLocks noGrp="1"/>
          </p:cNvGraphicFramePr>
          <p:nvPr/>
        </p:nvGraphicFramePr>
        <p:xfrm>
          <a:off x="2903764" y="1629000"/>
          <a:ext cx="6480000" cy="18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351091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693069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3144447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04425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825920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49665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60307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9526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968948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73184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62817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583246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10693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941071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334041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2798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3762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543684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6112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6308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755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2861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67250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CA24C7F-49BE-47AE-B6AD-A6F87A773633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4597400"/>
          <a:ext cx="63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298994416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1629153217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4085497493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561244792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30513187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12cm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10cm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14cm</a:t>
                      </a:r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384309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6ED2026-5ABD-4D74-B0C2-15AB0C3E6DEC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3976744" y="3062470"/>
            <a:ext cx="2221256" cy="1534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B7A72F7-A7D0-429D-AE5C-7C0729E04DFF}"/>
              </a:ext>
            </a:extLst>
          </p:cNvPr>
          <p:cNvCxnSpPr>
            <a:cxnSpLocks/>
          </p:cNvCxnSpPr>
          <p:nvPr/>
        </p:nvCxnSpPr>
        <p:spPr>
          <a:xfrm flipH="1">
            <a:off x="3617016" y="3062470"/>
            <a:ext cx="1882636" cy="1534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672F07-CDF0-4225-986B-6AD45360704F}"/>
              </a:ext>
            </a:extLst>
          </p:cNvPr>
          <p:cNvCxnSpPr>
            <a:cxnSpLocks/>
          </p:cNvCxnSpPr>
          <p:nvPr/>
        </p:nvCxnSpPr>
        <p:spPr>
          <a:xfrm>
            <a:off x="7940952" y="2701310"/>
            <a:ext cx="490745" cy="18960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316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63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082498" y="147747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47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 measured was 8cm.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A849DA8-925B-4311-B3E8-8E6498F34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F09236-D00B-4336-AA2F-28242F0C47C2}"/>
              </a:ext>
            </a:extLst>
          </p:cNvPr>
          <p:cNvSpPr txBox="1"/>
          <p:nvPr/>
        </p:nvSpPr>
        <p:spPr>
          <a:xfrm>
            <a:off x="5607455" y="3243288"/>
            <a:ext cx="7328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</p:spTree>
    <p:extLst>
      <p:ext uri="{BB962C8B-B14F-4D97-AF65-F5344CB8AC3E}">
        <p14:creationId xmlns:p14="http://schemas.microsoft.com/office/powerpoint/2010/main" val="18599833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6D698F-D62B-443A-AFFA-A2D0BE24C1B5}"/>
              </a:ext>
            </a:extLst>
          </p:cNvPr>
          <p:cNvSpPr/>
          <p:nvPr/>
        </p:nvSpPr>
        <p:spPr>
          <a:xfrm>
            <a:off x="1799304" y="27707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perimeter of this shape.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 + 4cm + 8cm + 4cm = 24cm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918726-634F-4CB3-BF20-2B3A9CA693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33900" y="1869887"/>
          <a:ext cx="288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3251587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02733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649811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070126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623201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17273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450148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283315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8075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4756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3652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8512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1EA2DEF-A7C0-4F26-A942-72A106B7CA6C}"/>
              </a:ext>
            </a:extLst>
          </p:cNvPr>
          <p:cNvSpPr txBox="1"/>
          <p:nvPr/>
        </p:nvSpPr>
        <p:spPr>
          <a:xfrm>
            <a:off x="5607453" y="1519397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17282-DED2-4A4B-B54A-8517F23AE7A7}"/>
              </a:ext>
            </a:extLst>
          </p:cNvPr>
          <p:cNvSpPr txBox="1"/>
          <p:nvPr/>
        </p:nvSpPr>
        <p:spPr>
          <a:xfrm>
            <a:off x="5607455" y="3243288"/>
            <a:ext cx="7328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ACA5E9-9412-4B22-966C-61848C8A50F2}"/>
              </a:ext>
            </a:extLst>
          </p:cNvPr>
          <p:cNvSpPr txBox="1"/>
          <p:nvPr/>
        </p:nvSpPr>
        <p:spPr>
          <a:xfrm>
            <a:off x="3858156" y="238983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6F5D35-BBA7-4ED3-B4FD-A64B474C7828}"/>
              </a:ext>
            </a:extLst>
          </p:cNvPr>
          <p:cNvSpPr txBox="1"/>
          <p:nvPr/>
        </p:nvSpPr>
        <p:spPr>
          <a:xfrm>
            <a:off x="7356750" y="2446716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EB5D408-9E08-4542-B453-B47C030F5A5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11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454812" y="5529598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2045" y="993673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26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62783" y="1971891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358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41223">
            <a:off x="5572397" y="-11146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7960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sides measured were 5cm on shape A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and 4cm on shape B.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454812" y="5529598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6" name="Pentagon 5">
            <a:extLst>
              <a:ext uri="{FF2B5EF4-FFF2-40B4-BE49-F238E27FC236}">
                <a16:creationId xmlns:a16="http://schemas.microsoft.com/office/drawing/2014/main" id="{377E4DB7-3B53-4D6B-B568-A8AB87527025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DD1990-6F50-4A16-9443-5A40A69839C0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177406-A4B4-4134-9415-5A03164943EB}"/>
              </a:ext>
            </a:extLst>
          </p:cNvPr>
          <p:cNvGraphicFramePr>
            <a:graphicFrameLocks noGrp="1"/>
          </p:cNvGraphicFramePr>
          <p:nvPr/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86CFB6E0-0CB1-4F8D-ABD0-C91EF17551E6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D18AB1-F7F4-405B-8E55-C22FC53E5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703069-73C9-45AC-B195-427D9AFD7B2A}"/>
              </a:ext>
            </a:extLst>
          </p:cNvPr>
          <p:cNvSpPr txBox="1"/>
          <p:nvPr/>
        </p:nvSpPr>
        <p:spPr>
          <a:xfrm>
            <a:off x="4736508" y="372993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5cm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B724D14-572F-4DDB-884A-25DC7BD5EF35}"/>
              </a:ext>
            </a:extLst>
          </p:cNvPr>
          <p:cNvSpPr txBox="1"/>
          <p:nvPr/>
        </p:nvSpPr>
        <p:spPr>
          <a:xfrm rot="19352478">
            <a:off x="7413679" y="1694108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</p:spTree>
    <p:extLst>
      <p:ext uri="{BB962C8B-B14F-4D97-AF65-F5344CB8AC3E}">
        <p14:creationId xmlns:p14="http://schemas.microsoft.com/office/powerpoint/2010/main" val="20530230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shape to its perimeter.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A: 5cm + 2cm + 1cm + 2cm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3cm + 2cm + 1 cm = 2cm = 18cm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Shape B: 4cm + 4cm + 4cm + 4 cm + 4cm = 20cm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6907C3-6B88-43B5-884C-553412928F4E}"/>
              </a:ext>
            </a:extLst>
          </p:cNvPr>
          <p:cNvCxnSpPr>
            <a:cxnSpLocks/>
            <a:stCxn id="24" idx="2"/>
            <a:endCxn id="36" idx="0"/>
          </p:cNvCxnSpPr>
          <p:nvPr/>
        </p:nvCxnSpPr>
        <p:spPr>
          <a:xfrm>
            <a:off x="5015880" y="3804824"/>
            <a:ext cx="4228353" cy="743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D3AD6A3-84F1-403F-ACB1-536D9F15F4E2}"/>
              </a:ext>
            </a:extLst>
          </p:cNvPr>
          <p:cNvCxnSpPr>
            <a:cxnSpLocks/>
            <a:stCxn id="22" idx="3"/>
            <a:endCxn id="34" idx="0"/>
          </p:cNvCxnSpPr>
          <p:nvPr/>
        </p:nvCxnSpPr>
        <p:spPr>
          <a:xfrm flipH="1">
            <a:off x="4273546" y="3804824"/>
            <a:ext cx="4134145" cy="743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E75ABE-E405-F043-BC41-C44C42A24E83}"/>
              </a:ext>
            </a:extLst>
          </p:cNvPr>
          <p:cNvGrpSpPr/>
          <p:nvPr/>
        </p:nvGrpSpPr>
        <p:grpSpPr>
          <a:xfrm>
            <a:off x="3370314" y="4548624"/>
            <a:ext cx="6710461" cy="504000"/>
            <a:chOff x="425701" y="5006990"/>
            <a:chExt cx="2771065" cy="28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738ECE1-90FE-F346-B229-AE0F31FC81CF}"/>
                </a:ext>
              </a:extLst>
            </p:cNvPr>
            <p:cNvSpPr/>
            <p:nvPr/>
          </p:nvSpPr>
          <p:spPr>
            <a:xfrm>
              <a:off x="425701" y="5006990"/>
              <a:ext cx="745974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 20cm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3EBF0C-866A-6E4D-9D36-E2C1C820126A}"/>
                </a:ext>
              </a:extLst>
            </p:cNvPr>
            <p:cNvSpPr/>
            <p:nvPr/>
          </p:nvSpPr>
          <p:spPr>
            <a:xfrm>
              <a:off x="1428974" y="5006990"/>
              <a:ext cx="819598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22cm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B1941-2B7F-1D45-9E71-FFF7DB44A056}"/>
                </a:ext>
              </a:extLst>
            </p:cNvPr>
            <p:cNvSpPr/>
            <p:nvPr/>
          </p:nvSpPr>
          <p:spPr>
            <a:xfrm>
              <a:off x="2505871" y="5006990"/>
              <a:ext cx="690895" cy="288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18cm</a:t>
              </a:r>
            </a:p>
          </p:txBody>
        </p:sp>
      </p:grpSp>
      <p:sp>
        <p:nvSpPr>
          <p:cNvPr id="22" name="Pentagon 21">
            <a:extLst>
              <a:ext uri="{FF2B5EF4-FFF2-40B4-BE49-F238E27FC236}">
                <a16:creationId xmlns:a16="http://schemas.microsoft.com/office/drawing/2014/main" id="{BE069D11-65DF-403C-99BE-61EAAF67749F}"/>
              </a:ext>
            </a:extLst>
          </p:cNvPr>
          <p:cNvSpPr>
            <a:spLocks noChangeAspect="1"/>
          </p:cNvSpPr>
          <p:nvPr/>
        </p:nvSpPr>
        <p:spPr>
          <a:xfrm>
            <a:off x="7248127" y="1596134"/>
            <a:ext cx="2319126" cy="2208691"/>
          </a:xfrm>
          <a:prstGeom prst="pentago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ACCB89-56FA-437D-8C94-83DAB6312A42}"/>
              </a:ext>
            </a:extLst>
          </p:cNvPr>
          <p:cNvSpPr txBox="1"/>
          <p:nvPr/>
        </p:nvSpPr>
        <p:spPr>
          <a:xfrm>
            <a:off x="8232984" y="2247899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B36744CF-1755-4F9D-AD6F-0CA027A9AD9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879" y="2369224"/>
          <a:ext cx="1800000" cy="143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04443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123745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662252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857096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07956713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50266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025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7636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779131"/>
                  </a:ext>
                </a:extLst>
              </a:tr>
            </a:tbl>
          </a:graphicData>
        </a:graphic>
      </p:graphicFrame>
      <p:sp>
        <p:nvSpPr>
          <p:cNvPr id="25" name="Rectangle 24">
            <a:extLst>
              <a:ext uri="{FF2B5EF4-FFF2-40B4-BE49-F238E27FC236}">
                <a16:creationId xmlns:a16="http://schemas.microsoft.com/office/drawing/2014/main" id="{267B756E-6FEB-4DD9-BBD2-6CE557D60C01}"/>
              </a:ext>
            </a:extLst>
          </p:cNvPr>
          <p:cNvSpPr/>
          <p:nvPr/>
        </p:nvSpPr>
        <p:spPr>
          <a:xfrm>
            <a:off x="4822579" y="2560791"/>
            <a:ext cx="698820" cy="109680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653776D-C00E-43E8-8D7F-F232A7A2DC9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07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206296" y="515985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296" y="515985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734" t="-11765" r="-57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925567" y="1614402"/>
            <a:ext cx="1524000" cy="275068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816291" y="1614402"/>
            <a:ext cx="0" cy="270510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905271" y="450238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891277" y="150010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6585671" y="1614403"/>
            <a:ext cx="0" cy="275069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816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905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308087" y="5491737"/>
            <a:ext cx="2372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5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600706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17246" y="5491737"/>
            <a:ext cx="2020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 </a:t>
            </a:r>
            <a:r>
              <a:rPr lang="en-GB" sz="2800" dirty="0">
                <a:cs typeface="Arial" panose="020B060402020202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366626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28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E71D528-D301-47DA-9FEE-DBD6200FCDB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32122" y="1551245"/>
            <a:ext cx="5012116" cy="971097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0347844-64BD-498B-B933-38F0EE0D3CFF}"/>
              </a:ext>
            </a:extLst>
          </p:cNvPr>
          <p:cNvCxnSpPr/>
          <p:nvPr/>
        </p:nvCxnSpPr>
        <p:spPr>
          <a:xfrm>
            <a:off x="4816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C78CEE3-7348-4F43-B452-8681137B0C53}"/>
              </a:ext>
            </a:extLst>
          </p:cNvPr>
          <p:cNvCxnSpPr/>
          <p:nvPr/>
        </p:nvCxnSpPr>
        <p:spPr>
          <a:xfrm>
            <a:off x="4905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5DB6E7A-41EC-45DA-9DEE-336CBAC89ABE}"/>
              </a:ext>
            </a:extLst>
          </p:cNvPr>
          <p:cNvSpPr txBox="1"/>
          <p:nvPr/>
        </p:nvSpPr>
        <p:spPr>
          <a:xfrm>
            <a:off x="5304263" y="104790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682190-C2F4-43F0-B644-37D1AD61192F}"/>
              </a:ext>
            </a:extLst>
          </p:cNvPr>
          <p:cNvSpPr txBox="1"/>
          <p:nvPr/>
        </p:nvSpPr>
        <p:spPr>
          <a:xfrm>
            <a:off x="6558843" y="270534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57370" y="459659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61324" y="272813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/>
              <p:nvPr/>
            </p:nvSpPr>
            <p:spPr>
              <a:xfrm>
                <a:off x="2308087" y="4985244"/>
                <a:ext cx="561083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5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28 cm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087" y="4985244"/>
                <a:ext cx="5610831" cy="523220"/>
              </a:xfrm>
              <a:prstGeom prst="rect">
                <a:avLst/>
              </a:prstGeom>
              <a:blipFill>
                <a:blip r:embed="rId5"/>
                <a:stretch>
                  <a:fillRect l="-2283" t="-11628" r="-9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120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13681 0.277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81 0.27708 L 0.00052 0.3986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39861 L -0.30261 0.2759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0.1934 0.00555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0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8.33333E-7 1.48148E-6 L -0.00035 -0.441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 animBg="1"/>
      <p:bldP spid="38" grpId="0"/>
      <p:bldP spid="39" grpId="0"/>
      <p:bldP spid="40" grpId="0"/>
      <p:bldP spid="41" grpId="0"/>
      <p:bldP spid="23" grpId="0"/>
      <p:bldP spid="23" grpId="1"/>
      <p:bldP spid="24" grpId="0"/>
      <p:bldP spid="24" grpId="1"/>
      <p:bldP spid="37" grpId="0"/>
      <p:bldP spid="37" grpId="1"/>
      <p:bldP spid="37" grpId="2"/>
      <p:bldP spid="36" grpId="0"/>
      <p:bldP spid="36" grpId="1"/>
      <p:bldP spid="36" grpId="2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-Shape 2"/>
          <p:cNvSpPr/>
          <p:nvPr/>
        </p:nvSpPr>
        <p:spPr>
          <a:xfrm rot="13037131">
            <a:off x="2203458" y="2286163"/>
            <a:ext cx="2271560" cy="2315288"/>
          </a:xfrm>
          <a:prstGeom prst="corner">
            <a:avLst>
              <a:gd name="adj1" fmla="val 50000"/>
              <a:gd name="adj2" fmla="val 27429"/>
            </a:avLst>
          </a:prstGeom>
          <a:solidFill>
            <a:schemeClr val="accent5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947240" y="2790925"/>
            <a:ext cx="3702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cs typeface="Arial" panose="020B0604020202020204" pitchFamily="34" charset="0"/>
              </a:rPr>
              <a:t>Do we need to measure all the sides to find the perimeter?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498" y="1588809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78341" y="17314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3369490" y="1638681"/>
            <a:ext cx="1749224" cy="132588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2334495" y="2829532"/>
            <a:ext cx="1319931" cy="98681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2963504" y="4730401"/>
            <a:ext cx="515503" cy="386794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721207" y="3379746"/>
            <a:ext cx="1425772" cy="1833194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2963504" y="3717927"/>
            <a:ext cx="713147" cy="915987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2370620" y="1770420"/>
            <a:ext cx="717863" cy="933562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/>
              <p:nvPr/>
            </p:nvSpPr>
            <p:spPr>
              <a:xfrm>
                <a:off x="2206296" y="76874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296" y="768741"/>
                <a:ext cx="7383624" cy="523220"/>
              </a:xfrm>
              <a:prstGeom prst="rect">
                <a:avLst/>
              </a:prstGeom>
              <a:blipFill>
                <a:blip r:embed="rId4"/>
                <a:stretch>
                  <a:fillRect l="-1734" t="-10465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5123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9549 -0.15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91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16858 -0.29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-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1215 0.2148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1074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7205 0.0668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256456" y="52436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6456" y="524361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2" t="-10465" r="-66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3485" y="281719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996328" y="29598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926342" y="1512572"/>
            <a:ext cx="3341900" cy="3414272"/>
            <a:chOff x="1876412" y="1912471"/>
            <a:chExt cx="3341900" cy="3414272"/>
          </a:xfrm>
        </p:grpSpPr>
        <p:sp>
          <p:nvSpPr>
            <p:cNvPr id="4" name="Chevron 3"/>
            <p:cNvSpPr/>
            <p:nvPr/>
          </p:nvSpPr>
          <p:spPr>
            <a:xfrm rot="19585990">
              <a:off x="1876412" y="1912471"/>
              <a:ext cx="2569029" cy="2728686"/>
            </a:xfrm>
            <a:prstGeom prst="chevron">
              <a:avLst>
                <a:gd name="adj" fmla="val 37571"/>
              </a:avLst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476316" y="3831771"/>
              <a:ext cx="2741996" cy="14949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194019" y="1723105"/>
            <a:ext cx="3619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Complete the shape so its perimeter is 21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73817" y="3614344"/>
            <a:ext cx="7015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What would you do first to complete the task?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343418" y="2166696"/>
            <a:ext cx="19393" cy="1287499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775076" y="1496397"/>
            <a:ext cx="1520825" cy="597867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336395" y="1501482"/>
            <a:ext cx="1325071" cy="89745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349359" y="2509121"/>
            <a:ext cx="1524558" cy="58491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865029" y="3074452"/>
            <a:ext cx="17777" cy="332725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330472" y="1286301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369628" y="2518581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2653" y="1398865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404437" y="2736200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3.9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61276" y="3076237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0.6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062426" y="4159112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60069" y="4657979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5" name="Left Brace 34"/>
          <p:cNvSpPr/>
          <p:nvPr/>
        </p:nvSpPr>
        <p:spPr>
          <a:xfrm rot="16200000">
            <a:off x="6178189" y="4122786"/>
            <a:ext cx="180109" cy="210368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9" name="TextBox 48"/>
          <p:cNvSpPr txBox="1"/>
          <p:nvPr/>
        </p:nvSpPr>
        <p:spPr>
          <a:xfrm>
            <a:off x="5885259" y="5415119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063589" y="4730040"/>
            <a:ext cx="905725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Rounded Rectangle 51"/>
          <p:cNvSpPr/>
          <p:nvPr/>
        </p:nvSpPr>
        <p:spPr>
          <a:xfrm>
            <a:off x="5870630" y="5465103"/>
            <a:ext cx="1025472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5" name="TextBox 54"/>
          <p:cNvSpPr txBox="1"/>
          <p:nvPr/>
        </p:nvSpPr>
        <p:spPr>
          <a:xfrm>
            <a:off x="8588024" y="4651581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17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339112" y="5510020"/>
                <a:ext cx="295678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21 cm </a:t>
                </a:r>
                <a14:m>
                  <m:oMath xmlns:m="http://schemas.openxmlformats.org/officeDocument/2006/math">
                    <m:r>
                      <a:rPr lang="en-GB" sz="26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cs typeface="Arial" panose="020B0604020202020204" pitchFamily="34" charset="0"/>
                  </a:rPr>
                  <a:t> 17 cm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</a:t>
                </a:r>
                <a:r>
                  <a:rPr lang="en-GB" sz="2600" dirty="0">
                    <a:cs typeface="Arial" panose="020B0604020202020204" pitchFamily="34" charset="0"/>
                  </a:rPr>
                  <a:t> </a:t>
                </a:r>
                <a:endParaRPr lang="en-GB" sz="2600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112" y="5510020"/>
                <a:ext cx="2956788" cy="492443"/>
              </a:xfrm>
              <a:prstGeom prst="rect">
                <a:avLst/>
              </a:prstGeom>
              <a:blipFill>
                <a:blip r:embed="rId5"/>
                <a:stretch>
                  <a:fillRect l="-3711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4744289" y="5510020"/>
            <a:ext cx="12370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cs typeface="Arial" panose="020B0604020202020204" pitchFamily="34" charset="0"/>
              </a:rPr>
              <a:t>4 cm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30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39" grpId="0"/>
      <p:bldP spid="40" grpId="0"/>
      <p:bldP spid="41" grpId="0"/>
      <p:bldP spid="42" grpId="0"/>
      <p:bldP spid="44" grpId="0"/>
      <p:bldP spid="45" grpId="0"/>
      <p:bldP spid="48" grpId="0"/>
      <p:bldP spid="35" grpId="0" animBg="1"/>
      <p:bldP spid="49" grpId="0"/>
      <p:bldP spid="37" grpId="0" animBg="1"/>
      <p:bldP spid="52" grpId="0" animBg="1"/>
      <p:bldP spid="55" grpId="0"/>
      <p:bldP spid="56" grpId="0"/>
      <p:bldP spid="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266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Measure each side with a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/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243790" y="1968379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631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/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128" y="1374012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343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sides measured were 7cm on shape A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and 1cm on shape B.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Now measure any other sides needed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37F508-A7D4-4CB2-A9B1-2B0FB3B9548D}"/>
              </a:ext>
            </a:extLst>
          </p:cNvPr>
          <p:cNvGraphicFramePr>
            <a:graphicFrameLocks noGrp="1"/>
          </p:cNvGraphicFramePr>
          <p:nvPr/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2EA5841-0149-427A-8EB8-A8868AF3415E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CCBD40A-2CFA-44F4-8767-8AE9699388D4}"/>
              </a:ext>
            </a:extLst>
          </p:cNvPr>
          <p:cNvGraphicFramePr>
            <a:graphicFrameLocks noGrp="1"/>
          </p:cNvGraphicFramePr>
          <p:nvPr/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6A630A2B-9C26-4E06-B553-D8DFCF68D3F8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6342E6-A7B3-4935-8614-CFC4C05A7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A6BB63-15D3-4883-9168-96BB7B595CD7}"/>
              </a:ext>
            </a:extLst>
          </p:cNvPr>
          <p:cNvSpPr txBox="1"/>
          <p:nvPr/>
        </p:nvSpPr>
        <p:spPr>
          <a:xfrm>
            <a:off x="4547679" y="372233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F09BE5-93E5-479C-8AC4-CD8797132A33}"/>
              </a:ext>
            </a:extLst>
          </p:cNvPr>
          <p:cNvSpPr txBox="1"/>
          <p:nvPr/>
        </p:nvSpPr>
        <p:spPr>
          <a:xfrm rot="16200000">
            <a:off x="6626003" y="1654710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1cm</a:t>
            </a:r>
          </a:p>
        </p:txBody>
      </p:sp>
    </p:spTree>
    <p:extLst>
      <p:ext uri="{BB962C8B-B14F-4D97-AF65-F5344CB8AC3E}">
        <p14:creationId xmlns:p14="http://schemas.microsoft.com/office/powerpoint/2010/main" val="18126069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longest perimeter?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Shape B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A: 7cm + 6cm + 4cm + 4cm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3cm + 2cm = 26cm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Shape B: 7cm + 2cm + 2cm + 3cm + 2cm +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1cm + 5cm + 4cm + 2cm + 2cm = 30cm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036010-2CF5-4FFD-94D4-DBA8AB55915E}"/>
              </a:ext>
            </a:extLst>
          </p:cNvPr>
          <p:cNvSpPr txBox="1"/>
          <p:nvPr/>
        </p:nvSpPr>
        <p:spPr>
          <a:xfrm>
            <a:off x="4226259" y="3763625"/>
            <a:ext cx="117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26cm </a:t>
            </a: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66574-4A8D-4CB9-9207-641190A2C085}"/>
              </a:ext>
            </a:extLst>
          </p:cNvPr>
          <p:cNvSpPr txBox="1"/>
          <p:nvPr/>
        </p:nvSpPr>
        <p:spPr>
          <a:xfrm>
            <a:off x="7832656" y="3768044"/>
            <a:ext cx="117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30cm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CDA0ABB-88B3-4FF8-ACBA-EC0E1FEA3B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9691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6434718E-587D-4061-92E8-5ADFFD8C57FD}"/>
              </a:ext>
            </a:extLst>
          </p:cNvPr>
          <p:cNvSpPr/>
          <p:nvPr/>
        </p:nvSpPr>
        <p:spPr>
          <a:xfrm>
            <a:off x="4233149" y="2061873"/>
            <a:ext cx="698820" cy="109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rtlCol="0" anchor="t" anchorCtr="0"/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90A7613-2D44-45EB-B0A9-A522C3336C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30102" y="1641188"/>
          <a:ext cx="25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969082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816086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97065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92759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3757882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28299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621173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7293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217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77684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9980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61804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280024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794D571F-6CE6-47D0-91BA-BFF96AE2F27F}"/>
              </a:ext>
            </a:extLst>
          </p:cNvPr>
          <p:cNvSpPr txBox="1"/>
          <p:nvPr/>
        </p:nvSpPr>
        <p:spPr>
          <a:xfrm>
            <a:off x="8181496" y="2061872"/>
            <a:ext cx="62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Century Gothic" panose="020B0502020202020204" pitchFamily="34" charset="0"/>
              </a:rPr>
              <a:t>B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4C107E1-6D59-415F-8D4D-9C1B24172AA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0657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Hexagon 8">
            <a:extLst>
              <a:ext uri="{FF2B5EF4-FFF2-40B4-BE49-F238E27FC236}">
                <a16:creationId xmlns:a16="http://schemas.microsoft.com/office/drawing/2014/main" id="{99C40E0F-764D-4795-81A1-13669774EDFB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905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5E9ACBA6-4A7D-4F7A-BD29-D54203E1B3EC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926639" y="3020645"/>
            <a:ext cx="1329043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568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side measured was 4cm. Now measure any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other sides needed using the same method.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70F9CF-34ED-4599-93DD-5EF018FAF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9" name="Hexagon 8">
            <a:extLst>
              <a:ext uri="{FF2B5EF4-FFF2-40B4-BE49-F238E27FC236}">
                <a16:creationId xmlns:a16="http://schemas.microsoft.com/office/drawing/2014/main" id="{99C40E0F-764D-4795-81A1-13669774EDFB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E13CE3-DE95-4511-A9A5-ADCBFB57A203}"/>
              </a:ext>
            </a:extLst>
          </p:cNvPr>
          <p:cNvSpPr txBox="1"/>
          <p:nvPr/>
        </p:nvSpPr>
        <p:spPr>
          <a:xfrm>
            <a:off x="5729552" y="477954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</p:spTree>
    <p:extLst>
      <p:ext uri="{BB962C8B-B14F-4D97-AF65-F5344CB8AC3E}">
        <p14:creationId xmlns:p14="http://schemas.microsoft.com/office/powerpoint/2010/main" val="30540067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perimeter of this shape is 26cm.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	False. The perimeter of this shape is 24cm.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	4cm + 4cm + 4cm + 4cm + 4cm + 4cm = 24cm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B3FFEE-5A77-48ED-AEF5-DC332288E379}"/>
              </a:ext>
            </a:extLst>
          </p:cNvPr>
          <p:cNvSpPr txBox="1"/>
          <p:nvPr/>
        </p:nvSpPr>
        <p:spPr>
          <a:xfrm>
            <a:off x="5729553" y="235420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3474F5-23BC-4D4B-8DB5-A95240D8604C}"/>
              </a:ext>
            </a:extLst>
          </p:cNvPr>
          <p:cNvSpPr txBox="1"/>
          <p:nvPr/>
        </p:nvSpPr>
        <p:spPr>
          <a:xfrm>
            <a:off x="5729552" y="4779542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8FBFBB-5DB2-4B0B-A3B8-24F771E5A6ED}"/>
              </a:ext>
            </a:extLst>
          </p:cNvPr>
          <p:cNvSpPr txBox="1"/>
          <p:nvPr/>
        </p:nvSpPr>
        <p:spPr>
          <a:xfrm rot="17643854">
            <a:off x="6857568" y="4163314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FB54F-DAC8-40BB-B75B-AAD3B274A9B7}"/>
              </a:ext>
            </a:extLst>
          </p:cNvPr>
          <p:cNvSpPr txBox="1"/>
          <p:nvPr/>
        </p:nvSpPr>
        <p:spPr>
          <a:xfrm rot="17755011">
            <a:off x="4609542" y="2975083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CAC6DD-9E84-4946-9B20-1F810739B540}"/>
              </a:ext>
            </a:extLst>
          </p:cNvPr>
          <p:cNvSpPr txBox="1"/>
          <p:nvPr/>
        </p:nvSpPr>
        <p:spPr>
          <a:xfrm rot="3659399">
            <a:off x="4609542" y="4134344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23E639-21A0-44AF-A934-17CAF77D777F}"/>
              </a:ext>
            </a:extLst>
          </p:cNvPr>
          <p:cNvSpPr txBox="1"/>
          <p:nvPr/>
        </p:nvSpPr>
        <p:spPr>
          <a:xfrm rot="3659399">
            <a:off x="6857568" y="2979971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C51740-70A5-40CC-8DE3-441C1A6F14EF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1850465" y="1100208"/>
            <a:ext cx="1329043" cy="4962574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id="{46C2BB50-8BC1-4D0C-93A8-DEEE7422A5EC}"/>
              </a:ext>
            </a:extLst>
          </p:cNvPr>
          <p:cNvSpPr>
            <a:spLocks noChangeAspect="1"/>
          </p:cNvSpPr>
          <p:nvPr/>
        </p:nvSpPr>
        <p:spPr>
          <a:xfrm>
            <a:off x="4833938" y="2678941"/>
            <a:ext cx="2524125" cy="217597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2650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D8154-30EB-4ABB-93BC-269EC711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20FD-75F7-4DEF-8FD2-6C06E85DE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81BC98-6A43-46D1-BE6B-7DB0F20EB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832" y="434129"/>
            <a:ext cx="8726118" cy="605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15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D8154-30EB-4ABB-93BC-269EC711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20FD-75F7-4DEF-8FD2-6C06E85DE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3CE1D-DC59-4019-A594-C06F0D0AC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704" y="423443"/>
            <a:ext cx="8716591" cy="601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78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5B022-AB14-4083-A562-B3B3D8AD9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FFAB1-F336-4AB4-9FC3-3A588A038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525512-AA27-4F72-831B-26C2B136C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615" y="681037"/>
            <a:ext cx="8554769" cy="546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227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99D15-CC86-46D2-A00C-9E8149683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5421B-147C-4FE7-ABDC-3DD49BC7B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74AE16-AEC1-4811-973C-F320454E7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663" y="681037"/>
            <a:ext cx="7969292" cy="5488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B52FD3-0E0A-4973-928A-0EDFA968C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2720" y="191942"/>
            <a:ext cx="1583679" cy="37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2029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226F0-686F-4648-BEE8-72814D68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8A013-EB65-4A0D-8EE6-A742DDE970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29283E-92B9-4EC5-A4D1-2A62E5740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01" y="1507865"/>
            <a:ext cx="9701270" cy="3394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BB14F0-10C8-4227-A3D3-D5FF705E0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2720" y="191942"/>
            <a:ext cx="1583679" cy="37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176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8.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work out perimeter, including rectangles.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12170399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ABA75F-4A24-5548-8D07-BA59D0E98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434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9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3D94B5-B5A4-0648-BEA9-58166FF41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18" y="3693049"/>
            <a:ext cx="5659621" cy="1020221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DCD1E0D-3705-F447-B8BA-6B1CA8293F8D}"/>
              </a:ext>
            </a:extLst>
          </p:cNvPr>
          <p:cNvGrpSpPr/>
          <p:nvPr/>
        </p:nvGrpSpPr>
        <p:grpSpPr>
          <a:xfrm>
            <a:off x="8035083" y="4579433"/>
            <a:ext cx="1929601" cy="2005272"/>
            <a:chOff x="5683224" y="1138042"/>
            <a:chExt cx="1929601" cy="200527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2EEA953-037E-CF40-9553-2CD5393E3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83224" y="1138042"/>
              <a:ext cx="1929601" cy="200527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A5F0EE82-D7B3-9045-80D6-68F4D6108BA8}"/>
                    </a:ext>
                  </a:extLst>
                </p:cNvPr>
                <p:cNvSpPr txBox="1"/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×</m:t>
                        </m:r>
                      </m:oMath>
                    </m:oMathPara>
                  </a14:m>
                  <a:endPara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942EA195-9F7B-446C-993C-F34F69E6A32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blipFill>
                  <a:blip r:embed="rId6"/>
                  <a:stretch>
                    <a:fillRect l="-17647" r="-2352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6E18C26-C5F6-C644-971A-F3AE255E80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6241" y="1091757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E200EA-564C-434C-862C-28F917D20D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632" y="2497358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2A2B34-46F0-2647-A5C6-E80259D35D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5779" y="3011174"/>
            <a:ext cx="4864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AD8173-CC65-5840-8608-9AFFB8F0A0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8632" y="5094405"/>
            <a:ext cx="28067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80362F-0EF6-5A49-9370-D1E16063A95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27004" y="4846755"/>
            <a:ext cx="406400" cy="495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02D3A2-9C25-984A-ABB0-56D1D8AEC9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76106" y="458163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281C1A-B8CB-0142-A6BE-824283778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928100" cy="561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9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6E9B4-51C7-FA48-9AF5-0D57A68AA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916" y="3170926"/>
            <a:ext cx="4216400" cy="20066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49C43CD-3D85-F14F-87A3-6CEE5265A2B3}"/>
              </a:ext>
            </a:extLst>
          </p:cNvPr>
          <p:cNvSpPr/>
          <p:nvPr/>
        </p:nvSpPr>
        <p:spPr>
          <a:xfrm>
            <a:off x="3240092" y="5645981"/>
            <a:ext cx="378221" cy="39029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38D337-6422-CF4E-8E90-3DA0E3112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5738" y="1058698"/>
            <a:ext cx="36068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701A41-2F55-1242-A32F-1756B0D335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2875" y="2458106"/>
            <a:ext cx="8496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EB69BE-014A-6844-806E-22D7DE7F51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2875" y="4003422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03DB6C-57DB-0740-9F37-4BF7D10E9D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5177" y="5465082"/>
            <a:ext cx="27940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BF6D17-E735-EC48-B017-89169128BB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9138" y="432475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0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96064B-D4BC-7047-9F56-CCBD8302F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81797"/>
            <a:ext cx="8928100" cy="5143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9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F78030-BC43-DE4D-9E25-6152551FB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5531" y="2979465"/>
            <a:ext cx="3915604" cy="1853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BCA06-FE4E-FF4A-9835-A7EACA0CE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907" y="1075680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1845A7-9444-C54B-B4D2-88DE3FF54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3258" y="2041833"/>
            <a:ext cx="901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313D5C-AB16-EC45-8BE5-BD08BC0065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0607" y="4011967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E12BFC-671B-2846-BBFC-A88673512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8525" y="5259881"/>
            <a:ext cx="2692400" cy="939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1FF330-B1E5-1B49-81A1-1DA4B25A40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8525" y="437322"/>
            <a:ext cx="34925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8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8891" y="1870260"/>
            <a:ext cx="11120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404188" y="741994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188" y="741994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527217" y="1897192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5026401" y="2395732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551807" y="2390804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026401" y="2390803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26401" y="4388426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373805" y="1897192"/>
            <a:ext cx="0" cy="49379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534935" y="1774157"/>
            <a:ext cx="5064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73806" y="13236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885092" y="2390804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116376" y="3030991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026401" y="4513477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68764" y="443191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7684106" y="2360776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630384" y="301876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046591" y="2267324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961730" y="1870260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7025" y="5636784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2096" y="562220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59923" y="562469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7675" y="5627586"/>
            <a:ext cx="11304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32371" y="5615656"/>
            <a:ext cx="12923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Calibri" panose="020F0502020204030204"/>
              </a:rPr>
              <a:t>18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184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5" grpId="0"/>
      <p:bldP spid="17" grpId="0"/>
      <p:bldP spid="19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9687" y="25519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02530" y="3978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 rot="3234588">
            <a:off x="5802207" y="3078007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37895" y="957819"/>
            <a:ext cx="5811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Note down the features of a rectangle.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1874" y="1711499"/>
            <a:ext cx="368216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2D shape</a:t>
            </a:r>
          </a:p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 sides</a:t>
            </a:r>
          </a:p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All sides are straight</a:t>
            </a:r>
            <a:endParaRPr lang="en-GB" sz="3600" dirty="0">
              <a:solidFill>
                <a:prstClr val="black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55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29463" y="155282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98990" y="4316938"/>
            <a:ext cx="2088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Perimeter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77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>
              <a:solidFill>
                <a:prstClr val="black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455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29463" y="154710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51875" y="3077641"/>
            <a:ext cx="390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 defTabSz="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pairs of equal sides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107000" y="4394634"/>
            <a:ext cx="1136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 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6986" y="494144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03504" y="4941444"/>
            <a:ext cx="1427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51324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84780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53908" y="4941444"/>
            <a:ext cx="142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89213" y="4386376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145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4532 0.141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31806 0.601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3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0" grpId="0"/>
      <p:bldP spid="11" grpId="0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3234588">
            <a:off x="5687907" y="1739428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424936" y="16779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5769935" y="2235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40842" y="359638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5432" y="3520906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9800" y="3520906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8174" y="3520906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4126" y="3520906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40842" y="495774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18833" y="4896194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25737" y="4886918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40841" y="4187012"/>
                <a:ext cx="15231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841" y="4187012"/>
                <a:ext cx="1523174" cy="646331"/>
              </a:xfrm>
              <a:prstGeom prst="rect">
                <a:avLst/>
              </a:prstGeom>
              <a:blipFill>
                <a:blip r:embed="rId3"/>
                <a:stretch>
                  <a:fillRect l="-8400" r="-6400" b="-216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858431" y="4187012"/>
            <a:ext cx="1635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2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46898" y="4187012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71101" y="4187012"/>
            <a:ext cx="515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915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1761695" y="1372014"/>
            <a:ext cx="2198793" cy="4720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8278" y="508635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</a:t>
            </a:r>
          </a:p>
        </p:txBody>
      </p:sp>
      <p:sp>
        <p:nvSpPr>
          <p:cNvPr id="5" name="Rectangle 4"/>
          <p:cNvSpPr/>
          <p:nvPr/>
        </p:nvSpPr>
        <p:spPr>
          <a:xfrm>
            <a:off x="2476025" y="26122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3229699" y="130555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 cm</a:t>
            </a:r>
          </a:p>
        </p:txBody>
      </p:sp>
      <p:sp>
        <p:nvSpPr>
          <p:cNvPr id="7" name="Rectangle 6"/>
          <p:cNvSpPr/>
          <p:nvPr/>
        </p:nvSpPr>
        <p:spPr>
          <a:xfrm rot="7647331">
            <a:off x="6415622" y="997694"/>
            <a:ext cx="1099396" cy="22009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66285" y="359931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</a:t>
            </a:r>
          </a:p>
        </p:txBody>
      </p:sp>
      <p:sp>
        <p:nvSpPr>
          <p:cNvPr id="9" name="Rectangle 8"/>
          <p:cNvSpPr/>
          <p:nvPr/>
        </p:nvSpPr>
        <p:spPr>
          <a:xfrm>
            <a:off x="7066203" y="1158184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14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91842" y="99255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1" name="Rectangle 10"/>
          <p:cNvSpPr/>
          <p:nvPr/>
        </p:nvSpPr>
        <p:spPr>
          <a:xfrm rot="5400000">
            <a:off x="2625072" y="3809762"/>
            <a:ext cx="1980000" cy="198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8278" y="3509283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25297" y="320904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 cm</a:t>
            </a:r>
          </a:p>
        </p:txBody>
      </p:sp>
      <p:sp>
        <p:nvSpPr>
          <p:cNvPr id="14" name="Rectangle 13"/>
          <p:cNvSpPr/>
          <p:nvPr/>
        </p:nvSpPr>
        <p:spPr>
          <a:xfrm rot="5246700" flipH="1">
            <a:off x="7187912" y="3888291"/>
            <a:ext cx="788216" cy="22009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8350" y="3889412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36629" y="536920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727012" y="460627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600955" y="204470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22 cm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029042" y="268081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40 cm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52477" y="394481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18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94664" y="5528152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28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65212" y="4490940"/>
            <a:ext cx="119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Square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785" y="375934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236628" y="518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FED4B27-2DA5-417E-9739-DB16DDEBC40D}"/>
              </a:ext>
            </a:extLst>
          </p:cNvPr>
          <p:cNvCxnSpPr/>
          <p:nvPr/>
        </p:nvCxnSpPr>
        <p:spPr>
          <a:xfrm>
            <a:off x="3615072" y="3681047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8AAB3F-70EF-476E-841E-6215CC8DF68A}"/>
              </a:ext>
            </a:extLst>
          </p:cNvPr>
          <p:cNvCxnSpPr/>
          <p:nvPr/>
        </p:nvCxnSpPr>
        <p:spPr>
          <a:xfrm>
            <a:off x="3615072" y="5662015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BEEB990-CA65-493E-9A0D-3F982E5F4CC0}"/>
              </a:ext>
            </a:extLst>
          </p:cNvPr>
          <p:cNvCxnSpPr>
            <a:cxnSpLocks/>
          </p:cNvCxnSpPr>
          <p:nvPr/>
        </p:nvCxnSpPr>
        <p:spPr>
          <a:xfrm rot="5400000">
            <a:off x="4616965" y="4657694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C8A437F-EF58-40E4-ABF5-731E38030EB7}"/>
              </a:ext>
            </a:extLst>
          </p:cNvPr>
          <p:cNvCxnSpPr>
            <a:cxnSpLocks/>
          </p:cNvCxnSpPr>
          <p:nvPr/>
        </p:nvCxnSpPr>
        <p:spPr>
          <a:xfrm rot="5400000">
            <a:off x="2625071" y="4640810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217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4275424" y="1737735"/>
            <a:ext cx="2505566" cy="171513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5084015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2168832" y="325394"/>
            <a:ext cx="5341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Perimeter of the rectangle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42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6553200" y="2292072"/>
            <a:ext cx="576000" cy="57600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132406" y="2344852"/>
            <a:ext cx="6238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98734" y="4440018"/>
                <a:ext cx="35397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9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33 cm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734" y="4440018"/>
                <a:ext cx="3539752" cy="523220"/>
              </a:xfrm>
              <a:prstGeom prst="rect">
                <a:avLst/>
              </a:prstGeom>
              <a:blipFill>
                <a:blip r:embed="rId3"/>
                <a:stretch>
                  <a:fillRect l="-2754" t="-13953" r="-27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566124" y="2309659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04944" y="5316710"/>
            <a:ext cx="3956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84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85439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798734" y="4440018"/>
                <a:ext cx="372249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18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24 cm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734" y="4440018"/>
                <a:ext cx="3722494" cy="523220"/>
              </a:xfrm>
              <a:prstGeom prst="rect">
                <a:avLst/>
              </a:prstGeom>
              <a:blipFill>
                <a:blip r:embed="rId4"/>
                <a:stretch>
                  <a:fillRect l="-2619" t="-13953" r="-24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6571059" y="2327244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456166" y="1344982"/>
            <a:ext cx="0" cy="250556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536777" y="5307030"/>
            <a:ext cx="3097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 </a:t>
            </a:r>
            <a:r>
              <a:rPr lang="en-GB" sz="2800" dirty="0"/>
              <a:t>2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12 cm </a:t>
            </a:r>
            <a:endParaRPr lang="en-GB" sz="2800" dirty="0">
              <a:ea typeface="Cambria Math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72586" y="2318452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85438" y="74230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9 cm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522" y="228027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33 cm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445213" y="2265810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12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114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00764 -0.451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1" grpId="0"/>
      <p:bldP spid="12" grpId="0"/>
      <p:bldP spid="13" grpId="0"/>
      <p:bldP spid="13" grpId="1"/>
      <p:bldP spid="15" grpId="0"/>
      <p:bldP spid="16" grpId="0"/>
      <p:bldP spid="17" grpId="0"/>
      <p:bldP spid="17" grpId="1"/>
      <p:bldP spid="18" grpId="0"/>
      <p:bldP spid="18" grpId="1"/>
      <p:bldP spid="1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84E1B-CA2F-4E78-B128-3BF89BFC1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5D53D-A5E3-4109-A533-5458A0112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322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413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7938655" y="956245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48758" y="574991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4423930" y="2064838"/>
            <a:ext cx="3000375" cy="149542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404188" y="461460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188" y="4614601"/>
                <a:ext cx="7383624" cy="523220"/>
              </a:xfrm>
              <a:prstGeom prst="rect">
                <a:avLst/>
              </a:prstGeom>
              <a:blipFill>
                <a:blip r:embed="rId3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4423928" y="181722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70255" y="135016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7691851" y="2031734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662829" y="253042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72557" y="5088611"/>
            <a:ext cx="352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18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72557" y="5554719"/>
            <a:ext cx="358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18 cm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37468" y="5088267"/>
            <a:ext cx="1412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42466" y="5088267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9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60705" y="555437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50463" y="5554375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18 cm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4666827" y="192164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/>
          <p:nvPr/>
        </p:nvCxnSpPr>
        <p:spPr>
          <a:xfrm flipV="1">
            <a:off x="5151121" y="1914874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/>
          <p:nvPr/>
        </p:nvCxnSpPr>
        <p:spPr>
          <a:xfrm flipV="1">
            <a:off x="5635415" y="19081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/>
          <p:nvPr/>
        </p:nvCxnSpPr>
        <p:spPr>
          <a:xfrm flipV="1">
            <a:off x="6119709" y="190132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6604003" y="18945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7196196" y="18877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2748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9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7445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96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6168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54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41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27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D59CEAA-F433-4963-8855-031B96E4666F}"/>
              </a:ext>
            </a:extLst>
          </p:cNvPr>
          <p:cNvCxnSpPr/>
          <p:nvPr/>
        </p:nvCxnSpPr>
        <p:spPr>
          <a:xfrm>
            <a:off x="4423927" y="381874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B5DECDA1-D7B4-4652-A0F4-7E3C41663331}"/>
              </a:ext>
            </a:extLst>
          </p:cNvPr>
          <p:cNvCxnSpPr/>
          <p:nvPr/>
        </p:nvCxnSpPr>
        <p:spPr>
          <a:xfrm flipV="1">
            <a:off x="4085051" y="2067980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5570255" y="376591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3229682" y="2478294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987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11" grpId="0"/>
      <p:bldP spid="11" grpId="1"/>
      <p:bldP spid="11" grpId="2"/>
      <p:bldP spid="14" grpId="0"/>
      <p:bldP spid="14" grpId="1"/>
      <p:bldP spid="14" grpId="2"/>
      <p:bldP spid="17" grpId="0"/>
      <p:bldP spid="18" grpId="0"/>
      <p:bldP spid="19" grpId="0"/>
      <p:bldP spid="20" grpId="0"/>
      <p:bldP spid="21" grpId="0"/>
      <p:bldP spid="22" grpId="0"/>
      <p:bldP spid="42" grpId="0"/>
      <p:bldP spid="42" grpId="1"/>
      <p:bldP spid="42" grpId="2"/>
      <p:bldP spid="43" grpId="0"/>
      <p:bldP spid="43" grpId="1"/>
      <p:bldP spid="43" grpId="2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413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 rot="5400000">
            <a:off x="3044138" y="1311943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642482" y="1111888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L-Shape 6"/>
          <p:cNvSpPr/>
          <p:nvPr/>
        </p:nvSpPr>
        <p:spPr>
          <a:xfrm>
            <a:off x="4423930" y="1551099"/>
            <a:ext cx="3000375" cy="2009164"/>
          </a:xfrm>
          <a:prstGeom prst="corner">
            <a:avLst>
              <a:gd name="adj1" fmla="val 49450"/>
              <a:gd name="adj2" fmla="val 50356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19726" y="97510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85621" y="278222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72557" y="5088611"/>
            <a:ext cx="475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72558" y="5554719"/>
            <a:ext cx="1774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10</a:t>
            </a:r>
            <a:endParaRPr lang="en-GB" sz="28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4666827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>
            <a:cxnSpLocks/>
          </p:cNvCxnSpPr>
          <p:nvPr/>
        </p:nvCxnSpPr>
        <p:spPr>
          <a:xfrm flipV="1">
            <a:off x="5151121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>
            <a:cxnSpLocks/>
          </p:cNvCxnSpPr>
          <p:nvPr/>
        </p:nvCxnSpPr>
        <p:spPr>
          <a:xfrm rot="5400000" flipV="1">
            <a:off x="5430412" y="173001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>
            <a:cxnSpLocks/>
          </p:cNvCxnSpPr>
          <p:nvPr/>
        </p:nvCxnSpPr>
        <p:spPr>
          <a:xfrm rot="5400000" flipV="1">
            <a:off x="5430412" y="21794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5695953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6177978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7439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7445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96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6682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6168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54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41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27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06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5487541" y="3657525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3390938" y="244384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BE6EF81-62BD-471E-BA52-88A6EF5904E5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60705" y="241458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2F39B94-CA49-40D5-BA30-4604D73C00DA}"/>
              </a:ext>
            </a:extLst>
          </p:cNvPr>
          <p:cNvCxnSpPr>
            <a:cxnSpLocks/>
          </p:cNvCxnSpPr>
          <p:nvPr/>
        </p:nvCxnSpPr>
        <p:spPr>
          <a:xfrm rot="16200000" flipV="1">
            <a:off x="4419533" y="171080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43576C6D-88D3-421C-819D-F68E37CCABC4}"/>
              </a:ext>
            </a:extLst>
          </p:cNvPr>
          <p:cNvSpPr txBox="1"/>
          <p:nvPr/>
        </p:nvSpPr>
        <p:spPr>
          <a:xfrm>
            <a:off x="5514361" y="171333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A249B3A-5CA4-4D4F-864F-F904E20C88BD}"/>
              </a:ext>
            </a:extLst>
          </p:cNvPr>
          <p:cNvSpPr txBox="1"/>
          <p:nvPr/>
        </p:nvSpPr>
        <p:spPr>
          <a:xfrm>
            <a:off x="6253301" y="201352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02E978-5572-46AA-9312-C8A4963CBBB8}"/>
              </a:ext>
            </a:extLst>
          </p:cNvPr>
          <p:cNvSpPr txBox="1"/>
          <p:nvPr/>
        </p:nvSpPr>
        <p:spPr>
          <a:xfrm>
            <a:off x="2195752" y="4588917"/>
            <a:ext cx="525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Do I need to count all the squares?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FAB0C44-208F-44D9-8A57-D95310741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6572" y="3919136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4BE8B24-7C97-41EB-BD25-8B282C5A1B94}"/>
              </a:ext>
            </a:extLst>
          </p:cNvPr>
          <p:cNvSpPr txBox="1"/>
          <p:nvPr/>
        </p:nvSpPr>
        <p:spPr>
          <a:xfrm>
            <a:off x="8128503" y="46382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CEB95C-0783-4ACA-955D-3BE54BB6148F}"/>
              </a:ext>
            </a:extLst>
          </p:cNvPr>
          <p:cNvSpPr txBox="1"/>
          <p:nvPr/>
        </p:nvSpPr>
        <p:spPr>
          <a:xfrm>
            <a:off x="2195751" y="443880"/>
            <a:ext cx="7065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is the perimeter of this rectilinear shape?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74AF4D-3EF5-4894-AAB2-E32CE1989CF0}"/>
              </a:ext>
            </a:extLst>
          </p:cNvPr>
          <p:cNvSpPr txBox="1"/>
          <p:nvPr/>
        </p:nvSpPr>
        <p:spPr>
          <a:xfrm>
            <a:off x="6418588" y="509715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/>
              <p:nvPr/>
            </p:nvSpPr>
            <p:spPr>
              <a:xfrm>
                <a:off x="5036693" y="5554719"/>
                <a:ext cx="2467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cs typeface="Arial" panose="020B0604020202020204" pitchFamily="34" charset="0"/>
                  </a:rPr>
                  <a:t> 2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  <a:cs typeface="Arial" panose="020B0604020202020204" pitchFamily="34" charset="0"/>
                  </a:rPr>
                  <a:t>20 cm</a:t>
                </a:r>
                <a:endParaRPr lang="en-GB" sz="2800" dirty="0">
                  <a:solidFill>
                    <a:prstClr val="black"/>
                  </a:solidFill>
                  <a:latin typeface="Calibri" panose="020F0502020204030204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693" y="5554719"/>
                <a:ext cx="2467342" cy="523220"/>
              </a:xfrm>
              <a:prstGeom prst="rect">
                <a:avLst/>
              </a:prstGeom>
              <a:blipFill>
                <a:blip r:embed="rId4"/>
                <a:stretch>
                  <a:fillRect l="-4938" t="-13953" r="-419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8ABECA0-9830-4E3C-9CD3-89E71F88DE67}"/>
              </a:ext>
            </a:extLst>
          </p:cNvPr>
          <p:cNvCxnSpPr>
            <a:cxnSpLocks/>
          </p:cNvCxnSpPr>
          <p:nvPr/>
        </p:nvCxnSpPr>
        <p:spPr>
          <a:xfrm>
            <a:off x="5431373" y="1531112"/>
            <a:ext cx="0" cy="10437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D365230-6E8B-4761-B47C-847B5C3F49DE}"/>
              </a:ext>
            </a:extLst>
          </p:cNvPr>
          <p:cNvCxnSpPr>
            <a:cxnSpLocks/>
          </p:cNvCxnSpPr>
          <p:nvPr/>
        </p:nvCxnSpPr>
        <p:spPr>
          <a:xfrm flipH="1" flipV="1">
            <a:off x="5431373" y="2566105"/>
            <a:ext cx="2007890" cy="87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E492F3CB-9DBF-4633-95AD-C8CCF34DF256}"/>
              </a:ext>
            </a:extLst>
          </p:cNvPr>
          <p:cNvSpPr/>
          <p:nvPr/>
        </p:nvSpPr>
        <p:spPr>
          <a:xfrm>
            <a:off x="4437743" y="1573371"/>
            <a:ext cx="2983439" cy="198065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5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8.33333E-7 -0.14861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431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21962 0.00162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8" grpId="0"/>
      <p:bldP spid="42" grpId="0"/>
      <p:bldP spid="42" grpId="1"/>
      <p:bldP spid="43" grpId="0"/>
      <p:bldP spid="43" grpId="1"/>
      <p:bldP spid="46" grpId="0"/>
      <p:bldP spid="47" grpId="0"/>
      <p:bldP spid="48" grpId="0"/>
      <p:bldP spid="48" grpId="1"/>
      <p:bldP spid="50" grpId="0"/>
      <p:bldP spid="52" grpId="0"/>
      <p:bldP spid="53" grpId="0"/>
      <p:bldP spid="6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486983" y="1094197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2452429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368305" y="567419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6380350" y="1083684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290288" y="567419"/>
            <a:ext cx="992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488861" y="2081777"/>
            <a:ext cx="9525" cy="153655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H="1">
            <a:off x="4487389" y="3605479"/>
            <a:ext cx="51313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cxnSpLocks/>
          </p:cNvCxnSpPr>
          <p:nvPr/>
        </p:nvCxnSpPr>
        <p:spPr>
          <a:xfrm>
            <a:off x="5510983" y="1094198"/>
            <a:ext cx="0" cy="152259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4499923" y="1094197"/>
            <a:ext cx="101106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499923" y="1105684"/>
            <a:ext cx="9523" cy="151111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998983" y="2594425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998983" y="2099416"/>
            <a:ext cx="0" cy="49691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488519" y="2099416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6880447" y="3605479"/>
            <a:ext cx="0" cy="10186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23" idx="2"/>
          </p:cNvCxnSpPr>
          <p:nvPr/>
        </p:nvCxnSpPr>
        <p:spPr>
          <a:xfrm flipH="1">
            <a:off x="6868724" y="4611684"/>
            <a:ext cx="102362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</p:cNvCxnSpPr>
          <p:nvPr/>
        </p:nvCxnSpPr>
        <p:spPr>
          <a:xfrm flipH="1">
            <a:off x="7862090" y="4101404"/>
            <a:ext cx="1042918" cy="615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7884110" y="4124813"/>
            <a:ext cx="0" cy="49478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cxnSpLocks/>
          </p:cNvCxnSpPr>
          <p:nvPr/>
        </p:nvCxnSpPr>
        <p:spPr>
          <a:xfrm>
            <a:off x="8889282" y="3605480"/>
            <a:ext cx="0" cy="50108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6876530" y="3611781"/>
            <a:ext cx="2005825" cy="791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7151761" y="3648516"/>
            <a:ext cx="635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6353965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2277240" y="5182266"/>
            <a:ext cx="658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shape has the greater perimeter?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2777" y="4474022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7255620" y="46167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494429" y="198348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868725" y="3986629"/>
            <a:ext cx="1222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114688" y="553003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Shape B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82924" y="1527379"/>
            <a:ext cx="64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D33AF49-B000-4542-AB87-A91ED75F8C3F}"/>
              </a:ext>
            </a:extLst>
          </p:cNvPr>
          <p:cNvCxnSpPr/>
          <p:nvPr/>
        </p:nvCxnSpPr>
        <p:spPr>
          <a:xfrm flipH="1">
            <a:off x="5000519" y="260030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339A4D6-33A2-4ED9-A9BD-22FCFEC66B10}"/>
              </a:ext>
            </a:extLst>
          </p:cNvPr>
          <p:cNvCxnSpPr>
            <a:cxnSpLocks/>
          </p:cNvCxnSpPr>
          <p:nvPr/>
        </p:nvCxnSpPr>
        <p:spPr>
          <a:xfrm>
            <a:off x="5003425" y="2578805"/>
            <a:ext cx="0" cy="103297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770CF28-9098-4999-A537-81B479E5AAE1}"/>
              </a:ext>
            </a:extLst>
          </p:cNvPr>
          <p:cNvCxnSpPr/>
          <p:nvPr/>
        </p:nvCxnSpPr>
        <p:spPr>
          <a:xfrm flipH="1">
            <a:off x="3989458" y="309529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3748271-4F89-47B0-BA94-4A2931120C58}"/>
              </a:ext>
            </a:extLst>
          </p:cNvPr>
          <p:cNvCxnSpPr/>
          <p:nvPr/>
        </p:nvCxnSpPr>
        <p:spPr>
          <a:xfrm flipH="1">
            <a:off x="3478994" y="3605479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8B64EA3-8F4F-46F5-AD61-2D05ACB03EC6}"/>
              </a:ext>
            </a:extLst>
          </p:cNvPr>
          <p:cNvCxnSpPr>
            <a:cxnSpLocks/>
          </p:cNvCxnSpPr>
          <p:nvPr/>
        </p:nvCxnSpPr>
        <p:spPr>
          <a:xfrm>
            <a:off x="3989458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6DFE64B-90FF-4148-AA4B-76335F81BE53}"/>
              </a:ext>
            </a:extLst>
          </p:cNvPr>
          <p:cNvCxnSpPr>
            <a:cxnSpLocks/>
          </p:cNvCxnSpPr>
          <p:nvPr/>
        </p:nvCxnSpPr>
        <p:spPr>
          <a:xfrm>
            <a:off x="4493317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62D332C-C04A-4DB8-9319-D5F0B4F54035}"/>
              </a:ext>
            </a:extLst>
          </p:cNvPr>
          <p:cNvSpPr txBox="1"/>
          <p:nvPr/>
        </p:nvSpPr>
        <p:spPr>
          <a:xfrm>
            <a:off x="3582416" y="1635711"/>
            <a:ext cx="511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76C2C5C-A530-4FFF-A678-036104CD0FE8}"/>
              </a:ext>
            </a:extLst>
          </p:cNvPr>
          <p:cNvSpPr txBox="1"/>
          <p:nvPr/>
        </p:nvSpPr>
        <p:spPr>
          <a:xfrm>
            <a:off x="3920534" y="203435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B9AD805-F536-456D-B036-07DD2BF6FEED}"/>
              </a:ext>
            </a:extLst>
          </p:cNvPr>
          <p:cNvSpPr txBox="1"/>
          <p:nvPr/>
        </p:nvSpPr>
        <p:spPr>
          <a:xfrm>
            <a:off x="4125451" y="2155318"/>
            <a:ext cx="468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1D8955D-A1D3-4656-BA88-2D1E83F56F69}"/>
              </a:ext>
            </a:extLst>
          </p:cNvPr>
          <p:cNvSpPr txBox="1"/>
          <p:nvPr/>
        </p:nvSpPr>
        <p:spPr>
          <a:xfrm>
            <a:off x="4221071" y="1597219"/>
            <a:ext cx="45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2C2E2CA-535D-49D0-B022-16334C675452}"/>
              </a:ext>
            </a:extLst>
          </p:cNvPr>
          <p:cNvSpPr txBox="1"/>
          <p:nvPr/>
        </p:nvSpPr>
        <p:spPr>
          <a:xfrm>
            <a:off x="4838039" y="637796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541E18-D120-4EC7-AD08-CB7D72E09B2F}"/>
              </a:ext>
            </a:extLst>
          </p:cNvPr>
          <p:cNvSpPr txBox="1"/>
          <p:nvPr/>
        </p:nvSpPr>
        <p:spPr>
          <a:xfrm>
            <a:off x="5473074" y="170313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23438FA-AA7B-4F2E-8628-EC586DF72D0F}"/>
              </a:ext>
            </a:extLst>
          </p:cNvPr>
          <p:cNvSpPr txBox="1"/>
          <p:nvPr/>
        </p:nvSpPr>
        <p:spPr>
          <a:xfrm>
            <a:off x="5115874" y="248680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D64BBF2-0604-49D8-80ED-B4452FB8B2E6}"/>
              </a:ext>
            </a:extLst>
          </p:cNvPr>
          <p:cNvSpPr txBox="1"/>
          <p:nvPr/>
        </p:nvSpPr>
        <p:spPr>
          <a:xfrm>
            <a:off x="4972742" y="2897459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4D32D22-B5C9-4306-9524-3297ED06864A}"/>
              </a:ext>
            </a:extLst>
          </p:cNvPr>
          <p:cNvSpPr txBox="1"/>
          <p:nvPr/>
        </p:nvSpPr>
        <p:spPr>
          <a:xfrm>
            <a:off x="4556239" y="349821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3A90AAF-A295-4113-B503-C92EC9196E04}"/>
              </a:ext>
            </a:extLst>
          </p:cNvPr>
          <p:cNvSpPr txBox="1"/>
          <p:nvPr/>
        </p:nvSpPr>
        <p:spPr>
          <a:xfrm>
            <a:off x="4192514" y="309742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C8E790-F505-4BC2-B518-778C46C5CAE9}"/>
              </a:ext>
            </a:extLst>
          </p:cNvPr>
          <p:cNvSpPr txBox="1"/>
          <p:nvPr/>
        </p:nvSpPr>
        <p:spPr>
          <a:xfrm>
            <a:off x="4056926" y="2973493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FDFD0A0-6FE9-4796-8969-6F2A418F852B}"/>
              </a:ext>
            </a:extLst>
          </p:cNvPr>
          <p:cNvSpPr txBox="1"/>
          <p:nvPr/>
        </p:nvSpPr>
        <p:spPr>
          <a:xfrm>
            <a:off x="3911830" y="3095111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E1B424B-EDF9-4E55-B5F2-D539D3EEBE64}"/>
              </a:ext>
            </a:extLst>
          </p:cNvPr>
          <p:cNvSpPr txBox="1"/>
          <p:nvPr/>
        </p:nvSpPr>
        <p:spPr>
          <a:xfrm>
            <a:off x="3580522" y="353159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57FCC6C-74C9-4099-84E8-DBF383D4F9E3}"/>
              </a:ext>
            </a:extLst>
          </p:cNvPr>
          <p:cNvSpPr txBox="1"/>
          <p:nvPr/>
        </p:nvSpPr>
        <p:spPr>
          <a:xfrm>
            <a:off x="3153442" y="261679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70AD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A9DB5C4-162D-4857-9580-4283A999ABCA}"/>
              </a:ext>
            </a:extLst>
          </p:cNvPr>
          <p:cNvSpPr txBox="1"/>
          <p:nvPr/>
        </p:nvSpPr>
        <p:spPr>
          <a:xfrm>
            <a:off x="7730024" y="310803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ED7D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58AE25D-B201-40B6-BF46-288D75E06869}"/>
              </a:ext>
            </a:extLst>
          </p:cNvPr>
          <p:cNvSpPr txBox="1"/>
          <p:nvPr/>
        </p:nvSpPr>
        <p:spPr>
          <a:xfrm>
            <a:off x="6500143" y="382240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ED7D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/>
              <p:nvPr/>
            </p:nvSpPr>
            <p:spPr>
              <a:xfrm>
                <a:off x="7380538" y="1549042"/>
                <a:ext cx="19185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538" y="1549042"/>
                <a:ext cx="1918541" cy="523220"/>
              </a:xfrm>
              <a:prstGeom prst="rect">
                <a:avLst/>
              </a:prstGeom>
              <a:blipFill>
                <a:blip r:embed="rId4"/>
                <a:stretch>
                  <a:fillRect l="-66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/>
              <p:nvPr/>
            </p:nvSpPr>
            <p:spPr>
              <a:xfrm>
                <a:off x="7380538" y="2086006"/>
                <a:ext cx="22787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ED7D3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ED7D3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538" y="2086006"/>
                <a:ext cx="2278729" cy="523220"/>
              </a:xfrm>
              <a:prstGeom prst="rect">
                <a:avLst/>
              </a:prstGeom>
              <a:blipFill>
                <a:blip r:embed="rId5"/>
                <a:stretch>
                  <a:fillRect l="-5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6085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70" grpId="0"/>
      <p:bldP spid="72" grpId="0"/>
      <p:bldP spid="73" grpId="0"/>
      <p:bldP spid="74" grpId="0"/>
      <p:bldP spid="75" grpId="0"/>
      <p:bldP spid="54" grpId="0"/>
      <p:bldP spid="57" grpId="0"/>
      <p:bldP spid="58" grpId="0"/>
      <p:bldP spid="59" grpId="0"/>
      <p:bldP spid="60" grpId="0"/>
      <p:bldP spid="61" grpId="0"/>
      <p:bldP spid="63" grpId="0"/>
      <p:bldP spid="64" grpId="0"/>
      <p:bldP spid="65" grpId="0"/>
      <p:bldP spid="66" grpId="0"/>
      <p:bldP spid="67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48162" y="1146851"/>
            <a:ext cx="6507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Draw a rectangle with a perimeter of 20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48163" y="1698865"/>
            <a:ext cx="36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Two pairs of equal sides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7718" y="2576045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  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  <a:cs typeface="Arial" panose="020B0604020202020204" pitchFamily="34" charset="0"/>
              </a:rPr>
              <a:t>20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3201" y="2586829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47331" y="2589033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59733" y="25868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13876" y="25878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44937" y="25890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" name="Left Brace 1"/>
          <p:cNvSpPr/>
          <p:nvPr/>
        </p:nvSpPr>
        <p:spPr>
          <a:xfrm rot="16200000">
            <a:off x="6545030" y="2749160"/>
            <a:ext cx="129709" cy="90351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34808" y="3287268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13876" y="2575271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281" y="3758481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67124" y="39011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72939" y="4213507"/>
            <a:ext cx="1441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8 and 2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7 and 3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6 and 4</a:t>
            </a:r>
          </a:p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5 and 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62938" y="5542766"/>
            <a:ext cx="1237165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47AB-FC87-46E1-AF1F-F7461A6B6BBB}"/>
              </a:ext>
            </a:extLst>
          </p:cNvPr>
          <p:cNvSpPr/>
          <p:nvPr/>
        </p:nvSpPr>
        <p:spPr>
          <a:xfrm>
            <a:off x="3183751" y="2942985"/>
            <a:ext cx="1698172" cy="2216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26DB80-A8B4-4455-8D9C-C87ADA4B3F07}"/>
              </a:ext>
            </a:extLst>
          </p:cNvPr>
          <p:cNvSpPr txBox="1"/>
          <p:nvPr/>
        </p:nvSpPr>
        <p:spPr>
          <a:xfrm>
            <a:off x="2633601" y="374859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A7060-B1DE-47B4-9985-A317C16F97CD}"/>
              </a:ext>
            </a:extLst>
          </p:cNvPr>
          <p:cNvSpPr txBox="1"/>
          <p:nvPr/>
        </p:nvSpPr>
        <p:spPr>
          <a:xfrm>
            <a:off x="4825958" y="37584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A64BA8-5868-4F62-9CEF-A600341ADC48}"/>
              </a:ext>
            </a:extLst>
          </p:cNvPr>
          <p:cNvSpPr txBox="1"/>
          <p:nvPr/>
        </p:nvSpPr>
        <p:spPr>
          <a:xfrm>
            <a:off x="2726411" y="374859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D351FF-5B33-4837-8D79-63B15FB00ABA}"/>
              </a:ext>
            </a:extLst>
          </p:cNvPr>
          <p:cNvSpPr txBox="1"/>
          <p:nvPr/>
        </p:nvSpPr>
        <p:spPr>
          <a:xfrm>
            <a:off x="4951488" y="37584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132FA3-1DB8-4BCB-8FD1-0419E0B28FA4}"/>
              </a:ext>
            </a:extLst>
          </p:cNvPr>
          <p:cNvSpPr txBox="1"/>
          <p:nvPr/>
        </p:nvSpPr>
        <p:spPr>
          <a:xfrm>
            <a:off x="3855582" y="5159135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AC6ED4-B8F1-41B6-BBA6-0024D8154B55}"/>
              </a:ext>
            </a:extLst>
          </p:cNvPr>
          <p:cNvSpPr txBox="1"/>
          <p:nvPr/>
        </p:nvSpPr>
        <p:spPr>
          <a:xfrm>
            <a:off x="3905324" y="2415334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78FEFB-F2E2-4A68-9DC9-D89AD898672A}"/>
              </a:ext>
            </a:extLst>
          </p:cNvPr>
          <p:cNvCxnSpPr>
            <a:cxnSpLocks/>
          </p:cNvCxnSpPr>
          <p:nvPr/>
        </p:nvCxnSpPr>
        <p:spPr>
          <a:xfrm>
            <a:off x="3183751" y="284843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1DEC41-3D51-49A2-B3F1-F2C45724AD1D}"/>
              </a:ext>
            </a:extLst>
          </p:cNvPr>
          <p:cNvCxnSpPr>
            <a:cxnSpLocks/>
          </p:cNvCxnSpPr>
          <p:nvPr/>
        </p:nvCxnSpPr>
        <p:spPr>
          <a:xfrm>
            <a:off x="3183751" y="525370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/>
              <p:nvPr/>
            </p:nvSpPr>
            <p:spPr>
              <a:xfrm>
                <a:off x="7547331" y="3287268"/>
                <a:ext cx="20951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/>
                    <a:cs typeface="Arial" panose="020B060402020202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7331" y="3287268"/>
                <a:ext cx="2095136" cy="523220"/>
              </a:xfrm>
              <a:prstGeom prst="rect">
                <a:avLst/>
              </a:prstGeom>
              <a:blipFill>
                <a:blip r:embed="rId4"/>
                <a:stretch>
                  <a:fillRect l="-58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5570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  <p:bldP spid="12" grpId="0" animBg="1"/>
      <p:bldP spid="13" grpId="0"/>
      <p:bldP spid="13" grpId="1"/>
      <p:bldP spid="14" grpId="0"/>
      <p:bldP spid="14" grpId="1"/>
      <p:bldP spid="15" grpId="0"/>
      <p:bldP spid="2" grpId="0" animBg="1"/>
      <p:bldP spid="16" grpId="0"/>
      <p:bldP spid="17" grpId="0"/>
      <p:bldP spid="19" grpId="0"/>
      <p:bldP spid="19" grpId="1"/>
      <p:bldP spid="20" grpId="0"/>
      <p:bldP spid="21" grpId="0" animBg="1"/>
      <p:bldP spid="23" grpId="0"/>
      <p:bldP spid="23" grpId="1"/>
      <p:bldP spid="24" grpId="0"/>
      <p:bldP spid="24" grpId="1"/>
      <p:bldP spid="25" grpId="0"/>
      <p:bldP spid="26" grpId="0"/>
      <p:bldP spid="27" grpId="0"/>
      <p:bldP spid="28" grpId="0"/>
      <p:bldP spid="3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/>
          </p:nvPr>
        </p:nvGraphicFramePr>
        <p:xfrm>
          <a:off x="2634577" y="700679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1" name="Straight Connector 50"/>
          <p:cNvCxnSpPr/>
          <p:nvPr/>
        </p:nvCxnSpPr>
        <p:spPr>
          <a:xfrm flipH="1">
            <a:off x="7178676" y="2221243"/>
            <a:ext cx="49590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3141863" y="1209396"/>
            <a:ext cx="201271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551" y="3813694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8067155" y="3399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2589306" y="623201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504739" y="247513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3141863" y="1209396"/>
            <a:ext cx="1" cy="25200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3141865" y="3729430"/>
            <a:ext cx="45327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674577" y="2221243"/>
            <a:ext cx="1" cy="14925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File:Cartoon cloud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687">
            <a:off x="4373529" y="798821"/>
            <a:ext cx="3161477" cy="21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2100604" y="4512966"/>
            <a:ext cx="7811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 this closed shape’s perimeter greater than 22 cm?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3141864" y="3873054"/>
            <a:ext cx="453271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822871" y="379497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cm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 flipV="1">
            <a:off x="7897437" y="2270641"/>
            <a:ext cx="0" cy="14547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928055" y="2705920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7178675" y="2116865"/>
            <a:ext cx="527224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7328717" y="162971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3141863" y="1043915"/>
            <a:ext cx="2012713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3748985" y="58374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2944451" y="1209397"/>
            <a:ext cx="0" cy="2527167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2100603" y="222983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72976" y="494264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72976" y="5484569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2472976" y="5559802"/>
            <a:ext cx="956826" cy="42537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43670" y="547391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07910" y="5194626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25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0" grpId="0"/>
      <p:bldP spid="54" grpId="0"/>
      <p:bldP spid="58" grpId="0"/>
      <p:bldP spid="62" grpId="0"/>
      <p:bldP spid="65" grpId="0"/>
      <p:bldP spid="76" grpId="0"/>
      <p:bldP spid="77" grpId="0"/>
      <p:bldP spid="78" grpId="0"/>
      <p:bldP spid="29" grpId="0" animBg="1"/>
      <p:bldP spid="79" grpId="0"/>
      <p:bldP spid="8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9.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Arithmetic assessment.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23455991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10.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Reasoning 1 assessment.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37848888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11.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Reasoning 2 assessment.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400780242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6.9|7.5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7|26.6|15.8|19.3|16.6|6.9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8.8|5.8|1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2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8.4|11.5|1.3|1|0.8|2.5|5.9|2|4.4|1.1|3.3|1.3|3.2|4.9|0.6|12.9|6.1|3.2|2.3|3.9|10.7|2|2.3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3.7|3.8|1|4.4|6.8|3.7|0.9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7.2|14.4|9.1|0.9|0.5|0.6|0.6|1.7|8.3|3.5|3.2|2.6|10.4|10.5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9|1.3|5.8|1.1|6.1|4.6|3.7|1.3|1.2|0.9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3.2|7|12.6|5.8|6.4|5.5|4.6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2|8.7|2.2|1.5|1.7|1.3|4.4|4.9|5.3|1.4|4.5|1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5.5|13.3|6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4.9|7.5|6.4|10.5|13.4|14.2|5.2|7|16.1|4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7|5.8|8.6|5.8|5.8|2.9|2.2|3.2|3.4|2.7|2.5|3.6|8.4|1.7|2.3|10.5|2|6.7|1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1.6|1.3|0.9|1.3|0.7|2|0.6|1|0.6|3.4|0.7|2.3|1.1|6.1|4|1.2|5.5|11.5|2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6.5|4.3|0.5|0.5|0.8|0.8|1.6|1|0.4|0.5|0.8|1|0.6|0.5|1.3|3|10.2|4.2|6.5|1.8|8.2|3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7.8|1|8.3|21.6|3.9|3.3|9.3|12.8|1.6|2.8|5|2.6|2.5|11.1|16.1|1|7|12.1|0.9|17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1.3|1|1.3|0.8|0.9|1.3|3.5|7.8|12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1203</Words>
  <Application>Microsoft Office PowerPoint</Application>
  <PresentationFormat>Widescreen</PresentationFormat>
  <Paragraphs>692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56</vt:i4>
      </vt:variant>
    </vt:vector>
  </HeadingPairs>
  <TitlesOfParts>
    <vt:vector size="69" baseType="lpstr">
      <vt:lpstr>Arial</vt:lpstr>
      <vt:lpstr>Bariol</vt:lpstr>
      <vt:lpstr>Calibri</vt:lpstr>
      <vt:lpstr>Calibri Light</vt:lpstr>
      <vt:lpstr>Cambria Math</vt:lpstr>
      <vt:lpstr>Century Gothic</vt:lpstr>
      <vt:lpstr>Comic Sans MS</vt:lpstr>
      <vt:lpstr>KG Primary Penmanship</vt:lpstr>
      <vt:lpstr>XCCW Joined 7a</vt:lpstr>
      <vt:lpstr>Office Theme</vt:lpstr>
      <vt:lpstr>Get ready questions</vt:lpstr>
      <vt:lpstr>Let's learn slides</vt:lpstr>
      <vt:lpstr>1_Office Theme</vt:lpstr>
      <vt:lpstr>PowerPoint Presentation</vt:lpstr>
      <vt:lpstr>Key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12</cp:revision>
  <dcterms:created xsi:type="dcterms:W3CDTF">2020-11-18T19:47:10Z</dcterms:created>
  <dcterms:modified xsi:type="dcterms:W3CDTF">2020-12-04T09:35:49Z</dcterms:modified>
</cp:coreProperties>
</file>