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8"/>
  </p:notesMasterIdLst>
  <p:handoutMasterIdLst>
    <p:handoutMasterId r:id="rId9"/>
  </p:handoutMasterIdLst>
  <p:sldIdLst>
    <p:sldId id="258" r:id="rId2"/>
    <p:sldId id="264" r:id="rId3"/>
    <p:sldId id="277" r:id="rId4"/>
    <p:sldId id="278" r:id="rId5"/>
    <p:sldId id="279" r:id="rId6"/>
    <p:sldId id="267" r:id="rId7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0"/>
      <p:bold r:id="rId11"/>
      <p:italic r:id="rId12"/>
      <p:boldItalic r:id="rId13"/>
    </p:embeddedFont>
    <p:embeddedFont>
      <p:font typeface="Twinkl" panose="020B0604020202020204" charset="0"/>
      <p:regular r:id="rId14"/>
      <p:bold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A4691"/>
    <a:srgbClr val="ED74A9"/>
    <a:srgbClr val="F0864A"/>
    <a:srgbClr val="6C9D6E"/>
    <a:srgbClr val="0076B0"/>
    <a:srgbClr val="A673AE"/>
    <a:srgbClr val="8C368A"/>
    <a:srgbClr val="006399"/>
    <a:srgbClr val="CDB5D7"/>
    <a:srgbClr val="18A0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85" d="100"/>
          <a:sy n="85" d="100"/>
        </p:scale>
        <p:origin x="948" y="8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font" Target="fonts/font4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14" Type="http://schemas.openxmlformats.org/officeDocument/2006/relationships/font" Target="fonts/font5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1109482"/>
          </a:xfrm>
        </p:spPr>
        <p:txBody>
          <a:bodyPr/>
          <a:lstStyle/>
          <a:p>
            <a:pPr algn="ctr"/>
            <a:r>
              <a:rPr lang="en-GB" sz="3600" dirty="0"/>
              <a:t>Features of a Play Script</a:t>
            </a:r>
            <a:br>
              <a:rPr lang="en-GB" sz="3600" dirty="0"/>
            </a:br>
            <a:r>
              <a:rPr lang="en-GB" sz="2000" dirty="0"/>
              <a:t>Let’s recap on what you learned last week:</a:t>
            </a:r>
            <a:endParaRPr lang="en-GB" sz="3600" dirty="0">
              <a:latin typeface="+mn-lt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5985BD1-64CC-4151-A055-49DC84141EAF}"/>
              </a:ext>
            </a:extLst>
          </p:cNvPr>
          <p:cNvSpPr/>
          <p:nvPr/>
        </p:nvSpPr>
        <p:spPr>
          <a:xfrm>
            <a:off x="1048890" y="1996993"/>
            <a:ext cx="3821901" cy="956773"/>
          </a:xfrm>
          <a:prstGeom prst="rect">
            <a:avLst/>
          </a:prstGeom>
          <a:solidFill>
            <a:srgbClr val="A673AE"/>
          </a:solidFill>
        </p:spPr>
        <p:txBody>
          <a:bodyPr wrap="square" lIns="108000" tIns="108000" rIns="108000" bIns="108000">
            <a:spAutoFit/>
          </a:bodyPr>
          <a:lstStyle/>
          <a:p>
            <a:r>
              <a:rPr lang="en-GB" sz="1600" dirty="0">
                <a:solidFill>
                  <a:schemeClr val="bg1"/>
                </a:solidFill>
              </a:rPr>
              <a:t>At the beginning of a play script, you’ll find a list of all the characters that are in the play.  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7C66FF69-F2C0-48F3-94B8-7C6AC1C97E06}"/>
              </a:ext>
            </a:extLst>
          </p:cNvPr>
          <p:cNvSpPr/>
          <p:nvPr/>
        </p:nvSpPr>
        <p:spPr>
          <a:xfrm>
            <a:off x="4974740" y="2035717"/>
            <a:ext cx="3549828" cy="710552"/>
          </a:xfrm>
          <a:prstGeom prst="rect">
            <a:avLst/>
          </a:prstGeom>
          <a:solidFill>
            <a:srgbClr val="6C9D6E"/>
          </a:solidFill>
        </p:spPr>
        <p:txBody>
          <a:bodyPr wrap="square" lIns="108000" tIns="108000" rIns="108000" bIns="108000">
            <a:spAutoFit/>
          </a:bodyPr>
          <a:lstStyle/>
          <a:p>
            <a:r>
              <a:rPr lang="en-GB" sz="1600" dirty="0">
                <a:solidFill>
                  <a:schemeClr val="bg1"/>
                </a:solidFill>
              </a:rPr>
              <a:t>Sometimes they will have a short description with them.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AF65C4DE-78E4-4C0A-8255-0897C0FE1DE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793" y="2797201"/>
            <a:ext cx="1112763" cy="1871188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72C2A29A-D90E-4FDA-BC88-C74725DEAD93}"/>
              </a:ext>
            </a:extLst>
          </p:cNvPr>
          <p:cNvSpPr txBox="1"/>
          <p:nvPr/>
        </p:nvSpPr>
        <p:spPr>
          <a:xfrm>
            <a:off x="2038835" y="2969283"/>
            <a:ext cx="533876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b="1" dirty="0"/>
              <a:t>Scene Number, Title and Setting Description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76DA4B35-95C7-4C92-992E-E007A58DE146}"/>
              </a:ext>
            </a:extLst>
          </p:cNvPr>
          <p:cNvSpPr/>
          <p:nvPr/>
        </p:nvSpPr>
        <p:spPr>
          <a:xfrm>
            <a:off x="1382029" y="3451366"/>
            <a:ext cx="3155621" cy="1202994"/>
          </a:xfrm>
          <a:prstGeom prst="rect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just"/>
            <a:r>
              <a:rPr lang="en-GB" sz="1600" dirty="0"/>
              <a:t>A bit like chapters in a book, the sections of a script are broken down into ‘scenes’. A new scene usually means a new </a:t>
            </a:r>
            <a:r>
              <a:rPr lang="en-GB" sz="1600" b="1" dirty="0"/>
              <a:t>setting</a:t>
            </a:r>
            <a:r>
              <a:rPr lang="en-GB" sz="1600" dirty="0"/>
              <a:t>.  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50496A88-BA37-4A61-A0C9-81917BB45600}"/>
              </a:ext>
            </a:extLst>
          </p:cNvPr>
          <p:cNvSpPr/>
          <p:nvPr/>
        </p:nvSpPr>
        <p:spPr>
          <a:xfrm>
            <a:off x="4641589" y="3429000"/>
            <a:ext cx="3816350" cy="956773"/>
          </a:xfrm>
          <a:prstGeom prst="rect">
            <a:avLst/>
          </a:prstGeom>
          <a:solidFill>
            <a:srgbClr val="6C9D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1600" dirty="0"/>
              <a:t>Just after the scene number and title is a short description of the </a:t>
            </a:r>
            <a:r>
              <a:rPr lang="en-GB" sz="1600" b="1" dirty="0"/>
              <a:t>setting</a:t>
            </a:r>
            <a:r>
              <a:rPr lang="en-GB" sz="1600" dirty="0"/>
              <a:t>. This tells you what the stage looks like. 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0DDE5963-0227-4AAB-B558-FB912407A397}"/>
              </a:ext>
            </a:extLst>
          </p:cNvPr>
          <p:cNvSpPr txBox="1"/>
          <p:nvPr/>
        </p:nvSpPr>
        <p:spPr>
          <a:xfrm>
            <a:off x="2584794" y="4668389"/>
            <a:ext cx="45720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b="1" dirty="0"/>
              <a:t>Speaker Name, Colon and Dialogue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000135D1-7748-4279-B750-BF2FAF09E144}"/>
              </a:ext>
            </a:extLst>
          </p:cNvPr>
          <p:cNvSpPr/>
          <p:nvPr/>
        </p:nvSpPr>
        <p:spPr>
          <a:xfrm>
            <a:off x="3092229" y="5095940"/>
            <a:ext cx="2226394" cy="710552"/>
          </a:xfrm>
          <a:prstGeom prst="rect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1600" dirty="0"/>
              <a:t>A colon </a:t>
            </a:r>
            <a:r>
              <a:rPr lang="en-GB" sz="1600" b="1" dirty="0"/>
              <a:t>always</a:t>
            </a:r>
            <a:r>
              <a:rPr lang="en-GB" sz="1600" dirty="0"/>
              <a:t> comes after the name. 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17968937-0104-433F-8B9C-5FD5ED4AB115}"/>
              </a:ext>
            </a:extLst>
          </p:cNvPr>
          <p:cNvSpPr/>
          <p:nvPr/>
        </p:nvSpPr>
        <p:spPr>
          <a:xfrm>
            <a:off x="733448" y="5077005"/>
            <a:ext cx="2226394" cy="1202994"/>
          </a:xfrm>
          <a:prstGeom prst="rect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1600" dirty="0"/>
              <a:t>In a script, the name of the character who is speaking goes on the left.  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19C4F8C8-5F57-4090-AD7A-45539771CA64}"/>
              </a:ext>
            </a:extLst>
          </p:cNvPr>
          <p:cNvSpPr/>
          <p:nvPr/>
        </p:nvSpPr>
        <p:spPr>
          <a:xfrm>
            <a:off x="5451010" y="5077005"/>
            <a:ext cx="3073558" cy="710552"/>
          </a:xfrm>
          <a:prstGeom prst="rect">
            <a:avLst/>
          </a:prstGeom>
          <a:solidFill>
            <a:srgbClr val="6C9D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1600" dirty="0"/>
              <a:t>After the colon is the dialogue (the words the character says).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2DFECD98-26F4-443A-9C74-C527D10B262B}"/>
              </a:ext>
            </a:extLst>
          </p:cNvPr>
          <p:cNvSpPr txBox="1"/>
          <p:nvPr/>
        </p:nvSpPr>
        <p:spPr>
          <a:xfrm>
            <a:off x="3708180" y="1529426"/>
            <a:ext cx="200007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b="1" dirty="0"/>
              <a:t>Character List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1962" y="494236"/>
            <a:ext cx="8220075" cy="1267314"/>
          </a:xfrm>
        </p:spPr>
        <p:txBody>
          <a:bodyPr/>
          <a:lstStyle/>
          <a:p>
            <a:pPr algn="ctr">
              <a:lnSpc>
                <a:spcPct val="100000"/>
              </a:lnSpc>
            </a:pPr>
            <a:r>
              <a:rPr lang="en-GB" sz="3600" dirty="0"/>
              <a:t>Features of a Play Script:</a:t>
            </a:r>
            <a:br>
              <a:rPr lang="en-GB" sz="3600" dirty="0"/>
            </a:br>
            <a:r>
              <a:rPr lang="en-GB" sz="2000" b="0" dirty="0"/>
              <a:t>Stage Directions</a:t>
            </a:r>
            <a:endParaRPr lang="en-GB" sz="3600" b="0" dirty="0">
              <a:latin typeface="+mn-lt"/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086F6B87-569F-4BEA-A4E9-45A23695DC46}"/>
              </a:ext>
            </a:extLst>
          </p:cNvPr>
          <p:cNvGrpSpPr/>
          <p:nvPr/>
        </p:nvGrpSpPr>
        <p:grpSpPr>
          <a:xfrm>
            <a:off x="936438" y="2759389"/>
            <a:ext cx="7269901" cy="1233772"/>
            <a:chOff x="1036725" y="2859677"/>
            <a:chExt cx="7269901" cy="1233772"/>
          </a:xfrm>
        </p:grpSpPr>
        <p:sp>
          <p:nvSpPr>
            <p:cNvPr id="5" name="Rectangle 4"/>
            <p:cNvSpPr/>
            <p:nvPr/>
          </p:nvSpPr>
          <p:spPr>
            <a:xfrm>
              <a:off x="1036725" y="2859677"/>
              <a:ext cx="7216472" cy="1233772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006399"/>
              </a:solidFill>
            </a:ln>
          </p:spPr>
          <p:txBody>
            <a:bodyPr wrap="square" lIns="108000" tIns="108000" rIns="108000" bIns="108000">
              <a:spAutoFit/>
            </a:bodyPr>
            <a:lstStyle/>
            <a:p>
              <a:endParaRPr lang="en-GB" sz="1100" u="sng" dirty="0"/>
            </a:p>
            <a:p>
              <a:endParaRPr lang="en-GB" sz="1100" u="sng" dirty="0"/>
            </a:p>
            <a:p>
              <a:endParaRPr lang="en-GB" sz="1100" u="sng" dirty="0"/>
            </a:p>
            <a:p>
              <a:r>
                <a:rPr lang="en-GB" sz="1100" u="sng" dirty="0"/>
                <a:t> </a:t>
              </a:r>
            </a:p>
            <a:p>
              <a:endParaRPr lang="en-GB" sz="1100" u="sng" dirty="0"/>
            </a:p>
            <a:p>
              <a:endParaRPr lang="en-GB" sz="1100" u="sng" dirty="0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F09AC2C9-BCD4-4EDA-9D26-3432409D88A3}"/>
                </a:ext>
              </a:extLst>
            </p:cNvPr>
            <p:cNvSpPr/>
            <p:nvPr/>
          </p:nvSpPr>
          <p:spPr>
            <a:xfrm>
              <a:off x="1036725" y="2974661"/>
              <a:ext cx="1553092" cy="956773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sz="1600" b="1" dirty="0">
                  <a:solidFill>
                    <a:schemeClr val="tx1"/>
                  </a:solidFill>
                </a:rPr>
                <a:t>White Rabbit:</a:t>
              </a:r>
            </a:p>
            <a:p>
              <a:endParaRPr lang="en-GB" sz="1600" b="1" dirty="0">
                <a:solidFill>
                  <a:schemeClr val="tx1"/>
                </a:solidFill>
              </a:endParaRPr>
            </a:p>
            <a:p>
              <a:pPr algn="r"/>
              <a:r>
                <a:rPr lang="en-GB" sz="1600" b="1" dirty="0">
                  <a:solidFill>
                    <a:schemeClr val="tx1"/>
                  </a:solidFill>
                </a:rPr>
                <a:t>Alice:</a:t>
              </a: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5018931F-291B-48F0-A422-B8347C57C0A7}"/>
                </a:ext>
              </a:extLst>
            </p:cNvPr>
            <p:cNvSpPr/>
            <p:nvPr/>
          </p:nvSpPr>
          <p:spPr>
            <a:xfrm>
              <a:off x="2418411" y="2968761"/>
              <a:ext cx="5888215" cy="956773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sz="1600" dirty="0">
                  <a:solidFill>
                    <a:srgbClr val="6C9D6E"/>
                  </a:solidFill>
                </a:rPr>
                <a:t>(anxiously, whilst rushing across the stage) </a:t>
              </a:r>
              <a:r>
                <a:rPr lang="en-GB" sz="1600" dirty="0">
                  <a:solidFill>
                    <a:schemeClr val="tx1"/>
                  </a:solidFill>
                </a:rPr>
                <a:t>I’m late! I’m late!</a:t>
              </a:r>
            </a:p>
            <a:p>
              <a:endParaRPr lang="en-GB" sz="1600" dirty="0">
                <a:solidFill>
                  <a:srgbClr val="6C9D6E"/>
                </a:solidFill>
              </a:endParaRPr>
            </a:p>
            <a:p>
              <a:r>
                <a:rPr lang="en-GB" sz="1600" dirty="0">
                  <a:solidFill>
                    <a:srgbClr val="6C9D6E"/>
                  </a:solidFill>
                </a:rPr>
                <a:t>(confused) </a:t>
              </a:r>
              <a:r>
                <a:rPr lang="en-GB" sz="1600" dirty="0">
                  <a:solidFill>
                    <a:schemeClr val="tx1"/>
                  </a:solidFill>
                </a:rPr>
                <a:t>A talking rabbit? It can’t be…</a:t>
              </a:r>
            </a:p>
          </p:txBody>
        </p: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753D42B6-BB43-4AC5-A61A-9BA38AD83B06}"/>
              </a:ext>
            </a:extLst>
          </p:cNvPr>
          <p:cNvGrpSpPr/>
          <p:nvPr/>
        </p:nvGrpSpPr>
        <p:grpSpPr>
          <a:xfrm>
            <a:off x="936438" y="1761550"/>
            <a:ext cx="6028467" cy="1175027"/>
            <a:chOff x="4589698" y="2414050"/>
            <a:chExt cx="6028467" cy="1175027"/>
          </a:xfrm>
        </p:grpSpPr>
        <p:cxnSp>
          <p:nvCxnSpPr>
            <p:cNvPr id="3" name="Straight Arrow Connector 2">
              <a:extLst>
                <a:ext uri="{FF2B5EF4-FFF2-40B4-BE49-F238E27FC236}">
                  <a16:creationId xmlns:a16="http://schemas.microsoft.com/office/drawing/2014/main" id="{FA99982D-18B1-402E-86FE-1AB4ADBD417B}"/>
                </a:ext>
              </a:extLst>
            </p:cNvPr>
            <p:cNvCxnSpPr>
              <a:cxnSpLocks/>
            </p:cNvCxnSpPr>
            <p:nvPr/>
          </p:nvCxnSpPr>
          <p:spPr>
            <a:xfrm>
              <a:off x="5671617" y="2887712"/>
              <a:ext cx="1070673" cy="701365"/>
            </a:xfrm>
            <a:prstGeom prst="straightConnector1">
              <a:avLst/>
            </a:prstGeom>
            <a:ln w="57150">
              <a:solidFill>
                <a:srgbClr val="6C9D6E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660E46A4-FEE6-42EE-9417-D6AFD170F75A}"/>
                </a:ext>
              </a:extLst>
            </p:cNvPr>
            <p:cNvSpPr/>
            <p:nvPr/>
          </p:nvSpPr>
          <p:spPr>
            <a:xfrm>
              <a:off x="4589698" y="2414050"/>
              <a:ext cx="6028467" cy="710552"/>
            </a:xfrm>
            <a:prstGeom prst="rect">
              <a:avLst/>
            </a:prstGeom>
            <a:solidFill>
              <a:srgbClr val="6C9D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sz="1600" dirty="0"/>
                <a:t>Words in brackets are stage directions. These are instructions to the actors so they know what their character should be doing.</a:t>
              </a: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139F3062-77C7-4BB8-9932-4B826CB2F8DC}"/>
              </a:ext>
            </a:extLst>
          </p:cNvPr>
          <p:cNvGrpSpPr/>
          <p:nvPr/>
        </p:nvGrpSpPr>
        <p:grpSpPr>
          <a:xfrm>
            <a:off x="2613428" y="3781486"/>
            <a:ext cx="3073558" cy="1252867"/>
            <a:chOff x="-554006" y="4206988"/>
            <a:chExt cx="3073558" cy="1252867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A6F66C56-BD1D-43D8-9D07-4CE7C776002F}"/>
                </a:ext>
              </a:extLst>
            </p:cNvPr>
            <p:cNvSpPr/>
            <p:nvPr/>
          </p:nvSpPr>
          <p:spPr>
            <a:xfrm>
              <a:off x="-554006" y="4749303"/>
              <a:ext cx="3073558" cy="710552"/>
            </a:xfrm>
            <a:prstGeom prst="rect">
              <a:avLst/>
            </a:prstGeom>
            <a:solidFill>
              <a:srgbClr val="6C9D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sz="1600" dirty="0"/>
                <a:t>Sometimes they tell the actor how to say their words. </a:t>
              </a:r>
            </a:p>
          </p:txBody>
        </p:sp>
        <p:cxnSp>
          <p:nvCxnSpPr>
            <p:cNvPr id="24" name="Straight Arrow Connector 23">
              <a:extLst>
                <a:ext uri="{FF2B5EF4-FFF2-40B4-BE49-F238E27FC236}">
                  <a16:creationId xmlns:a16="http://schemas.microsoft.com/office/drawing/2014/main" id="{DF796D1A-8941-4247-BE5F-9246125CDD7D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-276750" y="4206988"/>
              <a:ext cx="821248" cy="643691"/>
            </a:xfrm>
            <a:prstGeom prst="straightConnector1">
              <a:avLst/>
            </a:prstGeom>
            <a:ln w="57150">
              <a:solidFill>
                <a:srgbClr val="6C9D6E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" name="Rectangle 15">
            <a:extLst>
              <a:ext uri="{FF2B5EF4-FFF2-40B4-BE49-F238E27FC236}">
                <a16:creationId xmlns:a16="http://schemas.microsoft.com/office/drawing/2014/main" id="{8B310016-7EEC-4B67-90BB-279B3E2C90D5}"/>
              </a:ext>
            </a:extLst>
          </p:cNvPr>
          <p:cNvSpPr/>
          <p:nvPr/>
        </p:nvSpPr>
        <p:spPr>
          <a:xfrm>
            <a:off x="684331" y="5323698"/>
            <a:ext cx="54846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The actors don’t </a:t>
            </a:r>
            <a:r>
              <a:rPr lang="en-GB" b="1" dirty="0"/>
              <a:t>say</a:t>
            </a:r>
            <a:r>
              <a:rPr lang="en-GB" dirty="0"/>
              <a:t> the stage directions.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6184301-9C49-48DF-B39C-30031CD18F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9546" y="3717051"/>
            <a:ext cx="2128804" cy="2464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4111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1962" y="494236"/>
            <a:ext cx="8220075" cy="1267314"/>
          </a:xfrm>
        </p:spPr>
        <p:txBody>
          <a:bodyPr/>
          <a:lstStyle/>
          <a:p>
            <a:pPr algn="ctr">
              <a:lnSpc>
                <a:spcPct val="100000"/>
              </a:lnSpc>
            </a:pPr>
            <a:r>
              <a:rPr lang="en-GB" sz="3600" dirty="0"/>
              <a:t>Features of a Play Script:</a:t>
            </a:r>
            <a:br>
              <a:rPr lang="en-GB" sz="3600" dirty="0"/>
            </a:br>
            <a:r>
              <a:rPr lang="en-GB" sz="2000" b="0" dirty="0"/>
              <a:t>Stage Directions and Narrators</a:t>
            </a:r>
            <a:endParaRPr lang="en-GB" sz="3600" b="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3764" y="2673872"/>
            <a:ext cx="7216472" cy="1572326"/>
          </a:xfrm>
          <a:prstGeom prst="rect">
            <a:avLst/>
          </a:prstGeom>
          <a:solidFill>
            <a:schemeClr val="bg1"/>
          </a:solidFill>
          <a:ln w="38100">
            <a:solidFill>
              <a:srgbClr val="006399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endParaRPr lang="en-GB" sz="1100" u="sng" dirty="0"/>
          </a:p>
          <a:p>
            <a:endParaRPr lang="en-GB" sz="1100" u="sng" dirty="0"/>
          </a:p>
          <a:p>
            <a:endParaRPr lang="en-GB" sz="1100" u="sng" dirty="0"/>
          </a:p>
          <a:p>
            <a:r>
              <a:rPr lang="en-GB" sz="1100" u="sng" dirty="0"/>
              <a:t> </a:t>
            </a:r>
          </a:p>
          <a:p>
            <a:endParaRPr lang="en-GB" sz="1100" u="sng" dirty="0"/>
          </a:p>
          <a:p>
            <a:endParaRPr lang="en-GB" sz="1100" u="sng" dirty="0"/>
          </a:p>
          <a:p>
            <a:endParaRPr lang="en-GB" sz="1100" u="sng" dirty="0"/>
          </a:p>
          <a:p>
            <a:endParaRPr lang="en-GB" sz="1100" u="sng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09AC2C9-BCD4-4EDA-9D26-3432409D88A3}"/>
              </a:ext>
            </a:extLst>
          </p:cNvPr>
          <p:cNvSpPr/>
          <p:nvPr/>
        </p:nvSpPr>
        <p:spPr>
          <a:xfrm>
            <a:off x="853189" y="2630726"/>
            <a:ext cx="1553092" cy="46433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r"/>
            <a:r>
              <a:rPr lang="en-GB" sz="1600" b="1" dirty="0">
                <a:solidFill>
                  <a:schemeClr val="tx1"/>
                </a:solidFill>
              </a:rPr>
              <a:t>Narrator: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018931F-291B-48F0-A422-B8347C57C0A7}"/>
              </a:ext>
            </a:extLst>
          </p:cNvPr>
          <p:cNvSpPr/>
          <p:nvPr/>
        </p:nvSpPr>
        <p:spPr>
          <a:xfrm>
            <a:off x="2318124" y="2620203"/>
            <a:ext cx="5888215" cy="161849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1600" dirty="0">
                <a:solidFill>
                  <a:schemeClr val="tx1"/>
                </a:solidFill>
              </a:rPr>
              <a:t>Alice found herself in a strange room, inside was a small table. On top of it, sat a small, peculiar-looking bottle with a label on. </a:t>
            </a:r>
          </a:p>
          <a:p>
            <a:endParaRPr lang="en-GB" sz="900" dirty="0">
              <a:solidFill>
                <a:srgbClr val="6C9D6E"/>
              </a:solidFill>
            </a:endParaRPr>
          </a:p>
          <a:p>
            <a:r>
              <a:rPr lang="en-GB" sz="1600" dirty="0">
                <a:solidFill>
                  <a:srgbClr val="6C9D6E"/>
                </a:solidFill>
              </a:rPr>
              <a:t>(Alice looks around, confused, then goes over to the table and studies the bottle.)</a:t>
            </a:r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753D42B6-BB43-4AC5-A61A-9BA38AD83B06}"/>
              </a:ext>
            </a:extLst>
          </p:cNvPr>
          <p:cNvGrpSpPr/>
          <p:nvPr/>
        </p:nvGrpSpPr>
        <p:grpSpPr>
          <a:xfrm>
            <a:off x="963764" y="1743067"/>
            <a:ext cx="6028467" cy="1010214"/>
            <a:chOff x="4697383" y="2411964"/>
            <a:chExt cx="6028467" cy="1010214"/>
          </a:xfrm>
        </p:grpSpPr>
        <p:cxnSp>
          <p:nvCxnSpPr>
            <p:cNvPr id="3" name="Straight Arrow Connector 2">
              <a:extLst>
                <a:ext uri="{FF2B5EF4-FFF2-40B4-BE49-F238E27FC236}">
                  <a16:creationId xmlns:a16="http://schemas.microsoft.com/office/drawing/2014/main" id="{FA99982D-18B1-402E-86FE-1AB4ADBD417B}"/>
                </a:ext>
              </a:extLst>
            </p:cNvPr>
            <p:cNvCxnSpPr>
              <a:cxnSpLocks/>
            </p:cNvCxnSpPr>
            <p:nvPr/>
          </p:nvCxnSpPr>
          <p:spPr>
            <a:xfrm>
              <a:off x="5350042" y="2957847"/>
              <a:ext cx="342163" cy="464331"/>
            </a:xfrm>
            <a:prstGeom prst="straightConnector1">
              <a:avLst/>
            </a:prstGeom>
            <a:ln w="57150">
              <a:solidFill>
                <a:srgbClr val="A673AE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660E46A4-FEE6-42EE-9417-D6AFD170F75A}"/>
                </a:ext>
              </a:extLst>
            </p:cNvPr>
            <p:cNvSpPr/>
            <p:nvPr/>
          </p:nvSpPr>
          <p:spPr>
            <a:xfrm>
              <a:off x="4697383" y="2411964"/>
              <a:ext cx="6028467" cy="710552"/>
            </a:xfrm>
            <a:prstGeom prst="rect">
              <a:avLst/>
            </a:prstGeom>
            <a:solidFill>
              <a:srgbClr val="A673A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sz="1600" dirty="0"/>
                <a:t>Some plays have a narrator to help set the scene for the audience, but lots of plays don’t. </a:t>
              </a: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139F3062-77C7-4BB8-9932-4B826CB2F8DC}"/>
              </a:ext>
            </a:extLst>
          </p:cNvPr>
          <p:cNvGrpSpPr/>
          <p:nvPr/>
        </p:nvGrpSpPr>
        <p:grpSpPr>
          <a:xfrm>
            <a:off x="2011680" y="4020412"/>
            <a:ext cx="4041058" cy="1349143"/>
            <a:chOff x="-1155754" y="4363324"/>
            <a:chExt cx="4041058" cy="1349143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A6F66C56-BD1D-43D8-9D07-4CE7C776002F}"/>
                </a:ext>
              </a:extLst>
            </p:cNvPr>
            <p:cNvSpPr/>
            <p:nvPr/>
          </p:nvSpPr>
          <p:spPr>
            <a:xfrm>
              <a:off x="-1155754" y="4755694"/>
              <a:ext cx="4041058" cy="956773"/>
            </a:xfrm>
            <a:prstGeom prst="rect">
              <a:avLst/>
            </a:prstGeom>
            <a:solidFill>
              <a:srgbClr val="6C9D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sz="1600" dirty="0"/>
                <a:t>Stage directions can be given to any character, not just the ones speaking. They are always written in </a:t>
              </a:r>
              <a:r>
                <a:rPr lang="en-GB" sz="1600" b="1" dirty="0"/>
                <a:t>present</a:t>
              </a:r>
              <a:r>
                <a:rPr lang="en-GB" sz="1600" dirty="0"/>
                <a:t> tense. </a:t>
              </a:r>
            </a:p>
          </p:txBody>
        </p:sp>
        <p:cxnSp>
          <p:nvCxnSpPr>
            <p:cNvPr id="24" name="Straight Arrow Connector 23">
              <a:extLst>
                <a:ext uri="{FF2B5EF4-FFF2-40B4-BE49-F238E27FC236}">
                  <a16:creationId xmlns:a16="http://schemas.microsoft.com/office/drawing/2014/main" id="{DF796D1A-8941-4247-BE5F-9246125CDD7D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1109598" y="4363324"/>
              <a:ext cx="129786" cy="498493"/>
            </a:xfrm>
            <a:prstGeom prst="straightConnector1">
              <a:avLst/>
            </a:prstGeom>
            <a:ln w="57150">
              <a:solidFill>
                <a:srgbClr val="6C9D6E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7" name="Picture 6">
            <a:extLst>
              <a:ext uri="{FF2B5EF4-FFF2-40B4-BE49-F238E27FC236}">
                <a16:creationId xmlns:a16="http://schemas.microsoft.com/office/drawing/2014/main" id="{AD840563-9894-42BA-8125-D126D15EF70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2568" y="3987964"/>
            <a:ext cx="1575776" cy="2185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76810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117454" y="1145940"/>
            <a:ext cx="6270896" cy="4957868"/>
          </a:xfrm>
          <a:prstGeom prst="rect">
            <a:avLst/>
          </a:prstGeom>
          <a:solidFill>
            <a:schemeClr val="bg1"/>
          </a:solidFill>
          <a:ln w="38100">
            <a:solidFill>
              <a:srgbClr val="006399"/>
            </a:solidFill>
          </a:ln>
        </p:spPr>
        <p:txBody>
          <a:bodyPr wrap="square" lIns="108000" tIns="108000" rIns="108000" bIns="108000">
            <a:spAutoFit/>
          </a:bodyPr>
          <a:lstStyle/>
          <a:p>
            <a:endParaRPr lang="en-GB" sz="1100" u="sng" dirty="0"/>
          </a:p>
          <a:p>
            <a:endParaRPr lang="en-GB" sz="1100" u="sng" dirty="0"/>
          </a:p>
          <a:p>
            <a:endParaRPr lang="en-GB" sz="1100" u="sng" dirty="0"/>
          </a:p>
          <a:p>
            <a:r>
              <a:rPr lang="en-GB" sz="1100" u="sng" dirty="0"/>
              <a:t> </a:t>
            </a:r>
          </a:p>
          <a:p>
            <a:endParaRPr lang="en-GB" sz="1100" u="sng" dirty="0"/>
          </a:p>
          <a:p>
            <a:endParaRPr lang="en-GB" sz="1100" u="sng" dirty="0"/>
          </a:p>
          <a:p>
            <a:endParaRPr lang="en-GB" sz="1100" u="sng" dirty="0"/>
          </a:p>
          <a:p>
            <a:endParaRPr lang="en-GB" sz="1100" u="sng" dirty="0"/>
          </a:p>
          <a:p>
            <a:endParaRPr lang="en-GB" sz="1100" u="sng" dirty="0"/>
          </a:p>
          <a:p>
            <a:endParaRPr lang="en-GB" sz="1100" u="sng" dirty="0"/>
          </a:p>
          <a:p>
            <a:endParaRPr lang="en-GB" sz="1100" u="sng" dirty="0"/>
          </a:p>
          <a:p>
            <a:endParaRPr lang="en-GB" sz="1100" u="sng" dirty="0"/>
          </a:p>
          <a:p>
            <a:endParaRPr lang="en-GB" sz="1100" u="sng" dirty="0"/>
          </a:p>
          <a:p>
            <a:endParaRPr lang="en-GB" sz="1100" u="sng" dirty="0"/>
          </a:p>
          <a:p>
            <a:endParaRPr lang="en-GB" sz="1100" u="sng" dirty="0"/>
          </a:p>
          <a:p>
            <a:endParaRPr lang="en-GB" sz="1100" u="sng" dirty="0"/>
          </a:p>
          <a:p>
            <a:endParaRPr lang="en-GB" sz="1100" u="sng" dirty="0"/>
          </a:p>
          <a:p>
            <a:endParaRPr lang="en-GB" sz="1100" u="sng" dirty="0"/>
          </a:p>
          <a:p>
            <a:endParaRPr lang="en-GB" sz="1100" u="sng" dirty="0"/>
          </a:p>
          <a:p>
            <a:endParaRPr lang="en-GB" sz="1100" u="sng" dirty="0"/>
          </a:p>
          <a:p>
            <a:endParaRPr lang="en-GB" sz="1100" u="sng" dirty="0"/>
          </a:p>
          <a:p>
            <a:endParaRPr lang="en-GB" sz="1100" u="sng" dirty="0"/>
          </a:p>
          <a:p>
            <a:endParaRPr lang="en-GB" sz="1100" u="sng" dirty="0"/>
          </a:p>
          <a:p>
            <a:endParaRPr lang="en-GB" sz="1100" u="sng" dirty="0"/>
          </a:p>
          <a:p>
            <a:endParaRPr lang="en-GB" sz="1100" u="sng" dirty="0"/>
          </a:p>
          <a:p>
            <a:endParaRPr lang="en-GB" sz="1100" u="sng" dirty="0"/>
          </a:p>
          <a:p>
            <a:endParaRPr lang="en-GB" sz="1100" u="sng" dirty="0"/>
          </a:p>
          <a:p>
            <a:endParaRPr lang="en-GB" sz="1100" u="sng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09AC2C9-BCD4-4EDA-9D26-3432409D88A3}"/>
              </a:ext>
            </a:extLst>
          </p:cNvPr>
          <p:cNvSpPr/>
          <p:nvPr/>
        </p:nvSpPr>
        <p:spPr>
          <a:xfrm>
            <a:off x="1711941" y="1869324"/>
            <a:ext cx="1553092" cy="41730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r"/>
            <a:r>
              <a:rPr lang="en-GB" sz="1400" b="1" dirty="0">
                <a:solidFill>
                  <a:schemeClr val="tx1"/>
                </a:solidFill>
              </a:rPr>
              <a:t>Narrator:</a:t>
            </a:r>
          </a:p>
          <a:p>
            <a:pPr algn="r"/>
            <a:endParaRPr lang="en-GB" sz="1400" b="1" dirty="0">
              <a:solidFill>
                <a:schemeClr val="tx1"/>
              </a:solidFill>
            </a:endParaRPr>
          </a:p>
          <a:p>
            <a:pPr algn="r"/>
            <a:endParaRPr lang="en-GB" sz="1000" b="1" dirty="0">
              <a:solidFill>
                <a:schemeClr val="tx1"/>
              </a:solidFill>
            </a:endParaRPr>
          </a:p>
          <a:p>
            <a:pPr algn="r"/>
            <a:endParaRPr lang="en-GB" sz="1000" b="1" dirty="0">
              <a:solidFill>
                <a:schemeClr val="tx1"/>
              </a:solidFill>
            </a:endParaRPr>
          </a:p>
          <a:p>
            <a:pPr algn="r"/>
            <a:endParaRPr lang="en-GB" sz="900" b="1" dirty="0">
              <a:solidFill>
                <a:schemeClr val="tx1"/>
              </a:solidFill>
            </a:endParaRPr>
          </a:p>
          <a:p>
            <a:pPr algn="r"/>
            <a:r>
              <a:rPr lang="en-GB" sz="1400" b="1" dirty="0">
                <a:solidFill>
                  <a:schemeClr val="tx1"/>
                </a:solidFill>
              </a:rPr>
              <a:t>Mad Hatter:</a:t>
            </a:r>
          </a:p>
          <a:p>
            <a:pPr algn="r"/>
            <a:endParaRPr lang="en-GB" b="1" dirty="0">
              <a:solidFill>
                <a:schemeClr val="tx1"/>
              </a:solidFill>
            </a:endParaRPr>
          </a:p>
          <a:p>
            <a:pPr algn="r"/>
            <a:r>
              <a:rPr lang="en-GB" sz="1400" b="1" dirty="0">
                <a:solidFill>
                  <a:schemeClr val="tx1"/>
                </a:solidFill>
              </a:rPr>
              <a:t>Dormouse:</a:t>
            </a:r>
          </a:p>
          <a:p>
            <a:pPr algn="r"/>
            <a:endParaRPr lang="en-GB" sz="1000" b="1" dirty="0">
              <a:solidFill>
                <a:schemeClr val="tx1"/>
              </a:solidFill>
            </a:endParaRPr>
          </a:p>
          <a:p>
            <a:pPr algn="r"/>
            <a:r>
              <a:rPr lang="en-GB" sz="1400" b="1" dirty="0">
                <a:solidFill>
                  <a:schemeClr val="tx1"/>
                </a:solidFill>
              </a:rPr>
              <a:t>Hare:</a:t>
            </a:r>
          </a:p>
          <a:p>
            <a:pPr algn="r"/>
            <a:endParaRPr lang="en-GB" sz="600" b="1" dirty="0">
              <a:solidFill>
                <a:schemeClr val="tx1"/>
              </a:solidFill>
            </a:endParaRPr>
          </a:p>
          <a:p>
            <a:pPr algn="r"/>
            <a:r>
              <a:rPr lang="en-GB" sz="1400" b="1" dirty="0">
                <a:solidFill>
                  <a:schemeClr val="tx1"/>
                </a:solidFill>
              </a:rPr>
              <a:t>Mad hatter:</a:t>
            </a:r>
          </a:p>
          <a:p>
            <a:pPr algn="r"/>
            <a:endParaRPr lang="en-GB" sz="1400" b="1" dirty="0">
              <a:solidFill>
                <a:schemeClr val="tx1"/>
              </a:solidFill>
            </a:endParaRPr>
          </a:p>
          <a:p>
            <a:pPr algn="r"/>
            <a:endParaRPr lang="en-GB" sz="1400" b="1" dirty="0">
              <a:solidFill>
                <a:schemeClr val="tx1"/>
              </a:solidFill>
            </a:endParaRPr>
          </a:p>
          <a:p>
            <a:pPr algn="r"/>
            <a:endParaRPr lang="en-GB" sz="100" b="1" dirty="0">
              <a:solidFill>
                <a:schemeClr val="tx1"/>
              </a:solidFill>
            </a:endParaRPr>
          </a:p>
          <a:p>
            <a:pPr algn="r"/>
            <a:endParaRPr lang="en-GB" sz="800" b="1" dirty="0">
              <a:solidFill>
                <a:schemeClr val="tx1"/>
              </a:solidFill>
            </a:endParaRPr>
          </a:p>
          <a:p>
            <a:pPr algn="r"/>
            <a:endParaRPr lang="en-GB" sz="900" b="1" dirty="0">
              <a:solidFill>
                <a:schemeClr val="tx1"/>
              </a:solidFill>
            </a:endParaRPr>
          </a:p>
          <a:p>
            <a:pPr algn="r"/>
            <a:br>
              <a:rPr lang="en-GB" sz="1400" b="1" dirty="0">
                <a:solidFill>
                  <a:schemeClr val="tx1"/>
                </a:solidFill>
              </a:rPr>
            </a:br>
            <a:endParaRPr lang="en-GB" sz="1400" b="1" dirty="0">
              <a:solidFill>
                <a:schemeClr val="tx1"/>
              </a:solidFill>
            </a:endParaRPr>
          </a:p>
          <a:p>
            <a:pPr algn="r"/>
            <a:endParaRPr lang="en-GB" sz="1600" b="1" dirty="0">
              <a:solidFill>
                <a:schemeClr val="tx1"/>
              </a:solidFill>
            </a:endParaRPr>
          </a:p>
          <a:p>
            <a:pPr algn="r"/>
            <a:endParaRPr lang="en-GB" sz="700" b="1" dirty="0">
              <a:solidFill>
                <a:schemeClr val="tx1"/>
              </a:solidFill>
            </a:endParaRPr>
          </a:p>
          <a:p>
            <a:pPr algn="r"/>
            <a:r>
              <a:rPr lang="en-GB" sz="1400" b="1" dirty="0">
                <a:solidFill>
                  <a:schemeClr val="tx1"/>
                </a:solidFill>
              </a:rPr>
              <a:t>Alice:</a:t>
            </a:r>
            <a:endParaRPr lang="en-GB" sz="1600" b="1" dirty="0">
              <a:solidFill>
                <a:schemeClr val="tx1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018931F-291B-48F0-A422-B8347C57C0A7}"/>
              </a:ext>
            </a:extLst>
          </p:cNvPr>
          <p:cNvSpPr/>
          <p:nvPr/>
        </p:nvSpPr>
        <p:spPr>
          <a:xfrm>
            <a:off x="3126656" y="1210732"/>
            <a:ext cx="5303522" cy="483475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1200" b="1" dirty="0">
                <a:solidFill>
                  <a:schemeClr val="tx1"/>
                </a:solidFill>
              </a:rPr>
              <a:t>Scene 7 – A Mad Tea Party</a:t>
            </a:r>
          </a:p>
          <a:p>
            <a:r>
              <a:rPr lang="en-GB" sz="1200" dirty="0">
                <a:solidFill>
                  <a:schemeClr val="tx1"/>
                </a:solidFill>
              </a:rPr>
              <a:t>The Mad Hatter, Dormouse and Hare are sitting at a table having afternoon tea. </a:t>
            </a:r>
          </a:p>
          <a:p>
            <a:endParaRPr lang="en-GB" sz="800" dirty="0">
              <a:solidFill>
                <a:schemeClr val="tx1"/>
              </a:solidFill>
            </a:endParaRPr>
          </a:p>
          <a:p>
            <a:r>
              <a:rPr lang="en-GB" sz="1200" dirty="0">
                <a:solidFill>
                  <a:schemeClr val="tx1"/>
                </a:solidFill>
              </a:rPr>
              <a:t>Lost and lonely, Alice continued towards the sound. She didn’t know what to expect when she reached a clearing…</a:t>
            </a:r>
          </a:p>
          <a:p>
            <a:endParaRPr lang="en-GB" sz="800" dirty="0">
              <a:solidFill>
                <a:schemeClr val="tx1"/>
              </a:solidFill>
            </a:endParaRPr>
          </a:p>
          <a:p>
            <a:r>
              <a:rPr lang="en-GB" sz="1200" dirty="0">
                <a:solidFill>
                  <a:schemeClr val="tx1"/>
                </a:solidFill>
              </a:rPr>
              <a:t>(Alice enters the scene, stage left)</a:t>
            </a:r>
            <a:br>
              <a:rPr lang="en-GB" sz="1200" dirty="0">
                <a:solidFill>
                  <a:schemeClr val="tx1"/>
                </a:solidFill>
              </a:rPr>
            </a:br>
            <a:endParaRPr lang="en-GB" sz="1200" dirty="0">
              <a:solidFill>
                <a:schemeClr val="tx1"/>
              </a:solidFill>
            </a:endParaRPr>
          </a:p>
          <a:p>
            <a:r>
              <a:rPr lang="en-GB" sz="1200" dirty="0">
                <a:solidFill>
                  <a:schemeClr val="tx1"/>
                </a:solidFill>
              </a:rPr>
              <a:t>(starts for a moment, pauses and a broad grin appears across his face. He gets up out of his chair and walks across the table towards Alice)</a:t>
            </a:r>
          </a:p>
          <a:p>
            <a:endParaRPr lang="en-GB" sz="800" dirty="0">
              <a:solidFill>
                <a:schemeClr val="tx1"/>
              </a:solidFill>
            </a:endParaRPr>
          </a:p>
          <a:p>
            <a:r>
              <a:rPr lang="en-GB" sz="1200" dirty="0">
                <a:solidFill>
                  <a:schemeClr val="tx1"/>
                </a:solidFill>
              </a:rPr>
              <a:t>(exasperated)</a:t>
            </a:r>
          </a:p>
          <a:p>
            <a:r>
              <a:rPr lang="en-GB" sz="1200" dirty="0">
                <a:solidFill>
                  <a:schemeClr val="tx1"/>
                </a:solidFill>
              </a:rPr>
              <a:t> </a:t>
            </a:r>
            <a:br>
              <a:rPr lang="en-GB" sz="1200" dirty="0">
                <a:solidFill>
                  <a:schemeClr val="tx1"/>
                </a:solidFill>
              </a:rPr>
            </a:br>
            <a:r>
              <a:rPr lang="en-GB" sz="1200" dirty="0">
                <a:solidFill>
                  <a:schemeClr val="tx1"/>
                </a:solidFill>
              </a:rPr>
              <a:t>(gasps and throws his hands against his head)</a:t>
            </a:r>
          </a:p>
          <a:p>
            <a:endParaRPr lang="en-GB" sz="800" dirty="0">
              <a:solidFill>
                <a:schemeClr val="tx1"/>
              </a:solidFill>
            </a:endParaRPr>
          </a:p>
          <a:p>
            <a:r>
              <a:rPr lang="en-GB" sz="1200" dirty="0">
                <a:solidFill>
                  <a:schemeClr val="tx1"/>
                </a:solidFill>
              </a:rPr>
              <a:t>You’re absolutely Alice, I’d know you anywhere.</a:t>
            </a:r>
          </a:p>
          <a:p>
            <a:endParaRPr lang="en-GB" sz="800" dirty="0">
              <a:solidFill>
                <a:schemeClr val="tx1"/>
              </a:solidFill>
            </a:endParaRPr>
          </a:p>
          <a:p>
            <a:r>
              <a:rPr lang="en-GB" sz="1200" dirty="0">
                <a:solidFill>
                  <a:schemeClr val="tx1"/>
                </a:solidFill>
              </a:rPr>
              <a:t>(to the rest of the characters at the table)</a:t>
            </a:r>
          </a:p>
          <a:p>
            <a:endParaRPr lang="en-GB" sz="800" dirty="0">
              <a:solidFill>
                <a:schemeClr val="tx1"/>
              </a:solidFill>
            </a:endParaRPr>
          </a:p>
          <a:p>
            <a:r>
              <a:rPr lang="en-GB" sz="1200" dirty="0">
                <a:solidFill>
                  <a:schemeClr val="tx1"/>
                </a:solidFill>
              </a:rPr>
              <a:t>I’d know him anywhere!</a:t>
            </a:r>
          </a:p>
          <a:p>
            <a:endParaRPr lang="en-GB" sz="800" dirty="0">
              <a:solidFill>
                <a:schemeClr val="tx1"/>
              </a:solidFill>
            </a:endParaRPr>
          </a:p>
          <a:p>
            <a:r>
              <a:rPr lang="en-GB" sz="1200" dirty="0">
                <a:solidFill>
                  <a:schemeClr val="tx1"/>
                </a:solidFill>
              </a:rPr>
              <a:t>(Dormouse and Hare laugh manically)</a:t>
            </a:r>
          </a:p>
          <a:p>
            <a:endParaRPr lang="en-GB" sz="800" dirty="0">
              <a:solidFill>
                <a:schemeClr val="tx1"/>
              </a:solidFill>
            </a:endParaRPr>
          </a:p>
          <a:p>
            <a:r>
              <a:rPr lang="en-GB" sz="1200" dirty="0">
                <a:solidFill>
                  <a:schemeClr val="tx1"/>
                </a:solidFill>
              </a:rPr>
              <a:t>Well, as you can see we’re still having tea.</a:t>
            </a:r>
          </a:p>
          <a:p>
            <a:r>
              <a:rPr lang="en-GB" sz="1200" dirty="0">
                <a:solidFill>
                  <a:schemeClr val="tx1"/>
                </a:solidFill>
              </a:rPr>
              <a:t>You’re terribly late you know… naughty.</a:t>
            </a:r>
          </a:p>
          <a:p>
            <a:endParaRPr lang="en-GB" sz="800" dirty="0">
              <a:solidFill>
                <a:schemeClr val="tx1"/>
              </a:solidFill>
            </a:endParaRPr>
          </a:p>
          <a:p>
            <a:r>
              <a:rPr lang="en-GB" sz="1200" dirty="0">
                <a:solidFill>
                  <a:schemeClr val="tx1"/>
                </a:solidFill>
              </a:rPr>
              <a:t>I’m incredibly intrigued. 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D332CC0-CD59-4DA2-8110-D25A3B6BE3A5}"/>
              </a:ext>
            </a:extLst>
          </p:cNvPr>
          <p:cNvSpPr/>
          <p:nvPr/>
        </p:nvSpPr>
        <p:spPr>
          <a:xfrm>
            <a:off x="690231" y="635009"/>
            <a:ext cx="769811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Can you find the play script features in the text here?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E3C893E9-05DD-4E20-B418-EF04BC0B60E9}"/>
              </a:ext>
            </a:extLst>
          </p:cNvPr>
          <p:cNvSpPr/>
          <p:nvPr/>
        </p:nvSpPr>
        <p:spPr>
          <a:xfrm>
            <a:off x="755650" y="1136885"/>
            <a:ext cx="1244230" cy="864440"/>
          </a:xfrm>
          <a:prstGeom prst="rect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1400" dirty="0"/>
              <a:t>Scene number </a:t>
            </a:r>
            <a:br>
              <a:rPr lang="en-GB" sz="1400" dirty="0"/>
            </a:br>
            <a:r>
              <a:rPr lang="en-GB" sz="1400" dirty="0"/>
              <a:t>and title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3B0C2C13-8C38-4EE4-935E-B6B2CE2B4805}"/>
              </a:ext>
            </a:extLst>
          </p:cNvPr>
          <p:cNvSpPr/>
          <p:nvPr/>
        </p:nvSpPr>
        <p:spPr>
          <a:xfrm>
            <a:off x="754474" y="2702454"/>
            <a:ext cx="1244232" cy="1079884"/>
          </a:xfrm>
          <a:prstGeom prst="rect">
            <a:avLst/>
          </a:prstGeom>
          <a:solidFill>
            <a:srgbClr val="0076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1400" dirty="0"/>
              <a:t>Speaker’s name, followed by a colon (:)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6D0525D-713F-4A61-9E76-35DF017E0019}"/>
              </a:ext>
            </a:extLst>
          </p:cNvPr>
          <p:cNvSpPr/>
          <p:nvPr/>
        </p:nvSpPr>
        <p:spPr>
          <a:xfrm>
            <a:off x="755650" y="2082426"/>
            <a:ext cx="1244231" cy="523220"/>
          </a:xfrm>
          <a:prstGeom prst="rect">
            <a:avLst/>
          </a:prstGeom>
          <a:solidFill>
            <a:srgbClr val="CA4691"/>
          </a:solidFill>
          <a:ln>
            <a:noFill/>
          </a:ln>
        </p:spPr>
        <p:txBody>
          <a:bodyPr wrap="square">
            <a:spAutoFit/>
          </a:bodyPr>
          <a:lstStyle/>
          <a:p>
            <a:r>
              <a:rPr lang="en-GB" sz="1400" dirty="0">
                <a:solidFill>
                  <a:schemeClr val="bg1"/>
                </a:solidFill>
              </a:rPr>
              <a:t>Setting description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53B8AD38-7CED-4CF0-8FE8-FC7A705298A1}"/>
              </a:ext>
            </a:extLst>
          </p:cNvPr>
          <p:cNvSpPr/>
          <p:nvPr/>
        </p:nvSpPr>
        <p:spPr>
          <a:xfrm>
            <a:off x="744234" y="3843935"/>
            <a:ext cx="1244231" cy="864440"/>
          </a:xfrm>
          <a:prstGeom prst="rect">
            <a:avLst/>
          </a:prstGeom>
          <a:solidFill>
            <a:srgbClr val="6C9D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1400" dirty="0"/>
              <a:t>Stage directions in brackets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B2E7DD51-D899-4746-AC02-C1276507E4F8}"/>
              </a:ext>
            </a:extLst>
          </p:cNvPr>
          <p:cNvSpPr/>
          <p:nvPr/>
        </p:nvSpPr>
        <p:spPr>
          <a:xfrm>
            <a:off x="761059" y="4777210"/>
            <a:ext cx="1244231" cy="1079884"/>
          </a:xfrm>
          <a:prstGeom prst="rect">
            <a:avLst/>
          </a:prstGeom>
          <a:solidFill>
            <a:srgbClr val="F086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1400" dirty="0"/>
              <a:t>Speech – without inverted commas!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E861CE0E-7CE3-42FF-9B09-E61DAD343F67}"/>
              </a:ext>
            </a:extLst>
          </p:cNvPr>
          <p:cNvSpPr txBox="1"/>
          <p:nvPr/>
        </p:nvSpPr>
        <p:spPr>
          <a:xfrm>
            <a:off x="713822" y="5841538"/>
            <a:ext cx="182041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/>
              <a:t>Present tense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A2EAB4D-2664-491A-BDA0-43F4AF8B3B49}"/>
              </a:ext>
            </a:extLst>
          </p:cNvPr>
          <p:cNvSpPr/>
          <p:nvPr/>
        </p:nvSpPr>
        <p:spPr>
          <a:xfrm>
            <a:off x="7600955" y="3007441"/>
            <a:ext cx="78739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200" dirty="0"/>
              <a:t>It’s you. 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C68AE37-CAAA-46BE-A8E4-9C8A1F66ACBB}"/>
              </a:ext>
            </a:extLst>
          </p:cNvPr>
          <p:cNvSpPr/>
          <p:nvPr/>
        </p:nvSpPr>
        <p:spPr>
          <a:xfrm>
            <a:off x="4124511" y="3314259"/>
            <a:ext cx="4572000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1200" dirty="0"/>
              <a:t>No it’s not! Hare brought us the wrong Alice!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B11DBC1E-0AE4-4922-933A-B7BCC21DBB2B}"/>
              </a:ext>
            </a:extLst>
          </p:cNvPr>
          <p:cNvSpPr/>
          <p:nvPr/>
        </p:nvSpPr>
        <p:spPr>
          <a:xfrm>
            <a:off x="6392814" y="3681839"/>
            <a:ext cx="174633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/>
              <a:t>It’s the wrong Alice!</a:t>
            </a:r>
          </a:p>
        </p:txBody>
      </p: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01CECDBC-72B6-4229-98F7-E49D97C59626}"/>
              </a:ext>
            </a:extLst>
          </p:cNvPr>
          <p:cNvCxnSpPr/>
          <p:nvPr/>
        </p:nvCxnSpPr>
        <p:spPr>
          <a:xfrm>
            <a:off x="3629253" y="2672959"/>
            <a:ext cx="453965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ECC1102C-B058-4F75-80DD-BAA0C0FBDE5A}"/>
              </a:ext>
            </a:extLst>
          </p:cNvPr>
          <p:cNvCxnSpPr/>
          <p:nvPr/>
        </p:nvCxnSpPr>
        <p:spPr>
          <a:xfrm>
            <a:off x="4725550" y="3043635"/>
            <a:ext cx="453965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8C532173-4946-42E5-8248-81960F8A28BE}"/>
              </a:ext>
            </a:extLst>
          </p:cNvPr>
          <p:cNvCxnSpPr>
            <a:cxnSpLocks/>
          </p:cNvCxnSpPr>
          <p:nvPr/>
        </p:nvCxnSpPr>
        <p:spPr>
          <a:xfrm>
            <a:off x="6410511" y="3043635"/>
            <a:ext cx="538929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977BD26A-746A-4C67-8980-B43133713D71}"/>
              </a:ext>
            </a:extLst>
          </p:cNvPr>
          <p:cNvCxnSpPr>
            <a:cxnSpLocks/>
          </p:cNvCxnSpPr>
          <p:nvPr/>
        </p:nvCxnSpPr>
        <p:spPr>
          <a:xfrm>
            <a:off x="5161818" y="3218800"/>
            <a:ext cx="377677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86E8444E-CBA4-491C-A77E-CD273FA9E4DB}"/>
              </a:ext>
            </a:extLst>
          </p:cNvPr>
          <p:cNvCxnSpPr>
            <a:cxnSpLocks/>
          </p:cNvCxnSpPr>
          <p:nvPr/>
        </p:nvCxnSpPr>
        <p:spPr>
          <a:xfrm>
            <a:off x="3208148" y="3218800"/>
            <a:ext cx="29606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985F8D99-687D-4451-83A0-316E34844645}"/>
              </a:ext>
            </a:extLst>
          </p:cNvPr>
          <p:cNvCxnSpPr>
            <a:cxnSpLocks/>
          </p:cNvCxnSpPr>
          <p:nvPr/>
        </p:nvCxnSpPr>
        <p:spPr>
          <a:xfrm>
            <a:off x="3259130" y="3908042"/>
            <a:ext cx="41616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C4F27767-1415-4D2F-BC91-43D9AFB7E949}"/>
              </a:ext>
            </a:extLst>
          </p:cNvPr>
          <p:cNvCxnSpPr>
            <a:cxnSpLocks/>
          </p:cNvCxnSpPr>
          <p:nvPr/>
        </p:nvCxnSpPr>
        <p:spPr>
          <a:xfrm>
            <a:off x="4007364" y="3908042"/>
            <a:ext cx="487944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9E38EB91-027C-4A99-95D7-33C74ADFEB2E}"/>
              </a:ext>
            </a:extLst>
          </p:cNvPr>
          <p:cNvCxnSpPr>
            <a:cxnSpLocks/>
          </p:cNvCxnSpPr>
          <p:nvPr/>
        </p:nvCxnSpPr>
        <p:spPr>
          <a:xfrm>
            <a:off x="4679773" y="5116427"/>
            <a:ext cx="358276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574D6A14-A666-47CA-898F-E1EBA8872BDD}"/>
              </a:ext>
            </a:extLst>
          </p:cNvPr>
          <p:cNvSpPr/>
          <p:nvPr/>
        </p:nvSpPr>
        <p:spPr>
          <a:xfrm>
            <a:off x="7191314" y="4875972"/>
            <a:ext cx="1107605" cy="114143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200" dirty="0">
                <a:solidFill>
                  <a:schemeClr val="tx1"/>
                </a:solidFill>
              </a:rPr>
              <a:t>click the different features to show the answers</a:t>
            </a:r>
          </a:p>
        </p:txBody>
      </p:sp>
    </p:spTree>
    <p:extLst>
      <p:ext uri="{BB962C8B-B14F-4D97-AF65-F5344CB8AC3E}">
        <p14:creationId xmlns:p14="http://schemas.microsoft.com/office/powerpoint/2010/main" val="2973305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A673AE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673AE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20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E1C6D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76B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0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20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76B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2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3" dur="2000" fill="hold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76B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4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5" dur="2000" fill="hold"/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76B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6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7" dur="2000" fill="hold"/>
                                        <p:tgtEl>
                                          <p:spTgt spid="1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76B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8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9" dur="2000" fill="hold"/>
                                        <p:tgtEl>
                                          <p:spTgt spid="1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76B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0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1" dur="2000" fill="hold"/>
                                        <p:tgtEl>
                                          <p:spTgt spid="11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76B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6" dur="2000" fill="hold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6C9D6E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8" dur="2000" fill="hold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6C9D6E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0" dur="2000" fill="hold"/>
                                        <p:tgtEl>
                                          <p:spTgt spid="1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6C9D6E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2" dur="2000" fill="hold"/>
                                        <p:tgtEl>
                                          <p:spTgt spid="1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6C9D6E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4" dur="2000" fill="hold"/>
                                        <p:tgtEl>
                                          <p:spTgt spid="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6C9D6E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6" dur="2000" fill="hold"/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6C9D6E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1" dur="20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0864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2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3" dur="2000" fill="hold"/>
                                        <p:tgtEl>
                                          <p:spTgt spid="1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0864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4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5" dur="2000" fill="hold"/>
                                        <p:tgtEl>
                                          <p:spTgt spid="1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0864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6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7" dur="2000" fill="hold"/>
                                        <p:tgtEl>
                                          <p:spTgt spid="1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0864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8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9" dur="2000" fill="hold"/>
                                        <p:tgtEl>
                                          <p:spTgt spid="1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0864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60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1" dur="20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0864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62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3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0864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64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5" dur="2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0864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66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7" dur="2000" fill="hold"/>
                                        <p:tgtEl>
                                          <p:spTgt spid="13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0864A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214</TotalTime>
  <Words>579</Words>
  <Application>Microsoft Office PowerPoint</Application>
  <PresentationFormat>On-screen Show (4:3)</PresentationFormat>
  <Paragraphs>119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Twinkl</vt:lpstr>
      <vt:lpstr>Calibri</vt:lpstr>
      <vt:lpstr>Arial</vt:lpstr>
      <vt:lpstr>Office Theme</vt:lpstr>
      <vt:lpstr>PowerPoint Presentation</vt:lpstr>
      <vt:lpstr>Features of a Play Script Let’s recap on what you learned last week:</vt:lpstr>
      <vt:lpstr>Features of a Play Script: Stage Directions</vt:lpstr>
      <vt:lpstr>Features of a Play Script: Stage Directions and Narrators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Laura Buckland</dc:creator>
  <cp:lastModifiedBy>Jane Afford</cp:lastModifiedBy>
  <cp:revision>35</cp:revision>
  <dcterms:created xsi:type="dcterms:W3CDTF">2019-03-19T10:34:20Z</dcterms:created>
  <dcterms:modified xsi:type="dcterms:W3CDTF">2020-06-24T15:46:25Z</dcterms:modified>
</cp:coreProperties>
</file>