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1.xml" ContentType="application/vnd.openxmlformats-officedocument.themeOverr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32"/>
  </p:notesMasterIdLst>
  <p:sldIdLst>
    <p:sldId id="326" r:id="rId3"/>
    <p:sldId id="317" r:id="rId4"/>
    <p:sldId id="289" r:id="rId5"/>
    <p:sldId id="318" r:id="rId6"/>
    <p:sldId id="319" r:id="rId7"/>
    <p:sldId id="320" r:id="rId8"/>
    <p:sldId id="321" r:id="rId9"/>
    <p:sldId id="322" r:id="rId10"/>
    <p:sldId id="291" r:id="rId11"/>
    <p:sldId id="323" r:id="rId12"/>
    <p:sldId id="292" r:id="rId13"/>
    <p:sldId id="283" r:id="rId14"/>
    <p:sldId id="262" r:id="rId15"/>
    <p:sldId id="266" r:id="rId16"/>
    <p:sldId id="268" r:id="rId17"/>
    <p:sldId id="269" r:id="rId18"/>
    <p:sldId id="270" r:id="rId19"/>
    <p:sldId id="272" r:id="rId20"/>
    <p:sldId id="271" r:id="rId21"/>
    <p:sldId id="273" r:id="rId22"/>
    <p:sldId id="274" r:id="rId23"/>
    <p:sldId id="275" r:id="rId24"/>
    <p:sldId id="276" r:id="rId25"/>
    <p:sldId id="277" r:id="rId26"/>
    <p:sldId id="278" r:id="rId27"/>
    <p:sldId id="279" r:id="rId28"/>
    <p:sldId id="280" r:id="rId29"/>
    <p:sldId id="281" r:id="rId30"/>
    <p:sldId id="282"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A9349E-C364-4E5E-A407-4BEA12F056AF}" type="datetimeFigureOut">
              <a:rPr lang="en-GB" smtClean="0"/>
              <a:t>03/07/2020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4C834D-DFF1-4362-B916-1A975E7DFE4B}" type="slidenum">
              <a:rPr lang="en-GB" smtClean="0"/>
              <a:t>‹#›</a:t>
            </a:fld>
            <a:endParaRPr lang="en-GB"/>
          </a:p>
        </p:txBody>
      </p:sp>
    </p:spTree>
    <p:extLst>
      <p:ext uri="{BB962C8B-B14F-4D97-AF65-F5344CB8AC3E}">
        <p14:creationId xmlns:p14="http://schemas.microsoft.com/office/powerpoint/2010/main" val="28562434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bbc.co.uk/education/clips/z8sjxnb"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30">
              <a:defRPr/>
            </a:pPr>
            <a:r>
              <a:rPr lang="en-GB" b="1" dirty="0"/>
              <a:t>Learning objective: </a:t>
            </a:r>
            <a:r>
              <a:rPr lang="en-GB" dirty="0">
                <a:solidFill>
                  <a:srgbClr val="000000"/>
                </a:solidFill>
                <a:latin typeface="Comic Sans MS" panose="030F0702030302020204" pitchFamily="66" charset="0"/>
              </a:rPr>
              <a:t>identify how animals and plants are adapted to suit their environment in different ways and that adaptation may lead to evolution.</a:t>
            </a:r>
          </a:p>
          <a:p>
            <a:endParaRPr lang="en-GB" dirty="0"/>
          </a:p>
          <a:p>
            <a:r>
              <a:rPr lang="en-GB" dirty="0"/>
              <a:t>Explain that most environments, however extreme, have some form of life in them – living things that have evolved to survive in those conditions against the odds (and often monopolise them). These organisms have certain adaptations that enable them to thrive in extreme conditions e.g. very hot, very cold.</a:t>
            </a:r>
          </a:p>
          <a:p>
            <a:endParaRPr lang="en-GB" dirty="0"/>
          </a:p>
          <a:p>
            <a:r>
              <a:rPr lang="en-GB" dirty="0"/>
              <a:t>Show children the image of a cactus and ask how cacti are adapted to living in desert areas (i.e. very dry conditions as well as extremes of temperature). </a:t>
            </a:r>
          </a:p>
          <a:p>
            <a:r>
              <a:rPr lang="en-GB" dirty="0"/>
              <a:t>They have stems that can store water (they swell after a rain storm and can store a supply of water for many months); a widespread shallow root system that can collect water from a large area (the roots are shallow so that they collect the water in the top layers of the soil as soon as it has fallen); and spines instead of leaves that minimises the surface area of the plant, in turn reducing water loss through transpiration (evaporation of water from plant leaves). The spines also protect cacti from animals that might want to eat them. </a:t>
            </a:r>
          </a:p>
          <a:p>
            <a:endParaRPr lang="en-GB" dirty="0"/>
          </a:p>
          <a:p>
            <a:r>
              <a:rPr lang="en-GB" dirty="0"/>
              <a:t>Ask children how plants could be adapted to survive extreme cold. Watch the BBC video clip that describes how plants are adapted to live in very cold conditions:</a:t>
            </a:r>
          </a:p>
          <a:p>
            <a:r>
              <a:rPr lang="en-GB" u="sng" dirty="0">
                <a:hlinkClick r:id="rId3"/>
              </a:rPr>
              <a:t>http://www.bbc.co.uk/education/clips/z8sjxnb</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8EDC98-F177-428F-AFDC-AE3C72AC7757}"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826443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30">
              <a:defRPr/>
            </a:pPr>
            <a:r>
              <a:rPr lang="en-GB" b="1" dirty="0"/>
              <a:t>Learning objective: </a:t>
            </a:r>
            <a:r>
              <a:rPr lang="en-GB" dirty="0">
                <a:solidFill>
                  <a:srgbClr val="000000"/>
                </a:solidFill>
                <a:latin typeface="Comic Sans MS" panose="030F0702030302020204" pitchFamily="66" charset="0"/>
              </a:rPr>
              <a:t>identify how animals and plants are adapted to suit their environment in different ways and that adaptation may lead to evolution.</a:t>
            </a:r>
            <a:endParaRPr lang="en-GB" dirty="0"/>
          </a:p>
          <a:p>
            <a:endParaRPr lang="en-GB" dirty="0"/>
          </a:p>
          <a:p>
            <a:r>
              <a:rPr lang="en-GB" dirty="0"/>
              <a:t>Penguins - note that they have webbed feet for powerful swimming and their bodies are streamlined to reduce drag in water.</a:t>
            </a:r>
          </a:p>
          <a:p>
            <a:r>
              <a:rPr lang="en-GB" dirty="0"/>
              <a:t>Their wings, shaped like flippers, help them fly underwater at speeds of up to 15 mph. </a:t>
            </a:r>
          </a:p>
          <a:p>
            <a:r>
              <a:rPr lang="en-GB" dirty="0"/>
              <a:t>Penguins have tightly packed, overlapping feathers which provide waterproofing and warmth. </a:t>
            </a:r>
          </a:p>
          <a:p>
            <a:r>
              <a:rPr lang="en-GB" dirty="0"/>
              <a:t>Their thick skin with a layer of blubber (fat) underneath keeps them warm and their black back feathers absorb warmth from the sun. </a:t>
            </a:r>
          </a:p>
          <a:p>
            <a:r>
              <a:rPr lang="en-GB" dirty="0"/>
              <a:t>However, explain that while such adaptations might help, penguins can get overheated if the sun is shining so they have also had to evolve patches which have few or no feathers, e.g. around the foot of their beak &amp; their eyes, to allow heat to escape from their bodies. They lift up their wings to lose heat too by increasing their surface area &amp; allowing air to circulate under their wings where again there are not many feathers. </a:t>
            </a:r>
          </a:p>
          <a:p>
            <a:r>
              <a:rPr lang="en-GB" dirty="0"/>
              <a:t>They also pant like a dog sometimes.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8EDC98-F177-428F-AFDC-AE3C72AC7757}"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259202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30">
              <a:defRPr/>
            </a:pPr>
            <a:r>
              <a:rPr lang="en-GB" b="1" dirty="0"/>
              <a:t>Learning objective: </a:t>
            </a:r>
            <a:r>
              <a:rPr lang="en-GB" dirty="0">
                <a:solidFill>
                  <a:srgbClr val="000000"/>
                </a:solidFill>
                <a:latin typeface="Comic Sans MS" panose="030F0702030302020204" pitchFamily="66" charset="0"/>
              </a:rPr>
              <a:t>identify how animals and plants are adapted to suit their environment in different ways and that adaptation may lead to evolution.</a:t>
            </a:r>
            <a:endParaRPr lang="en-GB" b="1" dirty="0"/>
          </a:p>
          <a:p>
            <a:endParaRPr lang="en-GB" b="1" dirty="0"/>
          </a:p>
          <a:p>
            <a:r>
              <a:rPr lang="en-GB" b="1" dirty="0"/>
              <a:t>Activity suggestion: </a:t>
            </a:r>
          </a:p>
          <a:p>
            <a:endParaRPr lang="en-GB" b="1" dirty="0"/>
          </a:p>
          <a:p>
            <a:r>
              <a:rPr lang="en-GB" b="1" dirty="0"/>
              <a:t>Design your own survivor</a:t>
            </a:r>
            <a:r>
              <a:rPr lang="en-GB" dirty="0"/>
              <a:t>: Children to work in groups to design a plant and/or animal that can survive in a given environment. </a:t>
            </a:r>
          </a:p>
          <a:p>
            <a:r>
              <a:rPr lang="en-GB" dirty="0"/>
              <a:t>Hand out a sample environment to each group (see environment examples </a:t>
            </a:r>
            <a:r>
              <a:rPr lang="en-GB" dirty="0" err="1"/>
              <a:t>powerpoint</a:t>
            </a:r>
            <a:r>
              <a:rPr lang="en-GB" dirty="0"/>
              <a:t> – printed and laminated) and encourage children to consider each aspect of the environment first so as to plan out the kinds of features that will ideally allow their animal and/or plant to survive successfully.  </a:t>
            </a:r>
          </a:p>
          <a:p>
            <a:endParaRPr lang="en-GB" dirty="0"/>
          </a:p>
          <a:p>
            <a:r>
              <a:rPr lang="en-GB" dirty="0"/>
              <a:t>Children could be given specific roles/responsibilities within their groups.</a:t>
            </a:r>
          </a:p>
          <a:p>
            <a:endParaRPr lang="en-GB" dirty="0"/>
          </a:p>
          <a:p>
            <a:r>
              <a:rPr lang="en-GB" dirty="0"/>
              <a:t>Children to use the design questions provided (see design questions – design your own survivor), plan and then to draw a technical illustration of animal and/or plant.</a:t>
            </a:r>
          </a:p>
          <a:p>
            <a:endParaRPr lang="en-GB" dirty="0"/>
          </a:p>
          <a:p>
            <a:r>
              <a:rPr lang="en-GB" dirty="0"/>
              <a:t>Get children to share their ideas and design to get feedback and further ideas to improve their design. Ask more able children to make suggestions as to the value and contribution of their living things to the environment (e.g. eats insects that would otherwise damage the trees, potentially to extinction). </a:t>
            </a:r>
          </a:p>
          <a:p>
            <a:endParaRPr lang="en-GB" dirty="0"/>
          </a:p>
          <a:p>
            <a:r>
              <a:rPr lang="en-GB" dirty="0"/>
              <a:t>Share designs and environments and get children to explain why their living things will survive. </a:t>
            </a:r>
          </a:p>
          <a:p>
            <a:r>
              <a:rPr lang="en-GB" dirty="0"/>
              <a:t>Ask children to consider what might happen if a new predator or disease or change in climate occurs – what characteristics might select some individuals over others (thicker fur, larger eyes, disease resistant strains of a plant, etc.). </a:t>
            </a:r>
          </a:p>
          <a:p>
            <a:r>
              <a:rPr lang="en-GB" dirty="0"/>
              <a:t>Talk about extinction and note that sometimes changes or events can be too extreme for a specific species to survive and it will die out.</a:t>
            </a:r>
          </a:p>
          <a:p>
            <a:endParaRPr lang="en-GB" dirty="0"/>
          </a:p>
          <a:p>
            <a:r>
              <a:rPr lang="en-GB" dirty="0"/>
              <a:t>You could develop this task further into a project and ask students to make a model of the plant/animal that they have designed.</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8EDC98-F177-428F-AFDC-AE3C72AC7757}"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477656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5A8BC7B-23DC-43B3-B791-B9BEC0F7FD64}" type="datetimeFigureOut">
              <a:rPr lang="en-GB" smtClean="0"/>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22921838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5A8BC7B-23DC-43B3-B791-B9BEC0F7FD64}" type="datetimeFigureOut">
              <a:rPr lang="en-GB" smtClean="0"/>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2500223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5A8BC7B-23DC-43B3-B791-B9BEC0F7FD64}" type="datetimeFigureOut">
              <a:rPr lang="en-GB" smtClean="0"/>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400275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5A8BC7B-23DC-43B3-B791-B9BEC0F7FD64}" type="datetimeFigureOut">
              <a:rPr lang="en-GB" smtClean="0"/>
              <a:t>03/07/2020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21002232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5A8BC7B-23DC-43B3-B791-B9BEC0F7FD64}" type="datetimeFigureOut">
              <a:rPr lang="en-GB" smtClean="0"/>
              <a:t>03/07/2020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827499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5A8BC7B-23DC-43B3-B791-B9BEC0F7FD64}" type="datetimeFigureOut">
              <a:rPr lang="en-GB" smtClean="0"/>
              <a:t>03/07/2020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2732715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A8BC7B-23DC-43B3-B791-B9BEC0F7FD64}" type="datetimeFigureOut">
              <a:rPr lang="en-GB" smtClean="0"/>
              <a:t>03/07/2020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42226929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5A8BC7B-23DC-43B3-B791-B9BEC0F7FD64}" type="datetimeFigureOut">
              <a:rPr lang="en-GB" smtClean="0"/>
              <a:t>03/07/2020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9417748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5A8BC7B-23DC-43B3-B791-B9BEC0F7FD64}" type="datetimeFigureOut">
              <a:rPr lang="en-GB" smtClean="0"/>
              <a:t>03/07/2020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33796226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5A8BC7B-23DC-43B3-B791-B9BEC0F7FD64}" type="datetimeFigureOut">
              <a:rPr lang="en-GB" smtClean="0"/>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13278335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5A8BC7B-23DC-43B3-B791-B9BEC0F7FD64}" type="datetimeFigureOut">
              <a:rPr lang="en-GB" smtClean="0"/>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4BC5D3-B033-4650-9262-B52B79A5E61F}" type="slidenum">
              <a:rPr lang="en-GB" smtClean="0"/>
              <a:t>‹#›</a:t>
            </a:fld>
            <a:endParaRPr lang="en-GB"/>
          </a:p>
        </p:txBody>
      </p:sp>
    </p:spTree>
    <p:extLst>
      <p:ext uri="{BB962C8B-B14F-4D97-AF65-F5344CB8AC3E}">
        <p14:creationId xmlns:p14="http://schemas.microsoft.com/office/powerpoint/2010/main" val="6797748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5F458B8E-4852-46FA-B2B1-2A88EBDC124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68513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B36F62F0-F0C7-4512-A655-A23AEB3A75E2}"/>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70E6D52F-AAE6-4A45-BDB7-F24547A32090}"/>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763251" y="5734051"/>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716899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34BAF52C-638B-48C5-B1A6-973EF31A781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461053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52183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51C63022-BAE1-4650-A339-730BD48651EA}"/>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2897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1.jpe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2.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A8BC7B-23DC-43B3-B791-B9BEC0F7FD64}" type="datetimeFigureOut">
              <a:rPr lang="en-GB" smtClean="0"/>
              <a:t>03/07/2020</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4BC5D3-B033-4650-9262-B52B79A5E61F}" type="slidenum">
              <a:rPr lang="en-GB" smtClean="0"/>
              <a:t>‹#›</a:t>
            </a:fld>
            <a:endParaRPr lang="en-GB"/>
          </a:p>
        </p:txBody>
      </p:sp>
    </p:spTree>
    <p:extLst>
      <p:ext uri="{BB962C8B-B14F-4D97-AF65-F5344CB8AC3E}">
        <p14:creationId xmlns:p14="http://schemas.microsoft.com/office/powerpoint/2010/main" val="38598145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239B6615-CF54-407C-BF18-C88883F4E35A}"/>
              </a:ext>
            </a:extLst>
          </p:cNvPr>
          <p:cNvSpPr>
            <a:spLocks noGrp="1" noChangeArrowheads="1"/>
          </p:cNvSpPr>
          <p:nvPr>
            <p:ph type="title"/>
          </p:nvPr>
        </p:nvSpPr>
        <p:spPr bwMode="auto">
          <a:xfrm>
            <a:off x="654051" y="695325"/>
            <a:ext cx="10883900"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0F6FB363-7670-4300-8448-F64FBA346AB3}"/>
              </a:ext>
            </a:extLst>
          </p:cNvPr>
          <p:cNvSpPr>
            <a:spLocks noGrp="1" noChangeArrowheads="1"/>
          </p:cNvSpPr>
          <p:nvPr>
            <p:ph type="body" idx="1"/>
          </p:nvPr>
        </p:nvSpPr>
        <p:spPr bwMode="auto">
          <a:xfrm>
            <a:off x="654051" y="1957388"/>
            <a:ext cx="10883900"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11874680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Lst>
  <p:txStyles>
    <p:titleStyle>
      <a:lvl1pPr algn="l" rtl="0" fontAlgn="base">
        <a:lnSpc>
          <a:spcPct val="90000"/>
        </a:lnSpc>
        <a:spcBef>
          <a:spcPct val="0"/>
        </a:spcBef>
        <a:spcAft>
          <a:spcPct val="0"/>
        </a:spcAft>
        <a:defRPr sz="4000" b="1" kern="1200">
          <a:solidFill>
            <a:srgbClr val="1C1C1C"/>
          </a:solidFill>
          <a:latin typeface="Twinkl" pitchFamily="50" charset="0"/>
          <a:ea typeface="+mj-ea"/>
          <a:cs typeface="+mj-cs"/>
        </a:defRPr>
      </a:lvl1pPr>
      <a:lvl2pPr algn="l" rtl="0" fontAlgn="base">
        <a:lnSpc>
          <a:spcPct val="90000"/>
        </a:lnSpc>
        <a:spcBef>
          <a:spcPct val="0"/>
        </a:spcBef>
        <a:spcAft>
          <a:spcPct val="0"/>
        </a:spcAft>
        <a:defRPr sz="4000" b="1">
          <a:solidFill>
            <a:srgbClr val="1C1C1C"/>
          </a:solidFill>
          <a:latin typeface="Twinkl"/>
        </a:defRPr>
      </a:lvl2pPr>
      <a:lvl3pPr algn="l" rtl="0" fontAlgn="base">
        <a:lnSpc>
          <a:spcPct val="90000"/>
        </a:lnSpc>
        <a:spcBef>
          <a:spcPct val="0"/>
        </a:spcBef>
        <a:spcAft>
          <a:spcPct val="0"/>
        </a:spcAft>
        <a:defRPr sz="4000" b="1">
          <a:solidFill>
            <a:srgbClr val="1C1C1C"/>
          </a:solidFill>
          <a:latin typeface="Twinkl"/>
        </a:defRPr>
      </a:lvl3pPr>
      <a:lvl4pPr algn="l" rtl="0" fontAlgn="base">
        <a:lnSpc>
          <a:spcPct val="90000"/>
        </a:lnSpc>
        <a:spcBef>
          <a:spcPct val="0"/>
        </a:spcBef>
        <a:spcAft>
          <a:spcPct val="0"/>
        </a:spcAft>
        <a:defRPr sz="4000" b="1">
          <a:solidFill>
            <a:srgbClr val="1C1C1C"/>
          </a:solidFill>
          <a:latin typeface="Twinkl"/>
        </a:defRPr>
      </a:lvl4pPr>
      <a:lvl5pPr algn="l" rtl="0" fontAlgn="base">
        <a:lnSpc>
          <a:spcPct val="90000"/>
        </a:lnSpc>
        <a:spcBef>
          <a:spcPct val="0"/>
        </a:spcBef>
        <a:spcAft>
          <a:spcPct val="0"/>
        </a:spcAft>
        <a:defRPr sz="4000" b="1">
          <a:solidFill>
            <a:srgbClr val="1C1C1C"/>
          </a:solidFill>
          <a:latin typeface="Twinkl"/>
        </a:defRPr>
      </a:lvl5pPr>
      <a:lvl6pPr marL="457200" algn="l" rtl="0" fontAlgn="base">
        <a:lnSpc>
          <a:spcPct val="90000"/>
        </a:lnSpc>
        <a:spcBef>
          <a:spcPct val="0"/>
        </a:spcBef>
        <a:spcAft>
          <a:spcPct val="0"/>
        </a:spcAft>
        <a:defRPr sz="4000" b="1">
          <a:solidFill>
            <a:srgbClr val="1C1C1C"/>
          </a:solidFill>
          <a:latin typeface="Twinkl"/>
        </a:defRPr>
      </a:lvl6pPr>
      <a:lvl7pPr marL="914400" algn="l" rtl="0" fontAlgn="base">
        <a:lnSpc>
          <a:spcPct val="90000"/>
        </a:lnSpc>
        <a:spcBef>
          <a:spcPct val="0"/>
        </a:spcBef>
        <a:spcAft>
          <a:spcPct val="0"/>
        </a:spcAft>
        <a:defRPr sz="4000" b="1">
          <a:solidFill>
            <a:srgbClr val="1C1C1C"/>
          </a:solidFill>
          <a:latin typeface="Twinkl"/>
        </a:defRPr>
      </a:lvl7pPr>
      <a:lvl8pPr marL="1371600" algn="l" rtl="0" fontAlgn="base">
        <a:lnSpc>
          <a:spcPct val="90000"/>
        </a:lnSpc>
        <a:spcBef>
          <a:spcPct val="0"/>
        </a:spcBef>
        <a:spcAft>
          <a:spcPct val="0"/>
        </a:spcAft>
        <a:defRPr sz="4000" b="1">
          <a:solidFill>
            <a:srgbClr val="1C1C1C"/>
          </a:solidFill>
          <a:latin typeface="Twinkl"/>
        </a:defRPr>
      </a:lvl8pPr>
      <a:lvl9pPr marL="1828800" algn="l" rtl="0" fontAlgn="base">
        <a:lnSpc>
          <a:spcPct val="90000"/>
        </a:lnSpc>
        <a:spcBef>
          <a:spcPct val="0"/>
        </a:spcBef>
        <a:spcAft>
          <a:spcPct val="0"/>
        </a:spcAft>
        <a:defRPr sz="4000" b="1">
          <a:solidFill>
            <a:srgbClr val="1C1C1C"/>
          </a:solidFill>
          <a:latin typeface="Twinkl"/>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winkl" pitchFamily="2" charset="0"/>
          <a:cs typeface="Twinkl"/>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winkl" pitchFamily="2" charset="0"/>
          <a:cs typeface="Twinkl"/>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www.bbc.co.uk/education/clips/z8sjxnb"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youtube.com/watch?v=YX8VQIJVpTg"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hemeOverride" Target="../theme/themeOverride1.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600" u="sng" dirty="0">
                <a:latin typeface="CCW Cursive Writing 7" pitchFamily="66" charset="0"/>
              </a:rPr>
              <a:t>Tuesday 7</a:t>
            </a:r>
            <a:r>
              <a:rPr lang="en-GB" sz="3600" u="sng" baseline="30000" dirty="0">
                <a:latin typeface="CCW Cursive Writing 7" pitchFamily="66" charset="0"/>
              </a:rPr>
              <a:t>th</a:t>
            </a:r>
            <a:r>
              <a:rPr lang="en-GB" sz="3600" u="sng" dirty="0">
                <a:latin typeface="CCW Cursive Writing 7" pitchFamily="66" charset="0"/>
              </a:rPr>
              <a:t> July </a:t>
            </a:r>
          </a:p>
        </p:txBody>
      </p:sp>
      <p:sp>
        <p:nvSpPr>
          <p:cNvPr id="3" name="Content Placeholder 2"/>
          <p:cNvSpPr>
            <a:spLocks noGrp="1"/>
          </p:cNvSpPr>
          <p:nvPr>
            <p:ph idx="1"/>
          </p:nvPr>
        </p:nvSpPr>
        <p:spPr/>
        <p:txBody>
          <a:bodyPr>
            <a:normAutofit/>
          </a:bodyPr>
          <a:lstStyle/>
          <a:p>
            <a:pPr marL="0" indent="0">
              <a:buNone/>
            </a:pPr>
            <a:r>
              <a:rPr lang="en-GB" sz="2400" u="sng" dirty="0">
                <a:solidFill>
                  <a:srgbClr val="000000"/>
                </a:solidFill>
                <a:latin typeface="CCW Cursive Writing 7" pitchFamily="66" charset="0"/>
              </a:rPr>
              <a:t>L.O. research and identify how animals and plants are adapted to suit their environment in different ways and that adaptation may lead to evolution.</a:t>
            </a:r>
          </a:p>
          <a:p>
            <a:pPr marL="0" indent="0">
              <a:buNone/>
            </a:pPr>
            <a:endParaRPr lang="en-GB" sz="2400" u="sng" dirty="0">
              <a:latin typeface="CCW Cursive Writing 7" pitchFamily="66" charset="0"/>
            </a:endParaRPr>
          </a:p>
        </p:txBody>
      </p:sp>
    </p:spTree>
    <p:extLst>
      <p:ext uri="{BB962C8B-B14F-4D97-AF65-F5344CB8AC3E}">
        <p14:creationId xmlns:p14="http://schemas.microsoft.com/office/powerpoint/2010/main" val="32831672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502276" y="1268760"/>
            <a:ext cx="10972800" cy="4752528"/>
          </a:xfrm>
          <a:prstGeom prst="round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Content Placeholder 2"/>
          <p:cNvSpPr>
            <a:spLocks noGrp="1"/>
          </p:cNvSpPr>
          <p:nvPr>
            <p:ph idx="1"/>
          </p:nvPr>
        </p:nvSpPr>
        <p:spPr/>
        <p:txBody>
          <a:bodyPr>
            <a:normAutofit fontScale="92500" lnSpcReduction="10000"/>
          </a:bodyPr>
          <a:lstStyle/>
          <a:p>
            <a:pPr marL="0" indent="0">
              <a:buNone/>
            </a:pPr>
            <a:r>
              <a:rPr lang="en-GB" dirty="0">
                <a:latin typeface="CCW Cursive Writing 7" pitchFamily="66" charset="0"/>
              </a:rPr>
              <a:t>Most environments, however extreme, have some form of life in them – living things that have evolved to survive in those conditions against the odds (and often monopolise them). These organisms have certain adaptations that enable them to thrive in extreme conditions e.g. very hot, very cold.</a:t>
            </a:r>
          </a:p>
          <a:p>
            <a:pPr marL="0" indent="0">
              <a:buNone/>
            </a:pPr>
            <a:endParaRPr lang="en-GB" dirty="0">
              <a:latin typeface="CCW Cursive Writing 7" pitchFamily="66" charset="0"/>
            </a:endParaRPr>
          </a:p>
        </p:txBody>
      </p:sp>
    </p:spTree>
    <p:extLst>
      <p:ext uri="{BB962C8B-B14F-4D97-AF65-F5344CB8AC3E}">
        <p14:creationId xmlns:p14="http://schemas.microsoft.com/office/powerpoint/2010/main" val="2857594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1" y="2"/>
            <a:ext cx="3914775" cy="1325563"/>
          </a:xfrm>
        </p:spPr>
        <p:txBody>
          <a:bodyPr>
            <a:normAutofit fontScale="90000"/>
          </a:bodyPr>
          <a:lstStyle/>
          <a:p>
            <a:pPr algn="ctr"/>
            <a:r>
              <a:rPr lang="en-GB" dirty="0">
                <a:latin typeface="Comic Sans MS" panose="030F0702030302020204" pitchFamily="66" charset="0"/>
              </a:rPr>
              <a:t>Extreme survival</a:t>
            </a:r>
          </a:p>
        </p:txBody>
      </p:sp>
      <p:pic>
        <p:nvPicPr>
          <p:cNvPr id="4" name="Picture 3"/>
          <p:cNvPicPr>
            <a:picLocks noChangeAspect="1"/>
          </p:cNvPicPr>
          <p:nvPr/>
        </p:nvPicPr>
        <p:blipFill>
          <a:blip r:embed="rId3"/>
          <a:stretch>
            <a:fillRect/>
          </a:stretch>
        </p:blipFill>
        <p:spPr>
          <a:xfrm>
            <a:off x="4772026" y="1119936"/>
            <a:ext cx="5353050" cy="5344168"/>
          </a:xfrm>
          <a:prstGeom prst="rect">
            <a:avLst/>
          </a:prstGeom>
        </p:spPr>
      </p:pic>
      <p:sp>
        <p:nvSpPr>
          <p:cNvPr id="5" name="TextBox 4"/>
          <p:cNvSpPr txBox="1"/>
          <p:nvPr/>
        </p:nvSpPr>
        <p:spPr>
          <a:xfrm>
            <a:off x="1971676" y="2222361"/>
            <a:ext cx="2524125" cy="206210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How can cacti survive in deserts?</a:t>
            </a:r>
          </a:p>
        </p:txBody>
      </p:sp>
    </p:spTree>
    <p:extLst>
      <p:ext uri="{BB962C8B-B14F-4D97-AF65-F5344CB8AC3E}">
        <p14:creationId xmlns:p14="http://schemas.microsoft.com/office/powerpoint/2010/main" val="25819143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1544" y="188641"/>
            <a:ext cx="4608512" cy="6264695"/>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16200000" scaled="1"/>
            <a:tileRect/>
          </a:gradFill>
        </p:spPr>
        <p:txBody>
          <a:bodyPr>
            <a:noAutofit/>
          </a:bodyPr>
          <a:lstStyle/>
          <a:p>
            <a:pPr>
              <a:buFont typeface="Wingdings" pitchFamily="2" charset="2"/>
              <a:buChar char="§"/>
            </a:pPr>
            <a:r>
              <a:rPr lang="en-GB" sz="1600" dirty="0">
                <a:latin typeface="CCW Cursive Writing 7" pitchFamily="66" charset="0"/>
              </a:rPr>
              <a:t>They have stems that can store water (they swell after a rain storm and can store a supply of water for many months). </a:t>
            </a:r>
          </a:p>
          <a:p>
            <a:pPr>
              <a:buFont typeface="Wingdings" pitchFamily="2" charset="2"/>
              <a:buChar char="§"/>
            </a:pPr>
            <a:r>
              <a:rPr lang="en-GB" sz="1600" dirty="0">
                <a:latin typeface="CCW Cursive Writing 7" pitchFamily="66" charset="0"/>
              </a:rPr>
              <a:t>They have a widespread shallow root system that can collect water from a large area (the roots are shallow so that they collect the water in the top layers of the soil as soon as it has fallen). </a:t>
            </a:r>
          </a:p>
          <a:p>
            <a:pPr>
              <a:buFont typeface="Wingdings" pitchFamily="2" charset="2"/>
              <a:buChar char="§"/>
            </a:pPr>
            <a:r>
              <a:rPr lang="en-GB" sz="1600" dirty="0">
                <a:latin typeface="CCW Cursive Writing 7" pitchFamily="66" charset="0"/>
              </a:rPr>
              <a:t>They also have  spines instead of leaves that minimises the surface area of the plant, in turn reducing water loss through transpiration (evaporation of water from plant leaves). </a:t>
            </a:r>
          </a:p>
          <a:p>
            <a:pPr>
              <a:buFont typeface="Wingdings" pitchFamily="2" charset="2"/>
              <a:buChar char="§"/>
            </a:pPr>
            <a:r>
              <a:rPr lang="en-GB" sz="1600" dirty="0">
                <a:latin typeface="CCW Cursive Writing 7" pitchFamily="66" charset="0"/>
              </a:rPr>
              <a:t>The spines also protect cacti from animals that might want to eat them. </a:t>
            </a:r>
          </a:p>
          <a:p>
            <a:pPr>
              <a:buFont typeface="Wingdings" pitchFamily="2" charset="2"/>
              <a:buChar char="§"/>
            </a:pPr>
            <a:endParaRPr lang="en-GB" sz="1400" dirty="0">
              <a:latin typeface="CCW Cursive Writing 7" pitchFamily="66" charset="0"/>
            </a:endParaRPr>
          </a:p>
        </p:txBody>
      </p:sp>
      <p:pic>
        <p:nvPicPr>
          <p:cNvPr id="1026" name="Picture 2" descr="Image result for cact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8088" y="692696"/>
            <a:ext cx="3548554" cy="4608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24533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Callout 3"/>
          <p:cNvSpPr/>
          <p:nvPr/>
        </p:nvSpPr>
        <p:spPr>
          <a:xfrm>
            <a:off x="2567608" y="260648"/>
            <a:ext cx="7416824" cy="4824536"/>
          </a:xfrm>
          <a:prstGeom prst="cloudCallout">
            <a:avLst>
              <a:gd name="adj1" fmla="val -53568"/>
              <a:gd name="adj2" fmla="val 75571"/>
            </a:avLst>
          </a:prstGeom>
        </p:spPr>
        <p:style>
          <a:lnRef idx="1">
            <a:schemeClr val="accent5"/>
          </a:lnRef>
          <a:fillRef idx="3">
            <a:schemeClr val="accent5"/>
          </a:fillRef>
          <a:effectRef idx="2">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2927648" y="1745233"/>
            <a:ext cx="7056784" cy="230832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white"/>
                </a:solidFill>
                <a:effectLst/>
                <a:uLnTx/>
                <a:uFillTx/>
                <a:latin typeface="CCW Cursive Writing 7" pitchFamily="66" charset="0"/>
                <a:ea typeface="+mn-ea"/>
                <a:cs typeface="+mn-cs"/>
              </a:rPr>
              <a:t>How could plants be adapted to survive extreme cold? </a:t>
            </a:r>
          </a:p>
        </p:txBody>
      </p:sp>
    </p:spTree>
    <p:extLst>
      <p:ext uri="{BB962C8B-B14F-4D97-AF65-F5344CB8AC3E}">
        <p14:creationId xmlns:p14="http://schemas.microsoft.com/office/powerpoint/2010/main" val="9813768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4256" y="764704"/>
            <a:ext cx="8229600" cy="1143000"/>
          </a:xfrm>
        </p:spPr>
        <p:txBody>
          <a:bodyPr>
            <a:normAutofit fontScale="90000"/>
          </a:bodyPr>
          <a:lstStyle/>
          <a:p>
            <a:r>
              <a:rPr lang="en-GB" u="sng" dirty="0">
                <a:hlinkClick r:id="rId2"/>
              </a:rPr>
              <a:t>http://www.bbc.co.uk/education/clips/z8sjxnb</a:t>
            </a:r>
            <a:br>
              <a:rPr lang="en-GB" dirty="0"/>
            </a:br>
            <a:r>
              <a:rPr lang="en-GB" dirty="0"/>
              <a:t> </a:t>
            </a:r>
          </a:p>
        </p:txBody>
      </p:sp>
      <p:pic>
        <p:nvPicPr>
          <p:cNvPr id="2050" name="Picture 2" descr="Image result for play ic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5760" y="2204864"/>
            <a:ext cx="4166592" cy="4166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34413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dirty="0">
                <a:latin typeface="CCW Cursive Writing 7" pitchFamily="66" charset="0"/>
              </a:rPr>
              <a:t>Features of a camel that make it survive in the desert…</a:t>
            </a:r>
          </a:p>
        </p:txBody>
      </p:sp>
      <p:sp>
        <p:nvSpPr>
          <p:cNvPr id="3" name="Content Placeholder 2"/>
          <p:cNvSpPr>
            <a:spLocks noGrp="1"/>
          </p:cNvSpPr>
          <p:nvPr>
            <p:ph idx="1"/>
          </p:nvPr>
        </p:nvSpPr>
        <p:spPr>
          <a:solidFill>
            <a:srgbClr val="FFFF00"/>
          </a:solidFill>
        </p:spPr>
        <p:txBody>
          <a:bodyPr>
            <a:normAutofit fontScale="70000" lnSpcReduction="20000"/>
          </a:bodyPr>
          <a:lstStyle/>
          <a:p>
            <a:pPr>
              <a:buFont typeface="Wingdings" pitchFamily="2" charset="2"/>
              <a:buChar char="ü"/>
            </a:pPr>
            <a:r>
              <a:rPr lang="en-GB" dirty="0">
                <a:latin typeface="CCW Cursive Writing 7" pitchFamily="66" charset="0"/>
              </a:rPr>
              <a:t>a double row of long eyelashes (to keep sand out of their eyes)</a:t>
            </a:r>
          </a:p>
          <a:p>
            <a:pPr>
              <a:buFont typeface="Wingdings" pitchFamily="2" charset="2"/>
              <a:buChar char="ü"/>
            </a:pPr>
            <a:r>
              <a:rPr lang="en-GB" dirty="0">
                <a:latin typeface="CCW Cursive Writing 7" pitchFamily="66" charset="0"/>
              </a:rPr>
              <a:t>nostrils which can close (to prevent sand going up its nose), thick lips (so can eat prickly desert plants without feeling pain)</a:t>
            </a:r>
          </a:p>
          <a:p>
            <a:pPr>
              <a:buFont typeface="Wingdings" pitchFamily="2" charset="2"/>
              <a:buChar char="ü"/>
            </a:pPr>
            <a:r>
              <a:rPr lang="en-GB" dirty="0">
                <a:latin typeface="CCW Cursive Writing 7" pitchFamily="66" charset="0"/>
              </a:rPr>
              <a:t> store of fat in hump (which can be used for energy if there is no food available)</a:t>
            </a:r>
          </a:p>
          <a:p>
            <a:pPr>
              <a:buFont typeface="Wingdings" pitchFamily="2" charset="2"/>
              <a:buChar char="ü"/>
            </a:pPr>
            <a:r>
              <a:rPr lang="en-GB" dirty="0">
                <a:latin typeface="CCW Cursive Writing 7" pitchFamily="66" charset="0"/>
              </a:rPr>
              <a:t>long strong legs (to keep their bodies away from hot ground), and thick leathery pads (to protect feet from hot sand) on flat</a:t>
            </a:r>
          </a:p>
          <a:p>
            <a:pPr>
              <a:buFont typeface="Wingdings" pitchFamily="2" charset="2"/>
              <a:buChar char="ü"/>
            </a:pPr>
            <a:r>
              <a:rPr lang="en-GB" dirty="0">
                <a:latin typeface="CCW Cursive Writing 7" pitchFamily="66" charset="0"/>
              </a:rPr>
              <a:t> wide feet (to make walking on sand easier, less likely to sink into it) and on knees. </a:t>
            </a:r>
          </a:p>
          <a:p>
            <a:pPr>
              <a:buFont typeface="Wingdings" pitchFamily="2" charset="2"/>
              <a:buChar char="ü"/>
            </a:pPr>
            <a:r>
              <a:rPr lang="en-GB" dirty="0">
                <a:latin typeface="CCW Cursive Writing 7" pitchFamily="66" charset="0"/>
              </a:rPr>
              <a:t>They also have thick fur to keep them warm during cold, desert nights. </a:t>
            </a:r>
          </a:p>
          <a:p>
            <a:endParaRPr lang="en-GB" dirty="0"/>
          </a:p>
          <a:p>
            <a:endParaRPr lang="en-GB" dirty="0"/>
          </a:p>
        </p:txBody>
      </p:sp>
    </p:spTree>
    <p:extLst>
      <p:ext uri="{BB962C8B-B14F-4D97-AF65-F5344CB8AC3E}">
        <p14:creationId xmlns:p14="http://schemas.microsoft.com/office/powerpoint/2010/main" val="25063165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hlinkClick r:id="rId2"/>
              </a:rPr>
              <a:t>https://www.youtube.com/watch?v=YX8VQIJVpTg</a:t>
            </a:r>
            <a:r>
              <a:rPr lang="en-GB" dirty="0"/>
              <a:t> </a:t>
            </a:r>
            <a:br>
              <a:rPr lang="en-GB" dirty="0"/>
            </a:br>
            <a:endParaRPr lang="en-GB" dirty="0"/>
          </a:p>
        </p:txBody>
      </p:sp>
      <p:sp>
        <p:nvSpPr>
          <p:cNvPr id="3" name="Content Placeholder 2"/>
          <p:cNvSpPr>
            <a:spLocks noGrp="1"/>
          </p:cNvSpPr>
          <p:nvPr>
            <p:ph idx="1"/>
          </p:nvPr>
        </p:nvSpPr>
        <p:spPr/>
        <p:txBody>
          <a:bodyPr/>
          <a:lstStyle/>
          <a:p>
            <a:endParaRPr lang="en-GB"/>
          </a:p>
        </p:txBody>
      </p:sp>
      <p:pic>
        <p:nvPicPr>
          <p:cNvPr id="4" name="Picture 2" descr="Image result for play ic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5760" y="2204864"/>
            <a:ext cx="4166592" cy="4166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08793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5776" y="2270127"/>
            <a:ext cx="3619500" cy="1325563"/>
          </a:xfrm>
        </p:spPr>
        <p:txBody>
          <a:bodyPr>
            <a:noAutofit/>
          </a:bodyPr>
          <a:lstStyle/>
          <a:p>
            <a:pPr algn="ctr"/>
            <a:r>
              <a:rPr lang="en-GB" sz="2800" dirty="0">
                <a:latin typeface="CCW Cursive Writing 7" pitchFamily="66" charset="0"/>
              </a:rPr>
              <a:t>How do penguins survive in Antarctica? </a:t>
            </a:r>
          </a:p>
        </p:txBody>
      </p:sp>
      <p:pic>
        <p:nvPicPr>
          <p:cNvPr id="4" name="Picture 3"/>
          <p:cNvPicPr>
            <a:picLocks noChangeAspect="1"/>
          </p:cNvPicPr>
          <p:nvPr/>
        </p:nvPicPr>
        <p:blipFill>
          <a:blip r:embed="rId3"/>
          <a:stretch>
            <a:fillRect/>
          </a:stretch>
        </p:blipFill>
        <p:spPr>
          <a:xfrm>
            <a:off x="5663952" y="139700"/>
            <a:ext cx="4603574" cy="6625808"/>
          </a:xfrm>
          <a:prstGeom prst="rect">
            <a:avLst/>
          </a:prstGeom>
        </p:spPr>
      </p:pic>
    </p:spTree>
    <p:extLst>
      <p:ext uri="{BB962C8B-B14F-4D97-AF65-F5344CB8AC3E}">
        <p14:creationId xmlns:p14="http://schemas.microsoft.com/office/powerpoint/2010/main" val="736835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CW Cursive Writing 7" pitchFamily="66" charset="0"/>
              </a:rPr>
              <a:t>How do they survive?</a:t>
            </a:r>
          </a:p>
        </p:txBody>
      </p:sp>
      <p:sp>
        <p:nvSpPr>
          <p:cNvPr id="3" name="Content Placeholder 2"/>
          <p:cNvSpPr>
            <a:spLocks noGrp="1"/>
          </p:cNvSpPr>
          <p:nvPr>
            <p:ph idx="1"/>
          </p:nvPr>
        </p:nvSpPr>
        <p:spPr>
          <a:xfrm>
            <a:off x="1981200" y="1600200"/>
            <a:ext cx="8229600" cy="5069160"/>
          </a:xfr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5400000" scaled="1"/>
            <a:tileRect/>
          </a:gradFill>
        </p:spPr>
        <p:txBody>
          <a:bodyPr>
            <a:normAutofit fontScale="47500" lnSpcReduction="20000"/>
          </a:bodyPr>
          <a:lstStyle/>
          <a:p>
            <a:r>
              <a:rPr lang="en-GB" sz="3500" dirty="0">
                <a:latin typeface="CCW Cursive Writing 7" pitchFamily="66" charset="0"/>
              </a:rPr>
              <a:t>They have webbed feet for powerful swimming and their bodies are streamlined to reduce drag in water.</a:t>
            </a:r>
          </a:p>
          <a:p>
            <a:r>
              <a:rPr lang="en-GB" sz="3500" dirty="0">
                <a:latin typeface="CCW Cursive Writing 7" pitchFamily="66" charset="0"/>
              </a:rPr>
              <a:t>Their wings, shaped like flippers, help them fly underwater at speeds of up to 15 mph. </a:t>
            </a:r>
          </a:p>
          <a:p>
            <a:r>
              <a:rPr lang="en-GB" sz="3500" dirty="0">
                <a:latin typeface="CCW Cursive Writing 7" pitchFamily="66" charset="0"/>
              </a:rPr>
              <a:t>Penguins have tightly packed, overlapping feathers which provide waterproofing and warmth. </a:t>
            </a:r>
          </a:p>
          <a:p>
            <a:r>
              <a:rPr lang="en-GB" sz="3500" dirty="0">
                <a:latin typeface="CCW Cursive Writing 7" pitchFamily="66" charset="0"/>
              </a:rPr>
              <a:t>Their thick skin with a layer of blubber (fat) underneath keeps them warm and their black back feathers absorb warmth from the sun. </a:t>
            </a:r>
          </a:p>
          <a:p>
            <a:r>
              <a:rPr lang="en-GB" sz="3500" dirty="0">
                <a:latin typeface="CCW Cursive Writing 7" pitchFamily="66" charset="0"/>
              </a:rPr>
              <a:t>However, while such adaptations might help, penguins can get overheated if the sun is shining so they have also had to evolve patches which have few or no feathers, e.g. around the foot of their beak &amp; their eyes, to allow heat to escape from their bodies. They lift up their wings to lose heat too by increasing their surface area &amp; allowing air to circulate under their wings where again there are not many feathers. </a:t>
            </a:r>
          </a:p>
          <a:p>
            <a:r>
              <a:rPr lang="en-GB" sz="3500" dirty="0">
                <a:latin typeface="CCW Cursive Writing 7" pitchFamily="66" charset="0"/>
              </a:rPr>
              <a:t>They also pant like a dog sometimes.</a:t>
            </a:r>
          </a:p>
          <a:p>
            <a:endParaRPr lang="en-GB" dirty="0">
              <a:latin typeface="CCW Cursive Writing 7" pitchFamily="66" charset="0"/>
            </a:endParaRPr>
          </a:p>
        </p:txBody>
      </p:sp>
    </p:spTree>
    <p:extLst>
      <p:ext uri="{BB962C8B-B14F-4D97-AF65-F5344CB8AC3E}">
        <p14:creationId xmlns:p14="http://schemas.microsoft.com/office/powerpoint/2010/main" val="10642328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23850" y="-117475"/>
            <a:ext cx="7886700" cy="1325563"/>
          </a:xfrm>
        </p:spPr>
        <p:txBody>
          <a:bodyPr>
            <a:normAutofit/>
          </a:bodyPr>
          <a:lstStyle/>
          <a:p>
            <a:pPr algn="ctr"/>
            <a:r>
              <a:rPr lang="en-GB" sz="3600" dirty="0">
                <a:latin typeface="Comic Sans MS" panose="030F0702030302020204" pitchFamily="66" charset="0"/>
              </a:rPr>
              <a:t>Design your own survivor</a:t>
            </a:r>
          </a:p>
        </p:txBody>
      </p:sp>
      <p:pic>
        <p:nvPicPr>
          <p:cNvPr id="4" name="Picture 3"/>
          <p:cNvPicPr>
            <a:picLocks noChangeAspect="1"/>
          </p:cNvPicPr>
          <p:nvPr/>
        </p:nvPicPr>
        <p:blipFill>
          <a:blip r:embed="rId4"/>
          <a:stretch>
            <a:fillRect/>
          </a:stretch>
        </p:blipFill>
        <p:spPr>
          <a:xfrm>
            <a:off x="5866102" y="1043588"/>
            <a:ext cx="4688896" cy="2937171"/>
          </a:xfrm>
          <a:prstGeom prst="rect">
            <a:avLst/>
          </a:prstGeom>
        </p:spPr>
      </p:pic>
      <p:sp>
        <p:nvSpPr>
          <p:cNvPr id="5" name="TextBox 4"/>
          <p:cNvSpPr txBox="1"/>
          <p:nvPr/>
        </p:nvSpPr>
        <p:spPr>
          <a:xfrm>
            <a:off x="824248" y="1043587"/>
            <a:ext cx="5041855" cy="427809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CW Cursive Writing 7" pitchFamily="66" charset="0"/>
                <a:ea typeface="+mn-ea"/>
                <a:cs typeface="+mn-cs"/>
              </a:rPr>
              <a:t>You will design a plant/animal that can survive in the environment you have been given.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CW Cursive Writing 7" pitchFamily="66" charset="0"/>
                <a:ea typeface="+mn-ea"/>
                <a:cs typeface="+mn-cs"/>
              </a:rPr>
              <a:t>You need to think about each aspect of the environment (e.g. high temperatures, little water) and plan kinds of features that will allow your plant/animal to survive.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CW Cursive Writing 7" pitchFamily="66" charset="0"/>
                <a:ea typeface="+mn-ea"/>
                <a:cs typeface="+mn-cs"/>
              </a:rPr>
              <a:t>Use the design questions to help you to do this.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CCW Cursive Writing 7"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CW Cursive Writing 7" pitchFamily="66" charset="0"/>
                <a:ea typeface="+mn-ea"/>
                <a:cs typeface="+mn-cs"/>
              </a:rPr>
              <a:t>Draw and label a diagram of your plant/animal.</a:t>
            </a:r>
          </a:p>
        </p:txBody>
      </p:sp>
      <p:pic>
        <p:nvPicPr>
          <p:cNvPr id="6" name="Picture 5"/>
          <p:cNvPicPr>
            <a:picLocks noChangeAspect="1"/>
          </p:cNvPicPr>
          <p:nvPr/>
        </p:nvPicPr>
        <p:blipFill>
          <a:blip r:embed="rId5"/>
          <a:stretch>
            <a:fillRect/>
          </a:stretch>
        </p:blipFill>
        <p:spPr>
          <a:xfrm>
            <a:off x="6707182" y="4189778"/>
            <a:ext cx="3006739" cy="2668222"/>
          </a:xfrm>
          <a:prstGeom prst="rect">
            <a:avLst/>
          </a:prstGeom>
        </p:spPr>
      </p:pic>
    </p:spTree>
    <p:extLst>
      <p:ext uri="{BB962C8B-B14F-4D97-AF65-F5344CB8AC3E}">
        <p14:creationId xmlns:p14="http://schemas.microsoft.com/office/powerpoint/2010/main" val="1666803649"/>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A2D2F0C6-D9B2-42FE-ADB0-CE380D438720}"/>
              </a:ext>
            </a:extLst>
          </p:cNvPr>
          <p:cNvSpPr>
            <a:spLocks noGrp="1" noChangeArrowheads="1"/>
          </p:cNvSpPr>
          <p:nvPr>
            <p:ph type="title"/>
          </p:nvPr>
        </p:nvSpPr>
        <p:spPr>
          <a:xfrm>
            <a:off x="1981201" y="479426"/>
            <a:ext cx="8220075" cy="993775"/>
          </a:xfrm>
        </p:spPr>
        <p:txBody>
          <a:bodyPr/>
          <a:lstStyle/>
          <a:p>
            <a:r>
              <a:rPr lang="en-GB" altLang="en-US">
                <a:latin typeface="Twinkl"/>
              </a:rPr>
              <a:t>Task</a:t>
            </a:r>
          </a:p>
        </p:txBody>
      </p:sp>
      <p:sp>
        <p:nvSpPr>
          <p:cNvPr id="24579" name="TextBox 2">
            <a:extLst>
              <a:ext uri="{FF2B5EF4-FFF2-40B4-BE49-F238E27FC236}">
                <a16:creationId xmlns:a16="http://schemas.microsoft.com/office/drawing/2014/main" id="{85FA11F5-B8C2-4C00-81A4-546B03886747}"/>
              </a:ext>
            </a:extLst>
          </p:cNvPr>
          <p:cNvSpPr txBox="1">
            <a:spLocks noChangeArrowheads="1"/>
          </p:cNvSpPr>
          <p:nvPr/>
        </p:nvSpPr>
        <p:spPr bwMode="auto">
          <a:xfrm>
            <a:off x="2279650" y="1473201"/>
            <a:ext cx="7632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a:ln>
                  <a:noFill/>
                </a:ln>
                <a:solidFill>
                  <a:srgbClr val="1C1C1C"/>
                </a:solidFill>
                <a:effectLst/>
                <a:uLnTx/>
                <a:uFillTx/>
                <a:latin typeface="Twinkl"/>
                <a:ea typeface="+mn-ea"/>
                <a:cs typeface="+mn-cs"/>
              </a:rPr>
              <a:t>Take inspiration from the images you have just looked at and use your worksheets to create your own creature! Remember that it can be as crazy as you want!</a:t>
            </a:r>
          </a:p>
        </p:txBody>
      </p:sp>
      <p:pic>
        <p:nvPicPr>
          <p:cNvPr id="24580" name="Picture 5">
            <a:extLst>
              <a:ext uri="{FF2B5EF4-FFF2-40B4-BE49-F238E27FC236}">
                <a16:creationId xmlns:a16="http://schemas.microsoft.com/office/drawing/2014/main" id="{13D62DE5-4DA4-4150-9FAE-E7026141A3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49689" y="2379663"/>
            <a:ext cx="4492625" cy="371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21401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E64AF2E6-EADE-4D1D-8AD5-BC94C678A894}"/>
              </a:ext>
            </a:extLst>
          </p:cNvPr>
          <p:cNvSpPr>
            <a:spLocks noGrp="1" noChangeArrowheads="1"/>
          </p:cNvSpPr>
          <p:nvPr>
            <p:ph type="title"/>
          </p:nvPr>
        </p:nvSpPr>
        <p:spPr>
          <a:xfrm>
            <a:off x="1981201" y="479426"/>
            <a:ext cx="8220075" cy="993775"/>
          </a:xfrm>
        </p:spPr>
        <p:txBody>
          <a:bodyPr/>
          <a:lstStyle/>
          <a:p>
            <a:r>
              <a:rPr lang="en-GB" altLang="en-US">
                <a:latin typeface="Twinkl"/>
              </a:rPr>
              <a:t>Rainforest</a:t>
            </a:r>
          </a:p>
        </p:txBody>
      </p:sp>
      <p:pic>
        <p:nvPicPr>
          <p:cNvPr id="8195" name="Picture 1">
            <a:extLst>
              <a:ext uri="{FF2B5EF4-FFF2-40B4-BE49-F238E27FC236}">
                <a16:creationId xmlns:a16="http://schemas.microsoft.com/office/drawing/2014/main" id="{8E7D39AF-144B-44E4-BB5C-6D00E1FE0D9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93964" y="1473201"/>
            <a:ext cx="7204075" cy="446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itle 1">
            <a:extLst>
              <a:ext uri="{FF2B5EF4-FFF2-40B4-BE49-F238E27FC236}">
                <a16:creationId xmlns:a16="http://schemas.microsoft.com/office/drawing/2014/main" id="{457EA523-977F-45AD-8EE0-C0B4CE6D2CC0}"/>
              </a:ext>
            </a:extLst>
          </p:cNvPr>
          <p:cNvSpPr txBox="1">
            <a:spLocks/>
          </p:cNvSpPr>
          <p:nvPr/>
        </p:nvSpPr>
        <p:spPr>
          <a:xfrm>
            <a:off x="2346325" y="6086476"/>
            <a:ext cx="7488238" cy="322263"/>
          </a:xfrm>
          <a:prstGeom prst="rect">
            <a:avLst/>
          </a:prstGeom>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Photo courtesy of </a:t>
            </a:r>
            <a:r>
              <a:rPr kumimoji="0" lang="en-GB" sz="600" b="0" i="0" u="none" strike="noStrike" kern="1200" cap="none" spc="0" normalizeH="0" baseline="0" noProof="0" dirty="0" err="1">
                <a:ln>
                  <a:noFill/>
                </a:ln>
                <a:solidFill>
                  <a:srgbClr val="1C1C1C"/>
                </a:solidFill>
                <a:effectLst/>
                <a:uLnTx/>
                <a:uFillTx/>
                <a:latin typeface="Tuffy" panose="020B0603060100000000" pitchFamily="34" charset="0"/>
                <a:ea typeface="Tuffy" panose="020B0603060100000000" pitchFamily="34" charset="0"/>
                <a:cs typeface="+mj-cs"/>
              </a:rPr>
              <a:t>tauntingpanda</a:t>
            </a: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 (@flickr.com) - granted under creative commons licence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D1B96272-E8D7-4B98-BA5D-9A7E0A15F5DC}"/>
              </a:ext>
            </a:extLst>
          </p:cNvPr>
          <p:cNvSpPr>
            <a:spLocks noGrp="1" noChangeArrowheads="1"/>
          </p:cNvSpPr>
          <p:nvPr>
            <p:ph type="title"/>
          </p:nvPr>
        </p:nvSpPr>
        <p:spPr>
          <a:xfrm>
            <a:off x="1981201" y="479426"/>
            <a:ext cx="8220075" cy="993775"/>
          </a:xfrm>
        </p:spPr>
        <p:txBody>
          <a:bodyPr/>
          <a:lstStyle/>
          <a:p>
            <a:r>
              <a:rPr lang="en-GB" altLang="en-US">
                <a:latin typeface="Twinkl"/>
              </a:rPr>
              <a:t>Desert</a:t>
            </a:r>
          </a:p>
        </p:txBody>
      </p:sp>
      <p:sp>
        <p:nvSpPr>
          <p:cNvPr id="19" name="Title 1">
            <a:extLst>
              <a:ext uri="{FF2B5EF4-FFF2-40B4-BE49-F238E27FC236}">
                <a16:creationId xmlns:a16="http://schemas.microsoft.com/office/drawing/2014/main" id="{457EA523-977F-45AD-8EE0-C0B4CE6D2CC0}"/>
              </a:ext>
            </a:extLst>
          </p:cNvPr>
          <p:cNvSpPr txBox="1">
            <a:spLocks/>
          </p:cNvSpPr>
          <p:nvPr/>
        </p:nvSpPr>
        <p:spPr>
          <a:xfrm>
            <a:off x="2346325" y="6086476"/>
            <a:ext cx="7488238" cy="322263"/>
          </a:xfrm>
          <a:prstGeom prst="rect">
            <a:avLst/>
          </a:prstGeom>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Photo courtesy of </a:t>
            </a:r>
            <a:r>
              <a:rPr kumimoji="0" lang="en-GB" sz="600" b="0" i="0" u="none" strike="noStrike" kern="1200" cap="none" spc="0" normalizeH="0" baseline="0" noProof="0" dirty="0" err="1">
                <a:ln>
                  <a:noFill/>
                </a:ln>
                <a:solidFill>
                  <a:srgbClr val="1C1C1C"/>
                </a:solidFill>
                <a:effectLst/>
                <a:uLnTx/>
                <a:uFillTx/>
                <a:latin typeface="Tuffy" panose="020B0603060100000000" pitchFamily="34" charset="0"/>
                <a:ea typeface="Tuffy" panose="020B0603060100000000" pitchFamily="34" charset="0"/>
                <a:cs typeface="+mj-cs"/>
              </a:rPr>
              <a:t>Jungle_Boy</a:t>
            </a: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 (@flickr.com) - granted under creative commons licence</a:t>
            </a:r>
          </a:p>
        </p:txBody>
      </p:sp>
      <p:pic>
        <p:nvPicPr>
          <p:cNvPr id="9220" name="Picture 2">
            <a:extLst>
              <a:ext uri="{FF2B5EF4-FFF2-40B4-BE49-F238E27FC236}">
                <a16:creationId xmlns:a16="http://schemas.microsoft.com/office/drawing/2014/main" id="{7E7D1C1F-A087-4B8A-A3E4-5F8151A28D1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54314" y="1473201"/>
            <a:ext cx="6683375" cy="446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FDC9ADD0-CEFF-40DD-A2FD-3F09A97314C3}"/>
              </a:ext>
            </a:extLst>
          </p:cNvPr>
          <p:cNvSpPr>
            <a:spLocks noGrp="1" noChangeArrowheads="1"/>
          </p:cNvSpPr>
          <p:nvPr>
            <p:ph type="title"/>
          </p:nvPr>
        </p:nvSpPr>
        <p:spPr>
          <a:xfrm>
            <a:off x="1981201" y="479426"/>
            <a:ext cx="8220075" cy="993775"/>
          </a:xfrm>
        </p:spPr>
        <p:txBody>
          <a:bodyPr/>
          <a:lstStyle/>
          <a:p>
            <a:r>
              <a:rPr lang="en-GB" altLang="en-US">
                <a:latin typeface="Twinkl"/>
              </a:rPr>
              <a:t>Mountains</a:t>
            </a:r>
          </a:p>
        </p:txBody>
      </p:sp>
      <p:sp>
        <p:nvSpPr>
          <p:cNvPr id="19" name="Title 1">
            <a:extLst>
              <a:ext uri="{FF2B5EF4-FFF2-40B4-BE49-F238E27FC236}">
                <a16:creationId xmlns:a16="http://schemas.microsoft.com/office/drawing/2014/main" id="{457EA523-977F-45AD-8EE0-C0B4CE6D2CC0}"/>
              </a:ext>
            </a:extLst>
          </p:cNvPr>
          <p:cNvSpPr txBox="1">
            <a:spLocks/>
          </p:cNvSpPr>
          <p:nvPr/>
        </p:nvSpPr>
        <p:spPr>
          <a:xfrm>
            <a:off x="2346325" y="6086476"/>
            <a:ext cx="7488238" cy="322263"/>
          </a:xfrm>
          <a:prstGeom prst="rect">
            <a:avLst/>
          </a:prstGeom>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Photo courtesy of blmiers2 (@flickr.com) - granted under creative commons licence</a:t>
            </a:r>
          </a:p>
        </p:txBody>
      </p:sp>
      <p:pic>
        <p:nvPicPr>
          <p:cNvPr id="10244" name="Picture 1">
            <a:extLst>
              <a:ext uri="{FF2B5EF4-FFF2-40B4-BE49-F238E27FC236}">
                <a16:creationId xmlns:a16="http://schemas.microsoft.com/office/drawing/2014/main" id="{3350133C-9A60-48E0-8451-3D27C9EA307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43200" y="1471613"/>
            <a:ext cx="6705600" cy="446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5469FB11-9715-4689-B8E2-3164D357DF16}"/>
              </a:ext>
            </a:extLst>
          </p:cNvPr>
          <p:cNvSpPr>
            <a:spLocks noGrp="1" noChangeArrowheads="1"/>
          </p:cNvSpPr>
          <p:nvPr>
            <p:ph type="title"/>
          </p:nvPr>
        </p:nvSpPr>
        <p:spPr>
          <a:xfrm>
            <a:off x="1981201" y="479426"/>
            <a:ext cx="8220075" cy="993775"/>
          </a:xfrm>
        </p:spPr>
        <p:txBody>
          <a:bodyPr/>
          <a:lstStyle/>
          <a:p>
            <a:r>
              <a:rPr lang="en-GB" altLang="en-US">
                <a:latin typeface="Twinkl"/>
              </a:rPr>
              <a:t>African Plains</a:t>
            </a:r>
          </a:p>
        </p:txBody>
      </p:sp>
      <p:sp>
        <p:nvSpPr>
          <p:cNvPr id="19" name="Title 1">
            <a:extLst>
              <a:ext uri="{FF2B5EF4-FFF2-40B4-BE49-F238E27FC236}">
                <a16:creationId xmlns:a16="http://schemas.microsoft.com/office/drawing/2014/main" id="{457EA523-977F-45AD-8EE0-C0B4CE6D2CC0}"/>
              </a:ext>
            </a:extLst>
          </p:cNvPr>
          <p:cNvSpPr txBox="1">
            <a:spLocks/>
          </p:cNvSpPr>
          <p:nvPr/>
        </p:nvSpPr>
        <p:spPr>
          <a:xfrm>
            <a:off x="2346325" y="6086476"/>
            <a:ext cx="7488238" cy="322263"/>
          </a:xfrm>
          <a:prstGeom prst="rect">
            <a:avLst/>
          </a:prstGeom>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Photo courtesy of blmiers2 (@flickr.com) - granted under creative commons licence</a:t>
            </a:r>
          </a:p>
        </p:txBody>
      </p:sp>
      <p:pic>
        <p:nvPicPr>
          <p:cNvPr id="11268" name="Picture 2">
            <a:extLst>
              <a:ext uri="{FF2B5EF4-FFF2-40B4-BE49-F238E27FC236}">
                <a16:creationId xmlns:a16="http://schemas.microsoft.com/office/drawing/2014/main" id="{EA17CB05-167A-4325-B08C-FE0CF208DA3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22539" y="1470026"/>
            <a:ext cx="7146925" cy="446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97548CF8-0417-495B-9191-A91E570D77CC}"/>
              </a:ext>
            </a:extLst>
          </p:cNvPr>
          <p:cNvSpPr>
            <a:spLocks noGrp="1" noChangeArrowheads="1"/>
          </p:cNvSpPr>
          <p:nvPr>
            <p:ph type="title"/>
          </p:nvPr>
        </p:nvSpPr>
        <p:spPr>
          <a:xfrm>
            <a:off x="1981201" y="479426"/>
            <a:ext cx="8220075" cy="993775"/>
          </a:xfrm>
        </p:spPr>
        <p:txBody>
          <a:bodyPr/>
          <a:lstStyle/>
          <a:p>
            <a:r>
              <a:rPr lang="en-GB" altLang="en-US">
                <a:latin typeface="Twinkl"/>
              </a:rPr>
              <a:t>Arctic</a:t>
            </a:r>
          </a:p>
        </p:txBody>
      </p:sp>
      <p:sp>
        <p:nvSpPr>
          <p:cNvPr id="19" name="Title 1">
            <a:extLst>
              <a:ext uri="{FF2B5EF4-FFF2-40B4-BE49-F238E27FC236}">
                <a16:creationId xmlns:a16="http://schemas.microsoft.com/office/drawing/2014/main" id="{457EA523-977F-45AD-8EE0-C0B4CE6D2CC0}"/>
              </a:ext>
            </a:extLst>
          </p:cNvPr>
          <p:cNvSpPr txBox="1">
            <a:spLocks/>
          </p:cNvSpPr>
          <p:nvPr/>
        </p:nvSpPr>
        <p:spPr>
          <a:xfrm>
            <a:off x="2346325" y="6086476"/>
            <a:ext cx="7488238" cy="322263"/>
          </a:xfrm>
          <a:prstGeom prst="rect">
            <a:avLst/>
          </a:prstGeom>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Photo courtesy of Rita </a:t>
            </a:r>
            <a:r>
              <a:rPr kumimoji="0" lang="en-GB" sz="600" b="0" i="0" u="none" strike="noStrike" kern="1200" cap="none" spc="0" normalizeH="0" baseline="0" noProof="0" dirty="0" err="1">
                <a:ln>
                  <a:noFill/>
                </a:ln>
                <a:solidFill>
                  <a:srgbClr val="1C1C1C"/>
                </a:solidFill>
                <a:effectLst/>
                <a:uLnTx/>
                <a:uFillTx/>
                <a:latin typeface="Tuffy" panose="020B0603060100000000" pitchFamily="34" charset="0"/>
                <a:ea typeface="Tuffy" panose="020B0603060100000000" pitchFamily="34" charset="0"/>
                <a:cs typeface="+mj-cs"/>
              </a:rPr>
              <a:t>Willaert</a:t>
            </a: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 (@flickr.com) - granted under creative commons licence</a:t>
            </a:r>
          </a:p>
        </p:txBody>
      </p:sp>
      <p:pic>
        <p:nvPicPr>
          <p:cNvPr id="12292" name="Picture 1">
            <a:extLst>
              <a:ext uri="{FF2B5EF4-FFF2-40B4-BE49-F238E27FC236}">
                <a16:creationId xmlns:a16="http://schemas.microsoft.com/office/drawing/2014/main" id="{B3E91454-EBED-4C45-9672-40E373056CC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54300" y="1468439"/>
            <a:ext cx="6883400" cy="447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5F425B2F-5EC9-4617-A58D-B0A393EDCC1D}"/>
              </a:ext>
            </a:extLst>
          </p:cNvPr>
          <p:cNvSpPr>
            <a:spLocks noGrp="1" noChangeArrowheads="1"/>
          </p:cNvSpPr>
          <p:nvPr>
            <p:ph type="title"/>
          </p:nvPr>
        </p:nvSpPr>
        <p:spPr>
          <a:xfrm>
            <a:off x="1981201" y="479426"/>
            <a:ext cx="8220075" cy="993775"/>
          </a:xfrm>
        </p:spPr>
        <p:txBody>
          <a:bodyPr/>
          <a:lstStyle/>
          <a:p>
            <a:r>
              <a:rPr lang="en-GB" altLang="en-US">
                <a:latin typeface="Twinkl"/>
              </a:rPr>
              <a:t>Corals</a:t>
            </a:r>
          </a:p>
        </p:txBody>
      </p:sp>
      <p:sp>
        <p:nvSpPr>
          <p:cNvPr id="19" name="Title 1">
            <a:extLst>
              <a:ext uri="{FF2B5EF4-FFF2-40B4-BE49-F238E27FC236}">
                <a16:creationId xmlns:a16="http://schemas.microsoft.com/office/drawing/2014/main" id="{457EA523-977F-45AD-8EE0-C0B4CE6D2CC0}"/>
              </a:ext>
            </a:extLst>
          </p:cNvPr>
          <p:cNvSpPr txBox="1">
            <a:spLocks/>
          </p:cNvSpPr>
          <p:nvPr/>
        </p:nvSpPr>
        <p:spPr>
          <a:xfrm>
            <a:off x="2346325" y="6086476"/>
            <a:ext cx="7488238" cy="322263"/>
          </a:xfrm>
          <a:prstGeom prst="rect">
            <a:avLst/>
          </a:prstGeom>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Photo courtesy of </a:t>
            </a:r>
            <a:r>
              <a:rPr kumimoji="0" lang="en-GB" sz="600" b="0" i="0" u="none" strike="noStrike" kern="1200" cap="none" spc="0" normalizeH="0" baseline="0" noProof="0" dirty="0" err="1">
                <a:ln>
                  <a:noFill/>
                </a:ln>
                <a:solidFill>
                  <a:srgbClr val="1C1C1C"/>
                </a:solidFill>
                <a:effectLst/>
                <a:uLnTx/>
                <a:uFillTx/>
                <a:latin typeface="Tuffy" panose="020B0603060100000000" pitchFamily="34" charset="0"/>
                <a:ea typeface="Tuffy" panose="020B0603060100000000" pitchFamily="34" charset="0"/>
                <a:cs typeface="+mj-cs"/>
              </a:rPr>
              <a:t>ccharmon</a:t>
            </a: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 (@flickr.com) - granted under creative commons licence</a:t>
            </a:r>
          </a:p>
        </p:txBody>
      </p:sp>
      <p:pic>
        <p:nvPicPr>
          <p:cNvPr id="13316" name="Picture 2">
            <a:extLst>
              <a:ext uri="{FF2B5EF4-FFF2-40B4-BE49-F238E27FC236}">
                <a16:creationId xmlns:a16="http://schemas.microsoft.com/office/drawing/2014/main" id="{9EA23C15-0844-4B81-82DE-FA963DFC234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14675" y="1463675"/>
            <a:ext cx="5962650" cy="4471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BE78CE32-76F2-40CF-97D2-5EC9C592A510}"/>
              </a:ext>
            </a:extLst>
          </p:cNvPr>
          <p:cNvSpPr>
            <a:spLocks noGrp="1" noChangeArrowheads="1"/>
          </p:cNvSpPr>
          <p:nvPr>
            <p:ph type="title"/>
          </p:nvPr>
        </p:nvSpPr>
        <p:spPr>
          <a:xfrm>
            <a:off x="1981201" y="479426"/>
            <a:ext cx="8220075" cy="993775"/>
          </a:xfrm>
        </p:spPr>
        <p:txBody>
          <a:bodyPr/>
          <a:lstStyle/>
          <a:p>
            <a:r>
              <a:rPr lang="en-GB" altLang="en-US">
                <a:latin typeface="Twinkl"/>
              </a:rPr>
              <a:t>Woodland</a:t>
            </a:r>
          </a:p>
        </p:txBody>
      </p:sp>
      <p:sp>
        <p:nvSpPr>
          <p:cNvPr id="19" name="Title 1">
            <a:extLst>
              <a:ext uri="{FF2B5EF4-FFF2-40B4-BE49-F238E27FC236}">
                <a16:creationId xmlns:a16="http://schemas.microsoft.com/office/drawing/2014/main" id="{457EA523-977F-45AD-8EE0-C0B4CE6D2CC0}"/>
              </a:ext>
            </a:extLst>
          </p:cNvPr>
          <p:cNvSpPr txBox="1">
            <a:spLocks/>
          </p:cNvSpPr>
          <p:nvPr/>
        </p:nvSpPr>
        <p:spPr>
          <a:xfrm>
            <a:off x="2346325" y="6086476"/>
            <a:ext cx="7488238" cy="322263"/>
          </a:xfrm>
          <a:prstGeom prst="rect">
            <a:avLst/>
          </a:prstGeom>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Photo courtesy of </a:t>
            </a:r>
            <a:r>
              <a:rPr kumimoji="0" lang="en-GB" sz="600" b="0" i="0" u="none" strike="noStrike" kern="1200" cap="none" spc="0" normalizeH="0" baseline="0" noProof="0" dirty="0" err="1">
                <a:ln>
                  <a:noFill/>
                </a:ln>
                <a:solidFill>
                  <a:srgbClr val="1C1C1C"/>
                </a:solidFill>
                <a:effectLst/>
                <a:uLnTx/>
                <a:uFillTx/>
                <a:latin typeface="Tuffy" panose="020B0603060100000000" pitchFamily="34" charset="0"/>
                <a:ea typeface="Tuffy" panose="020B0603060100000000" pitchFamily="34" charset="0"/>
                <a:cs typeface="+mj-cs"/>
              </a:rPr>
              <a:t>erwlas</a:t>
            </a: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 (@flickr.com) - granted under creative commons licence</a:t>
            </a:r>
          </a:p>
        </p:txBody>
      </p:sp>
      <p:pic>
        <p:nvPicPr>
          <p:cNvPr id="14340" name="Picture 1">
            <a:extLst>
              <a:ext uri="{FF2B5EF4-FFF2-40B4-BE49-F238E27FC236}">
                <a16:creationId xmlns:a16="http://schemas.microsoft.com/office/drawing/2014/main" id="{900507F1-5AEC-49B7-A19A-9D0F7E2625C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49550" y="1473200"/>
            <a:ext cx="6692900"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334423BC-F950-420D-A82C-8213294ED631}"/>
              </a:ext>
            </a:extLst>
          </p:cNvPr>
          <p:cNvSpPr>
            <a:spLocks noGrp="1" noChangeArrowheads="1"/>
          </p:cNvSpPr>
          <p:nvPr>
            <p:ph type="title"/>
          </p:nvPr>
        </p:nvSpPr>
        <p:spPr>
          <a:xfrm>
            <a:off x="1981201" y="479426"/>
            <a:ext cx="8220075" cy="993775"/>
          </a:xfrm>
        </p:spPr>
        <p:txBody>
          <a:bodyPr/>
          <a:lstStyle/>
          <a:p>
            <a:r>
              <a:rPr lang="en-GB" altLang="en-US">
                <a:latin typeface="Twinkl"/>
              </a:rPr>
              <a:t>Toucan</a:t>
            </a:r>
          </a:p>
        </p:txBody>
      </p:sp>
      <p:sp>
        <p:nvSpPr>
          <p:cNvPr id="19" name="Title 1">
            <a:extLst>
              <a:ext uri="{FF2B5EF4-FFF2-40B4-BE49-F238E27FC236}">
                <a16:creationId xmlns:a16="http://schemas.microsoft.com/office/drawing/2014/main" id="{457EA523-977F-45AD-8EE0-C0B4CE6D2CC0}"/>
              </a:ext>
            </a:extLst>
          </p:cNvPr>
          <p:cNvSpPr txBox="1">
            <a:spLocks/>
          </p:cNvSpPr>
          <p:nvPr/>
        </p:nvSpPr>
        <p:spPr>
          <a:xfrm>
            <a:off x="2346325" y="6086476"/>
            <a:ext cx="7488238" cy="322263"/>
          </a:xfrm>
          <a:prstGeom prst="rect">
            <a:avLst/>
          </a:prstGeom>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Photo courtesy of </a:t>
            </a:r>
            <a:r>
              <a:rPr kumimoji="0" lang="en-GB" sz="600" b="0" i="0" u="none" strike="noStrike" kern="1200" cap="none" spc="0" normalizeH="0" baseline="0" noProof="0" dirty="0" err="1">
                <a:ln>
                  <a:noFill/>
                </a:ln>
                <a:solidFill>
                  <a:srgbClr val="1C1C1C"/>
                </a:solidFill>
                <a:effectLst/>
                <a:uLnTx/>
                <a:uFillTx/>
                <a:latin typeface="Tuffy" panose="020B0603060100000000" pitchFamily="34" charset="0"/>
                <a:ea typeface="Tuffy" panose="020B0603060100000000" pitchFamily="34" charset="0"/>
                <a:cs typeface="+mj-cs"/>
              </a:rPr>
              <a:t>ecollc</a:t>
            </a: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 (@flickr.com) - granted under creative commons licence</a:t>
            </a:r>
          </a:p>
        </p:txBody>
      </p:sp>
      <p:pic>
        <p:nvPicPr>
          <p:cNvPr id="15364" name="Picture 2">
            <a:extLst>
              <a:ext uri="{FF2B5EF4-FFF2-40B4-BE49-F238E27FC236}">
                <a16:creationId xmlns:a16="http://schemas.microsoft.com/office/drawing/2014/main" id="{E7476BE3-4E71-4B02-843B-B3A7947848F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47964" y="1463675"/>
            <a:ext cx="6696075"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9C211F81-9F07-41C5-9F3D-4BF778ECFAF0}"/>
              </a:ext>
            </a:extLst>
          </p:cNvPr>
          <p:cNvSpPr>
            <a:spLocks noGrp="1" noChangeArrowheads="1"/>
          </p:cNvSpPr>
          <p:nvPr>
            <p:ph type="title"/>
          </p:nvPr>
        </p:nvSpPr>
        <p:spPr>
          <a:xfrm>
            <a:off x="1981201" y="479426"/>
            <a:ext cx="8220075" cy="993775"/>
          </a:xfrm>
        </p:spPr>
        <p:txBody>
          <a:bodyPr/>
          <a:lstStyle/>
          <a:p>
            <a:r>
              <a:rPr lang="en-GB" altLang="en-US">
                <a:latin typeface="Twinkl"/>
              </a:rPr>
              <a:t>Elephants</a:t>
            </a:r>
          </a:p>
        </p:txBody>
      </p:sp>
      <p:sp>
        <p:nvSpPr>
          <p:cNvPr id="19" name="Title 1">
            <a:extLst>
              <a:ext uri="{FF2B5EF4-FFF2-40B4-BE49-F238E27FC236}">
                <a16:creationId xmlns:a16="http://schemas.microsoft.com/office/drawing/2014/main" id="{457EA523-977F-45AD-8EE0-C0B4CE6D2CC0}"/>
              </a:ext>
            </a:extLst>
          </p:cNvPr>
          <p:cNvSpPr txBox="1">
            <a:spLocks/>
          </p:cNvSpPr>
          <p:nvPr/>
        </p:nvSpPr>
        <p:spPr>
          <a:xfrm>
            <a:off x="2346325" y="6086476"/>
            <a:ext cx="7488238" cy="322263"/>
          </a:xfrm>
          <a:prstGeom prst="rect">
            <a:avLst/>
          </a:prstGeom>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Photo courtesy of </a:t>
            </a:r>
            <a:r>
              <a:rPr kumimoji="0" lang="en-GB" sz="600" b="0" i="0" u="none" strike="noStrike" kern="1200" cap="none" spc="0" normalizeH="0" baseline="0" noProof="0" dirty="0" err="1">
                <a:ln>
                  <a:noFill/>
                </a:ln>
                <a:solidFill>
                  <a:srgbClr val="1C1C1C"/>
                </a:solidFill>
                <a:effectLst/>
                <a:uLnTx/>
                <a:uFillTx/>
                <a:latin typeface="Tuffy" panose="020B0603060100000000" pitchFamily="34" charset="0"/>
                <a:ea typeface="Tuffy" panose="020B0603060100000000" pitchFamily="34" charset="0"/>
                <a:cs typeface="+mj-cs"/>
              </a:rPr>
              <a:t>ecollc</a:t>
            </a: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 (@flickr.com) - granted under creative commons licence</a:t>
            </a:r>
          </a:p>
        </p:txBody>
      </p:sp>
      <p:pic>
        <p:nvPicPr>
          <p:cNvPr id="16388" name="Picture 1">
            <a:extLst>
              <a:ext uri="{FF2B5EF4-FFF2-40B4-BE49-F238E27FC236}">
                <a16:creationId xmlns:a16="http://schemas.microsoft.com/office/drawing/2014/main" id="{F1721E68-DFEE-417A-BB00-4D0795AEA50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47964" y="1462089"/>
            <a:ext cx="6696075" cy="4465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3F743A86-AB7E-4D3B-9701-19FD9B90D9CD}"/>
              </a:ext>
            </a:extLst>
          </p:cNvPr>
          <p:cNvSpPr>
            <a:spLocks noGrp="1" noChangeArrowheads="1"/>
          </p:cNvSpPr>
          <p:nvPr>
            <p:ph type="title"/>
          </p:nvPr>
        </p:nvSpPr>
        <p:spPr>
          <a:xfrm>
            <a:off x="1981201" y="479426"/>
            <a:ext cx="8220075" cy="993775"/>
          </a:xfrm>
        </p:spPr>
        <p:txBody>
          <a:bodyPr/>
          <a:lstStyle/>
          <a:p>
            <a:r>
              <a:rPr lang="en-GB" altLang="en-US">
                <a:latin typeface="Twinkl"/>
              </a:rPr>
              <a:t>Camel</a:t>
            </a:r>
          </a:p>
        </p:txBody>
      </p:sp>
      <p:sp>
        <p:nvSpPr>
          <p:cNvPr id="19" name="Title 1">
            <a:extLst>
              <a:ext uri="{FF2B5EF4-FFF2-40B4-BE49-F238E27FC236}">
                <a16:creationId xmlns:a16="http://schemas.microsoft.com/office/drawing/2014/main" id="{457EA523-977F-45AD-8EE0-C0B4CE6D2CC0}"/>
              </a:ext>
            </a:extLst>
          </p:cNvPr>
          <p:cNvSpPr txBox="1">
            <a:spLocks/>
          </p:cNvSpPr>
          <p:nvPr/>
        </p:nvSpPr>
        <p:spPr>
          <a:xfrm>
            <a:off x="2346325" y="6086476"/>
            <a:ext cx="7488238" cy="322263"/>
          </a:xfrm>
          <a:prstGeom prst="rect">
            <a:avLst/>
          </a:prstGeom>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Photo courtesy of Liam (@flickr.com) - granted under creative commons licence</a:t>
            </a:r>
          </a:p>
        </p:txBody>
      </p:sp>
      <p:pic>
        <p:nvPicPr>
          <p:cNvPr id="17412" name="Picture 3">
            <a:extLst>
              <a:ext uri="{FF2B5EF4-FFF2-40B4-BE49-F238E27FC236}">
                <a16:creationId xmlns:a16="http://schemas.microsoft.com/office/drawing/2014/main" id="{3EA43EB5-B73D-44EF-8C4E-175C3AFAC8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6375" y="1462089"/>
            <a:ext cx="6699250" cy="4465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A23EF537-EEC8-43F1-B228-B6B59A761806}"/>
              </a:ext>
            </a:extLst>
          </p:cNvPr>
          <p:cNvSpPr>
            <a:spLocks noGrp="1" noChangeArrowheads="1"/>
          </p:cNvSpPr>
          <p:nvPr>
            <p:ph type="title"/>
          </p:nvPr>
        </p:nvSpPr>
        <p:spPr>
          <a:xfrm>
            <a:off x="1981201" y="479426"/>
            <a:ext cx="8220075" cy="993775"/>
          </a:xfrm>
        </p:spPr>
        <p:txBody>
          <a:bodyPr/>
          <a:lstStyle/>
          <a:p>
            <a:r>
              <a:rPr lang="en-GB" altLang="en-US">
                <a:latin typeface="Twinkl"/>
              </a:rPr>
              <a:t>Polar Bear</a:t>
            </a:r>
          </a:p>
        </p:txBody>
      </p:sp>
      <p:sp>
        <p:nvSpPr>
          <p:cNvPr id="19" name="Title 1">
            <a:extLst>
              <a:ext uri="{FF2B5EF4-FFF2-40B4-BE49-F238E27FC236}">
                <a16:creationId xmlns:a16="http://schemas.microsoft.com/office/drawing/2014/main" id="{457EA523-977F-45AD-8EE0-C0B4CE6D2CC0}"/>
              </a:ext>
            </a:extLst>
          </p:cNvPr>
          <p:cNvSpPr txBox="1">
            <a:spLocks/>
          </p:cNvSpPr>
          <p:nvPr/>
        </p:nvSpPr>
        <p:spPr>
          <a:xfrm>
            <a:off x="2346325" y="6086476"/>
            <a:ext cx="7488238" cy="322263"/>
          </a:xfrm>
          <a:prstGeom prst="rect">
            <a:avLst/>
          </a:prstGeom>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Photo courtesy of </a:t>
            </a:r>
            <a:r>
              <a:rPr kumimoji="0" lang="en-GB" sz="600" b="0" i="0" u="none" strike="noStrike" kern="1200" cap="none" spc="0" normalizeH="0" baseline="0" noProof="0" dirty="0" err="1">
                <a:ln>
                  <a:noFill/>
                </a:ln>
                <a:solidFill>
                  <a:srgbClr val="1C1C1C"/>
                </a:solidFill>
                <a:effectLst/>
                <a:uLnTx/>
                <a:uFillTx/>
                <a:latin typeface="Tuffy" panose="020B0603060100000000" pitchFamily="34" charset="0"/>
                <a:ea typeface="Tuffy" panose="020B0603060100000000" pitchFamily="34" charset="0"/>
                <a:cs typeface="+mj-cs"/>
              </a:rPr>
              <a:t>frubyblossom</a:t>
            </a: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 (@flickr.com) - granted under creative commons licence</a:t>
            </a:r>
          </a:p>
        </p:txBody>
      </p:sp>
      <p:pic>
        <p:nvPicPr>
          <p:cNvPr id="18436" name="Picture 1">
            <a:extLst>
              <a:ext uri="{FF2B5EF4-FFF2-40B4-BE49-F238E27FC236}">
                <a16:creationId xmlns:a16="http://schemas.microsoft.com/office/drawing/2014/main" id="{71325D13-C1E6-4749-AC32-2D31705CF1E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36850" y="1447801"/>
            <a:ext cx="6718300" cy="447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22FB9218-51D3-409B-80C7-9C86D9A970A5}"/>
              </a:ext>
            </a:extLst>
          </p:cNvPr>
          <p:cNvSpPr>
            <a:spLocks noGrp="1" noChangeArrowheads="1"/>
          </p:cNvSpPr>
          <p:nvPr>
            <p:ph type="title"/>
          </p:nvPr>
        </p:nvSpPr>
        <p:spPr>
          <a:xfrm>
            <a:off x="1981201" y="479426"/>
            <a:ext cx="8220075" cy="993775"/>
          </a:xfrm>
        </p:spPr>
        <p:txBody>
          <a:bodyPr/>
          <a:lstStyle/>
          <a:p>
            <a:r>
              <a:rPr lang="en-GB" altLang="en-US">
                <a:latin typeface="Twinkl"/>
              </a:rPr>
              <a:t>Octopus</a:t>
            </a:r>
          </a:p>
        </p:txBody>
      </p:sp>
      <p:sp>
        <p:nvSpPr>
          <p:cNvPr id="19" name="Title 1">
            <a:extLst>
              <a:ext uri="{FF2B5EF4-FFF2-40B4-BE49-F238E27FC236}">
                <a16:creationId xmlns:a16="http://schemas.microsoft.com/office/drawing/2014/main" id="{457EA523-977F-45AD-8EE0-C0B4CE6D2CC0}"/>
              </a:ext>
            </a:extLst>
          </p:cNvPr>
          <p:cNvSpPr txBox="1">
            <a:spLocks/>
          </p:cNvSpPr>
          <p:nvPr/>
        </p:nvSpPr>
        <p:spPr>
          <a:xfrm>
            <a:off x="2346325" y="6086476"/>
            <a:ext cx="7488238" cy="322263"/>
          </a:xfrm>
          <a:prstGeom prst="rect">
            <a:avLst/>
          </a:prstGeom>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Photo courtesy of Morten </a:t>
            </a:r>
            <a:r>
              <a:rPr kumimoji="0" lang="en-GB" sz="600" b="0" i="0" u="none" strike="noStrike" kern="1200" cap="none" spc="0" normalizeH="0" baseline="0" noProof="0" dirty="0" err="1">
                <a:ln>
                  <a:noFill/>
                </a:ln>
                <a:solidFill>
                  <a:srgbClr val="1C1C1C"/>
                </a:solidFill>
                <a:effectLst/>
                <a:uLnTx/>
                <a:uFillTx/>
                <a:latin typeface="Tuffy" panose="020B0603060100000000" pitchFamily="34" charset="0"/>
                <a:ea typeface="Tuffy" panose="020B0603060100000000" pitchFamily="34" charset="0"/>
                <a:cs typeface="+mj-cs"/>
              </a:rPr>
              <a:t>Brekkevold</a:t>
            </a: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 (@flickr.com) - granted under creative commons licence</a:t>
            </a:r>
          </a:p>
        </p:txBody>
      </p:sp>
      <p:pic>
        <p:nvPicPr>
          <p:cNvPr id="19460" name="Picture 2">
            <a:extLst>
              <a:ext uri="{FF2B5EF4-FFF2-40B4-BE49-F238E27FC236}">
                <a16:creationId xmlns:a16="http://schemas.microsoft.com/office/drawing/2014/main" id="{BB8DDDFF-BAF8-4FE1-8FBC-0D12E9215C4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22564" y="1447801"/>
            <a:ext cx="6746875" cy="447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1472180E-765A-44F5-A264-A9D645B4AC71}"/>
              </a:ext>
            </a:extLst>
          </p:cNvPr>
          <p:cNvSpPr>
            <a:spLocks noGrp="1" noChangeArrowheads="1"/>
          </p:cNvSpPr>
          <p:nvPr>
            <p:ph type="title"/>
          </p:nvPr>
        </p:nvSpPr>
        <p:spPr>
          <a:xfrm>
            <a:off x="1981201" y="479426"/>
            <a:ext cx="8220075" cy="993775"/>
          </a:xfrm>
        </p:spPr>
        <p:txBody>
          <a:bodyPr/>
          <a:lstStyle/>
          <a:p>
            <a:r>
              <a:rPr lang="en-GB" altLang="en-US">
                <a:latin typeface="Twinkl"/>
              </a:rPr>
              <a:t>Badger</a:t>
            </a:r>
          </a:p>
        </p:txBody>
      </p:sp>
      <p:sp>
        <p:nvSpPr>
          <p:cNvPr id="19" name="Title 1">
            <a:extLst>
              <a:ext uri="{FF2B5EF4-FFF2-40B4-BE49-F238E27FC236}">
                <a16:creationId xmlns:a16="http://schemas.microsoft.com/office/drawing/2014/main" id="{457EA523-977F-45AD-8EE0-C0B4CE6D2CC0}"/>
              </a:ext>
            </a:extLst>
          </p:cNvPr>
          <p:cNvSpPr txBox="1">
            <a:spLocks/>
          </p:cNvSpPr>
          <p:nvPr/>
        </p:nvSpPr>
        <p:spPr>
          <a:xfrm>
            <a:off x="2346325" y="6086476"/>
            <a:ext cx="7488238" cy="322263"/>
          </a:xfrm>
          <a:prstGeom prst="rect">
            <a:avLst/>
          </a:prstGeom>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Photo courtesy of </a:t>
            </a:r>
            <a:r>
              <a:rPr kumimoji="0" lang="en-GB" sz="600" b="0" i="0" u="none" strike="noStrike" kern="1200" cap="none" spc="0" normalizeH="0" baseline="0" noProof="0" dirty="0" err="1">
                <a:ln>
                  <a:noFill/>
                </a:ln>
                <a:solidFill>
                  <a:srgbClr val="1C1C1C"/>
                </a:solidFill>
                <a:effectLst/>
                <a:uLnTx/>
                <a:uFillTx/>
                <a:latin typeface="Tuffy" panose="020B0603060100000000" pitchFamily="34" charset="0"/>
                <a:ea typeface="Tuffy" panose="020B0603060100000000" pitchFamily="34" charset="0"/>
                <a:cs typeface="+mj-cs"/>
              </a:rPr>
              <a:t>Fryerman</a:t>
            </a: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 (@flickr.com) - granted under creative commons licence</a:t>
            </a:r>
          </a:p>
        </p:txBody>
      </p:sp>
      <p:pic>
        <p:nvPicPr>
          <p:cNvPr id="20484" name="Picture 1">
            <a:extLst>
              <a:ext uri="{FF2B5EF4-FFF2-40B4-BE49-F238E27FC236}">
                <a16:creationId xmlns:a16="http://schemas.microsoft.com/office/drawing/2014/main" id="{A2B30AD4-78DA-499B-829E-D683FEB41B4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11500" y="1452563"/>
            <a:ext cx="5969000" cy="447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3C994292-9507-440B-B27B-1E1567642DDD}"/>
              </a:ext>
            </a:extLst>
          </p:cNvPr>
          <p:cNvSpPr>
            <a:spLocks noGrp="1" noChangeArrowheads="1"/>
          </p:cNvSpPr>
          <p:nvPr>
            <p:ph type="title"/>
          </p:nvPr>
        </p:nvSpPr>
        <p:spPr>
          <a:xfrm>
            <a:off x="1981201" y="479426"/>
            <a:ext cx="8220075" cy="993775"/>
          </a:xfrm>
        </p:spPr>
        <p:txBody>
          <a:bodyPr/>
          <a:lstStyle/>
          <a:p>
            <a:r>
              <a:rPr lang="en-GB" altLang="en-US">
                <a:latin typeface="Twinkl"/>
              </a:rPr>
              <a:t>Butterfly</a:t>
            </a:r>
          </a:p>
        </p:txBody>
      </p:sp>
      <p:sp>
        <p:nvSpPr>
          <p:cNvPr id="19" name="Title 1">
            <a:extLst>
              <a:ext uri="{FF2B5EF4-FFF2-40B4-BE49-F238E27FC236}">
                <a16:creationId xmlns:a16="http://schemas.microsoft.com/office/drawing/2014/main" id="{457EA523-977F-45AD-8EE0-C0B4CE6D2CC0}"/>
              </a:ext>
            </a:extLst>
          </p:cNvPr>
          <p:cNvSpPr txBox="1">
            <a:spLocks/>
          </p:cNvSpPr>
          <p:nvPr/>
        </p:nvSpPr>
        <p:spPr>
          <a:xfrm>
            <a:off x="2346325" y="6086476"/>
            <a:ext cx="7488238" cy="322263"/>
          </a:xfrm>
          <a:prstGeom prst="rect">
            <a:avLst/>
          </a:prstGeom>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Photo courtesy of </a:t>
            </a:r>
            <a:r>
              <a:rPr kumimoji="0" lang="en-GB" sz="600" b="0" i="0" u="none" strike="noStrike" kern="1200" cap="none" spc="0" normalizeH="0" baseline="0" noProof="0" dirty="0" err="1">
                <a:ln>
                  <a:noFill/>
                </a:ln>
                <a:solidFill>
                  <a:srgbClr val="1C1C1C"/>
                </a:solidFill>
                <a:effectLst/>
                <a:uLnTx/>
                <a:uFillTx/>
                <a:latin typeface="Tuffy" panose="020B0603060100000000" pitchFamily="34" charset="0"/>
                <a:ea typeface="Tuffy" panose="020B0603060100000000" pitchFamily="34" charset="0"/>
                <a:cs typeface="+mj-cs"/>
              </a:rPr>
              <a:t>whologwhy</a:t>
            </a: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 (@flickr.com) - granted under creative commons licence</a:t>
            </a:r>
          </a:p>
        </p:txBody>
      </p:sp>
      <p:pic>
        <p:nvPicPr>
          <p:cNvPr id="21508" name="Picture 1">
            <a:extLst>
              <a:ext uri="{FF2B5EF4-FFF2-40B4-BE49-F238E27FC236}">
                <a16:creationId xmlns:a16="http://schemas.microsoft.com/office/drawing/2014/main" id="{607B770A-F770-436F-9A0A-48F2B370E7C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20975" y="1447801"/>
            <a:ext cx="6738938" cy="447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093D2CD7-9B0E-45E8-A42D-DE544B4FCE10}"/>
              </a:ext>
            </a:extLst>
          </p:cNvPr>
          <p:cNvSpPr>
            <a:spLocks noGrp="1" noChangeArrowheads="1"/>
          </p:cNvSpPr>
          <p:nvPr>
            <p:ph type="title"/>
          </p:nvPr>
        </p:nvSpPr>
        <p:spPr>
          <a:xfrm>
            <a:off x="1981201" y="479426"/>
            <a:ext cx="8220075" cy="993775"/>
          </a:xfrm>
        </p:spPr>
        <p:txBody>
          <a:bodyPr/>
          <a:lstStyle/>
          <a:p>
            <a:r>
              <a:rPr lang="en-GB" altLang="en-US">
                <a:latin typeface="Twinkl"/>
              </a:rPr>
              <a:t>Hawk</a:t>
            </a:r>
          </a:p>
        </p:txBody>
      </p:sp>
      <p:sp>
        <p:nvSpPr>
          <p:cNvPr id="19" name="Title 1">
            <a:extLst>
              <a:ext uri="{FF2B5EF4-FFF2-40B4-BE49-F238E27FC236}">
                <a16:creationId xmlns:a16="http://schemas.microsoft.com/office/drawing/2014/main" id="{457EA523-977F-45AD-8EE0-C0B4CE6D2CC0}"/>
              </a:ext>
            </a:extLst>
          </p:cNvPr>
          <p:cNvSpPr txBox="1">
            <a:spLocks/>
          </p:cNvSpPr>
          <p:nvPr/>
        </p:nvSpPr>
        <p:spPr>
          <a:xfrm>
            <a:off x="2346325" y="6086476"/>
            <a:ext cx="7488238" cy="322263"/>
          </a:xfrm>
          <a:prstGeom prst="rect">
            <a:avLst/>
          </a:prstGeom>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Photo courtesy of </a:t>
            </a:r>
            <a:r>
              <a:rPr kumimoji="0" lang="en-GB" sz="600" b="0" i="0" u="none" strike="noStrike" kern="1200" cap="none" spc="0" normalizeH="0" baseline="0" noProof="0" dirty="0" err="1">
                <a:ln>
                  <a:noFill/>
                </a:ln>
                <a:solidFill>
                  <a:srgbClr val="1C1C1C"/>
                </a:solidFill>
                <a:effectLst/>
                <a:uLnTx/>
                <a:uFillTx/>
                <a:latin typeface="Tuffy" panose="020B0603060100000000" pitchFamily="34" charset="0"/>
                <a:ea typeface="Tuffy" panose="020B0603060100000000" pitchFamily="34" charset="0"/>
                <a:cs typeface="+mj-cs"/>
              </a:rPr>
              <a:t>fyngyrz</a:t>
            </a: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 (@flickr.com) - granted under creative commons licence</a:t>
            </a:r>
          </a:p>
        </p:txBody>
      </p:sp>
      <p:pic>
        <p:nvPicPr>
          <p:cNvPr id="22532" name="Picture 2">
            <a:extLst>
              <a:ext uri="{FF2B5EF4-FFF2-40B4-BE49-F238E27FC236}">
                <a16:creationId xmlns:a16="http://schemas.microsoft.com/office/drawing/2014/main" id="{1C991BEC-BC77-4FB4-AE10-4B471899A4A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43200" y="1449389"/>
            <a:ext cx="6705600" cy="447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F1534E2B-08F4-48D7-B09D-8828BE59F1EC}"/>
              </a:ext>
            </a:extLst>
          </p:cNvPr>
          <p:cNvSpPr>
            <a:spLocks noGrp="1" noChangeArrowheads="1"/>
          </p:cNvSpPr>
          <p:nvPr>
            <p:ph type="title"/>
          </p:nvPr>
        </p:nvSpPr>
        <p:spPr>
          <a:xfrm>
            <a:off x="1981201" y="479426"/>
            <a:ext cx="8220075" cy="993775"/>
          </a:xfrm>
        </p:spPr>
        <p:txBody>
          <a:bodyPr/>
          <a:lstStyle/>
          <a:p>
            <a:r>
              <a:rPr lang="en-GB" altLang="en-US">
                <a:latin typeface="Twinkl"/>
              </a:rPr>
              <a:t>Spider</a:t>
            </a:r>
          </a:p>
        </p:txBody>
      </p:sp>
      <p:sp>
        <p:nvSpPr>
          <p:cNvPr id="19" name="Title 1">
            <a:extLst>
              <a:ext uri="{FF2B5EF4-FFF2-40B4-BE49-F238E27FC236}">
                <a16:creationId xmlns:a16="http://schemas.microsoft.com/office/drawing/2014/main" id="{457EA523-977F-45AD-8EE0-C0B4CE6D2CC0}"/>
              </a:ext>
            </a:extLst>
          </p:cNvPr>
          <p:cNvSpPr txBox="1">
            <a:spLocks/>
          </p:cNvSpPr>
          <p:nvPr/>
        </p:nvSpPr>
        <p:spPr>
          <a:xfrm>
            <a:off x="2346325" y="6086476"/>
            <a:ext cx="7488238" cy="322263"/>
          </a:xfrm>
          <a:prstGeom prst="rect">
            <a:avLst/>
          </a:prstGeom>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Photo courtesy of </a:t>
            </a:r>
            <a:r>
              <a:rPr kumimoji="0" lang="en-GB" sz="600" b="0" i="0" u="none" strike="noStrike" kern="1200" cap="none" spc="0" normalizeH="0" baseline="0" noProof="0" dirty="0" err="1">
                <a:ln>
                  <a:noFill/>
                </a:ln>
                <a:solidFill>
                  <a:srgbClr val="1C1C1C"/>
                </a:solidFill>
                <a:effectLst/>
                <a:uLnTx/>
                <a:uFillTx/>
                <a:latin typeface="Tuffy" panose="020B0603060100000000" pitchFamily="34" charset="0"/>
                <a:ea typeface="Tuffy" panose="020B0603060100000000" pitchFamily="34" charset="0"/>
                <a:cs typeface="+mj-cs"/>
              </a:rPr>
              <a:t>e_monk</a:t>
            </a:r>
            <a:r>
              <a:rPr kumimoji="0" lang="en-GB" sz="600" b="0" i="0" u="none" strike="noStrike" kern="1200" cap="none" spc="0" normalizeH="0" baseline="0" noProof="0" dirty="0">
                <a:ln>
                  <a:noFill/>
                </a:ln>
                <a:solidFill>
                  <a:srgbClr val="1C1C1C"/>
                </a:solidFill>
                <a:effectLst/>
                <a:uLnTx/>
                <a:uFillTx/>
                <a:latin typeface="Tuffy" panose="020B0603060100000000" pitchFamily="34" charset="0"/>
                <a:ea typeface="Tuffy" panose="020B0603060100000000" pitchFamily="34" charset="0"/>
                <a:cs typeface="+mj-cs"/>
              </a:rPr>
              <a:t> (@flickr.com) - granted under creative commons licence</a:t>
            </a:r>
          </a:p>
        </p:txBody>
      </p:sp>
      <p:pic>
        <p:nvPicPr>
          <p:cNvPr id="23556" name="Picture 1">
            <a:extLst>
              <a:ext uri="{FF2B5EF4-FFF2-40B4-BE49-F238E27FC236}">
                <a16:creationId xmlns:a16="http://schemas.microsoft.com/office/drawing/2014/main" id="{B9F1E61F-09C9-457B-B11C-0E162025BC9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41614" y="1449389"/>
            <a:ext cx="6708775" cy="447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otalTime>0</TotalTime>
  <Words>1726</Words>
  <Application>Microsoft Office PowerPoint</Application>
  <PresentationFormat>Widescreen</PresentationFormat>
  <Paragraphs>107</Paragraphs>
  <Slides>29</Slides>
  <Notes>3</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29</vt:i4>
      </vt:variant>
    </vt:vector>
  </HeadingPairs>
  <TitlesOfParts>
    <vt:vector size="38" baseType="lpstr">
      <vt:lpstr>Arial</vt:lpstr>
      <vt:lpstr>Calibri</vt:lpstr>
      <vt:lpstr>CCW Cursive Writing 7</vt:lpstr>
      <vt:lpstr>Comic Sans MS</vt:lpstr>
      <vt:lpstr>Tuffy</vt:lpstr>
      <vt:lpstr>Twinkl</vt:lpstr>
      <vt:lpstr>Wingdings</vt:lpstr>
      <vt:lpstr>1_Office Theme</vt:lpstr>
      <vt:lpstr>2_Office Theme</vt:lpstr>
      <vt:lpstr>Tuesday 7th July </vt:lpstr>
      <vt:lpstr>PowerPoint Presentation</vt:lpstr>
      <vt:lpstr>Extreme survival</vt:lpstr>
      <vt:lpstr>PowerPoint Presentation</vt:lpstr>
      <vt:lpstr>PowerPoint Presentation</vt:lpstr>
      <vt:lpstr>http://www.bbc.co.uk/education/clips/z8sjxnb  </vt:lpstr>
      <vt:lpstr>Features of a camel that make it survive in the desert…</vt:lpstr>
      <vt:lpstr>https://www.youtube.com/watch?v=YX8VQIJVpTg  </vt:lpstr>
      <vt:lpstr>How do penguins survive in Antarctica? </vt:lpstr>
      <vt:lpstr>How do they survive?</vt:lpstr>
      <vt:lpstr>Design your own survivor</vt:lpstr>
      <vt:lpstr>Task</vt:lpstr>
      <vt:lpstr>PowerPoint Presentation</vt:lpstr>
      <vt:lpstr>Rainforest</vt:lpstr>
      <vt:lpstr>Desert</vt:lpstr>
      <vt:lpstr>Mountains</vt:lpstr>
      <vt:lpstr>African Plains</vt:lpstr>
      <vt:lpstr>Arctic</vt:lpstr>
      <vt:lpstr>Corals</vt:lpstr>
      <vt:lpstr>Woodland</vt:lpstr>
      <vt:lpstr>Toucan</vt:lpstr>
      <vt:lpstr>Elephants</vt:lpstr>
      <vt:lpstr>Camel</vt:lpstr>
      <vt:lpstr>Polar Bear</vt:lpstr>
      <vt:lpstr>Octopus</vt:lpstr>
      <vt:lpstr>Badger</vt:lpstr>
      <vt:lpstr>Butterfly</vt:lpstr>
      <vt:lpstr>Hawk</vt:lpstr>
      <vt:lpstr>Spider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7th July </dc:title>
  <dc:creator>teacher</dc:creator>
  <cp:lastModifiedBy>teacher</cp:lastModifiedBy>
  <cp:revision>2</cp:revision>
  <dcterms:created xsi:type="dcterms:W3CDTF">2020-06-29T15:15:29Z</dcterms:created>
  <dcterms:modified xsi:type="dcterms:W3CDTF">2020-07-03T10:28:24Z</dcterms:modified>
</cp:coreProperties>
</file>