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tiff" ContentType="image/tif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56" r:id="rId3"/>
    <p:sldId id="307" r:id="rId4"/>
    <p:sldId id="275" r:id="rId5"/>
    <p:sldId id="278" r:id="rId6"/>
    <p:sldId id="281" r:id="rId7"/>
    <p:sldId id="276" r:id="rId8"/>
    <p:sldId id="277" r:id="rId9"/>
    <p:sldId id="30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12" autoAdjust="0"/>
    <p:restoredTop sz="94660"/>
  </p:normalViewPr>
  <p:slideViewPr>
    <p:cSldViewPr snapToGrid="0">
      <p:cViewPr varScale="1">
        <p:scale>
          <a:sx n="65" d="100"/>
          <a:sy n="65" d="100"/>
        </p:scale>
        <p:origin x="84"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000" dirty="0">
              <a:latin typeface="XCCW Joined 7a" panose="03050602040000000000" pitchFamily="66" charset="0"/>
            </a:rPr>
            <a:t>SEN Support</a:t>
          </a:r>
        </a:p>
        <a:p>
          <a:r>
            <a:rPr lang="en-US" sz="2000" dirty="0">
              <a:latin typeface="XCCW Joined 7a" panose="03050602040000000000" pitchFamily="66" charset="0"/>
            </a:rPr>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latin typeface="XCCW Joined 7a" panose="03050602040000000000" pitchFamily="66" charset="0"/>
            </a:rPr>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400" dirty="0">
              <a:latin typeface="XCCW Joined 7a" panose="03050602040000000000" pitchFamily="66" charset="0"/>
            </a:rPr>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latin typeface="XCCW Joined 7a" panose="03050602040000000000" pitchFamily="66" charset="0"/>
            </a:rPr>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000" dirty="0">
            <a:latin typeface="XCCW Joined 7a" panose="03050602040000000000" pitchFamily="66" charset="0"/>
          </a:endParaRPr>
        </a:p>
        <a:p>
          <a:r>
            <a:rPr lang="en-US" sz="1200" b="1" dirty="0">
              <a:latin typeface="XCCW Joined 7a" panose="03050602040000000000" pitchFamily="66" charset="0"/>
            </a:rPr>
            <a:t>EHCP’s</a:t>
          </a:r>
        </a:p>
        <a:p>
          <a:r>
            <a:rPr lang="en-US" sz="1200" b="1" dirty="0">
              <a:latin typeface="XCCW Joined 7a" panose="03050602040000000000" pitchFamily="66" charset="0"/>
            </a:rPr>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X="97983" custScaleY="117081" custLinFactNeighborX="-730">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custScaleX="100246">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3808233" y="0"/>
          <a:ext cx="2180837" cy="999215"/>
        </a:xfrm>
        <a:prstGeom prst="trapezoid">
          <a:avLst>
            <a:gd name="adj" fmla="val 111374"/>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dirty="0">
            <a:latin typeface="XCCW Joined 7a" panose="03050602040000000000" pitchFamily="66" charset="0"/>
          </a:endParaRPr>
        </a:p>
        <a:p>
          <a:pPr marL="0" lvl="0" indent="0" algn="ctr" defTabSz="889000">
            <a:lnSpc>
              <a:spcPct val="90000"/>
            </a:lnSpc>
            <a:spcBef>
              <a:spcPct val="0"/>
            </a:spcBef>
            <a:spcAft>
              <a:spcPct val="35000"/>
            </a:spcAft>
            <a:buNone/>
          </a:pPr>
          <a:r>
            <a:rPr lang="en-US" sz="1200" b="1" kern="1200" dirty="0">
              <a:latin typeface="XCCW Joined 7a" panose="03050602040000000000" pitchFamily="66" charset="0"/>
            </a:rPr>
            <a:t>EHCP’s</a:t>
          </a:r>
        </a:p>
        <a:p>
          <a:pPr marL="0" lvl="0" indent="0" algn="ctr" defTabSz="889000">
            <a:lnSpc>
              <a:spcPct val="90000"/>
            </a:lnSpc>
            <a:spcBef>
              <a:spcPct val="0"/>
            </a:spcBef>
            <a:spcAft>
              <a:spcPct val="35000"/>
            </a:spcAft>
            <a:buNone/>
          </a:pPr>
          <a:r>
            <a:rPr lang="en-US" sz="1200" b="1" kern="1200" dirty="0">
              <a:latin typeface="XCCW Joined 7a" panose="03050602040000000000" pitchFamily="66" charset="0"/>
            </a:rPr>
            <a:t>Specialist</a:t>
          </a:r>
        </a:p>
      </dsp:txBody>
      <dsp:txXfrm>
        <a:off x="3808233" y="0"/>
        <a:ext cx="2180837" cy="999215"/>
      </dsp:txXfrm>
    </dsp:sp>
    <dsp:sp modelId="{2BA592B7-5AEA-4B41-AAFF-99CC2F351E7B}">
      <dsp:nvSpPr>
        <dsp:cNvPr id="0" name=""/>
        <dsp:cNvSpPr/>
      </dsp:nvSpPr>
      <dsp:spPr>
        <a:xfrm>
          <a:off x="2815623" y="1014065"/>
          <a:ext cx="4126747" cy="853439"/>
        </a:xfrm>
        <a:prstGeom prst="trapezoid">
          <a:avLst>
            <a:gd name="adj" fmla="val 111374"/>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XCCW Joined 7a" panose="03050602040000000000" pitchFamily="66" charset="0"/>
            </a:rPr>
            <a:t>High Needs Funding</a:t>
          </a:r>
        </a:p>
      </dsp:txBody>
      <dsp:txXfrm>
        <a:off x="3537804" y="1014065"/>
        <a:ext cx="2682385" cy="853439"/>
      </dsp:txXfrm>
    </dsp:sp>
    <dsp:sp modelId="{757098AE-F6B3-4A87-A5DC-13722A00D83E}">
      <dsp:nvSpPr>
        <dsp:cNvPr id="0" name=""/>
        <dsp:cNvSpPr/>
      </dsp:nvSpPr>
      <dsp:spPr>
        <a:xfrm>
          <a:off x="1893603" y="1852655"/>
          <a:ext cx="6042593" cy="853439"/>
        </a:xfrm>
        <a:prstGeom prst="trapezoid">
          <a:avLst>
            <a:gd name="adj" fmla="val 111374"/>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XCCW Joined 7a" panose="03050602040000000000" pitchFamily="66" charset="0"/>
            </a:rPr>
            <a:t>SEN Support</a:t>
          </a:r>
        </a:p>
        <a:p>
          <a:pPr marL="0" lvl="0" indent="0" algn="ctr" defTabSz="889000">
            <a:lnSpc>
              <a:spcPct val="90000"/>
            </a:lnSpc>
            <a:spcBef>
              <a:spcPct val="0"/>
            </a:spcBef>
            <a:spcAft>
              <a:spcPct val="35000"/>
            </a:spcAft>
            <a:buNone/>
          </a:pPr>
          <a:r>
            <a:rPr lang="en-US" sz="2000" kern="1200" dirty="0">
              <a:latin typeface="XCCW Joined 7a" panose="03050602040000000000" pitchFamily="66" charset="0"/>
            </a:rPr>
            <a:t>Targeted Support</a:t>
          </a:r>
        </a:p>
      </dsp:txBody>
      <dsp:txXfrm>
        <a:off x="2951057" y="1852655"/>
        <a:ext cx="3927685" cy="853439"/>
      </dsp:txXfrm>
    </dsp:sp>
    <dsp:sp modelId="{D74C3C4E-93EE-469B-821E-6315587D3C3C}">
      <dsp:nvSpPr>
        <dsp:cNvPr id="0" name=""/>
        <dsp:cNvSpPr/>
      </dsp:nvSpPr>
      <dsp:spPr>
        <a:xfrm>
          <a:off x="950508" y="2706094"/>
          <a:ext cx="7928782" cy="853439"/>
        </a:xfrm>
        <a:prstGeom prst="trapezoid">
          <a:avLst>
            <a:gd name="adj" fmla="val 111374"/>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latin typeface="XCCW Joined 7a" panose="03050602040000000000" pitchFamily="66" charset="0"/>
            </a:rPr>
            <a:t>Enhanced Quality First </a:t>
          </a:r>
        </a:p>
      </dsp:txBody>
      <dsp:txXfrm>
        <a:off x="2338045" y="2706094"/>
        <a:ext cx="5153708" cy="853439"/>
      </dsp:txXfrm>
    </dsp:sp>
    <dsp:sp modelId="{DE5806A3-17B2-4A4C-BF40-3EDA4692F54F}">
      <dsp:nvSpPr>
        <dsp:cNvPr id="0" name=""/>
        <dsp:cNvSpPr/>
      </dsp:nvSpPr>
      <dsp:spPr>
        <a:xfrm>
          <a:off x="0" y="3559534"/>
          <a:ext cx="9829799" cy="853439"/>
        </a:xfrm>
        <a:prstGeom prst="trapezoid">
          <a:avLst>
            <a:gd name="adj" fmla="val 111374"/>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XCCW Joined 7a" panose="03050602040000000000" pitchFamily="66" charset="0"/>
            </a:rPr>
            <a:t>Quality First – Universal Offer for all</a:t>
          </a:r>
        </a:p>
      </dsp:txBody>
      <dsp:txXfrm>
        <a:off x="1720215" y="3559534"/>
        <a:ext cx="6389370" cy="8534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13220-544E-4A7E-A081-87D3D354F4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6173DD6-89FE-48F6-A6AA-E45711E8CC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E3B044-A421-411F-A18F-FB8762751AE7}"/>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5" name="Footer Placeholder 4">
            <a:extLst>
              <a:ext uri="{FF2B5EF4-FFF2-40B4-BE49-F238E27FC236}">
                <a16:creationId xmlns:a16="http://schemas.microsoft.com/office/drawing/2014/main" id="{DAABE85D-DF50-411F-B37A-81BDB0753A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79F2EE-5B4D-4A72-BB19-F8FAD6E072F8}"/>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3339288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ED57C-10B5-491F-A9C0-AAC46B2FFF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AA554D-07D4-4E04-AD01-FC555F3BDF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956472-134E-4118-BBA0-F5006F1D2EB2}"/>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5" name="Footer Placeholder 4">
            <a:extLst>
              <a:ext uri="{FF2B5EF4-FFF2-40B4-BE49-F238E27FC236}">
                <a16:creationId xmlns:a16="http://schemas.microsoft.com/office/drawing/2014/main" id="{FD517FDF-0FE7-467F-BF9B-F928ABE2EF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4E3B0B-9729-4359-A387-240279AB27AE}"/>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2880949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AD470-D5DD-4928-927C-42771CAFC0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1E72D7B-723B-46E6-9743-A59AAB11E20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22155F4-15E9-4531-A41A-027633D010BC}"/>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5" name="Footer Placeholder 4">
            <a:extLst>
              <a:ext uri="{FF2B5EF4-FFF2-40B4-BE49-F238E27FC236}">
                <a16:creationId xmlns:a16="http://schemas.microsoft.com/office/drawing/2014/main" id="{7C198F9B-E47D-49F9-92DA-34F8AFBF0D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BD7F6B-2A30-4B31-91E3-039BEA1C38EA}"/>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2676107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78422-953F-4801-B4AF-5E8C0B503D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E13D2C-A24E-42D6-8407-23D657555F7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F5AB5F-3B1C-4FF3-B4EE-B5C18D765D3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189D38-6DA5-41C7-8A75-7E11BFEC89A0}"/>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6" name="Footer Placeholder 5">
            <a:extLst>
              <a:ext uri="{FF2B5EF4-FFF2-40B4-BE49-F238E27FC236}">
                <a16:creationId xmlns:a16="http://schemas.microsoft.com/office/drawing/2014/main" id="{C77D5F91-3D6C-4037-B00B-5A44269108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E19522-101C-4009-955B-BCC42B1D490B}"/>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19177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02FD9-C730-4175-BF57-59CFF7560B0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4F0587-C8C4-485D-8693-B6F37E32FB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B588C52-EE50-40B7-BA56-2483F3E162D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CAB638-63C2-4FA1-9802-CF6052406C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B8FDA60-C673-46CD-8427-D13FC232184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54B486-92FF-4BFB-8A79-4EB559853996}"/>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8" name="Footer Placeholder 7">
            <a:extLst>
              <a:ext uri="{FF2B5EF4-FFF2-40B4-BE49-F238E27FC236}">
                <a16:creationId xmlns:a16="http://schemas.microsoft.com/office/drawing/2014/main" id="{E2FCCAF6-CF97-4B4F-9DBE-9454852E230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B6E5D43-9029-4BA3-AA12-8C86C3138AAE}"/>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400995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44E2A-18C5-44B7-B1A6-E1EA19F2A69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4CADF1-FFD9-4C25-B5E9-7E7DFAA818BB}"/>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4" name="Footer Placeholder 3">
            <a:extLst>
              <a:ext uri="{FF2B5EF4-FFF2-40B4-BE49-F238E27FC236}">
                <a16:creationId xmlns:a16="http://schemas.microsoft.com/office/drawing/2014/main" id="{B558DDC8-770F-4ED6-BDE4-D276717D99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CBCC1FF-2540-4CF0-960B-E1A55647EAC6}"/>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95445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FCBB92-60C7-4D80-A4E8-77AE15826B7C}"/>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3" name="Footer Placeholder 2">
            <a:extLst>
              <a:ext uri="{FF2B5EF4-FFF2-40B4-BE49-F238E27FC236}">
                <a16:creationId xmlns:a16="http://schemas.microsoft.com/office/drawing/2014/main" id="{4656AD35-54CA-45A4-866C-18149D8D625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F21A9CC-604B-490D-8DD3-4DADE865B565}"/>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215497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6905B-5BE7-4933-B70F-7A9CA6EE6B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3BE90A0-314B-41BB-A6A3-702D3215E5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6B6C1FE-3F7E-414E-942E-D846D3DAD6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64A8760-80C2-4A83-B9CF-F200A25F42C5}"/>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6" name="Footer Placeholder 5">
            <a:extLst>
              <a:ext uri="{FF2B5EF4-FFF2-40B4-BE49-F238E27FC236}">
                <a16:creationId xmlns:a16="http://schemas.microsoft.com/office/drawing/2014/main" id="{41DA4964-28A0-4E29-9959-8F80ED0040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6E40CD-2AFD-4ACC-B37F-7BE4FF88BAD2}"/>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434341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5CDEE-062E-4270-AF7D-05A9281D2D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23357F-BCB9-43CF-861E-4416BF266D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BAD6DA-AF56-484F-9257-A6EEFC8ED7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AE47A9E-14FE-467D-8F43-F0C1D2875895}"/>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6" name="Footer Placeholder 5">
            <a:extLst>
              <a:ext uri="{FF2B5EF4-FFF2-40B4-BE49-F238E27FC236}">
                <a16:creationId xmlns:a16="http://schemas.microsoft.com/office/drawing/2014/main" id="{3129DF60-1F61-4FB3-B38C-7B33C16CB0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D1197C-6901-45A4-85C9-D206987E4310}"/>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3558480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BB7D2-1AFD-4677-8C2E-B4F21E8BBC8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C3D7D8-9CD4-4B0D-8006-ADB43290AB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4E0F24-7755-4541-8AFF-A85881F41361}"/>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5" name="Footer Placeholder 4">
            <a:extLst>
              <a:ext uri="{FF2B5EF4-FFF2-40B4-BE49-F238E27FC236}">
                <a16:creationId xmlns:a16="http://schemas.microsoft.com/office/drawing/2014/main" id="{D433F6CB-6C34-434F-B1A0-A62086711F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710DE7-62F2-4360-B180-7DCEE8DAEC8E}"/>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303071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678BE7-AB63-4534-9752-C4605680865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B355F2-7914-441A-A807-00DCC0CC451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24E491-62C0-434E-9325-EF5CFD8AC540}"/>
              </a:ext>
            </a:extLst>
          </p:cNvPr>
          <p:cNvSpPr>
            <a:spLocks noGrp="1"/>
          </p:cNvSpPr>
          <p:nvPr>
            <p:ph type="dt" sz="half" idx="10"/>
          </p:nvPr>
        </p:nvSpPr>
        <p:spPr/>
        <p:txBody>
          <a:bodyPr/>
          <a:lstStyle/>
          <a:p>
            <a:fld id="{4298E825-C013-4D7C-9C78-52C0F7A2D08A}" type="datetimeFigureOut">
              <a:rPr lang="en-GB" smtClean="0"/>
              <a:t>15/09/2020</a:t>
            </a:fld>
            <a:endParaRPr lang="en-GB"/>
          </a:p>
        </p:txBody>
      </p:sp>
      <p:sp>
        <p:nvSpPr>
          <p:cNvPr id="5" name="Footer Placeholder 4">
            <a:extLst>
              <a:ext uri="{FF2B5EF4-FFF2-40B4-BE49-F238E27FC236}">
                <a16:creationId xmlns:a16="http://schemas.microsoft.com/office/drawing/2014/main" id="{D998C0E1-5A94-4865-947D-910A41EF8B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FAF0D0-8062-4F30-833A-D1DD0E138439}"/>
              </a:ext>
            </a:extLst>
          </p:cNvPr>
          <p:cNvSpPr>
            <a:spLocks noGrp="1"/>
          </p:cNvSpPr>
          <p:nvPr>
            <p:ph type="sldNum" sz="quarter" idx="12"/>
          </p:nvPr>
        </p:nvSpPr>
        <p:spPr/>
        <p:txBody>
          <a:bodyPr/>
          <a:lstStyle/>
          <a:p>
            <a:fld id="{AEFA41BE-2B08-498D-A3C9-5A53CCF70BBB}" type="slidenum">
              <a:rPr lang="en-GB" smtClean="0"/>
              <a:t>‹#›</a:t>
            </a:fld>
            <a:endParaRPr lang="en-GB"/>
          </a:p>
        </p:txBody>
      </p:sp>
    </p:spTree>
    <p:extLst>
      <p:ext uri="{BB962C8B-B14F-4D97-AF65-F5344CB8AC3E}">
        <p14:creationId xmlns:p14="http://schemas.microsoft.com/office/powerpoint/2010/main" val="2854026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alpha val="54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AD78D4-770C-4945-BC19-2B0BC419A1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8685DF-F82B-4D4A-8E32-E8E76802D8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D2B1CB-DE66-4C6C-890E-3325375D69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98E825-C013-4D7C-9C78-52C0F7A2D08A}" type="datetimeFigureOut">
              <a:rPr lang="en-GB" smtClean="0"/>
              <a:t>15/09/2020</a:t>
            </a:fld>
            <a:endParaRPr lang="en-GB"/>
          </a:p>
        </p:txBody>
      </p:sp>
      <p:sp>
        <p:nvSpPr>
          <p:cNvPr id="5" name="Footer Placeholder 4">
            <a:extLst>
              <a:ext uri="{FF2B5EF4-FFF2-40B4-BE49-F238E27FC236}">
                <a16:creationId xmlns:a16="http://schemas.microsoft.com/office/drawing/2014/main" id="{368EC971-C798-4F88-BE29-DDA0CAB666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C55222-8C26-4ED4-886E-0ACB2BE3F4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FA41BE-2B08-498D-A3C9-5A53CCF70BBB}" type="slidenum">
              <a:rPr lang="en-GB" smtClean="0"/>
              <a:t>‹#›</a:t>
            </a:fld>
            <a:endParaRPr lang="en-GB"/>
          </a:p>
        </p:txBody>
      </p:sp>
    </p:spTree>
    <p:extLst>
      <p:ext uri="{BB962C8B-B14F-4D97-AF65-F5344CB8AC3E}">
        <p14:creationId xmlns:p14="http://schemas.microsoft.com/office/powerpoint/2010/main" val="41288361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afford@sps.sefton.school" TargetMode="External"/><Relationship Id="rId2" Type="http://schemas.openxmlformats.org/officeDocument/2006/relationships/hyperlink" Target="mailto:HankinsonE@sps.sefton.school"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hyperlink" Target="mailto:hankinsone@sps.sefton.school" TargetMode="External"/><Relationship Id="rId2" Type="http://schemas.openxmlformats.org/officeDocument/2006/relationships/hyperlink" Target="mailto:afford@sps.sefton.school"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
            <a:extLst>
              <a:ext uri="{FF2B5EF4-FFF2-40B4-BE49-F238E27FC236}">
                <a16:creationId xmlns:a16="http://schemas.microsoft.com/office/drawing/2014/main" id="{B2AC6CF3-D3AE-45C3-BBF3-B9B948A7BA05}"/>
              </a:ext>
            </a:extLst>
          </p:cNvPr>
          <p:cNvSpPr>
            <a:spLocks noGrp="1"/>
          </p:cNvSpPr>
          <p:nvPr>
            <p:ph type="title"/>
          </p:nvPr>
        </p:nvSpPr>
        <p:spPr>
          <a:xfrm>
            <a:off x="2449872" y="378564"/>
            <a:ext cx="6994525" cy="1250950"/>
          </a:xfrm>
        </p:spPr>
        <p:txBody>
          <a:bodyPr>
            <a:noAutofit/>
          </a:bodyPr>
          <a:lstStyle/>
          <a:p>
            <a:pPr algn="ctr" eaLnBrk="1" hangingPunct="1"/>
            <a:r>
              <a:rPr lang="en-US" altLang="en-US" sz="4800" b="1" dirty="0">
                <a:solidFill>
                  <a:schemeClr val="tx2"/>
                </a:solidFill>
                <a:latin typeface="XCCW Joined 7a" panose="03050602040000000000" pitchFamily="66" charset="0"/>
              </a:rPr>
              <a:t>Welcome to Year 4 </a:t>
            </a:r>
          </a:p>
        </p:txBody>
      </p:sp>
      <p:pic>
        <p:nvPicPr>
          <p:cNvPr id="10243" name="Picture 2" descr="LOGO St Philips 2018">
            <a:extLst>
              <a:ext uri="{FF2B5EF4-FFF2-40B4-BE49-F238E27FC236}">
                <a16:creationId xmlns:a16="http://schemas.microsoft.com/office/drawing/2014/main" id="{F57BBEBD-4B78-411D-B194-86A6D1C276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0521" y="1899701"/>
            <a:ext cx="4213225" cy="381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04D8C-52DD-48D4-BBCE-D26830257867}"/>
              </a:ext>
            </a:extLst>
          </p:cNvPr>
          <p:cNvSpPr>
            <a:spLocks noGrp="1"/>
          </p:cNvSpPr>
          <p:nvPr>
            <p:ph type="ctrTitle"/>
          </p:nvPr>
        </p:nvSpPr>
        <p:spPr>
          <a:xfrm>
            <a:off x="1524000" y="637555"/>
            <a:ext cx="9144000" cy="1289642"/>
          </a:xfrm>
        </p:spPr>
        <p:txBody>
          <a:bodyPr>
            <a:normAutofit/>
          </a:bodyPr>
          <a:lstStyle/>
          <a:p>
            <a:r>
              <a:rPr lang="en-GB" dirty="0">
                <a:solidFill>
                  <a:srgbClr val="002060"/>
                </a:solidFill>
                <a:latin typeface="XCCW Joined 7a" panose="03050602040000000000" pitchFamily="66" charset="0"/>
              </a:rPr>
              <a:t>Meet the teachers</a:t>
            </a:r>
          </a:p>
        </p:txBody>
      </p:sp>
      <p:sp>
        <p:nvSpPr>
          <p:cNvPr id="3" name="Subtitle 2">
            <a:extLst>
              <a:ext uri="{FF2B5EF4-FFF2-40B4-BE49-F238E27FC236}">
                <a16:creationId xmlns:a16="http://schemas.microsoft.com/office/drawing/2014/main" id="{F2C64795-4B1F-4C35-8518-E5CBBFEF752C}"/>
              </a:ext>
            </a:extLst>
          </p:cNvPr>
          <p:cNvSpPr>
            <a:spLocks noGrp="1"/>
          </p:cNvSpPr>
          <p:nvPr>
            <p:ph type="subTitle" idx="1"/>
          </p:nvPr>
        </p:nvSpPr>
        <p:spPr>
          <a:xfrm>
            <a:off x="1523998" y="2344096"/>
            <a:ext cx="9144000" cy="1655762"/>
          </a:xfrm>
        </p:spPr>
        <p:txBody>
          <a:bodyPr>
            <a:normAutofit/>
          </a:bodyPr>
          <a:lstStyle/>
          <a:p>
            <a:r>
              <a:rPr lang="en-GB" sz="2000" dirty="0">
                <a:solidFill>
                  <a:srgbClr val="002060"/>
                </a:solidFill>
                <a:latin typeface="XCCW Joined 7a" panose="03050602040000000000" pitchFamily="66" charset="0"/>
              </a:rPr>
              <a:t>Miss Hankinson, Mrs Afford and Mrs Edwards</a:t>
            </a:r>
          </a:p>
          <a:p>
            <a:r>
              <a:rPr lang="en-GB" sz="2000" b="1" dirty="0">
                <a:latin typeface="XCCW Joined 7a" panose="03050602040000000000" pitchFamily="66" charset="0"/>
              </a:rPr>
              <a:t>Emails: </a:t>
            </a:r>
            <a:r>
              <a:rPr lang="en-GB" sz="2000" dirty="0" err="1">
                <a:latin typeface="XCCW Joined 7a" panose="03050602040000000000" pitchFamily="66" charset="0"/>
                <a:hlinkClick r:id="rId2"/>
              </a:rPr>
              <a:t>HankinsonE@sps.sefton.school</a:t>
            </a:r>
            <a:r>
              <a:rPr lang="en-GB" sz="2000" dirty="0">
                <a:latin typeface="XCCW Joined 7a" panose="03050602040000000000" pitchFamily="66" charset="0"/>
              </a:rPr>
              <a:t> </a:t>
            </a:r>
            <a:r>
              <a:rPr lang="en-GB" sz="2000" dirty="0" err="1">
                <a:latin typeface="XCCW Joined 7a" panose="03050602040000000000" pitchFamily="66" charset="0"/>
                <a:hlinkClick r:id="rId3"/>
              </a:rPr>
              <a:t>affordj@sps.sefton.school</a:t>
            </a:r>
            <a:r>
              <a:rPr lang="en-GB" sz="2000" dirty="0">
                <a:latin typeface="XCCW Joined 7a" panose="03050602040000000000" pitchFamily="66" charset="0"/>
              </a:rPr>
              <a:t> </a:t>
            </a:r>
          </a:p>
        </p:txBody>
      </p:sp>
      <p:pic>
        <p:nvPicPr>
          <p:cNvPr id="4" name="Picture 3" descr="A picture containing indoor, window, sitting, laying&#10;&#10;Description automatically generated">
            <a:extLst>
              <a:ext uri="{FF2B5EF4-FFF2-40B4-BE49-F238E27FC236}">
                <a16:creationId xmlns:a16="http://schemas.microsoft.com/office/drawing/2014/main" id="{4446268D-901A-4A88-BE7D-50935EC6658D}"/>
              </a:ext>
            </a:extLst>
          </p:cNvPr>
          <p:cNvPicPr/>
          <p:nvPr/>
        </p:nvPicPr>
        <p:blipFill rotWithShape="1">
          <a:blip r:embed="rId4" cstate="print">
            <a:extLst>
              <a:ext uri="{28A0092B-C50C-407E-A947-70E740481C1C}">
                <a14:useLocalDpi xmlns:a14="http://schemas.microsoft.com/office/drawing/2010/main" val="0"/>
              </a:ext>
            </a:extLst>
          </a:blip>
          <a:srcRect l="14182" t="10577" b="4341"/>
          <a:stretch/>
        </p:blipFill>
        <p:spPr bwMode="auto">
          <a:xfrm rot="5400000">
            <a:off x="4982208" y="4290997"/>
            <a:ext cx="2227581" cy="1631315"/>
          </a:xfrm>
          <a:prstGeom prst="rect">
            <a:avLst/>
          </a:prstGeom>
          <a:ln>
            <a:noFill/>
          </a:ln>
          <a:extLst>
            <a:ext uri="{53640926-AAD7-44D8-BBD7-CCE9431645EC}">
              <a14:shadowObscured xmlns:a14="http://schemas.microsoft.com/office/drawing/2010/main"/>
            </a:ext>
          </a:extLst>
        </p:spPr>
      </p:pic>
      <p:pic>
        <p:nvPicPr>
          <p:cNvPr id="5" name="Picture 4" descr="A picture containing dress, food&#10;&#10;Description automatically generated">
            <a:extLst>
              <a:ext uri="{FF2B5EF4-FFF2-40B4-BE49-F238E27FC236}">
                <a16:creationId xmlns:a16="http://schemas.microsoft.com/office/drawing/2014/main" id="{AA0E6AE7-AA97-4DAA-8185-E9B72AA5E8D8}"/>
              </a:ext>
            </a:extLst>
          </p:cNvPr>
          <p:cNvPicPr/>
          <p:nvPr/>
        </p:nvPicPr>
        <p:blipFill rotWithShape="1">
          <a:blip r:embed="rId5" cstate="print">
            <a:extLst>
              <a:ext uri="{28A0092B-C50C-407E-A947-70E740481C1C}">
                <a14:useLocalDpi xmlns:a14="http://schemas.microsoft.com/office/drawing/2010/main" val="0"/>
              </a:ext>
            </a:extLst>
          </a:blip>
          <a:srcRect l="16295" t="25328" r="12614" b="25770"/>
          <a:stretch/>
        </p:blipFill>
        <p:spPr bwMode="auto">
          <a:xfrm>
            <a:off x="3390699" y="3999858"/>
            <a:ext cx="1495425" cy="2227580"/>
          </a:xfrm>
          <a:prstGeom prst="rect">
            <a:avLst/>
          </a:prstGeom>
          <a:ln>
            <a:noFill/>
          </a:ln>
          <a:extLst>
            <a:ext uri="{53640926-AAD7-44D8-BBD7-CCE9431645EC}">
              <a14:shadowObscured xmlns:a14="http://schemas.microsoft.com/office/drawing/2010/main"/>
            </a:ext>
          </a:extLst>
        </p:spPr>
      </p:pic>
      <p:pic>
        <p:nvPicPr>
          <p:cNvPr id="6" name="Picture 5" descr="A person posing for the camera&#10;&#10;Description automatically generated">
            <a:extLst>
              <a:ext uri="{FF2B5EF4-FFF2-40B4-BE49-F238E27FC236}">
                <a16:creationId xmlns:a16="http://schemas.microsoft.com/office/drawing/2014/main" id="{65F9847B-B082-40EB-9C01-069A3AC2C760}"/>
              </a:ext>
            </a:extLst>
          </p:cNvPr>
          <p:cNvPicPr/>
          <p:nvPr/>
        </p:nvPicPr>
        <p:blipFill rotWithShape="1">
          <a:blip r:embed="rId6" cstate="print">
            <a:extLst>
              <a:ext uri="{28A0092B-C50C-407E-A947-70E740481C1C}">
                <a14:useLocalDpi xmlns:a14="http://schemas.microsoft.com/office/drawing/2010/main" val="0"/>
              </a:ext>
            </a:extLst>
          </a:blip>
          <a:srcRect l="21139" t="28129" r="22894" b="14937"/>
          <a:stretch/>
        </p:blipFill>
        <p:spPr bwMode="auto">
          <a:xfrm>
            <a:off x="7260798" y="3996991"/>
            <a:ext cx="1348729" cy="221932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441648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ubtitle 2">
            <a:extLst>
              <a:ext uri="{FF2B5EF4-FFF2-40B4-BE49-F238E27FC236}">
                <a16:creationId xmlns:a16="http://schemas.microsoft.com/office/drawing/2014/main" id="{C5733CB8-AF47-4E3C-BAC6-2DF9A04552E9}"/>
              </a:ext>
            </a:extLst>
          </p:cNvPr>
          <p:cNvSpPr>
            <a:spLocks noGrp="1"/>
          </p:cNvSpPr>
          <p:nvPr>
            <p:ph type="subTitle" idx="1"/>
          </p:nvPr>
        </p:nvSpPr>
        <p:spPr>
          <a:xfrm>
            <a:off x="1279526" y="492125"/>
            <a:ext cx="8340725" cy="3792538"/>
          </a:xfrm>
        </p:spPr>
        <p:txBody>
          <a:bodyPr>
            <a:normAutofit fontScale="92500" lnSpcReduction="10000"/>
          </a:bodyPr>
          <a:lstStyle/>
          <a:p>
            <a:r>
              <a:rPr lang="en-GB" altLang="en-US" sz="3200" b="1" dirty="0">
                <a:solidFill>
                  <a:srgbClr val="FF0000"/>
                </a:solidFill>
                <a:latin typeface="XCCW Joined 7a" panose="03050602040000000000" pitchFamily="66" charset="0"/>
              </a:rPr>
              <a:t>Our Christian Vision… </a:t>
            </a:r>
            <a:endParaRPr lang="en-GB" altLang="en-US" sz="3200" dirty="0">
              <a:solidFill>
                <a:srgbClr val="FF0000"/>
              </a:solidFill>
              <a:latin typeface="XCCW Joined 7a" panose="03050602040000000000" pitchFamily="66" charset="0"/>
            </a:endParaRPr>
          </a:p>
          <a:p>
            <a:r>
              <a:rPr lang="en-GB" altLang="en-US" sz="3200" dirty="0">
                <a:solidFill>
                  <a:srgbClr val="FF0000"/>
                </a:solidFill>
                <a:latin typeface="XCCW Joined 7a" panose="03050602040000000000" pitchFamily="66" charset="0"/>
              </a:rPr>
              <a:t>Happiness, love and security abound</a:t>
            </a:r>
          </a:p>
          <a:p>
            <a:r>
              <a:rPr lang="en-GB" altLang="en-US" sz="3200" dirty="0">
                <a:solidFill>
                  <a:srgbClr val="FF0000"/>
                </a:solidFill>
                <a:latin typeface="XCCW Joined 7a" panose="03050602040000000000" pitchFamily="66" charset="0"/>
              </a:rPr>
              <a:t>Everyone is special</a:t>
            </a:r>
          </a:p>
          <a:p>
            <a:r>
              <a:rPr lang="en-GB" altLang="en-US" sz="3200" dirty="0">
                <a:solidFill>
                  <a:srgbClr val="FF0000"/>
                </a:solidFill>
                <a:latin typeface="XCCW Joined 7a" panose="03050602040000000000" pitchFamily="66" charset="0"/>
              </a:rPr>
              <a:t>Every achievement is celebrated</a:t>
            </a:r>
          </a:p>
          <a:p>
            <a:r>
              <a:rPr lang="en-GB" altLang="en-US" sz="3200" dirty="0">
                <a:solidFill>
                  <a:srgbClr val="FF0000"/>
                </a:solidFill>
                <a:latin typeface="XCCW Joined 7a" panose="03050602040000000000" pitchFamily="66" charset="0"/>
              </a:rPr>
              <a:t>Relationships and teamwork matter</a:t>
            </a:r>
          </a:p>
          <a:p>
            <a:r>
              <a:rPr lang="en-GB" altLang="en-US" sz="3200" dirty="0">
                <a:solidFill>
                  <a:srgbClr val="FF0000"/>
                </a:solidFill>
                <a:latin typeface="XCCW Joined 7a" panose="03050602040000000000" pitchFamily="66" charset="0"/>
              </a:rPr>
              <a:t>A beacon of light in the community</a:t>
            </a:r>
          </a:p>
          <a:p>
            <a:endParaRPr lang="en-GB" altLang="en-US" sz="4000" b="1" dirty="0"/>
          </a:p>
        </p:txBody>
      </p:sp>
      <p:sp>
        <p:nvSpPr>
          <p:cNvPr id="4" name="TextBox 3">
            <a:extLst>
              <a:ext uri="{FF2B5EF4-FFF2-40B4-BE49-F238E27FC236}">
                <a16:creationId xmlns:a16="http://schemas.microsoft.com/office/drawing/2014/main" id="{46617732-BF4D-455F-8C07-63F491B6404F}"/>
              </a:ext>
            </a:extLst>
          </p:cNvPr>
          <p:cNvSpPr txBox="1"/>
          <p:nvPr/>
        </p:nvSpPr>
        <p:spPr>
          <a:xfrm>
            <a:off x="1746250" y="4284663"/>
            <a:ext cx="7407275" cy="2031325"/>
          </a:xfrm>
          <a:prstGeom prst="rect">
            <a:avLst/>
          </a:prstGeom>
          <a:solidFill>
            <a:srgbClr val="FFFF00"/>
          </a:solidFill>
          <a:ln>
            <a:solidFill>
              <a:schemeClr val="accent3"/>
            </a:solidFill>
          </a:ln>
        </p:spPr>
        <p:txBody>
          <a:bodyPr>
            <a:spAutoFit/>
          </a:bodyPr>
          <a:lstStyle/>
          <a:p>
            <a:pPr algn="ctr">
              <a:defRPr/>
            </a:pPr>
            <a:endParaRPr lang="en-GB" dirty="0">
              <a:latin typeface="XCCW Joined 7a" panose="03050602040000000000" pitchFamily="66" charset="0"/>
            </a:endParaRPr>
          </a:p>
          <a:p>
            <a:pPr algn="ctr">
              <a:defRPr/>
            </a:pPr>
            <a:r>
              <a:rPr lang="en-GB" sz="3600" b="1" dirty="0">
                <a:solidFill>
                  <a:srgbClr val="002060"/>
                </a:solidFill>
                <a:latin typeface="XCCW Joined 7a" panose="03050602040000000000" pitchFamily="66" charset="0"/>
              </a:rPr>
              <a:t>Christ in Everything we Do!</a:t>
            </a:r>
          </a:p>
          <a:p>
            <a:pPr algn="ctr">
              <a:defRPr/>
            </a:pPr>
            <a:endParaRPr lang="en-GB" sz="3600" dirty="0"/>
          </a:p>
        </p:txBody>
      </p:sp>
      <p:sp>
        <p:nvSpPr>
          <p:cNvPr id="14340" name="Rectangle 2">
            <a:extLst>
              <a:ext uri="{FF2B5EF4-FFF2-40B4-BE49-F238E27FC236}">
                <a16:creationId xmlns:a16="http://schemas.microsoft.com/office/drawing/2014/main" id="{12B37DF5-D814-4546-A3C8-DB4A9EE3F1E6}"/>
              </a:ext>
            </a:extLst>
          </p:cNvPr>
          <p:cNvSpPr>
            <a:spLocks noChangeArrowheads="1"/>
          </p:cNvSpPr>
          <p:nvPr/>
        </p:nvSpPr>
        <p:spPr bwMode="auto">
          <a:xfrm>
            <a:off x="6888164" y="-15291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GB" altLang="en-US"/>
          </a:p>
        </p:txBody>
      </p:sp>
      <p:pic>
        <p:nvPicPr>
          <p:cNvPr id="14341" name="Picture 7">
            <a:extLst>
              <a:ext uri="{FF2B5EF4-FFF2-40B4-BE49-F238E27FC236}">
                <a16:creationId xmlns:a16="http://schemas.microsoft.com/office/drawing/2014/main" id="{B23DEE3C-4E58-45C1-9107-55B5BE925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0251" y="242175"/>
            <a:ext cx="1454150"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p:txBody>
          <a:bodyPr/>
          <a:lstStyle/>
          <a:p>
            <a:pPr algn="ctr"/>
            <a:r>
              <a:rPr lang="en-US" dirty="0">
                <a:solidFill>
                  <a:srgbClr val="002060"/>
                </a:solidFill>
                <a:latin typeface="XCCW Joined 7a" panose="03050602040000000000" pitchFamily="66" charset="0"/>
              </a:rPr>
              <a:t>St Philip’s Standards</a:t>
            </a:r>
          </a:p>
        </p:txBody>
      </p:sp>
      <p:sp>
        <p:nvSpPr>
          <p:cNvPr id="7" name="Text Placeholder 1">
            <a:extLst>
              <a:ext uri="{FF2B5EF4-FFF2-40B4-BE49-F238E27FC236}">
                <a16:creationId xmlns:a16="http://schemas.microsoft.com/office/drawing/2014/main" id="{FE43C10E-AF5A-4545-ACFC-7FC9F2DBFD32}"/>
              </a:ext>
            </a:extLst>
          </p:cNvPr>
          <p:cNvSpPr txBox="1">
            <a:spLocks/>
          </p:cNvSpPr>
          <p:nvPr/>
        </p:nvSpPr>
        <p:spPr>
          <a:xfrm>
            <a:off x="1150513" y="1568818"/>
            <a:ext cx="9890973" cy="4445616"/>
          </a:xfrm>
          <a:prstGeom prst="rect">
            <a:avLst/>
          </a:prstGeom>
          <a:solidFill>
            <a:schemeClr val="tx2">
              <a:lumMod val="20000"/>
              <a:lumOff val="80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defRPr/>
            </a:pPr>
            <a:endParaRPr lang="en-US" altLang="en-US" dirty="0">
              <a:latin typeface="XCCW Joined 7a" panose="03050602040000000000" pitchFamily="66" charset="0"/>
            </a:endParaRPr>
          </a:p>
        </p:txBody>
      </p:sp>
      <p:sp>
        <p:nvSpPr>
          <p:cNvPr id="8" name="Rectangle 7">
            <a:extLst>
              <a:ext uri="{FF2B5EF4-FFF2-40B4-BE49-F238E27FC236}">
                <a16:creationId xmlns:a16="http://schemas.microsoft.com/office/drawing/2014/main" id="{3B2B5AC1-B727-4556-86EB-568A9475B2C3}"/>
              </a:ext>
            </a:extLst>
          </p:cNvPr>
          <p:cNvSpPr/>
          <p:nvPr/>
        </p:nvSpPr>
        <p:spPr>
          <a:xfrm>
            <a:off x="1290315" y="2040392"/>
            <a:ext cx="7892322" cy="3477875"/>
          </a:xfrm>
          <a:prstGeom prst="rect">
            <a:avLst/>
          </a:prstGeom>
        </p:spPr>
        <p:txBody>
          <a:bodyPr wrap="square">
            <a:spAutoFit/>
          </a:bodyPr>
          <a:lstStyle/>
          <a:p>
            <a:pPr marL="571500" indent="-571500">
              <a:buFont typeface="Arial" panose="020B0604020202020204" pitchFamily="34" charset="0"/>
              <a:buChar char="•"/>
            </a:pPr>
            <a:r>
              <a:rPr lang="en-US" sz="4400" dirty="0">
                <a:solidFill>
                  <a:srgbClr val="002060"/>
                </a:solidFill>
                <a:latin typeface="XCCW Joined 7a" panose="03050602040000000000" pitchFamily="66" charset="0"/>
              </a:rPr>
              <a:t>Be ready</a:t>
            </a:r>
          </a:p>
          <a:p>
            <a:pPr marL="571500" indent="-571500">
              <a:buFont typeface="Arial" panose="020B0604020202020204" pitchFamily="34" charset="0"/>
              <a:buChar char="•"/>
            </a:pPr>
            <a:r>
              <a:rPr lang="en-US" sz="4400" dirty="0">
                <a:solidFill>
                  <a:srgbClr val="002060"/>
                </a:solidFill>
                <a:latin typeface="XCCW Joined 7a" panose="03050602040000000000" pitchFamily="66" charset="0"/>
              </a:rPr>
              <a:t>Be Respectful</a:t>
            </a:r>
          </a:p>
          <a:p>
            <a:pPr marL="571500" indent="-571500">
              <a:buFont typeface="Arial" panose="020B0604020202020204" pitchFamily="34" charset="0"/>
              <a:buChar char="•"/>
            </a:pPr>
            <a:r>
              <a:rPr lang="en-US" sz="4400" dirty="0">
                <a:solidFill>
                  <a:srgbClr val="002060"/>
                </a:solidFill>
                <a:latin typeface="XCCW Joined 7a" panose="03050602040000000000" pitchFamily="66" charset="0"/>
              </a:rPr>
              <a:t>Be Responsible</a:t>
            </a:r>
          </a:p>
          <a:p>
            <a:endParaRPr lang="en-US" sz="4400" dirty="0">
              <a:solidFill>
                <a:srgbClr val="002060"/>
              </a:solidFill>
              <a:latin typeface="XCCW Joined 7a" panose="03050602040000000000" pitchFamily="66" charset="0"/>
            </a:endParaRPr>
          </a:p>
          <a:p>
            <a:r>
              <a:rPr lang="en-US" sz="4400" dirty="0">
                <a:solidFill>
                  <a:srgbClr val="002060"/>
                </a:solidFill>
                <a:latin typeface="XCCW Joined 7a" panose="03050602040000000000" pitchFamily="66" charset="0"/>
              </a:rPr>
              <a:t>Fantastic Walking</a:t>
            </a:r>
          </a:p>
        </p:txBody>
      </p:sp>
      <p:pic>
        <p:nvPicPr>
          <p:cNvPr id="10" name="Content Placeholder 3">
            <a:extLst>
              <a:ext uri="{FF2B5EF4-FFF2-40B4-BE49-F238E27FC236}">
                <a16:creationId xmlns:a16="http://schemas.microsoft.com/office/drawing/2014/main" id="{6B9D3F03-CA8E-4873-B350-B70229493F37}"/>
              </a:ext>
            </a:extLst>
          </p:cNvPr>
          <p:cNvPicPr>
            <a:picLocks noGrp="1" noChangeAspect="1"/>
          </p:cNvPicPr>
          <p:nvPr>
            <p:ph idx="1"/>
          </p:nvPr>
        </p:nvPicPr>
        <p:blipFill rotWithShape="1">
          <a:blip r:embed="rId2"/>
          <a:srcRect l="26759" t="14821" r="26106" b="19962"/>
          <a:stretch/>
        </p:blipFill>
        <p:spPr>
          <a:xfrm rot="20722653">
            <a:off x="7744917" y="2257022"/>
            <a:ext cx="2259962" cy="2343956"/>
          </a:xfrm>
          <a:prstGeom prst="rect">
            <a:avLst/>
          </a:prstGeom>
          <a:solidFill>
            <a:schemeClr val="accent4">
              <a:lumMod val="20000"/>
              <a:lumOff val="80000"/>
            </a:schemeClr>
          </a:solidFill>
        </p:spPr>
      </p:pic>
    </p:spTree>
    <p:extLst>
      <p:ext uri="{BB962C8B-B14F-4D97-AF65-F5344CB8AC3E}">
        <p14:creationId xmlns:p14="http://schemas.microsoft.com/office/powerpoint/2010/main" val="3792560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F0B96-9E23-48DD-9298-066E3FB40CDE}"/>
              </a:ext>
            </a:extLst>
          </p:cNvPr>
          <p:cNvSpPr>
            <a:spLocks noGrp="1"/>
          </p:cNvSpPr>
          <p:nvPr>
            <p:ph type="title"/>
          </p:nvPr>
        </p:nvSpPr>
        <p:spPr/>
        <p:txBody>
          <a:bodyPr/>
          <a:lstStyle/>
          <a:p>
            <a:pPr algn="ctr"/>
            <a:r>
              <a:rPr lang="en-GB" b="1" dirty="0">
                <a:solidFill>
                  <a:srgbClr val="002060"/>
                </a:solidFill>
                <a:latin typeface="XCCW Joined 7a" panose="03050602040000000000" pitchFamily="66" charset="0"/>
              </a:rPr>
              <a:t>Homework</a:t>
            </a:r>
          </a:p>
        </p:txBody>
      </p:sp>
      <p:sp>
        <p:nvSpPr>
          <p:cNvPr id="9" name="Text Placeholder 1">
            <a:extLst>
              <a:ext uri="{FF2B5EF4-FFF2-40B4-BE49-F238E27FC236}">
                <a16:creationId xmlns:a16="http://schemas.microsoft.com/office/drawing/2014/main" id="{BAC5AA2A-059C-41A4-894F-A0D28990615F}"/>
              </a:ext>
            </a:extLst>
          </p:cNvPr>
          <p:cNvSpPr txBox="1">
            <a:spLocks/>
          </p:cNvSpPr>
          <p:nvPr/>
        </p:nvSpPr>
        <p:spPr>
          <a:xfrm>
            <a:off x="1150513" y="1381125"/>
            <a:ext cx="9890973" cy="4016785"/>
          </a:xfrm>
          <a:prstGeom prst="rect">
            <a:avLst/>
          </a:prstGeom>
          <a:solidFill>
            <a:schemeClr val="tx2">
              <a:lumMod val="20000"/>
              <a:lumOff val="80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defRPr/>
            </a:pPr>
            <a:endParaRPr lang="en-US" altLang="en-US" dirty="0">
              <a:latin typeface="XCCW Joined 7a" panose="03050602040000000000" pitchFamily="66" charset="0"/>
            </a:endParaRPr>
          </a:p>
        </p:txBody>
      </p:sp>
      <p:sp>
        <p:nvSpPr>
          <p:cNvPr id="10" name="Content Placeholder 2">
            <a:extLst>
              <a:ext uri="{FF2B5EF4-FFF2-40B4-BE49-F238E27FC236}">
                <a16:creationId xmlns:a16="http://schemas.microsoft.com/office/drawing/2014/main" id="{3253EDA8-210F-4A96-AEF6-9D9F46892447}"/>
              </a:ext>
            </a:extLst>
          </p:cNvPr>
          <p:cNvSpPr txBox="1">
            <a:spLocks/>
          </p:cNvSpPr>
          <p:nvPr/>
        </p:nvSpPr>
        <p:spPr>
          <a:xfrm>
            <a:off x="1312573" y="1916112"/>
            <a:ext cx="9595833" cy="32900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dirty="0">
                <a:solidFill>
                  <a:srgbClr val="002060"/>
                </a:solidFill>
                <a:latin typeface="XCCW Joined 7a" panose="03050602040000000000" pitchFamily="66" charset="0"/>
              </a:rPr>
              <a:t>Homework will be given out on a Friday, due in on the following Wednesday (to enable time for marking). Spellings will be tested on a Friday and we will continue with our weekly Maths Key Skills tests  and daily class reading and/or IDL sessions before lunch.</a:t>
            </a:r>
          </a:p>
          <a:p>
            <a:pPr marL="0" indent="0">
              <a:buFont typeface="Arial" panose="020B0604020202020204" pitchFamily="34" charset="0"/>
              <a:buNone/>
            </a:pPr>
            <a:endParaRPr lang="en-GB" dirty="0">
              <a:latin typeface="XCCW Joined 7a" panose="03050602040000000000" pitchFamily="66" charset="0"/>
            </a:endParaRPr>
          </a:p>
        </p:txBody>
      </p:sp>
    </p:spTree>
    <p:extLst>
      <p:ext uri="{BB962C8B-B14F-4D97-AF65-F5344CB8AC3E}">
        <p14:creationId xmlns:p14="http://schemas.microsoft.com/office/powerpoint/2010/main" val="1105647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Placeholder 1">
            <a:extLst>
              <a:ext uri="{FF2B5EF4-FFF2-40B4-BE49-F238E27FC236}">
                <a16:creationId xmlns:a16="http://schemas.microsoft.com/office/drawing/2014/main" id="{61ED6E19-3BE7-4087-990A-BA3ABED6705B}"/>
              </a:ext>
            </a:extLst>
          </p:cNvPr>
          <p:cNvSpPr>
            <a:spLocks noGrp="1"/>
          </p:cNvSpPr>
          <p:nvPr>
            <p:ph type="body" sz="half" idx="2"/>
          </p:nvPr>
        </p:nvSpPr>
        <p:spPr>
          <a:xfrm>
            <a:off x="1786629" y="1200265"/>
            <a:ext cx="7796519" cy="5111750"/>
          </a:xfrm>
          <a:solidFill>
            <a:schemeClr val="tx2">
              <a:lumMod val="20000"/>
              <a:lumOff val="80000"/>
            </a:schemeClr>
          </a:solidFill>
        </p:spPr>
        <p:txBody>
          <a:bodyPr>
            <a:noAutofit/>
          </a:bodyPr>
          <a:lstStyle/>
          <a:p>
            <a:pPr marL="285750" indent="-285750">
              <a:spcBef>
                <a:spcPct val="0"/>
              </a:spcBef>
              <a:buFont typeface="Arial" panose="020B0604020202020204" pitchFamily="34" charset="0"/>
              <a:buChar char="•"/>
              <a:defRPr/>
            </a:pPr>
            <a:endParaRPr lang="en-US" altLang="en-US" sz="2800" dirty="0">
              <a:solidFill>
                <a:srgbClr val="002060"/>
              </a:solidFill>
              <a:latin typeface="XCCW Joined 7a" panose="03050602040000000000" pitchFamily="66" charset="0"/>
            </a:endParaRP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Good to be Green</a:t>
            </a: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Privilege cards</a:t>
            </a: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Class Dojos /dojo of the week</a:t>
            </a: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You’ve Been Spotted- our values</a:t>
            </a: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Star of The Week</a:t>
            </a: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Awesome Attitude Award (Y4)</a:t>
            </a:r>
          </a:p>
          <a:p>
            <a:pPr marL="285750" indent="-285750">
              <a:spcBef>
                <a:spcPct val="0"/>
              </a:spcBef>
              <a:buFont typeface="Arial" panose="020B0604020202020204" pitchFamily="34" charset="0"/>
              <a:buChar char="•"/>
              <a:defRPr/>
            </a:pPr>
            <a:endParaRPr lang="en-US" altLang="en-US" sz="2800" dirty="0">
              <a:solidFill>
                <a:srgbClr val="002060"/>
              </a:solidFill>
              <a:latin typeface="XCCW Joined 7a" panose="03050602040000000000" pitchFamily="66" charset="0"/>
            </a:endParaRP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Verbal warning</a:t>
            </a: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Warning Card - recorded</a:t>
            </a:r>
          </a:p>
          <a:p>
            <a:pPr marL="285750" indent="-285750">
              <a:spcBef>
                <a:spcPct val="0"/>
              </a:spcBef>
              <a:buFont typeface="Arial" panose="020B0604020202020204" pitchFamily="34" charset="0"/>
              <a:buChar char="•"/>
              <a:defRPr/>
            </a:pPr>
            <a:r>
              <a:rPr lang="en-US" altLang="en-US" sz="2800" dirty="0">
                <a:solidFill>
                  <a:srgbClr val="002060"/>
                </a:solidFill>
                <a:latin typeface="XCCW Joined 7a" panose="03050602040000000000" pitchFamily="66" charset="0"/>
              </a:rPr>
              <a:t>Red Card –parents informed</a:t>
            </a:r>
          </a:p>
        </p:txBody>
      </p:sp>
      <p:sp>
        <p:nvSpPr>
          <p:cNvPr id="29699" name="Title 2">
            <a:extLst>
              <a:ext uri="{FF2B5EF4-FFF2-40B4-BE49-F238E27FC236}">
                <a16:creationId xmlns:a16="http://schemas.microsoft.com/office/drawing/2014/main" id="{21351534-AB53-48DC-8EA3-BFED25CE18EE}"/>
              </a:ext>
            </a:extLst>
          </p:cNvPr>
          <p:cNvSpPr>
            <a:spLocks noGrp="1"/>
          </p:cNvSpPr>
          <p:nvPr>
            <p:ph type="title"/>
          </p:nvPr>
        </p:nvSpPr>
        <p:spPr>
          <a:xfrm>
            <a:off x="2350293" y="418306"/>
            <a:ext cx="7186613" cy="504825"/>
          </a:xfrm>
        </p:spPr>
        <p:txBody>
          <a:bodyPr>
            <a:normAutofit fontScale="90000"/>
          </a:bodyPr>
          <a:lstStyle/>
          <a:p>
            <a:pPr eaLnBrk="1" hangingPunct="1"/>
            <a:r>
              <a:rPr lang="en-US" altLang="en-US" dirty="0">
                <a:solidFill>
                  <a:srgbClr val="002060"/>
                </a:solidFill>
                <a:latin typeface="XCCW Joined 7a" panose="03050602040000000000" pitchFamily="66" charset="0"/>
              </a:rPr>
              <a:t>REWARDS AND SANCTIONS</a:t>
            </a:r>
          </a:p>
        </p:txBody>
      </p:sp>
      <p:pic>
        <p:nvPicPr>
          <p:cNvPr id="29700" name="Content Placeholder 4">
            <a:extLst>
              <a:ext uri="{FF2B5EF4-FFF2-40B4-BE49-F238E27FC236}">
                <a16:creationId xmlns:a16="http://schemas.microsoft.com/office/drawing/2014/main" id="{FFA814F8-A261-48C2-B7F1-C4D381FC33F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2472" r="2472"/>
          <a:stretch>
            <a:fillRect/>
          </a:stretch>
        </p:blipFill>
        <p:spPr>
          <a:xfrm>
            <a:off x="8536362" y="4557251"/>
            <a:ext cx="1385354" cy="1352900"/>
          </a:xfrm>
        </p:spPr>
      </p:pic>
      <p:sp>
        <p:nvSpPr>
          <p:cNvPr id="29701" name="AutoShape 6" descr="Image result for Good to be green image">
            <a:extLst>
              <a:ext uri="{FF2B5EF4-FFF2-40B4-BE49-F238E27FC236}">
                <a16:creationId xmlns:a16="http://schemas.microsoft.com/office/drawing/2014/main" id="{DDA65C38-1D1F-4737-A729-BF61529DFD71}"/>
              </a:ext>
            </a:extLst>
          </p:cNvPr>
          <p:cNvSpPr>
            <a:spLocks noChangeAspect="1" noChangeArrowheads="1"/>
          </p:cNvSpPr>
          <p:nvPr/>
        </p:nvSpPr>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GB" altLang="en-US"/>
          </a:p>
        </p:txBody>
      </p:sp>
      <p:pic>
        <p:nvPicPr>
          <p:cNvPr id="29702" name="Picture 2">
            <a:extLst>
              <a:ext uri="{FF2B5EF4-FFF2-40B4-BE49-F238E27FC236}">
                <a16:creationId xmlns:a16="http://schemas.microsoft.com/office/drawing/2014/main" id="{E45BF429-A83E-4003-9E1E-B06D2C309A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00587">
            <a:off x="8781616" y="737650"/>
            <a:ext cx="1603065" cy="1603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523999" y="253068"/>
            <a:ext cx="9382539" cy="1231175"/>
          </a:xfrm>
          <a:solidFill>
            <a:schemeClr val="accent1">
              <a:lumMod val="20000"/>
              <a:lumOff val="80000"/>
            </a:schemeClr>
          </a:solidFill>
        </p:spPr>
        <p:txBody>
          <a:bodyPr>
            <a:noAutofit/>
          </a:bodyPr>
          <a:lstStyle/>
          <a:p>
            <a:r>
              <a:rPr lang="en-GB" sz="2400" dirty="0">
                <a:solidFill>
                  <a:srgbClr val="002060"/>
                </a:solidFill>
                <a:latin typeface="XCCW Joined 7a" panose="03050602040000000000" pitchFamily="66" charset="0"/>
              </a:rPr>
              <a:t>ST PHILIP’S CE PRIMARY SUPPORT TRIANGLE</a:t>
            </a:r>
            <a:br>
              <a:rPr lang="en-GB" sz="2400" dirty="0">
                <a:solidFill>
                  <a:srgbClr val="002060"/>
                </a:solidFill>
                <a:latin typeface="XCCW Joined 7a" panose="03050602040000000000" pitchFamily="66" charset="0"/>
              </a:rPr>
            </a:br>
            <a:r>
              <a:rPr lang="en-GB" sz="2400" dirty="0">
                <a:solidFill>
                  <a:srgbClr val="002060"/>
                </a:solidFill>
                <a:latin typeface="XCCW Joined 7a" panose="03050602040000000000" pitchFamily="66" charset="0"/>
              </a:rPr>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3011458140"/>
              </p:ext>
            </p:extLst>
          </p:nvPr>
        </p:nvGraphicFramePr>
        <p:xfrm>
          <a:off x="1300368" y="1777285"/>
          <a:ext cx="9829800" cy="4412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713065" y="179315"/>
            <a:ext cx="6912528" cy="570451"/>
          </a:xfrm>
        </p:spPr>
        <p:txBody>
          <a:bodyPr>
            <a:normAutofit fontScale="90000"/>
          </a:bodyPr>
          <a:lstStyle/>
          <a:p>
            <a:r>
              <a:rPr lang="en-GB" dirty="0">
                <a:solidFill>
                  <a:srgbClr val="002060"/>
                </a:solidFill>
              </a:rPr>
              <a:t>Covid and 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18782" y="595618"/>
            <a:ext cx="7701093" cy="6543413"/>
          </a:xfrm>
        </p:spPr>
        <p:txBody>
          <a:bodyPr>
            <a:normAutofit/>
          </a:bodyPr>
          <a:lstStyle/>
          <a:p>
            <a:pPr marL="342900" indent="-342900" algn="just">
              <a:buFont typeface="Arial" panose="020B0604020202020204" pitchFamily="34" charset="0"/>
              <a:buChar char="•"/>
            </a:pPr>
            <a:r>
              <a:rPr lang="en-GB" sz="1400" dirty="0">
                <a:solidFill>
                  <a:srgbClr val="002060"/>
                </a:solidFill>
              </a:rPr>
              <a:t>Attendance at school is mandatory for all children unless they are sick or have and appointment.</a:t>
            </a:r>
          </a:p>
          <a:p>
            <a:pPr marL="342900" indent="-342900" algn="just">
              <a:buFont typeface="Arial" panose="020B0604020202020204" pitchFamily="34" charset="0"/>
              <a:buChar char="•"/>
            </a:pPr>
            <a:r>
              <a:rPr lang="en-GB" sz="1400" dirty="0">
                <a:solidFill>
                  <a:srgbClr val="002060"/>
                </a:solidFill>
              </a:rPr>
              <a:t>The usual rules on absence continue to apply.  Well children are expected to attend daily, arrive on time and have the things that they need.  Reading books should be brought to school daily Limit the amount of things brought into school please. </a:t>
            </a:r>
          </a:p>
          <a:p>
            <a:pPr marL="342900" indent="-342900" algn="just">
              <a:buFont typeface="Arial" panose="020B0604020202020204" pitchFamily="34" charset="0"/>
              <a:buChar char="•"/>
            </a:pPr>
            <a:r>
              <a:rPr lang="en-GB" sz="1400" dirty="0">
                <a:solidFill>
                  <a:srgbClr val="002060"/>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342900" indent="-342900" algn="just">
              <a:buFont typeface="Arial" panose="020B0604020202020204" pitchFamily="34" charset="0"/>
              <a:buChar char="•"/>
            </a:pPr>
            <a:r>
              <a:rPr lang="en-GB" sz="1400" dirty="0">
                <a:solidFill>
                  <a:srgbClr val="002060"/>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algn="just"/>
            <a:r>
              <a:rPr lang="en-GB" sz="1400" b="1" dirty="0">
                <a:solidFill>
                  <a:srgbClr val="FF0000"/>
                </a:solidFill>
              </a:rPr>
              <a:t>First Response</a:t>
            </a:r>
          </a:p>
          <a:p>
            <a:pPr algn="just"/>
            <a:r>
              <a:rPr lang="en-GB" sz="1400" dirty="0">
                <a:solidFill>
                  <a:srgbClr val="002060"/>
                </a:solidFill>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just"/>
            <a:r>
              <a:rPr lang="en-GB" sz="1400" b="1" u="sng" dirty="0">
                <a:solidFill>
                  <a:srgbClr val="002060"/>
                </a:solidFill>
              </a:rPr>
              <a:t>Some Covid reminders</a:t>
            </a:r>
          </a:p>
          <a:p>
            <a:pPr marL="342900" indent="-342900" algn="just">
              <a:buFont typeface="Arial" panose="020B0604020202020204" pitchFamily="34" charset="0"/>
              <a:buChar char="•"/>
            </a:pPr>
            <a:r>
              <a:rPr lang="en-GB" sz="1400" b="1" dirty="0">
                <a:solidFill>
                  <a:srgbClr val="FF0000"/>
                </a:solidFill>
              </a:rPr>
              <a:t>Symptoms are Fever above 37.8, persistent cough,  shortness of breath, loss of taste or smell</a:t>
            </a:r>
          </a:p>
          <a:p>
            <a:pPr marL="342900" indent="-342900" algn="just">
              <a:buFont typeface="Arial" panose="020B0604020202020204" pitchFamily="34" charset="0"/>
              <a:buChar char="•"/>
            </a:pPr>
            <a:r>
              <a:rPr lang="en-GB" sz="1400" dirty="0">
                <a:solidFill>
                  <a:srgbClr val="002060"/>
                </a:solidFill>
              </a:rPr>
              <a:t>To Book at test call 119.   If </a:t>
            </a:r>
            <a:r>
              <a:rPr lang="en-GB" sz="1400" b="1" dirty="0">
                <a:solidFill>
                  <a:srgbClr val="002060"/>
                </a:solidFill>
              </a:rPr>
              <a:t>you or your </a:t>
            </a:r>
            <a:r>
              <a:rPr lang="en-GB" sz="1400" dirty="0">
                <a:solidFill>
                  <a:srgbClr val="002060"/>
                </a:solidFill>
              </a:rPr>
              <a:t>child are awaiting a test result do not come to school and do not come to the playground even if you are symptom free. </a:t>
            </a:r>
          </a:p>
          <a:p>
            <a:pPr marL="342900" indent="-342900" algn="just">
              <a:buFont typeface="Arial" panose="020B0604020202020204" pitchFamily="34" charset="0"/>
              <a:buChar char="•"/>
            </a:pPr>
            <a:r>
              <a:rPr lang="en-GB" sz="1400" dirty="0">
                <a:solidFill>
                  <a:srgbClr val="002060"/>
                </a:solidFill>
              </a:rPr>
              <a:t>See our Covid Pages of the website for additional guidance. </a:t>
            </a:r>
          </a:p>
          <a:p>
            <a:pPr marL="342900" indent="-342900" algn="l">
              <a:buFont typeface="Arial" panose="020B0604020202020204" pitchFamily="34" charset="0"/>
              <a:buChar char="•"/>
            </a:pPr>
            <a:endParaRPr lang="en-GB" sz="1200" dirty="0"/>
          </a:p>
          <a:p>
            <a:pPr algn="l"/>
            <a:endParaRPr lang="en-GB" sz="1200" dirty="0"/>
          </a:p>
          <a:p>
            <a:pPr marL="342900" indent="-342900" algn="l">
              <a:buFont typeface="Arial" panose="020B0604020202020204" pitchFamily="34" charset="0"/>
              <a:buChar char="•"/>
            </a:pPr>
            <a:endParaRPr lang="en-GB" sz="1200" dirty="0"/>
          </a:p>
          <a:p>
            <a:pPr marL="342900" indent="-342900" algn="l">
              <a:buFont typeface="Arial" panose="020B0604020202020204" pitchFamily="34" charset="0"/>
              <a:buChar char="•"/>
            </a:pPr>
            <a:endParaRPr lang="en-GB" sz="1200" dirty="0"/>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ext uri="{D42A27DB-BD31-4B8C-83A1-F6EECF244321}">
                <p14:modId xmlns:p14="http://schemas.microsoft.com/office/powerpoint/2010/main" val="4040723027"/>
              </p:ext>
            </p:extLst>
          </p:nvPr>
        </p:nvGraphicFramePr>
        <p:xfrm>
          <a:off x="8019875" y="333462"/>
          <a:ext cx="3996114" cy="6191075"/>
        </p:xfrm>
        <a:graphic>
          <a:graphicData uri="http://schemas.openxmlformats.org/presentationml/2006/ole">
            <mc:AlternateContent xmlns:mc="http://schemas.openxmlformats.org/markup-compatibility/2006">
              <mc:Choice xmlns:v="urn:schemas-microsoft-com:vml" Requires="v">
                <p:oleObj spid="_x0000_s1030"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8019875" y="333462"/>
                        <a:ext cx="3996114" cy="6191075"/>
                      </a:xfrm>
                      <a:prstGeom prst="rect">
                        <a:avLst/>
                      </a:prstGeom>
                    </p:spPr>
                  </p:pic>
                </p:oleObj>
              </mc:Fallback>
            </mc:AlternateContent>
          </a:graphicData>
        </a:graphic>
      </p:graphicFrame>
    </p:spTree>
    <p:extLst>
      <p:ext uri="{BB962C8B-B14F-4D97-AF65-F5344CB8AC3E}">
        <p14:creationId xmlns:p14="http://schemas.microsoft.com/office/powerpoint/2010/main" val="1879572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85F173A2-08B6-4BDB-81D5-1686C1C13396}"/>
              </a:ext>
            </a:extLst>
          </p:cNvPr>
          <p:cNvSpPr>
            <a:spLocks noGrp="1"/>
          </p:cNvSpPr>
          <p:nvPr>
            <p:ph type="title"/>
          </p:nvPr>
        </p:nvSpPr>
        <p:spPr/>
        <p:txBody>
          <a:bodyPr/>
          <a:lstStyle/>
          <a:p>
            <a:r>
              <a:rPr lang="en-GB" altLang="en-US" dirty="0">
                <a:solidFill>
                  <a:srgbClr val="002060"/>
                </a:solidFill>
                <a:latin typeface="XCCW Joined 7a" panose="03050602040000000000" pitchFamily="66" charset="0"/>
              </a:rPr>
              <a:t>Any concerns….</a:t>
            </a:r>
          </a:p>
        </p:txBody>
      </p:sp>
      <p:sp>
        <p:nvSpPr>
          <p:cNvPr id="5" name="Text Placeholder 1">
            <a:extLst>
              <a:ext uri="{FF2B5EF4-FFF2-40B4-BE49-F238E27FC236}">
                <a16:creationId xmlns:a16="http://schemas.microsoft.com/office/drawing/2014/main" id="{DF052625-23F3-4CA8-8987-3D767C055159}"/>
              </a:ext>
            </a:extLst>
          </p:cNvPr>
          <p:cNvSpPr txBox="1">
            <a:spLocks/>
          </p:cNvSpPr>
          <p:nvPr/>
        </p:nvSpPr>
        <p:spPr>
          <a:xfrm>
            <a:off x="1290315" y="1690688"/>
            <a:ext cx="9890973" cy="4445616"/>
          </a:xfrm>
          <a:prstGeom prst="rect">
            <a:avLst/>
          </a:prstGeom>
          <a:solidFill>
            <a:schemeClr val="tx2">
              <a:lumMod val="20000"/>
              <a:lumOff val="80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None/>
              <a:defRPr/>
            </a:pPr>
            <a:endParaRPr lang="en-US" altLang="en-US" dirty="0">
              <a:latin typeface="XCCW Joined 7a" panose="03050602040000000000" pitchFamily="66" charset="0"/>
            </a:endParaRPr>
          </a:p>
        </p:txBody>
      </p:sp>
      <p:sp>
        <p:nvSpPr>
          <p:cNvPr id="6" name="Rectangle 5">
            <a:extLst>
              <a:ext uri="{FF2B5EF4-FFF2-40B4-BE49-F238E27FC236}">
                <a16:creationId xmlns:a16="http://schemas.microsoft.com/office/drawing/2014/main" id="{DD21FACA-6DDA-4692-9D06-A88787CD4BC4}"/>
              </a:ext>
            </a:extLst>
          </p:cNvPr>
          <p:cNvSpPr/>
          <p:nvPr/>
        </p:nvSpPr>
        <p:spPr>
          <a:xfrm>
            <a:off x="1290315" y="2040392"/>
            <a:ext cx="9611370" cy="3416320"/>
          </a:xfrm>
          <a:prstGeom prst="rect">
            <a:avLst/>
          </a:prstGeom>
        </p:spPr>
        <p:txBody>
          <a:bodyPr wrap="square">
            <a:spAutoFit/>
          </a:bodyPr>
          <a:lstStyle/>
          <a:p>
            <a:pPr marL="571500" indent="-571500">
              <a:buFont typeface="Arial" panose="020B0604020202020204" pitchFamily="34" charset="0"/>
              <a:buChar char="•"/>
            </a:pPr>
            <a:r>
              <a:rPr lang="en-US" sz="2400" dirty="0">
                <a:solidFill>
                  <a:srgbClr val="002060"/>
                </a:solidFill>
                <a:latin typeface="XCCW Joined 7a" panose="03050602040000000000" pitchFamily="66" charset="0"/>
              </a:rPr>
              <a:t>If you have any concerns or need to give us any information regarding your child, or  a change in circumstances you want us to know about, please email either or both of us</a:t>
            </a:r>
          </a:p>
          <a:p>
            <a:endParaRPr lang="en-US" sz="2400" dirty="0">
              <a:solidFill>
                <a:srgbClr val="002060"/>
              </a:solidFill>
              <a:latin typeface="XCCW Joined 7a" panose="03050602040000000000" pitchFamily="66" charset="0"/>
            </a:endParaRPr>
          </a:p>
          <a:p>
            <a:pPr marL="571500" indent="-571500">
              <a:buFont typeface="Arial" panose="020B0604020202020204" pitchFamily="34" charset="0"/>
              <a:buChar char="•"/>
            </a:pPr>
            <a:r>
              <a:rPr lang="en-US" sz="2400" dirty="0">
                <a:solidFill>
                  <a:srgbClr val="002060"/>
                </a:solidFill>
                <a:latin typeface="XCCW Joined 7a" panose="03050602040000000000" pitchFamily="66" charset="0"/>
              </a:rPr>
              <a:t>Mrs. Afford </a:t>
            </a:r>
            <a:r>
              <a:rPr lang="en-US" sz="2400" dirty="0" err="1">
                <a:solidFill>
                  <a:srgbClr val="0070C0"/>
                </a:solidFill>
                <a:latin typeface="XCCW Joined 7a" panose="03050602040000000000" pitchFamily="66" charset="0"/>
                <a:hlinkClick r:id="rId2">
                  <a:extLst>
                    <a:ext uri="{A12FA001-AC4F-418D-AE19-62706E023703}">
                      <ahyp:hlinkClr xmlns:ahyp="http://schemas.microsoft.com/office/drawing/2018/hyperlinkcolor" val="tx"/>
                    </a:ext>
                  </a:extLst>
                </a:hlinkClick>
              </a:rPr>
              <a:t>afford@sps.sefton.school</a:t>
            </a:r>
            <a:endParaRPr lang="en-US" sz="2400">
              <a:solidFill>
                <a:srgbClr val="0070C0"/>
              </a:solidFill>
              <a:latin typeface="XCCW Joined 7a" panose="03050602040000000000" pitchFamily="66" charset="0"/>
            </a:endParaRPr>
          </a:p>
          <a:p>
            <a:endParaRPr lang="en-US" sz="2400" dirty="0">
              <a:solidFill>
                <a:srgbClr val="0070C0"/>
              </a:solidFill>
              <a:latin typeface="XCCW Joined 7a" panose="03050602040000000000" pitchFamily="66" charset="0"/>
            </a:endParaRPr>
          </a:p>
          <a:p>
            <a:pPr marL="571500" indent="-571500">
              <a:buFont typeface="Arial" panose="020B0604020202020204" pitchFamily="34" charset="0"/>
              <a:buChar char="•"/>
            </a:pPr>
            <a:r>
              <a:rPr lang="en-US" sz="2400" dirty="0">
                <a:solidFill>
                  <a:srgbClr val="002060"/>
                </a:solidFill>
                <a:latin typeface="XCCW Joined 7a" panose="03050602040000000000" pitchFamily="66" charset="0"/>
              </a:rPr>
              <a:t>Miss Hankinson </a:t>
            </a:r>
            <a:r>
              <a:rPr lang="en-US" sz="2400" dirty="0" err="1">
                <a:latin typeface="XCCW Joined 7a" panose="03050602040000000000" pitchFamily="66" charset="0"/>
                <a:hlinkClick r:id="rId3"/>
              </a:rPr>
              <a:t>hankinsone@sps.sefton.school</a:t>
            </a:r>
            <a:endParaRPr lang="en-US" sz="2400" dirty="0">
              <a:latin typeface="XCCW Joined 7a" panose="03050602040000000000" pitchFamily="66" charset="0"/>
            </a:endParaRPr>
          </a:p>
          <a:p>
            <a:pPr marL="571500" indent="-571500">
              <a:buFont typeface="Arial" panose="020B0604020202020204" pitchFamily="34" charset="0"/>
              <a:buChar char="•"/>
            </a:pPr>
            <a:endParaRPr lang="en-US" sz="2400" dirty="0">
              <a:latin typeface="XCCW Joined 7a" panose="03050602040000000000"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638</Words>
  <Application>Microsoft Office PowerPoint</Application>
  <PresentationFormat>Widescreen</PresentationFormat>
  <Paragraphs>60</Paragraphs>
  <Slides>9</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9</vt:i4>
      </vt:variant>
    </vt:vector>
  </HeadingPairs>
  <TitlesOfParts>
    <vt:vector size="15" baseType="lpstr">
      <vt:lpstr>Arial</vt:lpstr>
      <vt:lpstr>Calibri</vt:lpstr>
      <vt:lpstr>Calibri Light</vt:lpstr>
      <vt:lpstr>XCCW Joined 7a</vt:lpstr>
      <vt:lpstr>Office Theme</vt:lpstr>
      <vt:lpstr>Acrobat Document</vt:lpstr>
      <vt:lpstr>Welcome to Year 4 </vt:lpstr>
      <vt:lpstr>Meet the teachers</vt:lpstr>
      <vt:lpstr>PowerPoint Presentation</vt:lpstr>
      <vt:lpstr>St Philip’s Standards</vt:lpstr>
      <vt:lpstr>Homework</vt:lpstr>
      <vt:lpstr>REWARDS AND SANCTIONS</vt:lpstr>
      <vt:lpstr>ST PHILIP’S CE PRIMARY SUPPORT TRIANGLE SENDCO - Mrs Klaassen</vt:lpstr>
      <vt:lpstr>Covid and attendance…</vt:lpstr>
      <vt:lpstr>Any 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Year 4</dc:title>
  <dc:creator>Teacher</dc:creator>
  <cp:lastModifiedBy>Jane Afford</cp:lastModifiedBy>
  <cp:revision>6</cp:revision>
  <dcterms:created xsi:type="dcterms:W3CDTF">2020-09-14T20:16:11Z</dcterms:created>
  <dcterms:modified xsi:type="dcterms:W3CDTF">2020-09-15T11:51:21Z</dcterms:modified>
</cp:coreProperties>
</file>