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5" r:id="rId2"/>
    <p:sldId id="278" r:id="rId3"/>
    <p:sldId id="279" r:id="rId4"/>
    <p:sldId id="289" r:id="rId5"/>
    <p:sldId id="282" r:id="rId6"/>
    <p:sldId id="284" r:id="rId7"/>
    <p:sldId id="290" r:id="rId8"/>
    <p:sldId id="286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ahoma" panose="020B0604030504040204" pitchFamily="34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9429"/>
    <a:srgbClr val="F28315"/>
    <a:srgbClr val="0079C3"/>
    <a:srgbClr val="FBBF97"/>
    <a:srgbClr val="11743A"/>
    <a:srgbClr val="009640"/>
    <a:srgbClr val="87BD31"/>
    <a:srgbClr val="FFE76D"/>
    <a:srgbClr val="072F54"/>
    <a:srgbClr val="003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66"/>
      </p:cViewPr>
      <p:guideLst>
        <p:guide orient="horz" pos="2183"/>
        <p:guide pos="2880"/>
        <p:guide pos="363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4-white-rose-maths-resources-key-stage-1-year-1-year-2/summer-block-1-decimals-year-4-white-rose-maths-hub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4-white-rose-maths-resources-key-stage-1-year-1-year-2/summer-block-1-decimals-year-4-white-rose-maths-hub-supporting-resources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2956" y="5780868"/>
            <a:ext cx="1069383" cy="66642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Learning objective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 fontAlgn="t">
              <a:lnSpc>
                <a:spcPct val="100000"/>
              </a:lnSpc>
              <a:spcBef>
                <a:spcPts val="0"/>
              </a:spcBef>
              <a:defRPr/>
            </a:pPr>
            <a:r>
              <a:rPr lang="en-GB" dirty="0">
                <a:solidFill>
                  <a:schemeClr val="tx1"/>
                </a:solidFill>
              </a:rPr>
              <a:t>To compare numbers with the same number of decimal places up to two decimal places.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2783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5" y="702863"/>
            <a:ext cx="183280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Order Decimals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278381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75166" y="1194885"/>
            <a:ext cx="6076484" cy="772107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Write the numbers shown on the place value grid and put them in ascending order.</a:t>
            </a:r>
            <a:endParaRPr lang="en-GB" dirty="0">
              <a:latin typeface="Twinkl" pitchFamily="50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709340"/>
              </p:ext>
            </p:extLst>
          </p:nvPr>
        </p:nvGraphicFramePr>
        <p:xfrm>
          <a:off x="755650" y="2103518"/>
          <a:ext cx="6096000" cy="1035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79328801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711498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5556600"/>
                    </a:ext>
                  </a:extLst>
                </a:gridCol>
              </a:tblGrid>
              <a:tr h="381192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tenths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hundredths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792348"/>
                  </a:ext>
                </a:extLst>
              </a:tr>
              <a:tr h="6545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016397"/>
                  </a:ext>
                </a:extLst>
              </a:tr>
            </a:tbl>
          </a:graphicData>
        </a:graphic>
      </p:graphicFrame>
      <p:sp>
        <p:nvSpPr>
          <p:cNvPr id="12" name="Oval 11"/>
          <p:cNvSpPr/>
          <p:nvPr/>
        </p:nvSpPr>
        <p:spPr>
          <a:xfrm>
            <a:off x="954850" y="2717593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26479" y="2717592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364617" y="2717592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702755" y="2717591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737055" y="2270142"/>
            <a:ext cx="100271" cy="10027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737055" y="2795543"/>
            <a:ext cx="100271" cy="10027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040893" y="2717594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379031" y="2717593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824673"/>
              </p:ext>
            </p:extLst>
          </p:nvPr>
        </p:nvGraphicFramePr>
        <p:xfrm>
          <a:off x="755650" y="3235448"/>
          <a:ext cx="6096000" cy="1035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79328801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711498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5556600"/>
                    </a:ext>
                  </a:extLst>
                </a:gridCol>
              </a:tblGrid>
              <a:tr h="381192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tenths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hundredths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792348"/>
                  </a:ext>
                </a:extLst>
              </a:tr>
              <a:tr h="6545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016397"/>
                  </a:ext>
                </a:extLst>
              </a:tr>
            </a:tbl>
          </a:graphicData>
        </a:graphic>
      </p:graphicFrame>
      <p:sp>
        <p:nvSpPr>
          <p:cNvPr id="27" name="Oval 26"/>
          <p:cNvSpPr/>
          <p:nvPr/>
        </p:nvSpPr>
        <p:spPr>
          <a:xfrm>
            <a:off x="954850" y="3849523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026479" y="3849522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3027713" y="3849522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737055" y="3402072"/>
            <a:ext cx="100271" cy="10027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737055" y="3927473"/>
            <a:ext cx="100271" cy="10027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026028"/>
              </p:ext>
            </p:extLst>
          </p:nvPr>
        </p:nvGraphicFramePr>
        <p:xfrm>
          <a:off x="755650" y="4367379"/>
          <a:ext cx="6096000" cy="1035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79328801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711498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5556600"/>
                    </a:ext>
                  </a:extLst>
                </a:gridCol>
              </a:tblGrid>
              <a:tr h="381192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tenths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hundredths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792348"/>
                  </a:ext>
                </a:extLst>
              </a:tr>
              <a:tr h="6545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016397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954850" y="4981454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026479" y="4981453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364617" y="4981453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2737055" y="4534003"/>
            <a:ext cx="100271" cy="10027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737055" y="5059404"/>
            <a:ext cx="100271" cy="10027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46510"/>
              </p:ext>
            </p:extLst>
          </p:nvPr>
        </p:nvGraphicFramePr>
        <p:xfrm>
          <a:off x="775166" y="5600700"/>
          <a:ext cx="6076484" cy="488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6334">
                  <a:extLst>
                    <a:ext uri="{9D8B030D-6E8A-4147-A177-3AD203B41FA5}">
                      <a16:colId xmlns:a16="http://schemas.microsoft.com/office/drawing/2014/main" val="793288014"/>
                    </a:ext>
                  </a:extLst>
                </a:gridCol>
                <a:gridCol w="3740150">
                  <a:extLst>
                    <a:ext uri="{9D8B030D-6E8A-4147-A177-3AD203B41FA5}">
                      <a16:colId xmlns:a16="http://schemas.microsoft.com/office/drawing/2014/main" val="1711498000"/>
                    </a:ext>
                  </a:extLst>
                </a:gridCol>
              </a:tblGrid>
              <a:tr h="488950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In ascending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order: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792348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7049708" y="2648260"/>
            <a:ext cx="1337500" cy="495108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endParaRPr lang="en-GB" dirty="0">
              <a:latin typeface="Twinkl" pitchFamily="50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050850" y="3780190"/>
            <a:ext cx="1337500" cy="495108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endParaRPr lang="en-GB" dirty="0">
              <a:latin typeface="Twinkl" pitchFamily="50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050850" y="4885236"/>
            <a:ext cx="1337500" cy="495108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endParaRPr lang="en-GB" dirty="0">
              <a:latin typeface="Twinkl" pitchFamily="50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027713" y="4981453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147463" y="2717591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1.05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147463" y="383563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2.11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147463" y="494543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1.12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140096" y="564739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1.05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416128" y="5645120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1.12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692159" y="5645120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2.11</a:t>
            </a:r>
          </a:p>
        </p:txBody>
      </p:sp>
      <p:sp>
        <p:nvSpPr>
          <p:cNvPr id="48" name="Oval 47"/>
          <p:cNvSpPr/>
          <p:nvPr/>
        </p:nvSpPr>
        <p:spPr>
          <a:xfrm>
            <a:off x="1312904" y="3849521"/>
            <a:ext cx="200541" cy="200541"/>
          </a:xfrm>
          <a:prstGeom prst="ellipse">
            <a:avLst/>
          </a:prstGeom>
          <a:solidFill>
            <a:srgbClr val="F28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3" grpId="0"/>
      <p:bldP spid="44" grpId="0"/>
      <p:bldP spid="45" grpId="0"/>
      <p:bldP spid="46" grpId="0"/>
      <p:bldP spid="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2783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5" y="702863"/>
            <a:ext cx="183280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Order Decimals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278381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75166" y="1194885"/>
            <a:ext cx="607648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Write the numbers in descending order: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3736" y="1799796"/>
            <a:ext cx="1337500" cy="525886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dirty="0">
                <a:latin typeface="Twinkl" pitchFamily="50" charset="0"/>
              </a:rPr>
              <a:t>6.3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133228" y="1799796"/>
            <a:ext cx="1337500" cy="525886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dirty="0">
                <a:latin typeface="Twinkl" pitchFamily="50" charset="0"/>
              </a:rPr>
              <a:t>34.6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502720" y="1799796"/>
            <a:ext cx="1337500" cy="525886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dirty="0">
                <a:latin typeface="Twinkl" pitchFamily="50" charset="0"/>
              </a:rPr>
              <a:t>3.04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75166" y="3088122"/>
            <a:ext cx="1337500" cy="525886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  <a:latin typeface="Twinkl" pitchFamily="50" charset="0"/>
              </a:rPr>
              <a:t>34.6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144658" y="3088122"/>
            <a:ext cx="1337500" cy="525886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  <a:latin typeface="Twinkl" pitchFamily="50" charset="0"/>
              </a:rPr>
              <a:t>6.3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514150" y="3088122"/>
            <a:ext cx="1337500" cy="525886"/>
          </a:xfrm>
          <a:prstGeom prst="rect">
            <a:avLst/>
          </a:prstGeom>
          <a:solidFill>
            <a:schemeClr val="bg1"/>
          </a:solidFill>
          <a:ln w="1270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  <a:latin typeface="Twinkl" pitchFamily="50" charset="0"/>
              </a:rPr>
              <a:t>3.04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75166" y="3725750"/>
            <a:ext cx="607648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Write the missing digits to make each statement correct: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75166" y="4332913"/>
            <a:ext cx="3796834" cy="1756992"/>
          </a:xfrm>
          <a:prstGeom prst="rect">
            <a:avLst/>
          </a:prstGeom>
          <a:solidFill>
            <a:schemeClr val="bg1"/>
          </a:solidFill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000" spc="600" dirty="0">
                <a:latin typeface="Twinkl" pitchFamily="2" charset="0"/>
              </a:rPr>
              <a:t>9.2</a:t>
            </a:r>
            <a:r>
              <a:rPr lang="en-US" sz="2000" b="1" spc="600" dirty="0">
                <a:solidFill>
                  <a:srgbClr val="689429"/>
                </a:solidFill>
                <a:latin typeface="Twinkl" pitchFamily="2" charset="0"/>
              </a:rPr>
              <a:t>2</a:t>
            </a:r>
            <a:r>
              <a:rPr lang="en-US" sz="2000" spc="6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spc="600" dirty="0">
                <a:latin typeface="Twinkl" pitchFamily="2" charset="0"/>
              </a:rPr>
              <a:t>&gt; 8.1</a:t>
            </a:r>
            <a:r>
              <a:rPr lang="en-US" sz="2000" b="1" spc="600" dirty="0">
                <a:solidFill>
                  <a:srgbClr val="689429"/>
                </a:solidFill>
                <a:latin typeface="Twinkl" pitchFamily="2" charset="0"/>
              </a:rPr>
              <a:t>7</a:t>
            </a:r>
            <a:r>
              <a:rPr lang="en-US" sz="2000" spc="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spc="600" dirty="0">
                <a:ea typeface="Tahoma" panose="020B0604030504040204" pitchFamily="34" charset="0"/>
                <a:cs typeface="Tahoma" panose="020B0604030504040204" pitchFamily="34" charset="0"/>
              </a:rPr>
              <a:t>&gt;</a:t>
            </a:r>
            <a:r>
              <a:rPr lang="en-US" sz="2000" spc="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spc="600" dirty="0">
                <a:ea typeface="Tahoma" panose="020B0604030504040204" pitchFamily="34" charset="0"/>
                <a:cs typeface="Tahoma" panose="020B0604030504040204" pitchFamily="34" charset="0"/>
              </a:rPr>
              <a:t>8.13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000" spc="600" dirty="0">
                <a:latin typeface="Twinkl" pitchFamily="2" charset="0"/>
              </a:rPr>
              <a:t>2.7</a:t>
            </a:r>
            <a:r>
              <a:rPr lang="en-US" sz="2000" b="1" spc="600" dirty="0">
                <a:solidFill>
                  <a:srgbClr val="689429"/>
                </a:solidFill>
                <a:latin typeface="Twinkl" pitchFamily="2" charset="0"/>
              </a:rPr>
              <a:t>1</a:t>
            </a:r>
            <a:r>
              <a:rPr lang="en-US" sz="2000" spc="6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 &lt; </a:t>
            </a:r>
            <a:r>
              <a:rPr lang="en-US" sz="2000" spc="600" dirty="0">
                <a:latin typeface="Twinkl" pitchFamily="2" charset="0"/>
              </a:rPr>
              <a:t>3.</a:t>
            </a:r>
            <a:r>
              <a:rPr lang="en-US" sz="2000" b="1" spc="600" dirty="0">
                <a:solidFill>
                  <a:srgbClr val="689429"/>
                </a:solidFill>
                <a:latin typeface="Twinkl" pitchFamily="2" charset="0"/>
              </a:rPr>
              <a:t>2</a:t>
            </a:r>
            <a:r>
              <a:rPr lang="en-US" sz="2000" spc="600" dirty="0"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r>
              <a:rPr lang="en-US" sz="2000" spc="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spc="600" dirty="0">
                <a:ea typeface="Tahoma" panose="020B0604030504040204" pitchFamily="34" charset="0"/>
                <a:cs typeface="Tahoma" panose="020B0604030504040204" pitchFamily="34" charset="0"/>
              </a:rPr>
              <a:t>&lt;</a:t>
            </a:r>
            <a:r>
              <a:rPr lang="en-US" sz="2000" spc="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spc="600" dirty="0">
                <a:ea typeface="Tahoma" panose="020B0604030504040204" pitchFamily="34" charset="0"/>
                <a:cs typeface="Tahoma" panose="020B0604030504040204" pitchFamily="34" charset="0"/>
              </a:rPr>
              <a:t>4.03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000" spc="600" dirty="0">
                <a:latin typeface="Twinkl" pitchFamily="2" charset="0"/>
              </a:rPr>
              <a:t>4.18 &gt; 4.0</a:t>
            </a:r>
            <a:r>
              <a:rPr lang="en-US" sz="2000" b="1" spc="600" dirty="0">
                <a:solidFill>
                  <a:srgbClr val="689429"/>
                </a:solidFill>
                <a:latin typeface="Twinkl" pitchFamily="2" charset="0"/>
              </a:rPr>
              <a:t>9</a:t>
            </a:r>
            <a:r>
              <a:rPr lang="en-US" sz="2000" spc="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spc="600" dirty="0">
                <a:ea typeface="Tahoma" panose="020B0604030504040204" pitchFamily="34" charset="0"/>
                <a:cs typeface="Tahoma" panose="020B0604030504040204" pitchFamily="34" charset="0"/>
              </a:rPr>
              <a:t>&gt;</a:t>
            </a:r>
            <a:r>
              <a:rPr lang="en-US" sz="2000" spc="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spc="600" dirty="0">
                <a:ea typeface="Tahoma" panose="020B0604030504040204" pitchFamily="34" charset="0"/>
                <a:cs typeface="Tahoma" panose="020B0604030504040204" pitchFamily="34" charset="0"/>
              </a:rPr>
              <a:t>4.03</a:t>
            </a:r>
          </a:p>
        </p:txBody>
      </p:sp>
      <p:sp>
        <p:nvSpPr>
          <p:cNvPr id="56" name="Oval 55"/>
          <p:cNvSpPr/>
          <p:nvPr/>
        </p:nvSpPr>
        <p:spPr>
          <a:xfrm>
            <a:off x="1533695" y="4557023"/>
            <a:ext cx="276116" cy="276116"/>
          </a:xfrm>
          <a:prstGeom prst="ellipse">
            <a:avLst/>
          </a:prstGeom>
          <a:solidFill>
            <a:schemeClr val="bg1"/>
          </a:solidFill>
          <a:ln>
            <a:solidFill>
              <a:srgbClr val="F28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Oval 56"/>
          <p:cNvSpPr/>
          <p:nvPr/>
        </p:nvSpPr>
        <p:spPr>
          <a:xfrm>
            <a:off x="1485580" y="5095353"/>
            <a:ext cx="276116" cy="276116"/>
          </a:xfrm>
          <a:prstGeom prst="ellipse">
            <a:avLst/>
          </a:prstGeom>
          <a:solidFill>
            <a:schemeClr val="bg1"/>
          </a:solidFill>
          <a:ln>
            <a:solidFill>
              <a:srgbClr val="F28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/>
          <p:cNvSpPr/>
          <p:nvPr/>
        </p:nvSpPr>
        <p:spPr>
          <a:xfrm>
            <a:off x="2510141" y="5095353"/>
            <a:ext cx="276116" cy="276116"/>
          </a:xfrm>
          <a:prstGeom prst="ellipse">
            <a:avLst/>
          </a:prstGeom>
          <a:solidFill>
            <a:schemeClr val="bg1"/>
          </a:solidFill>
          <a:ln>
            <a:solidFill>
              <a:srgbClr val="F28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2786257" y="4557023"/>
            <a:ext cx="276116" cy="276116"/>
          </a:xfrm>
          <a:prstGeom prst="ellipse">
            <a:avLst/>
          </a:prstGeom>
          <a:solidFill>
            <a:schemeClr val="bg1"/>
          </a:solidFill>
          <a:ln>
            <a:solidFill>
              <a:srgbClr val="F28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Oval 59"/>
          <p:cNvSpPr/>
          <p:nvPr/>
        </p:nvSpPr>
        <p:spPr>
          <a:xfrm>
            <a:off x="2786257" y="5624116"/>
            <a:ext cx="276116" cy="276116"/>
          </a:xfrm>
          <a:prstGeom prst="ellipse">
            <a:avLst/>
          </a:prstGeom>
          <a:solidFill>
            <a:schemeClr val="bg1"/>
          </a:solidFill>
          <a:ln>
            <a:solidFill>
              <a:srgbClr val="F28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755650" y="2481385"/>
            <a:ext cx="6076484" cy="495108"/>
          </a:xfrm>
          <a:prstGeom prst="rect">
            <a:avLst/>
          </a:prstGeom>
          <a:solidFill>
            <a:srgbClr val="FBBF97"/>
          </a:solidFill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In descending order: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98609" y="4359500"/>
            <a:ext cx="2153041" cy="1049106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There are many possible answers. For example: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182" y="2827605"/>
            <a:ext cx="2208067" cy="43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29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45575" y="702863"/>
            <a:ext cx="183280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Order Decimals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78381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278381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75166" y="1194885"/>
            <a:ext cx="6076484" cy="772107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In each set of numbers, one is in the wrong place. Spot this number and tell your partner where it should be.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5166" y="2320048"/>
            <a:ext cx="234522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In ascending order: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5650" y="4085254"/>
            <a:ext cx="2364740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In descending order: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54855" y="3168212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5.03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84292" y="3168212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5.7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13729" y="3168212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6.98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43166" y="3168212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6.3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72602" y="3180534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7.2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855" y="510162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8.65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79201" y="510162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8.42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03547" y="510162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8.4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27893" y="510162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7.2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52238" y="510162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7.5</a:t>
            </a:r>
          </a:p>
        </p:txBody>
      </p:sp>
      <p:sp>
        <p:nvSpPr>
          <p:cNvPr id="2" name="Oval 1"/>
          <p:cNvSpPr/>
          <p:nvPr/>
        </p:nvSpPr>
        <p:spPr>
          <a:xfrm>
            <a:off x="5622165" y="3072145"/>
            <a:ext cx="617220" cy="617220"/>
          </a:xfrm>
          <a:prstGeom prst="ellipse">
            <a:avLst/>
          </a:prstGeom>
          <a:noFill/>
          <a:ln w="19050">
            <a:solidFill>
              <a:srgbClr val="F28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832575" y="2865956"/>
            <a:ext cx="1814990" cy="548858"/>
          </a:xfrm>
          <a:custGeom>
            <a:avLst/>
            <a:gdLst>
              <a:gd name="connsiteX0" fmla="*/ 0 w 2366126"/>
              <a:gd name="connsiteY0" fmla="*/ 782006 h 1564012"/>
              <a:gd name="connsiteX1" fmla="*/ 1183063 w 2366126"/>
              <a:gd name="connsiteY1" fmla="*/ 0 h 1564012"/>
              <a:gd name="connsiteX2" fmla="*/ 2366126 w 2366126"/>
              <a:gd name="connsiteY2" fmla="*/ 782006 h 1564012"/>
              <a:gd name="connsiteX3" fmla="*/ 1183063 w 2366126"/>
              <a:gd name="connsiteY3" fmla="*/ 1564012 h 1564012"/>
              <a:gd name="connsiteX4" fmla="*/ 0 w 2366126"/>
              <a:gd name="connsiteY4" fmla="*/ 782006 h 1564012"/>
              <a:gd name="connsiteX0" fmla="*/ 1183063 w 2366126"/>
              <a:gd name="connsiteY0" fmla="*/ 1564012 h 1655452"/>
              <a:gd name="connsiteX1" fmla="*/ 0 w 2366126"/>
              <a:gd name="connsiteY1" fmla="*/ 782006 h 1655452"/>
              <a:gd name="connsiteX2" fmla="*/ 1183063 w 2366126"/>
              <a:gd name="connsiteY2" fmla="*/ 0 h 1655452"/>
              <a:gd name="connsiteX3" fmla="*/ 2366126 w 2366126"/>
              <a:gd name="connsiteY3" fmla="*/ 782006 h 1655452"/>
              <a:gd name="connsiteX4" fmla="*/ 1274503 w 2366126"/>
              <a:gd name="connsiteY4" fmla="*/ 1655452 h 1655452"/>
              <a:gd name="connsiteX0" fmla="*/ 1183063 w 2366126"/>
              <a:gd name="connsiteY0" fmla="*/ 1564012 h 1564012"/>
              <a:gd name="connsiteX1" fmla="*/ 0 w 2366126"/>
              <a:gd name="connsiteY1" fmla="*/ 782006 h 1564012"/>
              <a:gd name="connsiteX2" fmla="*/ 1183063 w 2366126"/>
              <a:gd name="connsiteY2" fmla="*/ 0 h 1564012"/>
              <a:gd name="connsiteX3" fmla="*/ 2366126 w 2366126"/>
              <a:gd name="connsiteY3" fmla="*/ 782006 h 1564012"/>
              <a:gd name="connsiteX0" fmla="*/ 0 w 2366126"/>
              <a:gd name="connsiteY0" fmla="*/ 782006 h 782006"/>
              <a:gd name="connsiteX1" fmla="*/ 1183063 w 2366126"/>
              <a:gd name="connsiteY1" fmla="*/ 0 h 782006"/>
              <a:gd name="connsiteX2" fmla="*/ 2366126 w 2366126"/>
              <a:gd name="connsiteY2" fmla="*/ 782006 h 782006"/>
              <a:gd name="connsiteX0" fmla="*/ 0 w 2366126"/>
              <a:gd name="connsiteY0" fmla="*/ 782006 h 782006"/>
              <a:gd name="connsiteX1" fmla="*/ 1183063 w 2366126"/>
              <a:gd name="connsiteY1" fmla="*/ 0 h 782006"/>
              <a:gd name="connsiteX2" fmla="*/ 2366126 w 2366126"/>
              <a:gd name="connsiteY2" fmla="*/ 782006 h 782006"/>
              <a:gd name="connsiteX0" fmla="*/ 0 w 2487605"/>
              <a:gd name="connsiteY0" fmla="*/ 785168 h 785168"/>
              <a:gd name="connsiteX1" fmla="*/ 1183063 w 2487605"/>
              <a:gd name="connsiteY1" fmla="*/ 3162 h 785168"/>
              <a:gd name="connsiteX2" fmla="*/ 2487605 w 2487605"/>
              <a:gd name="connsiteY2" fmla="*/ 603390 h 785168"/>
              <a:gd name="connsiteX0" fmla="*/ 0 w 2418189"/>
              <a:gd name="connsiteY0" fmla="*/ 872880 h 872879"/>
              <a:gd name="connsiteX1" fmla="*/ 1113647 w 2418189"/>
              <a:gd name="connsiteY1" fmla="*/ 6044 h 872879"/>
              <a:gd name="connsiteX2" fmla="*/ 2418189 w 2418189"/>
              <a:gd name="connsiteY2" fmla="*/ 606272 h 872879"/>
              <a:gd name="connsiteX0" fmla="*/ 0 w 2418189"/>
              <a:gd name="connsiteY0" fmla="*/ 872880 h 872881"/>
              <a:gd name="connsiteX1" fmla="*/ 1113647 w 2418189"/>
              <a:gd name="connsiteY1" fmla="*/ 6044 h 872881"/>
              <a:gd name="connsiteX2" fmla="*/ 2418189 w 2418189"/>
              <a:gd name="connsiteY2" fmla="*/ 606272 h 872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18189" h="872881">
                <a:moveTo>
                  <a:pt x="0" y="872880"/>
                </a:moveTo>
                <a:cubicBezTo>
                  <a:pt x="147510" y="416753"/>
                  <a:pt x="710616" y="50479"/>
                  <a:pt x="1113647" y="6044"/>
                </a:cubicBezTo>
                <a:cubicBezTo>
                  <a:pt x="1516678" y="-38391"/>
                  <a:pt x="2183909" y="162263"/>
                  <a:pt x="2418189" y="606272"/>
                </a:cubicBezTo>
              </a:path>
            </a:pathLst>
          </a:custGeom>
          <a:noFill/>
          <a:ln w="19050">
            <a:solidFill>
              <a:srgbClr val="F28315"/>
            </a:solidFill>
            <a:headEnd type="arrow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610552" y="4993070"/>
            <a:ext cx="617220" cy="617220"/>
          </a:xfrm>
          <a:prstGeom prst="ellipse">
            <a:avLst/>
          </a:prstGeom>
          <a:noFill/>
          <a:ln w="19050">
            <a:solidFill>
              <a:srgbClr val="F28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3"/>
          <p:cNvSpPr/>
          <p:nvPr/>
        </p:nvSpPr>
        <p:spPr>
          <a:xfrm flipH="1">
            <a:off x="6167242" y="4743386"/>
            <a:ext cx="1814990" cy="548858"/>
          </a:xfrm>
          <a:custGeom>
            <a:avLst/>
            <a:gdLst>
              <a:gd name="connsiteX0" fmla="*/ 0 w 2366126"/>
              <a:gd name="connsiteY0" fmla="*/ 782006 h 1564012"/>
              <a:gd name="connsiteX1" fmla="*/ 1183063 w 2366126"/>
              <a:gd name="connsiteY1" fmla="*/ 0 h 1564012"/>
              <a:gd name="connsiteX2" fmla="*/ 2366126 w 2366126"/>
              <a:gd name="connsiteY2" fmla="*/ 782006 h 1564012"/>
              <a:gd name="connsiteX3" fmla="*/ 1183063 w 2366126"/>
              <a:gd name="connsiteY3" fmla="*/ 1564012 h 1564012"/>
              <a:gd name="connsiteX4" fmla="*/ 0 w 2366126"/>
              <a:gd name="connsiteY4" fmla="*/ 782006 h 1564012"/>
              <a:gd name="connsiteX0" fmla="*/ 1183063 w 2366126"/>
              <a:gd name="connsiteY0" fmla="*/ 1564012 h 1655452"/>
              <a:gd name="connsiteX1" fmla="*/ 0 w 2366126"/>
              <a:gd name="connsiteY1" fmla="*/ 782006 h 1655452"/>
              <a:gd name="connsiteX2" fmla="*/ 1183063 w 2366126"/>
              <a:gd name="connsiteY2" fmla="*/ 0 h 1655452"/>
              <a:gd name="connsiteX3" fmla="*/ 2366126 w 2366126"/>
              <a:gd name="connsiteY3" fmla="*/ 782006 h 1655452"/>
              <a:gd name="connsiteX4" fmla="*/ 1274503 w 2366126"/>
              <a:gd name="connsiteY4" fmla="*/ 1655452 h 1655452"/>
              <a:gd name="connsiteX0" fmla="*/ 1183063 w 2366126"/>
              <a:gd name="connsiteY0" fmla="*/ 1564012 h 1564012"/>
              <a:gd name="connsiteX1" fmla="*/ 0 w 2366126"/>
              <a:gd name="connsiteY1" fmla="*/ 782006 h 1564012"/>
              <a:gd name="connsiteX2" fmla="*/ 1183063 w 2366126"/>
              <a:gd name="connsiteY2" fmla="*/ 0 h 1564012"/>
              <a:gd name="connsiteX3" fmla="*/ 2366126 w 2366126"/>
              <a:gd name="connsiteY3" fmla="*/ 782006 h 1564012"/>
              <a:gd name="connsiteX0" fmla="*/ 0 w 2366126"/>
              <a:gd name="connsiteY0" fmla="*/ 782006 h 782006"/>
              <a:gd name="connsiteX1" fmla="*/ 1183063 w 2366126"/>
              <a:gd name="connsiteY1" fmla="*/ 0 h 782006"/>
              <a:gd name="connsiteX2" fmla="*/ 2366126 w 2366126"/>
              <a:gd name="connsiteY2" fmla="*/ 782006 h 782006"/>
              <a:gd name="connsiteX0" fmla="*/ 0 w 2366126"/>
              <a:gd name="connsiteY0" fmla="*/ 782006 h 782006"/>
              <a:gd name="connsiteX1" fmla="*/ 1183063 w 2366126"/>
              <a:gd name="connsiteY1" fmla="*/ 0 h 782006"/>
              <a:gd name="connsiteX2" fmla="*/ 2366126 w 2366126"/>
              <a:gd name="connsiteY2" fmla="*/ 782006 h 782006"/>
              <a:gd name="connsiteX0" fmla="*/ 0 w 2487605"/>
              <a:gd name="connsiteY0" fmla="*/ 785168 h 785168"/>
              <a:gd name="connsiteX1" fmla="*/ 1183063 w 2487605"/>
              <a:gd name="connsiteY1" fmla="*/ 3162 h 785168"/>
              <a:gd name="connsiteX2" fmla="*/ 2487605 w 2487605"/>
              <a:gd name="connsiteY2" fmla="*/ 603390 h 785168"/>
              <a:gd name="connsiteX0" fmla="*/ 0 w 2418189"/>
              <a:gd name="connsiteY0" fmla="*/ 872880 h 872879"/>
              <a:gd name="connsiteX1" fmla="*/ 1113647 w 2418189"/>
              <a:gd name="connsiteY1" fmla="*/ 6044 h 872879"/>
              <a:gd name="connsiteX2" fmla="*/ 2418189 w 2418189"/>
              <a:gd name="connsiteY2" fmla="*/ 606272 h 872879"/>
              <a:gd name="connsiteX0" fmla="*/ 0 w 2418189"/>
              <a:gd name="connsiteY0" fmla="*/ 872880 h 872881"/>
              <a:gd name="connsiteX1" fmla="*/ 1113647 w 2418189"/>
              <a:gd name="connsiteY1" fmla="*/ 6044 h 872881"/>
              <a:gd name="connsiteX2" fmla="*/ 2418189 w 2418189"/>
              <a:gd name="connsiteY2" fmla="*/ 606272 h 872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18189" h="872881">
                <a:moveTo>
                  <a:pt x="0" y="872880"/>
                </a:moveTo>
                <a:cubicBezTo>
                  <a:pt x="147510" y="416753"/>
                  <a:pt x="710616" y="50479"/>
                  <a:pt x="1113647" y="6044"/>
                </a:cubicBezTo>
                <a:cubicBezTo>
                  <a:pt x="1516678" y="-38391"/>
                  <a:pt x="2183909" y="162263"/>
                  <a:pt x="2418189" y="606272"/>
                </a:cubicBezTo>
              </a:path>
            </a:pathLst>
          </a:custGeom>
          <a:noFill/>
          <a:ln w="19050">
            <a:solidFill>
              <a:srgbClr val="F28315"/>
            </a:solidFill>
            <a:headEnd type="arrow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0.04253 -0.05625 C -0.05139 -0.06875 -0.06476 -0.07546 -0.07864 -0.07546 C -0.09444 -0.07546 -0.10712 -0.06875 -0.11597 -0.05625 L -0.15833 -4.07407E-6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-377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-0.04253 -0.05625 C -0.05139 -0.06875 -0.06475 -0.07546 -0.07864 -0.07546 C -0.09444 -0.07546 -0.10712 -0.06875 -0.11597 -0.05625 L -0.15833 -3.7037E-6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-377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15781 0.0016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8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4202 -0.07824 C 0.05087 -0.09584 0.06406 -0.1051 0.07778 -0.1051 C 0.09341 -0.1051 0.10591 -0.09584 0.11476 -0.07824 L 0.15695 3.33333E-6 " pathEditMode="relative" rAng="0" ptsTypes="AAAAA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47" y="-5255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0.04201 -0.07824 C 0.05086 -0.09584 0.06406 -0.10509 0.07777 -0.10509 C 0.0934 -0.10509 0.1059 -0.09584 0.11475 -0.07824 L 0.15694 1.85185E-6 " pathEditMode="relative" rAng="0" ptsTypes="AAAAA">
                                      <p:cBhvr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47" y="-525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0.154 -0.0002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7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2" grpId="0"/>
      <p:bldP spid="23" grpId="0"/>
      <p:bldP spid="2" grpId="0" animBg="1"/>
      <p:bldP spid="2" grpId="1" animBg="1"/>
      <p:bldP spid="24" grpId="0" animBg="1"/>
      <p:bldP spid="24" grpId="1" animBg="1"/>
      <p:bldP spid="25" grpId="0" animBg="1"/>
      <p:bldP spid="25" grpId="1" animBg="1"/>
      <p:bldP spid="27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45575" y="702863"/>
            <a:ext cx="183280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Order Decimals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278381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278381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5408" y="1326574"/>
            <a:ext cx="7613184" cy="772107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A group of children measured how far they could jump from a standing start. This table shows the distance they jumped:</a:t>
            </a:r>
            <a:endParaRPr lang="en-GB" dirty="0">
              <a:latin typeface="Twinkl" pitchFamily="50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186229"/>
              </p:ext>
            </p:extLst>
          </p:nvPr>
        </p:nvGraphicFramePr>
        <p:xfrm>
          <a:off x="775166" y="2316316"/>
          <a:ext cx="3796834" cy="258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8417">
                  <a:extLst>
                    <a:ext uri="{9D8B030D-6E8A-4147-A177-3AD203B41FA5}">
                      <a16:colId xmlns:a16="http://schemas.microsoft.com/office/drawing/2014/main" val="793288014"/>
                    </a:ext>
                  </a:extLst>
                </a:gridCol>
                <a:gridCol w="1898417">
                  <a:extLst>
                    <a:ext uri="{9D8B030D-6E8A-4147-A177-3AD203B41FA5}">
                      <a16:colId xmlns:a16="http://schemas.microsoft.com/office/drawing/2014/main" val="1711498000"/>
                    </a:ext>
                  </a:extLst>
                </a:gridCol>
              </a:tblGrid>
              <a:tr h="481981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Names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Distance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BBF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792348"/>
                  </a:ext>
                </a:extLst>
              </a:tr>
              <a:tr h="42115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Bess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2.45m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016397"/>
                  </a:ext>
                </a:extLst>
              </a:tr>
              <a:tr h="42115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Kyle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1.8m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0687733"/>
                  </a:ext>
                </a:extLst>
              </a:tr>
              <a:tr h="42115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Heena</a:t>
                      </a:r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167cm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3975722"/>
                  </a:ext>
                </a:extLst>
              </a:tr>
              <a:tr h="42115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Kris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1.05m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6411721"/>
                  </a:ext>
                </a:extLst>
              </a:tr>
              <a:tr h="42115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Betsy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2.2m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2831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88814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787900" y="2316316"/>
            <a:ext cx="3600450" cy="1049106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latin typeface="Twinkl" pitchFamily="50" charset="0"/>
              </a:rPr>
              <a:t>Order the children in ascending order of the distance they jumped.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611"/>
          <a:stretch/>
        </p:blipFill>
        <p:spPr>
          <a:xfrm>
            <a:off x="0" y="6092825"/>
            <a:ext cx="1498600" cy="41795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6822" b="7522"/>
          <a:stretch/>
        </p:blipFill>
        <p:spPr>
          <a:xfrm>
            <a:off x="1713055" y="6184484"/>
            <a:ext cx="1521287" cy="435814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25" r="28681"/>
          <a:stretch/>
        </p:blipFill>
        <p:spPr>
          <a:xfrm>
            <a:off x="5283880" y="6960831"/>
            <a:ext cx="977900" cy="4179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l="17358"/>
          <a:stretch/>
        </p:blipFill>
        <p:spPr>
          <a:xfrm rot="2141306">
            <a:off x="2815052" y="6591285"/>
            <a:ext cx="2917147" cy="39566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06" r="280"/>
          <a:stretch/>
        </p:blipFill>
        <p:spPr>
          <a:xfrm>
            <a:off x="6261780" y="6273800"/>
            <a:ext cx="2580001" cy="417950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65408" y="5404598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b="1" dirty="0">
                <a:solidFill>
                  <a:srgbClr val="689429"/>
                </a:solidFill>
                <a:latin typeface="Twinkl" pitchFamily="50" charset="0"/>
              </a:rPr>
              <a:t>Kris</a:t>
            </a:r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84376" y="5404598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b="1" dirty="0" err="1">
                <a:solidFill>
                  <a:srgbClr val="689429"/>
                </a:solidFill>
                <a:latin typeface="Twinkl" pitchFamily="50" charset="0"/>
              </a:rPr>
              <a:t>Heena</a:t>
            </a:r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03344" y="5404598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b="1" dirty="0">
                <a:solidFill>
                  <a:srgbClr val="689429"/>
                </a:solidFill>
                <a:latin typeface="Twinkl" pitchFamily="50" charset="0"/>
              </a:rPr>
              <a:t>Kyle</a:t>
            </a:r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622312" y="5404598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b="1" dirty="0">
                <a:solidFill>
                  <a:srgbClr val="689429"/>
                </a:solidFill>
                <a:latin typeface="Twinkl" pitchFamily="50" charset="0"/>
              </a:rPr>
              <a:t>Betsy</a:t>
            </a:r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41278" y="5404598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b="1" dirty="0">
                <a:solidFill>
                  <a:srgbClr val="689429"/>
                </a:solidFill>
                <a:latin typeface="Twinkl" pitchFamily="50" charset="0"/>
              </a:rPr>
              <a:t>Bess</a:t>
            </a:r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395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7 4.44444E-6 L -0.00017 -0.31181 C 0.00365 -0.38195 0.00921 -0.41945 0.01494 -0.41945 C 0.02153 -0.41945 0.02674 -0.38195 0.03056 -0.31181 L 0.04827 4.44444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-2097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3906 -4.44444E-6 L -0.02865 -0.35115 C -0.02656 -0.43009 -0.02327 -0.47268 -0.01979 -0.47268 C -0.0158 -0.47268 -0.01267 -0.43009 -0.01059 -0.35115 L 1.38889E-6 -4.44444E-6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-2363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1.11111E-6 2.96296E-6 L -0.0125 -0.37153 C -0.01493 -0.4551 -0.01892 -0.5 -0.02292 -0.5 C -0.02743 -0.5 -0.03125 -0.4551 -0.03368 -0.37153 L -0.04601 2.96296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9" y="-250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Motion origin="layout" path="M -0.03368 4.07407E-6 L -0.02465 -0.41922 C -0.02292 -0.51389 -0.01997 -0.56459 -0.01701 -0.56459 C -0.01372 -0.56459 -0.01094 -0.51389 -0.0092 -0.41922 L 1.11022E-16 4.07407E-6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" y="-282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7" presetClass="path" presetSubtype="0" accel="50000" decel="5000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animMotion origin="layout" path="M 1.94444E-6 -4.44444E-6 L 0.0243 -0.3162 C 0.02934 -0.3875 0.03698 -0.42569 0.04496 -0.42569 C 0.05416 -0.42569 0.06146 -0.3875 0.06649 -0.3162 L 0.09097 -4.44444E-6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-2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45575" y="702863"/>
            <a:ext cx="183280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Order Decimals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278381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278381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5408" y="1326574"/>
            <a:ext cx="7613184" cy="772107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latin typeface="Twinkl" pitchFamily="2" charset="0"/>
              </a:rPr>
              <a:t>Using only the digits below, write four different numbers with one or two decimal places. Then, put them in ascending order.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5650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1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24468" y="4861991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37336" y="4861991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38168" y="4861991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251036" y="4861991"/>
            <a:ext cx="1137314" cy="495108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endParaRPr lang="en-GB" b="1" dirty="0">
              <a:solidFill>
                <a:srgbClr val="689429"/>
              </a:solidFill>
              <a:latin typeface="Twinkl" pitchFamily="50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66963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2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78276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3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89589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3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00902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3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312215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4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023528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4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734841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5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46154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6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57467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6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68778" y="2488706"/>
            <a:ext cx="509814" cy="495108"/>
          </a:xfrm>
          <a:prstGeom prst="rect">
            <a:avLst/>
          </a:prstGeom>
          <a:solidFill>
            <a:srgbClr val="FBBF97"/>
          </a:solidFill>
          <a:ln w="28575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7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025601" y="3529308"/>
            <a:ext cx="5362749" cy="772107"/>
          </a:xfrm>
          <a:prstGeom prst="rect">
            <a:avLst/>
          </a:prstGeom>
          <a:noFill/>
          <a:ln w="19050">
            <a:solidFill>
              <a:srgbClr val="F283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latin typeface="Twinkl" pitchFamily="2" charset="0"/>
              </a:rPr>
              <a:t>There are many different answers. </a:t>
            </a:r>
            <a:br>
              <a:rPr lang="en-US" dirty="0">
                <a:latin typeface="Twinkl" pitchFamily="2" charset="0"/>
              </a:rPr>
            </a:br>
            <a:r>
              <a:rPr lang="en-US" dirty="0">
                <a:latin typeface="Twinkl" pitchFamily="2" charset="0"/>
              </a:rPr>
              <a:t>Here is one solution: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024468" y="4909490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2.76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450505" y="4909490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3.4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838168" y="490846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5.33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237867" y="4908465"/>
            <a:ext cx="1149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89429"/>
                </a:solidFill>
              </a:rPr>
              <a:t>6.14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08" y="3137362"/>
            <a:ext cx="2548210" cy="525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89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  <p:bldP spid="36" grpId="0"/>
      <p:bldP spid="37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37308" y="3099662"/>
            <a:ext cx="1069383" cy="66642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ptx" id="{3BD20C4A-250B-4648-9FC8-9A06643C064F}" vid="{8A1EB70A-12F0-4EA0-89BA-7AF8BF1D2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4254</TotalTime>
  <Words>267</Words>
  <Application>Microsoft Office PowerPoint</Application>
  <PresentationFormat>On-screen Show (4:3)</PresentationFormat>
  <Paragraphs>92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Twinkl</vt:lpstr>
      <vt:lpstr>Tahoma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Evie Hall</dc:creator>
  <cp:lastModifiedBy>Jane Afford</cp:lastModifiedBy>
  <cp:revision>19</cp:revision>
  <dcterms:created xsi:type="dcterms:W3CDTF">2020-04-01T11:10:57Z</dcterms:created>
  <dcterms:modified xsi:type="dcterms:W3CDTF">2020-04-23T19:47:05Z</dcterms:modified>
</cp:coreProperties>
</file>