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ppt/ink/ink4.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0" r:id="rId1"/>
  </p:sldMasterIdLst>
  <p:sldIdLst>
    <p:sldId id="256" r:id="rId2"/>
    <p:sldId id="257" r:id="rId3"/>
    <p:sldId id="258" r:id="rId4"/>
    <p:sldId id="259" r:id="rId5"/>
    <p:sldId id="260" r:id="rId6"/>
    <p:sldId id="261" r:id="rId7"/>
    <p:sldId id="262" r:id="rId8"/>
    <p:sldId id="263" r:id="rId9"/>
    <p:sldId id="264" r:id="rId10"/>
    <p:sldId id="273" r:id="rId11"/>
    <p:sldId id="271" r:id="rId12"/>
    <p:sldId id="266" r:id="rId13"/>
    <p:sldId id="267" r:id="rId14"/>
    <p:sldId id="274" r:id="rId15"/>
    <p:sldId id="275" r:id="rId16"/>
    <p:sldId id="269" r:id="rId17"/>
    <p:sldId id="272"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91" autoAdjust="0"/>
    <p:restoredTop sz="94660"/>
  </p:normalViewPr>
  <p:slideViewPr>
    <p:cSldViewPr snapToGrid="0">
      <p:cViewPr varScale="1">
        <p:scale>
          <a:sx n="73" d="100"/>
          <a:sy n="73" d="100"/>
        </p:scale>
        <p:origin x="-65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5942" units="1/cm"/>
          <inkml:channelProperty channel="Y" name="resolution" value="39.58763" units="1/cm"/>
          <inkml:channelProperty channel="T" name="resolution" value="1" units="1/dev"/>
        </inkml:channelProperties>
      </inkml:inkSource>
      <inkml:timestamp xml:id="ts0" timeString="2017-12-11T20:13:54.615"/>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14957 11559 0</inkml:trace>
</inkml:ink>
</file>

<file path=ppt/ink/ink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5942" units="1/cm"/>
          <inkml:channelProperty channel="Y" name="resolution" value="39.58763" units="1/cm"/>
          <inkml:channelProperty channel="T" name="resolution" value="1" units="1/dev"/>
        </inkml:channelProperties>
      </inkml:inkSource>
      <inkml:timestamp xml:id="ts0" timeString="2017-12-11T20:13:58.45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15627 11559 0</inkml:trace>
</inkml:ink>
</file>

<file path=ppt/ink/ink3.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5942" units="1/cm"/>
          <inkml:channelProperty channel="Y" name="resolution" value="39.58763" units="1/cm"/>
          <inkml:channelProperty channel="T" name="resolution" value="1" units="1/dev"/>
        </inkml:channelProperties>
      </inkml:inkSource>
      <inkml:timestamp xml:id="ts0" timeString="2017-12-11T20:14:08.699"/>
    </inkml:context>
    <inkml:brush xml:id="br0">
      <inkml:brushProperty name="width" value="0.08819" units="cm"/>
      <inkml:brushProperty name="height" value="0.35278" units="cm"/>
      <inkml:brushProperty name="color" value="#00B050"/>
      <inkml:brushProperty name="tip" value="rectangle"/>
      <inkml:brushProperty name="rasterOp" value="maskPen"/>
    </inkml:brush>
  </inkml:definitions>
  <inkml:trace contextRef="#ctx0" brushRef="#br0">15652 11559 0</inkml:trace>
</inkml:ink>
</file>

<file path=ppt/ink/ink4.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1023" units="in"/>
        </inkml:traceFormat>
        <inkml:channelProperties>
          <inkml:channelProperty channel="X" name="resolution" value="682.64581" units="1/cm"/>
          <inkml:channelProperty channel="Y" name="resolution" value="1213.59265" units="1/cm"/>
          <inkml:channelProperty channel="F" name="resolution" value="41.73806" units="1/in"/>
        </inkml:channelProperties>
      </inkml:inkSource>
      <inkml:timestamp xml:id="ts0" timeString="2017-12-12T12:34:27.442"/>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27781 12476 512,'-124'0'0,"25"0"0,99 0 0,-99 25 0,74-25 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FB4943F-C8C2-4F0E-BFDC-0C889D7B47CB}" type="datetimeFigureOut">
              <a:rPr lang="en-GB" smtClean="0"/>
              <a:t>30/01/2018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186C83-76E4-4755-B96E-9C4E4A1C288E}" type="slidenum">
              <a:rPr lang="en-GB" smtClean="0"/>
              <a:t>‹#›</a:t>
            </a:fld>
            <a:endParaRPr lang="en-GB"/>
          </a:p>
        </p:txBody>
      </p:sp>
    </p:spTree>
    <p:extLst>
      <p:ext uri="{BB962C8B-B14F-4D97-AF65-F5344CB8AC3E}">
        <p14:creationId xmlns:p14="http://schemas.microsoft.com/office/powerpoint/2010/main" val="1326780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FB4943F-C8C2-4F0E-BFDC-0C889D7B47CB}" type="datetimeFigureOut">
              <a:rPr lang="en-GB" smtClean="0"/>
              <a:t>30/01/2018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186C83-76E4-4755-B96E-9C4E4A1C288E}" type="slidenum">
              <a:rPr lang="en-GB" smtClean="0"/>
              <a:t>‹#›</a:t>
            </a:fld>
            <a:endParaRPr lang="en-GB"/>
          </a:p>
        </p:txBody>
      </p:sp>
    </p:spTree>
    <p:extLst>
      <p:ext uri="{BB962C8B-B14F-4D97-AF65-F5344CB8AC3E}">
        <p14:creationId xmlns:p14="http://schemas.microsoft.com/office/powerpoint/2010/main" val="23048960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US" smtClean="0"/>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FB4943F-C8C2-4F0E-BFDC-0C889D7B47CB}" type="datetimeFigureOut">
              <a:rPr lang="en-GB" smtClean="0"/>
              <a:t>30/01/2018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186C83-76E4-4755-B96E-9C4E4A1C288E}" type="slidenum">
              <a:rPr lang="en-GB" smtClean="0"/>
              <a:t>‹#›</a:t>
            </a:fld>
            <a:endParaRPr lang="en-GB"/>
          </a:p>
        </p:txBody>
      </p:sp>
    </p:spTree>
    <p:extLst>
      <p:ext uri="{BB962C8B-B14F-4D97-AF65-F5344CB8AC3E}">
        <p14:creationId xmlns:p14="http://schemas.microsoft.com/office/powerpoint/2010/main" val="14458089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FB4943F-C8C2-4F0E-BFDC-0C889D7B47CB}" type="datetimeFigureOut">
              <a:rPr lang="en-GB" smtClean="0"/>
              <a:t>30/01/2018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186C83-76E4-4755-B96E-9C4E4A1C288E}" type="slidenum">
              <a:rPr lang="en-GB" smtClean="0"/>
              <a:t>‹#›</a:t>
            </a:fld>
            <a:endParaRPr lang="en-GB"/>
          </a:p>
        </p:txBody>
      </p:sp>
    </p:spTree>
    <p:extLst>
      <p:ext uri="{BB962C8B-B14F-4D97-AF65-F5344CB8AC3E}">
        <p14:creationId xmlns:p14="http://schemas.microsoft.com/office/powerpoint/2010/main" val="21633258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FB4943F-C8C2-4F0E-BFDC-0C889D7B47CB}" type="datetimeFigureOut">
              <a:rPr lang="en-GB" smtClean="0"/>
              <a:t>30/01/2018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3186C83-76E4-4755-B96E-9C4E4A1C288E}" type="slidenum">
              <a:rPr lang="en-GB" smtClean="0"/>
              <a:t>‹#›</a:t>
            </a:fld>
            <a:endParaRPr lang="en-GB"/>
          </a:p>
        </p:txBody>
      </p:sp>
    </p:spTree>
    <p:extLst>
      <p:ext uri="{BB962C8B-B14F-4D97-AF65-F5344CB8AC3E}">
        <p14:creationId xmlns:p14="http://schemas.microsoft.com/office/powerpoint/2010/main" val="13029153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FB4943F-C8C2-4F0E-BFDC-0C889D7B47CB}" type="datetimeFigureOut">
              <a:rPr lang="en-GB" smtClean="0"/>
              <a:t>30/01/2018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3186C83-76E4-4755-B96E-9C4E4A1C288E}" type="slidenum">
              <a:rPr lang="en-GB" smtClean="0"/>
              <a:t>‹#›</a:t>
            </a:fld>
            <a:endParaRPr lang="en-GB"/>
          </a:p>
        </p:txBody>
      </p:sp>
    </p:spTree>
    <p:extLst>
      <p:ext uri="{BB962C8B-B14F-4D97-AF65-F5344CB8AC3E}">
        <p14:creationId xmlns:p14="http://schemas.microsoft.com/office/powerpoint/2010/main" val="28614638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B4943F-C8C2-4F0E-BFDC-0C889D7B47CB}" type="datetimeFigureOut">
              <a:rPr lang="en-GB" smtClean="0"/>
              <a:t>30/01/2018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3186C83-76E4-4755-B96E-9C4E4A1C288E}" type="slidenum">
              <a:rPr lang="en-GB" smtClean="0"/>
              <a:t>‹#›</a:t>
            </a:fld>
            <a:endParaRPr lang="en-GB"/>
          </a:p>
        </p:txBody>
      </p:sp>
    </p:spTree>
    <p:extLst>
      <p:ext uri="{BB962C8B-B14F-4D97-AF65-F5344CB8AC3E}">
        <p14:creationId xmlns:p14="http://schemas.microsoft.com/office/powerpoint/2010/main" val="786878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US" smtClean="0"/>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FB4943F-C8C2-4F0E-BFDC-0C889D7B47CB}" type="datetimeFigureOut">
              <a:rPr lang="en-GB" smtClean="0"/>
              <a:t>30/01/2018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186C83-76E4-4755-B96E-9C4E4A1C288E}" type="slidenum">
              <a:rPr lang="en-GB" smtClean="0"/>
              <a:t>‹#›</a:t>
            </a:fld>
            <a:endParaRPr lang="en-GB"/>
          </a:p>
        </p:txBody>
      </p:sp>
    </p:spTree>
    <p:extLst>
      <p:ext uri="{BB962C8B-B14F-4D97-AF65-F5344CB8AC3E}">
        <p14:creationId xmlns:p14="http://schemas.microsoft.com/office/powerpoint/2010/main" val="11796073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US" smtClean="0"/>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US" smtClean="0"/>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3885810" y="6041362"/>
            <a:ext cx="976879" cy="365125"/>
          </a:xfrm>
        </p:spPr>
        <p:txBody>
          <a:bodyPr/>
          <a:lstStyle/>
          <a:p>
            <a:fld id="{0FB4943F-C8C2-4F0E-BFDC-0C889D7B47CB}" type="datetimeFigureOut">
              <a:rPr lang="en-GB" smtClean="0"/>
              <a:t>30/01/2018</a:t>
            </a:fld>
            <a:endParaRPr lang="en-GB"/>
          </a:p>
        </p:txBody>
      </p:sp>
      <p:sp>
        <p:nvSpPr>
          <p:cNvPr id="6" name="Footer Placeholder 5"/>
          <p:cNvSpPr>
            <a:spLocks noGrp="1"/>
          </p:cNvSpPr>
          <p:nvPr>
            <p:ph type="ftr" sz="quarter" idx="11"/>
          </p:nvPr>
        </p:nvSpPr>
        <p:spPr>
          <a:xfrm>
            <a:off x="590396" y="6041362"/>
            <a:ext cx="3295413" cy="365125"/>
          </a:xfrm>
        </p:spPr>
        <p:txBody>
          <a:bodyPr/>
          <a:lstStyle/>
          <a:p>
            <a:endParaRPr lang="en-GB"/>
          </a:p>
        </p:txBody>
      </p:sp>
      <p:sp>
        <p:nvSpPr>
          <p:cNvPr id="7" name="Slide Number Placeholder 6"/>
          <p:cNvSpPr>
            <a:spLocks noGrp="1"/>
          </p:cNvSpPr>
          <p:nvPr>
            <p:ph type="sldNum" sz="quarter" idx="12"/>
          </p:nvPr>
        </p:nvSpPr>
        <p:spPr>
          <a:xfrm>
            <a:off x="4862689" y="5915888"/>
            <a:ext cx="1062155" cy="490599"/>
          </a:xfrm>
        </p:spPr>
        <p:txBody>
          <a:bodyPr/>
          <a:lstStyle/>
          <a:p>
            <a:fld id="{A3186C83-76E4-4755-B96E-9C4E4A1C288E}" type="slidenum">
              <a:rPr lang="en-GB" smtClean="0"/>
              <a:t>‹#›</a:t>
            </a:fld>
            <a:endParaRPr lang="en-GB"/>
          </a:p>
        </p:txBody>
      </p:sp>
    </p:spTree>
    <p:extLst>
      <p:ext uri="{BB962C8B-B14F-4D97-AF65-F5344CB8AC3E}">
        <p14:creationId xmlns:p14="http://schemas.microsoft.com/office/powerpoint/2010/main" val="26380346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US" smtClean="0"/>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US" smtClean="0"/>
              <a:t>Click icon to add picture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FB4943F-C8C2-4F0E-BFDC-0C889D7B47CB}" type="datetimeFigureOut">
              <a:rPr lang="en-GB" smtClean="0"/>
              <a:t>30/01/2018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186C83-76E4-4755-B96E-9C4E4A1C288E}" type="slidenum">
              <a:rPr lang="en-GB" smtClean="0"/>
              <a:t>‹#›</a:t>
            </a:fld>
            <a:endParaRPr lang="en-GB"/>
          </a:p>
        </p:txBody>
      </p:sp>
    </p:spTree>
    <p:extLst>
      <p:ext uri="{BB962C8B-B14F-4D97-AF65-F5344CB8AC3E}">
        <p14:creationId xmlns:p14="http://schemas.microsoft.com/office/powerpoint/2010/main" val="13696789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US" smtClean="0"/>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US" smtClean="0"/>
              <a:t>Click to edit Master text styles</a:t>
            </a:r>
          </a:p>
        </p:txBody>
      </p:sp>
      <p:sp>
        <p:nvSpPr>
          <p:cNvPr id="4" name="Date Placeholder 3"/>
          <p:cNvSpPr>
            <a:spLocks noGrp="1"/>
          </p:cNvSpPr>
          <p:nvPr>
            <p:ph type="dt" sz="half" idx="10"/>
          </p:nvPr>
        </p:nvSpPr>
        <p:spPr/>
        <p:txBody>
          <a:bodyPr/>
          <a:lstStyle/>
          <a:p>
            <a:fld id="{0FB4943F-C8C2-4F0E-BFDC-0C889D7B47CB}" type="datetimeFigureOut">
              <a:rPr lang="en-GB" smtClean="0"/>
              <a:t>30/01/2018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186C83-76E4-4755-B96E-9C4E4A1C288E}" type="slidenum">
              <a:rPr lang="en-GB" smtClean="0"/>
              <a:t>‹#›</a:t>
            </a:fld>
            <a:endParaRPr lang="en-GB"/>
          </a:p>
        </p:txBody>
      </p:sp>
    </p:spTree>
    <p:extLst>
      <p:ext uri="{BB962C8B-B14F-4D97-AF65-F5344CB8AC3E}">
        <p14:creationId xmlns:p14="http://schemas.microsoft.com/office/powerpoint/2010/main" val="19324163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US" smtClean="0"/>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US" smtClean="0"/>
              <a:t>Click to edit Master text styles</a:t>
            </a:r>
          </a:p>
        </p:txBody>
      </p:sp>
      <p:sp>
        <p:nvSpPr>
          <p:cNvPr id="2" name="Date Placeholder 1"/>
          <p:cNvSpPr>
            <a:spLocks noGrp="1"/>
          </p:cNvSpPr>
          <p:nvPr>
            <p:ph type="dt" sz="half" idx="10"/>
          </p:nvPr>
        </p:nvSpPr>
        <p:spPr/>
        <p:txBody>
          <a:bodyPr/>
          <a:lstStyle/>
          <a:p>
            <a:fld id="{0FB4943F-C8C2-4F0E-BFDC-0C889D7B47CB}" type="datetimeFigureOut">
              <a:rPr lang="en-GB" smtClean="0"/>
              <a:t>30/01/2018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3186C83-76E4-4755-B96E-9C4E4A1C288E}" type="slidenum">
              <a:rPr lang="en-GB" smtClean="0"/>
              <a:t>‹#›</a:t>
            </a:fld>
            <a:endParaRPr lang="en-GB"/>
          </a:p>
        </p:txBody>
      </p:sp>
    </p:spTree>
    <p:extLst>
      <p:ext uri="{BB962C8B-B14F-4D97-AF65-F5344CB8AC3E}">
        <p14:creationId xmlns:p14="http://schemas.microsoft.com/office/powerpoint/2010/main" val="11982304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FB4943F-C8C2-4F0E-BFDC-0C889D7B47CB}" type="datetimeFigureOut">
              <a:rPr lang="en-GB" smtClean="0"/>
              <a:t>30/01/2018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186C83-76E4-4755-B96E-9C4E4A1C288E}" type="slidenum">
              <a:rPr lang="en-GB" smtClean="0"/>
              <a:t>‹#›</a:t>
            </a:fld>
            <a:endParaRPr lang="en-GB"/>
          </a:p>
        </p:txBody>
      </p:sp>
    </p:spTree>
    <p:extLst>
      <p:ext uri="{BB962C8B-B14F-4D97-AF65-F5344CB8AC3E}">
        <p14:creationId xmlns:p14="http://schemas.microsoft.com/office/powerpoint/2010/main" val="6597771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FB4943F-C8C2-4F0E-BFDC-0C889D7B47CB}" type="datetimeFigureOut">
              <a:rPr lang="en-GB" smtClean="0"/>
              <a:t>30/01/2018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186C83-76E4-4755-B96E-9C4E4A1C288E}" type="slidenum">
              <a:rPr lang="en-GB" smtClean="0"/>
              <a:t>‹#›</a:t>
            </a:fld>
            <a:endParaRPr lang="en-GB"/>
          </a:p>
        </p:txBody>
      </p:sp>
    </p:spTree>
    <p:extLst>
      <p:ext uri="{BB962C8B-B14F-4D97-AF65-F5344CB8AC3E}">
        <p14:creationId xmlns:p14="http://schemas.microsoft.com/office/powerpoint/2010/main" val="7335549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GB"/>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0FB4943F-C8C2-4F0E-BFDC-0C889D7B47CB}" type="datetimeFigureOut">
              <a:rPr lang="en-GB" smtClean="0"/>
              <a:t>30/01/2018</a:t>
            </a:fld>
            <a:endParaRPr lang="en-GB"/>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A3186C83-76E4-4755-B96E-9C4E4A1C288E}" type="slidenum">
              <a:rPr lang="en-GB" smtClean="0"/>
              <a:t>‹#›</a:t>
            </a:fld>
            <a:endParaRPr lang="en-GB"/>
          </a:p>
        </p:txBody>
      </p:sp>
    </p:spTree>
    <p:extLst>
      <p:ext uri="{BB962C8B-B14F-4D97-AF65-F5344CB8AC3E}">
        <p14:creationId xmlns:p14="http://schemas.microsoft.com/office/powerpoint/2010/main" val="4193378229"/>
      </p:ext>
    </p:extLst>
  </p:cSld>
  <p:clrMap bg1="dk1" tx1="lt1" bg2="dk2" tx2="lt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 id="2147483722" r:id="rId12"/>
    <p:sldLayoutId id="2147483723" r:id="rId13"/>
    <p:sldLayoutId id="2147483724" r:id="rId14"/>
  </p:sldLayoutIdLst>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6.emf"/><Relationship Id="rId3" Type="http://schemas.openxmlformats.org/officeDocument/2006/relationships/customXml" Target="../ink/ink1.xml"/><Relationship Id="rId2" Type="http://schemas.openxmlformats.org/officeDocument/2006/relationships/image" Target="../media/image13.jpg"/><Relationship Id="rId1" Type="http://schemas.openxmlformats.org/officeDocument/2006/relationships/slideLayout" Target="../slideLayouts/slideLayout2.xml"/><Relationship Id="rId11" Type="http://schemas.openxmlformats.org/officeDocument/2006/relationships/image" Target="../media/image17.emf"/><Relationship Id="rId10" Type="http://schemas.openxmlformats.org/officeDocument/2006/relationships/customXml" Target="../ink/ink3.xml"/><Relationship Id="rId9" Type="http://schemas.openxmlformats.org/officeDocument/2006/relationships/customXml" Target="../ink/ink2.xml"/></Relationships>
</file>

<file path=ppt/slides/_rels/slide13.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8" Type="http://schemas.openxmlformats.org/officeDocument/2006/relationships/image" Target="../media/image62.emf"/><Relationship Id="rId3" Type="http://schemas.openxmlformats.org/officeDocument/2006/relationships/customXml" Target="../ink/ink4.xml"/><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Aboriginals!</a:t>
            </a:r>
            <a:endParaRPr lang="en-GB" dirty="0"/>
          </a:p>
        </p:txBody>
      </p:sp>
      <p:sp>
        <p:nvSpPr>
          <p:cNvPr id="3" name="Subtitle 2"/>
          <p:cNvSpPr>
            <a:spLocks noGrp="1"/>
          </p:cNvSpPr>
          <p:nvPr>
            <p:ph type="subTitle" idx="1"/>
          </p:nvPr>
        </p:nvSpPr>
        <p:spPr/>
        <p:txBody>
          <a:bodyPr>
            <a:normAutofit lnSpcReduction="10000"/>
          </a:bodyPr>
          <a:lstStyle/>
          <a:p>
            <a:r>
              <a:rPr lang="en-GB" smtClean="0"/>
              <a:t>By </a:t>
            </a:r>
            <a:r>
              <a:rPr lang="en-GB" smtClean="0"/>
              <a:t>Amelia</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79999" y="1327630"/>
            <a:ext cx="7212002" cy="4958870"/>
          </a:xfrm>
          <a:prstGeom prst="rect">
            <a:avLst/>
          </a:prstGeom>
        </p:spPr>
      </p:pic>
    </p:spTree>
    <p:extLst>
      <p:ext uri="{BB962C8B-B14F-4D97-AF65-F5344CB8AC3E}">
        <p14:creationId xmlns:p14="http://schemas.microsoft.com/office/powerpoint/2010/main" val="3348433222"/>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5"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fade">
                                      <p:cBhvr>
                                        <p:cTn id="25" dur="2000"/>
                                        <p:tgtEl>
                                          <p:spTgt spid="3">
                                            <p:txEl>
                                              <p:pRg st="0" end="0"/>
                                            </p:txEl>
                                          </p:spTgt>
                                        </p:tgtEl>
                                      </p:cBhvr>
                                    </p:animEffect>
                                    <p:anim calcmode="lin" valueType="num">
                                      <p:cBhvr>
                                        <p:cTn id="26"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27"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1000" fill="hold"/>
                                        <p:tgtEl>
                                          <p:spTgt spid="4"/>
                                        </p:tgtEl>
                                        <p:attrNameLst>
                                          <p:attrName>ppt_w</p:attrName>
                                        </p:attrNameLst>
                                      </p:cBhvr>
                                      <p:tavLst>
                                        <p:tav tm="0">
                                          <p:val>
                                            <p:fltVal val="0"/>
                                          </p:val>
                                        </p:tav>
                                        <p:tav tm="100000">
                                          <p:val>
                                            <p:strVal val="#ppt_w"/>
                                          </p:val>
                                        </p:tav>
                                      </p:tavLst>
                                    </p:anim>
                                    <p:anim calcmode="lin" valueType="num">
                                      <p:cBhvr>
                                        <p:cTn id="33" dur="1000" fill="hold"/>
                                        <p:tgtEl>
                                          <p:spTgt spid="4"/>
                                        </p:tgtEl>
                                        <p:attrNameLst>
                                          <p:attrName>ppt_h</p:attrName>
                                        </p:attrNameLst>
                                      </p:cBhvr>
                                      <p:tavLst>
                                        <p:tav tm="0">
                                          <p:val>
                                            <p:fltVal val="0"/>
                                          </p:val>
                                        </p:tav>
                                        <p:tav tm="100000">
                                          <p:val>
                                            <p:strVal val="#ppt_h"/>
                                          </p:val>
                                        </p:tav>
                                      </p:tavLst>
                                    </p:anim>
                                    <p:anim calcmode="lin" valueType="num">
                                      <p:cBhvr>
                                        <p:cTn id="34" dur="1000" fill="hold"/>
                                        <p:tgtEl>
                                          <p:spTgt spid="4"/>
                                        </p:tgtEl>
                                        <p:attrNameLst>
                                          <p:attrName>style.rotation</p:attrName>
                                        </p:attrNameLst>
                                      </p:cBhvr>
                                      <p:tavLst>
                                        <p:tav tm="0">
                                          <p:val>
                                            <p:fltVal val="90"/>
                                          </p:val>
                                        </p:tav>
                                        <p:tav tm="100000">
                                          <p:val>
                                            <p:fltVal val="0"/>
                                          </p:val>
                                        </p:tav>
                                      </p:tavLst>
                                    </p:anim>
                                    <p:animEffect transition="in" filter="fade">
                                      <p:cBhvr>
                                        <p:cTn id="3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Who are Aboriginals?</a:t>
            </a:r>
            <a:endParaRPr lang="en-GB" dirty="0"/>
          </a:p>
        </p:txBody>
      </p:sp>
      <p:sp>
        <p:nvSpPr>
          <p:cNvPr id="3" name="Content Placeholder 2"/>
          <p:cNvSpPr>
            <a:spLocks noGrp="1"/>
          </p:cNvSpPr>
          <p:nvPr>
            <p:ph idx="1"/>
          </p:nvPr>
        </p:nvSpPr>
        <p:spPr>
          <a:xfrm>
            <a:off x="855622" y="1854200"/>
            <a:ext cx="10526376" cy="2908299"/>
          </a:xfrm>
        </p:spPr>
        <p:txBody>
          <a:bodyPr>
            <a:normAutofit/>
          </a:bodyPr>
          <a:lstStyle/>
          <a:p>
            <a:pPr marL="0" indent="0" algn="ctr">
              <a:buNone/>
            </a:pPr>
            <a:r>
              <a:rPr lang="en-GB" sz="2800" dirty="0" smtClean="0"/>
              <a:t>Aboriginals are the indigenous </a:t>
            </a:r>
            <a:r>
              <a:rPr lang="en-GB" sz="2800" dirty="0"/>
              <a:t>people of Australia, descended from groups that existed in Australia and surrounding islands prior to British colonisation. </a:t>
            </a:r>
            <a:r>
              <a:rPr lang="en-GB" sz="2800" dirty="0" smtClean="0"/>
              <a:t>They aren’t like us, but that doesn’t mean that they aren’t interesting.</a:t>
            </a:r>
            <a:endParaRPr lang="en-GB" sz="28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78599" y="4165600"/>
            <a:ext cx="2824161" cy="2824161"/>
          </a:xfrm>
          <a:prstGeom prst="rect">
            <a:avLst/>
          </a:prstGeom>
        </p:spPr>
      </p:pic>
    </p:spTree>
    <p:extLst>
      <p:ext uri="{BB962C8B-B14F-4D97-AF65-F5344CB8AC3E}">
        <p14:creationId xmlns:p14="http://schemas.microsoft.com/office/powerpoint/2010/main" val="3097436554"/>
      </p:ext>
    </p:extLst>
  </p:cSld>
  <p:clrMapOvr>
    <a:masterClrMapping/>
  </p:clrMapOvr>
  <p:transition spd="slow" advTm="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anim calcmode="lin" valueType="num">
                                      <p:cBhvr>
                                        <p:cTn id="13"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in)">
                                      <p:cBhvr>
                                        <p:cTn id="1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Where do they live?</a:t>
            </a:r>
            <a:endParaRPr lang="en-GB" dirty="0"/>
          </a:p>
        </p:txBody>
      </p:sp>
      <p:sp>
        <p:nvSpPr>
          <p:cNvPr id="3" name="Content Placeholder 2"/>
          <p:cNvSpPr>
            <a:spLocks noGrp="1"/>
          </p:cNvSpPr>
          <p:nvPr>
            <p:ph idx="1"/>
          </p:nvPr>
        </p:nvSpPr>
        <p:spPr/>
        <p:txBody>
          <a:bodyPr>
            <a:normAutofit/>
          </a:bodyPr>
          <a:lstStyle/>
          <a:p>
            <a:pPr marL="0" indent="0" algn="ctr">
              <a:buNone/>
            </a:pPr>
            <a:r>
              <a:rPr lang="en-GB" sz="2800" dirty="0"/>
              <a:t>Australian Aboriginals actually live all around Australia. The mostly live in Western Australia in Perth because it </a:t>
            </a:r>
            <a:r>
              <a:rPr lang="en-GB" sz="2800" dirty="0" smtClean="0"/>
              <a:t>is has very high temperatures there. In fact, the hottest Australia has ever been is 103 degrees! They usually </a:t>
            </a:r>
            <a:r>
              <a:rPr lang="en-GB" sz="2800" dirty="0"/>
              <a:t>live in deserts because the </a:t>
            </a:r>
            <a:r>
              <a:rPr lang="en-GB" sz="2800" dirty="0" smtClean="0"/>
              <a:t>are quite </a:t>
            </a:r>
            <a:r>
              <a:rPr lang="en-GB" sz="2800" dirty="0"/>
              <a:t>used to the sun. The are a lot of </a:t>
            </a:r>
            <a:r>
              <a:rPr lang="en-GB" sz="2800" dirty="0" smtClean="0"/>
              <a:t>Aboriginals </a:t>
            </a:r>
            <a:r>
              <a:rPr lang="en-GB" sz="2800" dirty="0"/>
              <a:t>also in Queensland. Some </a:t>
            </a:r>
            <a:r>
              <a:rPr lang="en-GB" sz="2800" dirty="0" smtClean="0"/>
              <a:t>may live </a:t>
            </a:r>
            <a:r>
              <a:rPr lang="en-GB" sz="2800" dirty="0"/>
              <a:t>in the Northern </a:t>
            </a:r>
            <a:r>
              <a:rPr lang="en-GB" sz="2800" dirty="0" smtClean="0"/>
              <a:t>Territory or perhaps </a:t>
            </a:r>
            <a:r>
              <a:rPr lang="en-GB" sz="2800" dirty="0"/>
              <a:t>South Australia.</a:t>
            </a:r>
          </a:p>
        </p:txBody>
      </p:sp>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l="56896" t="30687" r="11756" b="13974"/>
          <a:stretch/>
        </p:blipFill>
        <p:spPr>
          <a:xfrm>
            <a:off x="8394700" y="0"/>
            <a:ext cx="2819400" cy="2578100"/>
          </a:xfrm>
          <a:prstGeom prst="rect">
            <a:avLst/>
          </a:prstGeom>
        </p:spPr>
      </p:pic>
    </p:spTree>
    <p:extLst>
      <p:ext uri="{BB962C8B-B14F-4D97-AF65-F5344CB8AC3E}">
        <p14:creationId xmlns:p14="http://schemas.microsoft.com/office/powerpoint/2010/main" val="15459235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randombar(horizontal)">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do they get food?</a:t>
            </a:r>
            <a:endParaRPr lang="en-GB" dirty="0"/>
          </a:p>
        </p:txBody>
      </p:sp>
      <p:sp>
        <p:nvSpPr>
          <p:cNvPr id="3" name="Content Placeholder 2"/>
          <p:cNvSpPr>
            <a:spLocks noGrp="1"/>
          </p:cNvSpPr>
          <p:nvPr>
            <p:ph idx="1"/>
          </p:nvPr>
        </p:nvSpPr>
        <p:spPr>
          <a:xfrm>
            <a:off x="676056" y="2547938"/>
            <a:ext cx="10839886" cy="3405187"/>
          </a:xfrm>
        </p:spPr>
        <p:txBody>
          <a:bodyPr>
            <a:noAutofit/>
          </a:bodyPr>
          <a:lstStyle/>
          <a:p>
            <a:pPr marL="0" indent="0" algn="ctr">
              <a:buNone/>
            </a:pPr>
            <a:r>
              <a:rPr lang="en-GB" sz="2800" dirty="0"/>
              <a:t>The </a:t>
            </a:r>
            <a:r>
              <a:rPr lang="en-GB" sz="2800" dirty="0" smtClean="0"/>
              <a:t>Aboriginals </a:t>
            </a:r>
            <a:r>
              <a:rPr lang="en-GB" sz="2800" dirty="0"/>
              <a:t>get their food by </a:t>
            </a:r>
            <a:r>
              <a:rPr lang="en-GB" sz="2800" dirty="0" smtClean="0"/>
              <a:t>throwing home made </a:t>
            </a:r>
            <a:r>
              <a:rPr lang="en-GB" sz="2800" dirty="0"/>
              <a:t>spears at animals </a:t>
            </a:r>
            <a:r>
              <a:rPr lang="en-GB" sz="2800" dirty="0" smtClean="0"/>
              <a:t>like kangaroos </a:t>
            </a:r>
            <a:r>
              <a:rPr lang="en-GB" sz="2800" dirty="0"/>
              <a:t>and </a:t>
            </a:r>
            <a:r>
              <a:rPr lang="en-GB" sz="2800" dirty="0" smtClean="0"/>
              <a:t>emus, then skinning the of their fur by picking up anything sharp of the ground and shed the fur/feathers. </a:t>
            </a:r>
            <a:r>
              <a:rPr lang="en-GB" sz="2800" dirty="0"/>
              <a:t>They then </a:t>
            </a:r>
            <a:r>
              <a:rPr lang="en-GB" sz="2800" dirty="0" smtClean="0"/>
              <a:t>cook </a:t>
            </a:r>
            <a:r>
              <a:rPr lang="en-GB" sz="2800" dirty="0"/>
              <a:t>it over a </a:t>
            </a:r>
            <a:r>
              <a:rPr lang="en-GB" sz="2800" dirty="0" smtClean="0"/>
              <a:t>fire in their village. </a:t>
            </a:r>
            <a:r>
              <a:rPr lang="en-GB" sz="2800" dirty="0"/>
              <a:t>Some </a:t>
            </a:r>
            <a:r>
              <a:rPr lang="en-GB" sz="2800" dirty="0" smtClean="0"/>
              <a:t>Aboriginal </a:t>
            </a:r>
            <a:r>
              <a:rPr lang="en-GB" sz="2800" dirty="0"/>
              <a:t>women </a:t>
            </a:r>
            <a:r>
              <a:rPr lang="en-GB" sz="2800" dirty="0" smtClean="0"/>
              <a:t>dig </a:t>
            </a:r>
            <a:r>
              <a:rPr lang="en-GB" sz="2800" dirty="0"/>
              <a:t>in the </a:t>
            </a:r>
            <a:r>
              <a:rPr lang="en-GB" sz="2800" dirty="0" smtClean="0"/>
              <a:t>dirt to find maggots, worms and scraps of meat left </a:t>
            </a:r>
            <a:r>
              <a:rPr lang="en-GB" sz="2800" dirty="0"/>
              <a:t>to eat</a:t>
            </a:r>
            <a:r>
              <a:rPr lang="en-GB" sz="2800" dirty="0" smtClean="0"/>
              <a:t>. They also picked harmless fruits and berries near by to eat along side their meat filled meal.</a:t>
            </a:r>
            <a:endParaRPr lang="en-GB" sz="28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97498" y="1"/>
            <a:ext cx="2984500" cy="1917700"/>
          </a:xfrm>
          <a:prstGeom prst="rect">
            <a:avLst/>
          </a:prstGeom>
        </p:spPr>
      </p:pic>
    </p:spTree>
    <p:extLst>
      <p:ext uri="{BB962C8B-B14F-4D97-AF65-F5344CB8AC3E}">
        <p14:creationId xmlns:p14="http://schemas.microsoft.com/office/powerpoint/2010/main" val="54181443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1)">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do they make their homes?</a:t>
            </a:r>
            <a:endParaRPr lang="en-GB" dirty="0"/>
          </a:p>
        </p:txBody>
      </p:sp>
      <p:sp>
        <p:nvSpPr>
          <p:cNvPr id="3" name="Content Placeholder 2"/>
          <p:cNvSpPr>
            <a:spLocks noGrp="1"/>
          </p:cNvSpPr>
          <p:nvPr>
            <p:ph idx="1"/>
          </p:nvPr>
        </p:nvSpPr>
        <p:spPr>
          <a:xfrm>
            <a:off x="810000" y="2615987"/>
            <a:ext cx="10554574" cy="3636511"/>
          </a:xfrm>
        </p:spPr>
        <p:txBody>
          <a:bodyPr>
            <a:normAutofit fontScale="92500" lnSpcReduction="10000"/>
          </a:bodyPr>
          <a:lstStyle/>
          <a:p>
            <a:pPr marL="0" indent="0" algn="ctr">
              <a:buNone/>
            </a:pPr>
            <a:r>
              <a:rPr lang="en-GB" sz="2800" dirty="0" smtClean="0"/>
              <a:t>The Aboriginals </a:t>
            </a:r>
            <a:r>
              <a:rPr lang="en-GB" sz="2800" dirty="0"/>
              <a:t>used sticks</a:t>
            </a:r>
            <a:r>
              <a:rPr lang="en-GB" sz="2800" dirty="0" smtClean="0"/>
              <a:t>, bark, leafs, rocks </a:t>
            </a:r>
            <a:r>
              <a:rPr lang="en-GB" sz="2800" dirty="0"/>
              <a:t>and long </a:t>
            </a:r>
            <a:r>
              <a:rPr lang="en-GB" sz="2800" dirty="0" smtClean="0"/>
              <a:t>wood to create their homes. Their houses (or huts as you may call them) are called gunyah, humpy or mia mia depending on the tribe. They don’t have a home like us because they don’t have the clay to make bricks and they would have to make it quickly because they only have 24 hours (one day) to make it because otherwise they would have to spend the night alone out in the dangerous deserts of Australia, and no none would want to do that, </a:t>
            </a:r>
            <a:r>
              <a:rPr lang="en-GB" sz="2800" dirty="0" err="1" smtClean="0"/>
              <a:t>especiallly</a:t>
            </a:r>
            <a:r>
              <a:rPr lang="en-GB" sz="2800" dirty="0" smtClean="0"/>
              <a:t> not Aboriginals.</a:t>
            </a:r>
            <a:endParaRPr lang="en-GB" sz="28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71000" y="0"/>
            <a:ext cx="2921000" cy="1905000"/>
          </a:xfrm>
          <a:prstGeom prst="rect">
            <a:avLst/>
          </a:prstGeom>
        </p:spPr>
      </p:pic>
    </p:spTree>
    <p:extLst>
      <p:ext uri="{BB962C8B-B14F-4D97-AF65-F5344CB8AC3E}">
        <p14:creationId xmlns:p14="http://schemas.microsoft.com/office/powerpoint/2010/main" val="179829415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circle(in)">
                                      <p:cBhvr>
                                        <p:cTn id="13" dur="20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the instrument that they play?</a:t>
            </a:r>
            <a:endParaRPr lang="en-GB" dirty="0"/>
          </a:p>
        </p:txBody>
      </p:sp>
      <p:sp>
        <p:nvSpPr>
          <p:cNvPr id="3" name="Content Placeholder 2"/>
          <p:cNvSpPr>
            <a:spLocks noGrp="1"/>
          </p:cNvSpPr>
          <p:nvPr>
            <p:ph idx="1"/>
          </p:nvPr>
        </p:nvSpPr>
        <p:spPr>
          <a:xfrm>
            <a:off x="818712" y="2222287"/>
            <a:ext cx="10554574" cy="2832313"/>
          </a:xfrm>
        </p:spPr>
        <p:txBody>
          <a:bodyPr/>
          <a:lstStyle/>
          <a:p>
            <a:pPr marL="0" indent="0" algn="ctr">
              <a:buNone/>
            </a:pPr>
            <a:r>
              <a:rPr lang="en-GB" sz="2800" dirty="0" smtClean="0"/>
              <a:t>The Aboriginals are most famous for playing an instrument called the didgeridoo, a long curved tube made out of wood. Sometimes they </a:t>
            </a:r>
            <a:r>
              <a:rPr lang="en-GB" sz="2800" dirty="0"/>
              <a:t>c</a:t>
            </a:r>
            <a:r>
              <a:rPr lang="en-GB" sz="2800" dirty="0" smtClean="0"/>
              <a:t>reated patterns on the instrument to give off a little more flare. It’s formal name is “drone pipe” and is classified as a wind instrument.</a:t>
            </a:r>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877300" y="4648125"/>
            <a:ext cx="3022600" cy="1988871"/>
          </a:xfrm>
          <a:prstGeom prst="rect">
            <a:avLst/>
          </a:prstGeom>
        </p:spPr>
      </p:pic>
    </p:spTree>
    <p:extLst>
      <p:ext uri="{BB962C8B-B14F-4D97-AF65-F5344CB8AC3E}">
        <p14:creationId xmlns:p14="http://schemas.microsoft.com/office/powerpoint/2010/main" val="96004183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
                                        <p:tgtEl>
                                          <p:spTgt spid="3">
                                            <p:txEl>
                                              <p:pRg st="0" end="0"/>
                                            </p:txEl>
                                          </p:spTgt>
                                        </p:tgtEl>
                                      </p:cBhvr>
                                    </p:animEffect>
                                    <p:anim calcmode="lin" valueType="num">
                                      <p:cBhvr>
                                        <p:cTn id="13"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9" presetClass="entr" presetSubtype="0" decel="10000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 calcmode="lin" valueType="num">
                                      <p:cBhvr>
                                        <p:cTn id="23" dur="500" fill="hold"/>
                                        <p:tgtEl>
                                          <p:spTgt spid="5"/>
                                        </p:tgtEl>
                                        <p:attrNameLst>
                                          <p:attrName>style.rotation</p:attrName>
                                        </p:attrNameLst>
                                      </p:cBhvr>
                                      <p:tavLst>
                                        <p:tav tm="0">
                                          <p:val>
                                            <p:fltVal val="360"/>
                                          </p:val>
                                        </p:tav>
                                        <p:tav tm="100000">
                                          <p:val>
                                            <p:fltVal val="0"/>
                                          </p:val>
                                        </p:tav>
                                      </p:tavLst>
                                    </p:anim>
                                    <p:animEffect transition="in" filter="fade">
                                      <p:cBhvr>
                                        <p:cTn id="2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do the children do?</a:t>
            </a:r>
            <a:endParaRPr lang="en-GB" dirty="0"/>
          </a:p>
        </p:txBody>
      </p:sp>
      <p:sp>
        <p:nvSpPr>
          <p:cNvPr id="3" name="Content Placeholder 2"/>
          <p:cNvSpPr>
            <a:spLocks noGrp="1"/>
          </p:cNvSpPr>
          <p:nvPr>
            <p:ph idx="1"/>
          </p:nvPr>
        </p:nvSpPr>
        <p:spPr>
          <a:xfrm>
            <a:off x="567512" y="2345584"/>
            <a:ext cx="10814486" cy="4413072"/>
          </a:xfrm>
        </p:spPr>
        <p:txBody>
          <a:bodyPr>
            <a:noAutofit/>
          </a:bodyPr>
          <a:lstStyle/>
          <a:p>
            <a:pPr marL="0" indent="0" algn="ctr">
              <a:buNone/>
            </a:pPr>
            <a:r>
              <a:rPr lang="en-GB" sz="2800" dirty="0" smtClean="0"/>
              <a:t>They explore </a:t>
            </a:r>
            <a:r>
              <a:rPr lang="en-GB" sz="2800" dirty="0"/>
              <a:t>the </a:t>
            </a:r>
            <a:r>
              <a:rPr lang="en-GB" sz="2800" dirty="0" smtClean="0"/>
              <a:t>woods, chase </a:t>
            </a:r>
            <a:r>
              <a:rPr lang="en-GB" sz="2800" dirty="0"/>
              <a:t>frogs and </a:t>
            </a:r>
            <a:r>
              <a:rPr lang="en-GB" sz="2800" dirty="0" smtClean="0"/>
              <a:t>lizards and </a:t>
            </a:r>
            <a:r>
              <a:rPr lang="en-GB" sz="2800" dirty="0"/>
              <a:t>maybe </a:t>
            </a:r>
            <a:r>
              <a:rPr lang="en-GB" sz="2800" dirty="0" smtClean="0"/>
              <a:t>help </a:t>
            </a:r>
            <a:r>
              <a:rPr lang="en-GB" sz="2800" dirty="0"/>
              <a:t>gather </a:t>
            </a:r>
            <a:r>
              <a:rPr lang="en-GB" sz="2800" dirty="0" smtClean="0"/>
              <a:t>firewood. </a:t>
            </a:r>
            <a:r>
              <a:rPr lang="en-GB" sz="2800" dirty="0"/>
              <a:t>They </a:t>
            </a:r>
            <a:r>
              <a:rPr lang="en-GB" sz="2800" dirty="0" smtClean="0"/>
              <a:t>learn </a:t>
            </a:r>
            <a:r>
              <a:rPr lang="en-GB" sz="2800" dirty="0"/>
              <a:t>gender-role skills like </a:t>
            </a:r>
            <a:r>
              <a:rPr lang="en-GB" sz="2800" dirty="0" smtClean="0"/>
              <a:t>archery, spear </a:t>
            </a:r>
            <a:r>
              <a:rPr lang="en-GB" sz="2800" dirty="0"/>
              <a:t>throwing and tracking </a:t>
            </a:r>
            <a:r>
              <a:rPr lang="en-GB" sz="2800" dirty="0" smtClean="0"/>
              <a:t>for boys </a:t>
            </a:r>
            <a:r>
              <a:rPr lang="en-GB" sz="2800" dirty="0"/>
              <a:t>and </a:t>
            </a:r>
            <a:r>
              <a:rPr lang="en-GB" sz="2800" dirty="0" smtClean="0"/>
              <a:t>basket-weaving, pottery </a:t>
            </a:r>
            <a:r>
              <a:rPr lang="en-GB" sz="2800" dirty="0"/>
              <a:t>or mending fish </a:t>
            </a:r>
            <a:r>
              <a:rPr lang="en-GB" sz="2800" dirty="0" smtClean="0"/>
              <a:t>nets for girls. </a:t>
            </a:r>
            <a:r>
              <a:rPr lang="en-GB" sz="2800" dirty="0"/>
              <a:t>They </a:t>
            </a:r>
            <a:r>
              <a:rPr lang="en-GB" sz="2800" dirty="0" smtClean="0"/>
              <a:t>listen </a:t>
            </a:r>
            <a:r>
              <a:rPr lang="en-GB" sz="2800" dirty="0"/>
              <a:t>to the stories told by old men of the old days, which </a:t>
            </a:r>
            <a:r>
              <a:rPr lang="en-GB" sz="2800" dirty="0" smtClean="0"/>
              <a:t>develop </a:t>
            </a:r>
            <a:r>
              <a:rPr lang="en-GB" sz="2800" dirty="0"/>
              <a:t>into </a:t>
            </a:r>
            <a:r>
              <a:rPr lang="en-GB" sz="2800" dirty="0" smtClean="0"/>
              <a:t>legend  and become a part </a:t>
            </a:r>
            <a:r>
              <a:rPr lang="en-GB" sz="2800" dirty="0"/>
              <a:t>of their </a:t>
            </a:r>
            <a:r>
              <a:rPr lang="en-GB" sz="2800" dirty="0" smtClean="0"/>
              <a:t>culture forever. </a:t>
            </a:r>
            <a:r>
              <a:rPr lang="en-GB" sz="2800" dirty="0"/>
              <a:t>They </a:t>
            </a:r>
            <a:r>
              <a:rPr lang="en-GB" sz="2800" dirty="0" smtClean="0"/>
              <a:t>learn </a:t>
            </a:r>
            <a:r>
              <a:rPr lang="en-GB" sz="2800" dirty="0"/>
              <a:t>tribal </a:t>
            </a:r>
            <a:r>
              <a:rPr lang="en-GB" sz="2800" dirty="0" smtClean="0"/>
              <a:t>songs, dances, rituals, </a:t>
            </a:r>
            <a:r>
              <a:rPr lang="en-GB" sz="2800" dirty="0"/>
              <a:t>traditions and what </a:t>
            </a:r>
            <a:r>
              <a:rPr lang="en-GB" sz="2800" dirty="0" smtClean="0"/>
              <a:t>is </a:t>
            </a:r>
            <a:r>
              <a:rPr lang="en-GB" sz="2800" dirty="0"/>
              <a:t>expected of them as they </a:t>
            </a:r>
            <a:r>
              <a:rPr lang="en-GB" sz="2800" dirty="0" smtClean="0"/>
              <a:t>grow </a:t>
            </a:r>
            <a:r>
              <a:rPr lang="en-GB" sz="2800" dirty="0"/>
              <a:t>up. Kids left on their own will invent </a:t>
            </a:r>
            <a:r>
              <a:rPr lang="en-GB" sz="2800" dirty="0" smtClean="0"/>
              <a:t>games. </a:t>
            </a:r>
            <a:r>
              <a:rPr lang="en-GB" sz="2800" dirty="0"/>
              <a:t>If the game is a good one, kids will play it over </a:t>
            </a:r>
            <a:r>
              <a:rPr lang="en-GB" sz="2800" dirty="0" smtClean="0"/>
              <a:t>and over for a </a:t>
            </a:r>
            <a:r>
              <a:rPr lang="en-GB" sz="2800" dirty="0"/>
              <a:t>period of </a:t>
            </a:r>
            <a:r>
              <a:rPr lang="en-GB" sz="2800" dirty="0" smtClean="0"/>
              <a:t>time.</a:t>
            </a:r>
            <a:endParaRPr lang="en-GB" sz="28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59071" y="0"/>
            <a:ext cx="2898315" cy="1898396"/>
          </a:xfrm>
          <a:prstGeom prst="rect">
            <a:avLst/>
          </a:prstGeom>
        </p:spPr>
      </p:pic>
    </p:spTree>
    <p:extLst>
      <p:ext uri="{BB962C8B-B14F-4D97-AF65-F5344CB8AC3E}">
        <p14:creationId xmlns:p14="http://schemas.microsoft.com/office/powerpoint/2010/main" val="47597431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strips(downLeft)">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heckerboard(across)">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8700" y="218588"/>
            <a:ext cx="7381500" cy="1546712"/>
          </a:xfrm>
        </p:spPr>
        <p:txBody>
          <a:bodyPr/>
          <a:lstStyle/>
          <a:p>
            <a:r>
              <a:rPr lang="en-GB" dirty="0" smtClean="0"/>
              <a:t>What happened so that there aren’t as many of them now?</a:t>
            </a:r>
            <a:endParaRPr lang="en-GB" dirty="0"/>
          </a:p>
        </p:txBody>
      </p:sp>
      <p:sp>
        <p:nvSpPr>
          <p:cNvPr id="3" name="Content Placeholder 2"/>
          <p:cNvSpPr>
            <a:spLocks noGrp="1"/>
          </p:cNvSpPr>
          <p:nvPr>
            <p:ph idx="1"/>
          </p:nvPr>
        </p:nvSpPr>
        <p:spPr>
          <a:xfrm>
            <a:off x="0" y="2402216"/>
            <a:ext cx="12192000" cy="4722484"/>
          </a:xfrm>
        </p:spPr>
        <p:txBody>
          <a:bodyPr>
            <a:normAutofit fontScale="77500" lnSpcReduction="20000"/>
          </a:bodyPr>
          <a:lstStyle/>
          <a:p>
            <a:pPr marL="0" indent="0" algn="ctr">
              <a:buNone/>
            </a:pPr>
            <a:r>
              <a:rPr lang="en-GB" sz="3600" dirty="0"/>
              <a:t>In 1788, the English arrived at Australia, which changed the Aboriginals for eternity. Ever since that, Aboriginal people have had their land stolen from them or destroyed. Until 1992, when it was finally </a:t>
            </a:r>
            <a:r>
              <a:rPr lang="en-GB" sz="3600" dirty="0" smtClean="0"/>
              <a:t>over, </a:t>
            </a:r>
            <a:r>
              <a:rPr lang="en-GB" sz="3600" dirty="0"/>
              <a:t>the legal principle governing British </a:t>
            </a:r>
            <a:r>
              <a:rPr lang="en-GB" sz="3600" dirty="0" smtClean="0"/>
              <a:t>and </a:t>
            </a:r>
            <a:r>
              <a:rPr lang="en-GB" sz="3600" dirty="0"/>
              <a:t>Australian law regarding Aboriginal land </a:t>
            </a:r>
            <a:r>
              <a:rPr lang="en-GB" sz="3600" dirty="0" smtClean="0"/>
              <a:t>was that if the </a:t>
            </a:r>
            <a:r>
              <a:rPr lang="en-GB" sz="3600" dirty="0"/>
              <a:t>land was empty before the British arrived, belonged to no-one, </a:t>
            </a:r>
            <a:r>
              <a:rPr lang="en-GB" sz="3600" dirty="0" smtClean="0"/>
              <a:t>it could legally be taken </a:t>
            </a:r>
            <a:r>
              <a:rPr lang="en-GB" sz="3600" dirty="0"/>
              <a:t>over. Most </a:t>
            </a:r>
            <a:r>
              <a:rPr lang="en-GB" sz="3600" dirty="0" smtClean="0"/>
              <a:t>land has </a:t>
            </a:r>
            <a:r>
              <a:rPr lang="en-GB" sz="3600" dirty="0"/>
              <a:t>still to be returned today, and the loss of their land has had a devastating social and physical impact on Aboriginal </a:t>
            </a:r>
            <a:r>
              <a:rPr lang="en-GB" sz="3600" dirty="0" smtClean="0"/>
              <a:t>people. </a:t>
            </a:r>
            <a:r>
              <a:rPr lang="en-GB" sz="3600" dirty="0"/>
              <a:t>The initial invasions also </a:t>
            </a:r>
            <a:r>
              <a:rPr lang="en-GB" sz="3600" dirty="0" smtClean="0"/>
              <a:t>activated </a:t>
            </a:r>
            <a:r>
              <a:rPr lang="en-GB" sz="3600" dirty="0"/>
              <a:t>huge waves of disease that </a:t>
            </a:r>
            <a:r>
              <a:rPr lang="en-GB" sz="3600" dirty="0" smtClean="0"/>
              <a:t>killed thousands. </a:t>
            </a:r>
            <a:r>
              <a:rPr lang="en-GB" sz="3600" dirty="0"/>
              <a:t>In just over one hundred years from the first invasion of their land, </a:t>
            </a:r>
            <a:r>
              <a:rPr lang="en-GB" sz="3600" dirty="0" smtClean="0"/>
              <a:t>the number of people </a:t>
            </a:r>
            <a:r>
              <a:rPr lang="en-GB" sz="3600" dirty="0"/>
              <a:t>were reduced from up to an estimated one million to only 60,000.</a:t>
            </a:r>
          </a:p>
          <a:p>
            <a:pPr marL="0" indent="0">
              <a:buNone/>
            </a:pPr>
            <a:endParaRPr lang="en-GB" dirty="0"/>
          </a:p>
          <a:p>
            <a:pPr marL="0" indent="0">
              <a:buNone/>
            </a:pPr>
            <a:endParaRPr lang="en-GB" dirty="0"/>
          </a:p>
        </p:txBody>
      </p:sp>
      <p:pic>
        <p:nvPicPr>
          <p:cNvPr id="4" name="Picture 3"/>
          <p:cNvPicPr>
            <a:picLocks noChangeAspect="1"/>
          </p:cNvPicPr>
          <p:nvPr/>
        </p:nvPicPr>
        <p:blipFill>
          <a:blip r:embed="rId2"/>
          <a:stretch>
            <a:fillRect/>
          </a:stretch>
        </p:blipFill>
        <p:spPr>
          <a:xfrm>
            <a:off x="7950200" y="0"/>
            <a:ext cx="3423086" cy="1916928"/>
          </a:xfrm>
          <a:prstGeom prst="rect">
            <a:avLst/>
          </a:prstGeom>
        </p:spPr>
      </p:pic>
    </p:spTree>
    <p:extLst>
      <p:ext uri="{BB962C8B-B14F-4D97-AF65-F5344CB8AC3E}">
        <p14:creationId xmlns:p14="http://schemas.microsoft.com/office/powerpoint/2010/main" val="3752125618"/>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fade">
                                      <p:cBhvr>
                                        <p:cTn id="25" dur="500"/>
                                        <p:tgtEl>
                                          <p:spTgt spid="3">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31" presetClass="entr" presetSubtype="0" fill="hold" nodeType="click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1000" fill="hold"/>
                                        <p:tgtEl>
                                          <p:spTgt spid="4"/>
                                        </p:tgtEl>
                                        <p:attrNameLst>
                                          <p:attrName>ppt_w</p:attrName>
                                        </p:attrNameLst>
                                      </p:cBhvr>
                                      <p:tavLst>
                                        <p:tav tm="0">
                                          <p:val>
                                            <p:fltVal val="0"/>
                                          </p:val>
                                        </p:tav>
                                        <p:tav tm="100000">
                                          <p:val>
                                            <p:strVal val="#ppt_w"/>
                                          </p:val>
                                        </p:tav>
                                      </p:tavLst>
                                    </p:anim>
                                    <p:anim calcmode="lin" valueType="num">
                                      <p:cBhvr>
                                        <p:cTn id="31" dur="1000" fill="hold"/>
                                        <p:tgtEl>
                                          <p:spTgt spid="4"/>
                                        </p:tgtEl>
                                        <p:attrNameLst>
                                          <p:attrName>ppt_h</p:attrName>
                                        </p:attrNameLst>
                                      </p:cBhvr>
                                      <p:tavLst>
                                        <p:tav tm="0">
                                          <p:val>
                                            <p:fltVal val="0"/>
                                          </p:val>
                                        </p:tav>
                                        <p:tav tm="100000">
                                          <p:val>
                                            <p:strVal val="#ppt_h"/>
                                          </p:val>
                                        </p:tav>
                                      </p:tavLst>
                                    </p:anim>
                                    <p:anim calcmode="lin" valueType="num">
                                      <p:cBhvr>
                                        <p:cTn id="32" dur="1000" fill="hold"/>
                                        <p:tgtEl>
                                          <p:spTgt spid="4"/>
                                        </p:tgtEl>
                                        <p:attrNameLst>
                                          <p:attrName>style.rotation</p:attrName>
                                        </p:attrNameLst>
                                      </p:cBhvr>
                                      <p:tavLst>
                                        <p:tav tm="0">
                                          <p:val>
                                            <p:fltVal val="90"/>
                                          </p:val>
                                        </p:tav>
                                        <p:tav tm="100000">
                                          <p:val>
                                            <p:fltVal val="0"/>
                                          </p:val>
                                        </p:tav>
                                      </p:tavLst>
                                    </p:anim>
                                    <p:animEffect transition="in" filter="fade">
                                      <p:cBhvr>
                                        <p:cTn id="3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do they wear?</a:t>
            </a:r>
            <a:endParaRPr lang="en-GB" dirty="0"/>
          </a:p>
        </p:txBody>
      </p:sp>
      <p:sp>
        <p:nvSpPr>
          <p:cNvPr id="3" name="Content Placeholder 2"/>
          <p:cNvSpPr>
            <a:spLocks noGrp="1"/>
          </p:cNvSpPr>
          <p:nvPr>
            <p:ph idx="1"/>
          </p:nvPr>
        </p:nvSpPr>
        <p:spPr>
          <a:xfrm>
            <a:off x="818712" y="2222287"/>
            <a:ext cx="10554574" cy="3636511"/>
          </a:xfrm>
        </p:spPr>
        <p:txBody>
          <a:bodyPr>
            <a:normAutofit lnSpcReduction="10000"/>
          </a:bodyPr>
          <a:lstStyle/>
          <a:p>
            <a:pPr marL="0" indent="0" algn="ctr">
              <a:buNone/>
            </a:pPr>
            <a:r>
              <a:rPr lang="en-GB" sz="2800" dirty="0" smtClean="0"/>
              <a:t>Their clothes are made from grass, leaves, barks, animal skin and possum cloaks. Boys usually </a:t>
            </a:r>
            <a:r>
              <a:rPr lang="en-GB" sz="2800" smtClean="0"/>
              <a:t>wear shorts, </a:t>
            </a:r>
            <a:r>
              <a:rPr lang="en-GB" sz="2800" dirty="0" smtClean="0"/>
              <a:t>girls a long dress, women skirts belts and lap laps and men wear cloaks. Cloaks are made by sewing pelts together to create a strip of fur. It is unknown who makes the clothes in tribes. They also painted their faces with white paint </a:t>
            </a:r>
            <a:r>
              <a:rPr lang="en-GB" sz="2800" dirty="0"/>
              <a:t>to show </a:t>
            </a:r>
            <a:r>
              <a:rPr lang="en-GB" sz="2800" dirty="0" smtClean="0"/>
              <a:t>age</a:t>
            </a:r>
            <a:r>
              <a:rPr lang="en-GB" sz="2800" dirty="0"/>
              <a:t>, initiation or to raise a person's status. </a:t>
            </a:r>
            <a:r>
              <a:rPr lang="en-GB" sz="2800" dirty="0" smtClean="0"/>
              <a:t>They don’t have cotton clothes like us because they didn’t have shops to buy them.</a:t>
            </a:r>
            <a:endParaRPr lang="en-GB" sz="28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5956" y="31112"/>
            <a:ext cx="1830259" cy="2407287"/>
          </a:xfrm>
          <a:prstGeom prst="rect">
            <a:avLst/>
          </a:prstGeom>
        </p:spPr>
      </p:pic>
    </p:spTree>
    <p:extLst>
      <p:ext uri="{BB962C8B-B14F-4D97-AF65-F5344CB8AC3E}">
        <p14:creationId xmlns:p14="http://schemas.microsoft.com/office/powerpoint/2010/main" val="1030416507"/>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80">
                                          <p:stCondLst>
                                            <p:cond delay="0"/>
                                          </p:stCondLst>
                                        </p:cTn>
                                        <p:tgtEl>
                                          <p:spTgt spid="3">
                                            <p:txEl>
                                              <p:pRg st="0" end="0"/>
                                            </p:txEl>
                                          </p:spTgt>
                                        </p:tgtEl>
                                      </p:cBhvr>
                                    </p:animEffect>
                                    <p:anim calcmode="lin" valueType="num">
                                      <p:cBhvr>
                                        <p:cTn id="13"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8" dur="26">
                                          <p:stCondLst>
                                            <p:cond delay="650"/>
                                          </p:stCondLst>
                                        </p:cTn>
                                        <p:tgtEl>
                                          <p:spTgt spid="3">
                                            <p:txEl>
                                              <p:pRg st="0" end="0"/>
                                            </p:txEl>
                                          </p:spTgt>
                                        </p:tgtEl>
                                      </p:cBhvr>
                                      <p:to x="100000" y="60000"/>
                                    </p:animScale>
                                    <p:animScale>
                                      <p:cBhvr>
                                        <p:cTn id="19" dur="166" decel="50000">
                                          <p:stCondLst>
                                            <p:cond delay="676"/>
                                          </p:stCondLst>
                                        </p:cTn>
                                        <p:tgtEl>
                                          <p:spTgt spid="3">
                                            <p:txEl>
                                              <p:pRg st="0" end="0"/>
                                            </p:txEl>
                                          </p:spTgt>
                                        </p:tgtEl>
                                      </p:cBhvr>
                                      <p:to x="100000" y="100000"/>
                                    </p:animScale>
                                    <p:animScale>
                                      <p:cBhvr>
                                        <p:cTn id="20" dur="26">
                                          <p:stCondLst>
                                            <p:cond delay="1312"/>
                                          </p:stCondLst>
                                        </p:cTn>
                                        <p:tgtEl>
                                          <p:spTgt spid="3">
                                            <p:txEl>
                                              <p:pRg st="0" end="0"/>
                                            </p:txEl>
                                          </p:spTgt>
                                        </p:tgtEl>
                                      </p:cBhvr>
                                      <p:to x="100000" y="80000"/>
                                    </p:animScale>
                                    <p:animScale>
                                      <p:cBhvr>
                                        <p:cTn id="21" dur="166" decel="50000">
                                          <p:stCondLst>
                                            <p:cond delay="1338"/>
                                          </p:stCondLst>
                                        </p:cTn>
                                        <p:tgtEl>
                                          <p:spTgt spid="3">
                                            <p:txEl>
                                              <p:pRg st="0" end="0"/>
                                            </p:txEl>
                                          </p:spTgt>
                                        </p:tgtEl>
                                      </p:cBhvr>
                                      <p:to x="100000" y="100000"/>
                                    </p:animScale>
                                    <p:animScale>
                                      <p:cBhvr>
                                        <p:cTn id="22" dur="26">
                                          <p:stCondLst>
                                            <p:cond delay="1642"/>
                                          </p:stCondLst>
                                        </p:cTn>
                                        <p:tgtEl>
                                          <p:spTgt spid="3">
                                            <p:txEl>
                                              <p:pRg st="0" end="0"/>
                                            </p:txEl>
                                          </p:spTgt>
                                        </p:tgtEl>
                                      </p:cBhvr>
                                      <p:to x="100000" y="90000"/>
                                    </p:animScale>
                                    <p:animScale>
                                      <p:cBhvr>
                                        <p:cTn id="23" dur="166" decel="50000">
                                          <p:stCondLst>
                                            <p:cond delay="1668"/>
                                          </p:stCondLst>
                                        </p:cTn>
                                        <p:tgtEl>
                                          <p:spTgt spid="3">
                                            <p:txEl>
                                              <p:pRg st="0" end="0"/>
                                            </p:txEl>
                                          </p:spTgt>
                                        </p:tgtEl>
                                      </p:cBhvr>
                                      <p:to x="100000" y="100000"/>
                                    </p:animScale>
                                    <p:animScale>
                                      <p:cBhvr>
                                        <p:cTn id="24" dur="26">
                                          <p:stCondLst>
                                            <p:cond delay="1808"/>
                                          </p:stCondLst>
                                        </p:cTn>
                                        <p:tgtEl>
                                          <p:spTgt spid="3">
                                            <p:txEl>
                                              <p:pRg st="0" end="0"/>
                                            </p:txEl>
                                          </p:spTgt>
                                        </p:tgtEl>
                                      </p:cBhvr>
                                      <p:to x="100000" y="95000"/>
                                    </p:animScale>
                                    <p:animScale>
                                      <p:cBhvr>
                                        <p:cTn id="25" dur="166" decel="50000">
                                          <p:stCondLst>
                                            <p:cond delay="1834"/>
                                          </p:stCondLst>
                                        </p:cTn>
                                        <p:tgtEl>
                                          <p:spTgt spid="3">
                                            <p:txEl>
                                              <p:pRg st="0" end="0"/>
                                            </p:txEl>
                                          </p:spTgt>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12" presetClass="entr" presetSubtype="4" fill="hold" nodeType="click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additive="base">
                                        <p:cTn id="30" dur="500"/>
                                        <p:tgtEl>
                                          <p:spTgt spid="4"/>
                                        </p:tgtEl>
                                        <p:attrNameLst>
                                          <p:attrName>ppt_y</p:attrName>
                                        </p:attrNameLst>
                                      </p:cBhvr>
                                      <p:tavLst>
                                        <p:tav tm="0">
                                          <p:val>
                                            <p:strVal val="#ppt_y+#ppt_h*1.125000"/>
                                          </p:val>
                                        </p:tav>
                                        <p:tav tm="100000">
                                          <p:val>
                                            <p:strVal val="#ppt_y"/>
                                          </p:val>
                                        </p:tav>
                                      </p:tavLst>
                                    </p:anim>
                                    <p:animEffect transition="in" filter="wipe(up)">
                                      <p:cBhvr>
                                        <p:cTn id="3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0000" y="447188"/>
            <a:ext cx="7876800" cy="1013312"/>
          </a:xfrm>
        </p:spPr>
        <p:txBody>
          <a:bodyPr/>
          <a:lstStyle/>
          <a:p>
            <a:r>
              <a:rPr lang="en-GB" dirty="0" smtClean="0"/>
              <a:t>How many of them live in Australia?</a:t>
            </a:r>
            <a:endParaRPr lang="en-GB" dirty="0"/>
          </a:p>
        </p:txBody>
      </p:sp>
      <p:sp>
        <p:nvSpPr>
          <p:cNvPr id="3" name="Content Placeholder 2"/>
          <p:cNvSpPr>
            <a:spLocks noGrp="1"/>
          </p:cNvSpPr>
          <p:nvPr>
            <p:ph idx="1"/>
          </p:nvPr>
        </p:nvSpPr>
        <p:spPr>
          <a:xfrm>
            <a:off x="533400" y="2222287"/>
            <a:ext cx="10839886" cy="3226013"/>
          </a:xfrm>
        </p:spPr>
        <p:txBody>
          <a:bodyPr/>
          <a:lstStyle/>
          <a:p>
            <a:pPr marL="0" indent="0" algn="ctr">
              <a:buNone/>
            </a:pPr>
            <a:r>
              <a:rPr lang="en-GB" sz="2800" dirty="0" smtClean="0"/>
              <a:t>It is reported that approximately 200 million people live in Australia, with over 23 million  being Aboriginal. That make up 1 percent, 1/100 or </a:t>
            </a:r>
            <a:r>
              <a:rPr lang="en-GB" sz="2800" dirty="0"/>
              <a:t>0.001 of the people </a:t>
            </a:r>
            <a:r>
              <a:rPr lang="en-GB" sz="2800" dirty="0" smtClean="0"/>
              <a:t>there. So that means that 87 million are civilised, live in homes and buy from local shops. But, there are over 500 different tribes, languages and religions Aboriginal people have.</a:t>
            </a:r>
            <a:endParaRPr lang="en-GB" sz="28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3199" y="0"/>
            <a:ext cx="3596415" cy="1892300"/>
          </a:xfrm>
          <a:prstGeom prst="rect">
            <a:avLst/>
          </a:prstGeom>
        </p:spPr>
      </p:pic>
    </p:spTree>
    <p:extLst>
      <p:ext uri="{BB962C8B-B14F-4D97-AF65-F5344CB8AC3E}">
        <p14:creationId xmlns:p14="http://schemas.microsoft.com/office/powerpoint/2010/main" val="89788549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 presetClass="entr" presetSubtype="1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blinds(horizontal)">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900" decel="100000" fill="hold"/>
                                        <p:tgtEl>
                                          <p:spTgt spid="4"/>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43400" y="447188"/>
            <a:ext cx="7038598" cy="1038712"/>
          </a:xfrm>
        </p:spPr>
        <p:txBody>
          <a:bodyPr/>
          <a:lstStyle/>
          <a:p>
            <a:r>
              <a:rPr lang="en-GB" dirty="0" smtClean="0"/>
              <a:t>Its…</a:t>
            </a:r>
            <a:endParaRPr lang="en-GB" dirty="0"/>
          </a:p>
        </p:txBody>
      </p:sp>
      <p:sp>
        <p:nvSpPr>
          <p:cNvPr id="3" name="Content Placeholder 2"/>
          <p:cNvSpPr>
            <a:spLocks noGrp="1"/>
          </p:cNvSpPr>
          <p:nvPr>
            <p:ph idx="1"/>
          </p:nvPr>
        </p:nvSpPr>
        <p:spPr>
          <a:xfrm>
            <a:off x="1320800" y="2514387"/>
            <a:ext cx="8909486" cy="3314913"/>
          </a:xfrm>
        </p:spPr>
        <p:txBody>
          <a:bodyPr>
            <a:normAutofit/>
          </a:bodyPr>
          <a:lstStyle/>
          <a:p>
            <a:pPr marL="0" indent="0" algn="ctr">
              <a:buNone/>
            </a:pPr>
            <a:r>
              <a:rPr lang="en-GB" sz="9600" dirty="0" smtClean="0"/>
              <a:t>Quiz time!</a:t>
            </a:r>
          </a:p>
          <a:p>
            <a:pPr marL="0" indent="0" algn="ctr">
              <a:buNone/>
            </a:pPr>
            <a:r>
              <a:rPr lang="en-GB" sz="2800" dirty="0" smtClean="0"/>
              <a:t>There are 16 questions, two per slide. Can you answer them all correctly?</a:t>
            </a:r>
            <a:endParaRPr lang="en-GB" sz="28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69500" y="1891146"/>
            <a:ext cx="2052637" cy="2985654"/>
          </a:xfrm>
          <a:prstGeom prst="rect">
            <a:avLst/>
          </a:prstGeom>
        </p:spPr>
      </p:pic>
    </p:spTree>
    <p:extLst>
      <p:ext uri="{BB962C8B-B14F-4D97-AF65-F5344CB8AC3E}">
        <p14:creationId xmlns:p14="http://schemas.microsoft.com/office/powerpoint/2010/main" val="2046256645"/>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80">
                                          <p:stCondLst>
                                            <p:cond delay="0"/>
                                          </p:stCondLst>
                                        </p:cTn>
                                        <p:tgtEl>
                                          <p:spTgt spid="3">
                                            <p:txEl>
                                              <p:pRg st="0" end="0"/>
                                            </p:txEl>
                                          </p:spTgt>
                                        </p:tgtEl>
                                      </p:cBhvr>
                                    </p:animEffect>
                                    <p:anim calcmode="lin" valueType="num">
                                      <p:cBhvr>
                                        <p:cTn id="13"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8" dur="26">
                                          <p:stCondLst>
                                            <p:cond delay="650"/>
                                          </p:stCondLst>
                                        </p:cTn>
                                        <p:tgtEl>
                                          <p:spTgt spid="3">
                                            <p:txEl>
                                              <p:pRg st="0" end="0"/>
                                            </p:txEl>
                                          </p:spTgt>
                                        </p:tgtEl>
                                      </p:cBhvr>
                                      <p:to x="100000" y="60000"/>
                                    </p:animScale>
                                    <p:animScale>
                                      <p:cBhvr>
                                        <p:cTn id="19" dur="166" decel="50000">
                                          <p:stCondLst>
                                            <p:cond delay="676"/>
                                          </p:stCondLst>
                                        </p:cTn>
                                        <p:tgtEl>
                                          <p:spTgt spid="3">
                                            <p:txEl>
                                              <p:pRg st="0" end="0"/>
                                            </p:txEl>
                                          </p:spTgt>
                                        </p:tgtEl>
                                      </p:cBhvr>
                                      <p:to x="100000" y="100000"/>
                                    </p:animScale>
                                    <p:animScale>
                                      <p:cBhvr>
                                        <p:cTn id="20" dur="26">
                                          <p:stCondLst>
                                            <p:cond delay="1312"/>
                                          </p:stCondLst>
                                        </p:cTn>
                                        <p:tgtEl>
                                          <p:spTgt spid="3">
                                            <p:txEl>
                                              <p:pRg st="0" end="0"/>
                                            </p:txEl>
                                          </p:spTgt>
                                        </p:tgtEl>
                                      </p:cBhvr>
                                      <p:to x="100000" y="80000"/>
                                    </p:animScale>
                                    <p:animScale>
                                      <p:cBhvr>
                                        <p:cTn id="21" dur="166" decel="50000">
                                          <p:stCondLst>
                                            <p:cond delay="1338"/>
                                          </p:stCondLst>
                                        </p:cTn>
                                        <p:tgtEl>
                                          <p:spTgt spid="3">
                                            <p:txEl>
                                              <p:pRg st="0" end="0"/>
                                            </p:txEl>
                                          </p:spTgt>
                                        </p:tgtEl>
                                      </p:cBhvr>
                                      <p:to x="100000" y="100000"/>
                                    </p:animScale>
                                    <p:animScale>
                                      <p:cBhvr>
                                        <p:cTn id="22" dur="26">
                                          <p:stCondLst>
                                            <p:cond delay="1642"/>
                                          </p:stCondLst>
                                        </p:cTn>
                                        <p:tgtEl>
                                          <p:spTgt spid="3">
                                            <p:txEl>
                                              <p:pRg st="0" end="0"/>
                                            </p:txEl>
                                          </p:spTgt>
                                        </p:tgtEl>
                                      </p:cBhvr>
                                      <p:to x="100000" y="90000"/>
                                    </p:animScale>
                                    <p:animScale>
                                      <p:cBhvr>
                                        <p:cTn id="23" dur="166" decel="50000">
                                          <p:stCondLst>
                                            <p:cond delay="1668"/>
                                          </p:stCondLst>
                                        </p:cTn>
                                        <p:tgtEl>
                                          <p:spTgt spid="3">
                                            <p:txEl>
                                              <p:pRg st="0" end="0"/>
                                            </p:txEl>
                                          </p:spTgt>
                                        </p:tgtEl>
                                      </p:cBhvr>
                                      <p:to x="100000" y="100000"/>
                                    </p:animScale>
                                    <p:animScale>
                                      <p:cBhvr>
                                        <p:cTn id="24" dur="26">
                                          <p:stCondLst>
                                            <p:cond delay="1808"/>
                                          </p:stCondLst>
                                        </p:cTn>
                                        <p:tgtEl>
                                          <p:spTgt spid="3">
                                            <p:txEl>
                                              <p:pRg st="0" end="0"/>
                                            </p:txEl>
                                          </p:spTgt>
                                        </p:tgtEl>
                                      </p:cBhvr>
                                      <p:to x="100000" y="95000"/>
                                    </p:animScale>
                                    <p:animScale>
                                      <p:cBhvr>
                                        <p:cTn id="25" dur="166" decel="50000">
                                          <p:stCondLst>
                                            <p:cond delay="1834"/>
                                          </p:stCondLst>
                                        </p:cTn>
                                        <p:tgtEl>
                                          <p:spTgt spid="3">
                                            <p:txEl>
                                              <p:pRg st="0" end="0"/>
                                            </p:txEl>
                                          </p:spTgt>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26" presetClass="entr" presetSubtype="0" fill="hold" grpId="0" nodeType="clickEffect">
                                  <p:stCondLst>
                                    <p:cond delay="0"/>
                                  </p:stCondLst>
                                  <p:childTnLst>
                                    <p:set>
                                      <p:cBhvr>
                                        <p:cTn id="29" dur="1" fill="hold">
                                          <p:stCondLst>
                                            <p:cond delay="0"/>
                                          </p:stCondLst>
                                        </p:cTn>
                                        <p:tgtEl>
                                          <p:spTgt spid="3">
                                            <p:txEl>
                                              <p:pRg st="1" end="1"/>
                                            </p:txEl>
                                          </p:spTgt>
                                        </p:tgtEl>
                                        <p:attrNameLst>
                                          <p:attrName>style.visibility</p:attrName>
                                        </p:attrNameLst>
                                      </p:cBhvr>
                                      <p:to>
                                        <p:strVal val="visible"/>
                                      </p:to>
                                    </p:set>
                                    <p:animEffect transition="in" filter="wipe(down)">
                                      <p:cBhvr>
                                        <p:cTn id="30" dur="580">
                                          <p:stCondLst>
                                            <p:cond delay="0"/>
                                          </p:stCondLst>
                                        </p:cTn>
                                        <p:tgtEl>
                                          <p:spTgt spid="3">
                                            <p:txEl>
                                              <p:pRg st="1" end="1"/>
                                            </p:txEl>
                                          </p:spTgt>
                                        </p:tgtEl>
                                      </p:cBhvr>
                                    </p:animEffect>
                                    <p:anim calcmode="lin" valueType="num">
                                      <p:cBhvr>
                                        <p:cTn id="31"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6" dur="26">
                                          <p:stCondLst>
                                            <p:cond delay="650"/>
                                          </p:stCondLst>
                                        </p:cTn>
                                        <p:tgtEl>
                                          <p:spTgt spid="3">
                                            <p:txEl>
                                              <p:pRg st="1" end="1"/>
                                            </p:txEl>
                                          </p:spTgt>
                                        </p:tgtEl>
                                      </p:cBhvr>
                                      <p:to x="100000" y="60000"/>
                                    </p:animScale>
                                    <p:animScale>
                                      <p:cBhvr>
                                        <p:cTn id="37" dur="166" decel="50000">
                                          <p:stCondLst>
                                            <p:cond delay="676"/>
                                          </p:stCondLst>
                                        </p:cTn>
                                        <p:tgtEl>
                                          <p:spTgt spid="3">
                                            <p:txEl>
                                              <p:pRg st="1" end="1"/>
                                            </p:txEl>
                                          </p:spTgt>
                                        </p:tgtEl>
                                      </p:cBhvr>
                                      <p:to x="100000" y="100000"/>
                                    </p:animScale>
                                    <p:animScale>
                                      <p:cBhvr>
                                        <p:cTn id="38" dur="26">
                                          <p:stCondLst>
                                            <p:cond delay="1312"/>
                                          </p:stCondLst>
                                        </p:cTn>
                                        <p:tgtEl>
                                          <p:spTgt spid="3">
                                            <p:txEl>
                                              <p:pRg st="1" end="1"/>
                                            </p:txEl>
                                          </p:spTgt>
                                        </p:tgtEl>
                                      </p:cBhvr>
                                      <p:to x="100000" y="80000"/>
                                    </p:animScale>
                                    <p:animScale>
                                      <p:cBhvr>
                                        <p:cTn id="39" dur="166" decel="50000">
                                          <p:stCondLst>
                                            <p:cond delay="1338"/>
                                          </p:stCondLst>
                                        </p:cTn>
                                        <p:tgtEl>
                                          <p:spTgt spid="3">
                                            <p:txEl>
                                              <p:pRg st="1" end="1"/>
                                            </p:txEl>
                                          </p:spTgt>
                                        </p:tgtEl>
                                      </p:cBhvr>
                                      <p:to x="100000" y="100000"/>
                                    </p:animScale>
                                    <p:animScale>
                                      <p:cBhvr>
                                        <p:cTn id="40" dur="26">
                                          <p:stCondLst>
                                            <p:cond delay="1642"/>
                                          </p:stCondLst>
                                        </p:cTn>
                                        <p:tgtEl>
                                          <p:spTgt spid="3">
                                            <p:txEl>
                                              <p:pRg st="1" end="1"/>
                                            </p:txEl>
                                          </p:spTgt>
                                        </p:tgtEl>
                                      </p:cBhvr>
                                      <p:to x="100000" y="90000"/>
                                    </p:animScale>
                                    <p:animScale>
                                      <p:cBhvr>
                                        <p:cTn id="41" dur="166" decel="50000">
                                          <p:stCondLst>
                                            <p:cond delay="1668"/>
                                          </p:stCondLst>
                                        </p:cTn>
                                        <p:tgtEl>
                                          <p:spTgt spid="3">
                                            <p:txEl>
                                              <p:pRg st="1" end="1"/>
                                            </p:txEl>
                                          </p:spTgt>
                                        </p:tgtEl>
                                      </p:cBhvr>
                                      <p:to x="100000" y="100000"/>
                                    </p:animScale>
                                    <p:animScale>
                                      <p:cBhvr>
                                        <p:cTn id="42" dur="26">
                                          <p:stCondLst>
                                            <p:cond delay="1808"/>
                                          </p:stCondLst>
                                        </p:cTn>
                                        <p:tgtEl>
                                          <p:spTgt spid="3">
                                            <p:txEl>
                                              <p:pRg st="1" end="1"/>
                                            </p:txEl>
                                          </p:spTgt>
                                        </p:tgtEl>
                                      </p:cBhvr>
                                      <p:to x="100000" y="95000"/>
                                    </p:animScale>
                                    <p:animScale>
                                      <p:cBhvr>
                                        <p:cTn id="43" dur="166" decel="50000">
                                          <p:stCondLst>
                                            <p:cond delay="1834"/>
                                          </p:stCondLst>
                                        </p:cTn>
                                        <p:tgtEl>
                                          <p:spTgt spid="3">
                                            <p:txEl>
                                              <p:pRg st="1" end="1"/>
                                            </p:txEl>
                                          </p:spTgt>
                                        </p:tgtEl>
                                      </p:cBhvr>
                                      <p:to x="100000" y="100000"/>
                                    </p:animScale>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nodeType="clickEffect">
                                  <p:stCondLst>
                                    <p:cond delay="0"/>
                                  </p:stCondLst>
                                  <p:childTnLst>
                                    <p:set>
                                      <p:cBhvr>
                                        <p:cTn id="47" dur="1" fill="hold">
                                          <p:stCondLst>
                                            <p:cond delay="0"/>
                                          </p:stCondLst>
                                        </p:cTn>
                                        <p:tgtEl>
                                          <p:spTgt spid="4"/>
                                        </p:tgtEl>
                                        <p:attrNameLst>
                                          <p:attrName>style.visibility</p:attrName>
                                        </p:attrNameLst>
                                      </p:cBhvr>
                                      <p:to>
                                        <p:strVal val="visible"/>
                                      </p:to>
                                    </p:set>
                                    <p:anim calcmode="lin" valueType="num">
                                      <p:cBhvr additive="base">
                                        <p:cTn id="48" dur="500" fill="hold"/>
                                        <p:tgtEl>
                                          <p:spTgt spid="4"/>
                                        </p:tgtEl>
                                        <p:attrNameLst>
                                          <p:attrName>ppt_x</p:attrName>
                                        </p:attrNameLst>
                                      </p:cBhvr>
                                      <p:tavLst>
                                        <p:tav tm="0">
                                          <p:val>
                                            <p:strVal val="#ppt_x"/>
                                          </p:val>
                                        </p:tav>
                                        <p:tav tm="100000">
                                          <p:val>
                                            <p:strVal val="#ppt_x"/>
                                          </p:val>
                                        </p:tav>
                                      </p:tavLst>
                                    </p:anim>
                                    <p:anim calcmode="lin" valueType="num">
                                      <p:cBhvr additive="base">
                                        <p:cTn id="4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Quiz!</a:t>
            </a:r>
            <a:endParaRPr lang="en-GB" dirty="0"/>
          </a:p>
        </p:txBody>
      </p:sp>
      <p:sp>
        <p:nvSpPr>
          <p:cNvPr id="3" name="Content Placeholder 2"/>
          <p:cNvSpPr>
            <a:spLocks noGrp="1"/>
          </p:cNvSpPr>
          <p:nvPr>
            <p:ph idx="1"/>
          </p:nvPr>
        </p:nvSpPr>
        <p:spPr>
          <a:xfrm>
            <a:off x="818712" y="2184401"/>
            <a:ext cx="10554574" cy="4673600"/>
          </a:xfrm>
        </p:spPr>
        <p:txBody>
          <a:bodyPr>
            <a:normAutofit fontScale="92500" lnSpcReduction="20000"/>
          </a:bodyPr>
          <a:lstStyle/>
          <a:p>
            <a:pPr marL="0" indent="0" algn="ctr">
              <a:buNone/>
            </a:pPr>
            <a:r>
              <a:rPr lang="en-GB" dirty="0" smtClean="0"/>
              <a:t>1. Which place beginning with Q do they live in?</a:t>
            </a:r>
          </a:p>
          <a:p>
            <a:pPr marL="0" indent="0" algn="ctr">
              <a:buNone/>
            </a:pPr>
            <a:r>
              <a:rPr lang="en-GB" dirty="0" smtClean="0"/>
              <a:t>A:Q-Park</a:t>
            </a:r>
          </a:p>
          <a:p>
            <a:pPr marL="0" indent="0" algn="ctr">
              <a:buNone/>
            </a:pPr>
            <a:r>
              <a:rPr lang="en-GB" dirty="0" smtClean="0"/>
              <a:t>B:Queensland</a:t>
            </a:r>
          </a:p>
          <a:p>
            <a:pPr marL="0" indent="0" algn="ctr">
              <a:buNone/>
            </a:pPr>
            <a:r>
              <a:rPr lang="en-GB" dirty="0" smtClean="0"/>
              <a:t>C:Quenton</a:t>
            </a:r>
          </a:p>
          <a:p>
            <a:pPr marL="0" indent="0" algn="ctr">
              <a:buNone/>
            </a:pPr>
            <a:r>
              <a:rPr lang="en-GB" dirty="0" smtClean="0"/>
              <a:t>2. What did the Aboriginal women do in the dirt?</a:t>
            </a:r>
          </a:p>
          <a:p>
            <a:pPr marL="0" indent="0" algn="ctr">
              <a:buNone/>
            </a:pPr>
            <a:r>
              <a:rPr lang="en-GB" dirty="0" smtClean="0"/>
              <a:t>A:Hunt bugs</a:t>
            </a:r>
            <a:br>
              <a:rPr lang="en-GB" dirty="0" smtClean="0"/>
            </a:br>
            <a:r>
              <a:rPr lang="en-GB" dirty="0" smtClean="0"/>
              <a:t>B:Make mud pies</a:t>
            </a:r>
            <a:br>
              <a:rPr lang="en-GB" dirty="0" smtClean="0"/>
            </a:br>
            <a:r>
              <a:rPr lang="en-GB" dirty="0" smtClean="0"/>
              <a:t>C:Punch it</a:t>
            </a:r>
          </a:p>
          <a:p>
            <a:pPr marL="0" indent="0" algn="ctr">
              <a:buNone/>
            </a:pPr>
            <a:r>
              <a:rPr lang="en-GB" dirty="0" smtClean="0"/>
              <a:t>3.The Aboriginals had clay to make bricks</a:t>
            </a:r>
          </a:p>
          <a:p>
            <a:pPr marL="0" indent="0" algn="ctr">
              <a:buNone/>
            </a:pPr>
            <a:r>
              <a:rPr lang="en-GB" dirty="0" smtClean="0"/>
              <a:t>A:True</a:t>
            </a:r>
            <a:br>
              <a:rPr lang="en-GB" dirty="0" smtClean="0"/>
            </a:br>
            <a:r>
              <a:rPr lang="en-GB" dirty="0" smtClean="0"/>
              <a:t>B:False</a:t>
            </a:r>
          </a:p>
          <a:p>
            <a:pPr marL="0" indent="0" algn="ctr">
              <a:buNone/>
            </a:pPr>
            <a:r>
              <a:rPr lang="en-GB" dirty="0" smtClean="0"/>
              <a:t>4.The didgeridoo is a…</a:t>
            </a:r>
          </a:p>
          <a:p>
            <a:pPr marL="0" indent="0" algn="ctr">
              <a:buNone/>
            </a:pPr>
            <a:r>
              <a:rPr lang="en-GB" dirty="0" smtClean="0"/>
              <a:t>A:Brass instrument</a:t>
            </a:r>
            <a:br>
              <a:rPr lang="en-GB" dirty="0" smtClean="0"/>
            </a:br>
            <a:r>
              <a:rPr lang="en-GB" dirty="0" smtClean="0"/>
              <a:t>B:Woodwind instrument</a:t>
            </a:r>
            <a:br>
              <a:rPr lang="en-GB" dirty="0" smtClean="0"/>
            </a:br>
            <a:r>
              <a:rPr lang="en-GB" dirty="0" smtClean="0"/>
              <a:t>C:Neither</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9900" y="2574291"/>
            <a:ext cx="2781300" cy="3893820"/>
          </a:xfrm>
          <a:prstGeom prst="rect">
            <a:avLst/>
          </a:prstGeom>
        </p:spPr>
      </p:pic>
      <mc:AlternateContent xmlns:mc="http://schemas.openxmlformats.org/markup-compatibility/2006" xmlns:p14="http://schemas.microsoft.com/office/powerpoint/2010/main">
        <mc:Choice Requires="p14">
          <p:contentPart p14:bwMode="auto" r:id="rId3">
            <p14:nvContentPartPr>
              <p14:cNvPr id="7" name="Ink 6"/>
              <p14:cNvContentPartPr/>
              <p14:nvPr/>
            </p14:nvContentPartPr>
            <p14:xfrm>
              <a:off x="5384520" y="4161240"/>
              <a:ext cx="360" cy="360"/>
            </p14:xfrm>
          </p:contentPart>
        </mc:Choice>
        <mc:Fallback xmlns="">
          <p:pic>
            <p:nvPicPr>
              <p:cNvPr id="7" name="Ink 6"/>
              <p:cNvPicPr/>
              <p:nvPr/>
            </p:nvPicPr>
            <p:blipFill>
              <a:blip r:embed="rId8"/>
              <a:stretch>
                <a:fillRect/>
              </a:stretch>
            </p:blipFill>
            <p:spPr>
              <a:xfrm>
                <a:off x="5368680" y="4097880"/>
                <a:ext cx="32040" cy="12708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8" name="Ink 7"/>
              <p14:cNvContentPartPr/>
              <p14:nvPr/>
            </p14:nvContentPartPr>
            <p14:xfrm>
              <a:off x="5625720" y="4161240"/>
              <a:ext cx="360" cy="360"/>
            </p14:xfrm>
          </p:contentPart>
        </mc:Choice>
        <mc:Fallback xmlns="">
          <p:pic>
            <p:nvPicPr>
              <p:cNvPr id="8" name="Ink 7"/>
              <p:cNvPicPr/>
              <p:nvPr/>
            </p:nvPicPr>
            <p:blipFill>
              <a:blip r:embed="rId8"/>
              <a:stretch>
                <a:fillRect/>
              </a:stretch>
            </p:blipFill>
            <p:spPr>
              <a:xfrm>
                <a:off x="5609880" y="4097880"/>
                <a:ext cx="32040" cy="12708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9" name="Ink 8"/>
              <p14:cNvContentPartPr/>
              <p14:nvPr/>
            </p14:nvContentPartPr>
            <p14:xfrm>
              <a:off x="5634720" y="4161240"/>
              <a:ext cx="360" cy="360"/>
            </p14:xfrm>
          </p:contentPart>
        </mc:Choice>
        <mc:Fallback xmlns="">
          <p:pic>
            <p:nvPicPr>
              <p:cNvPr id="9" name="Ink 8"/>
              <p:cNvPicPr/>
              <p:nvPr/>
            </p:nvPicPr>
            <p:blipFill>
              <a:blip r:embed="rId11"/>
              <a:stretch>
                <a:fillRect/>
              </a:stretch>
            </p:blipFill>
            <p:spPr>
              <a:xfrm>
                <a:off x="5618880" y="4097880"/>
                <a:ext cx="32040" cy="127080"/>
              </a:xfrm>
              <a:prstGeom prst="rect">
                <a:avLst/>
              </a:prstGeom>
            </p:spPr>
          </p:pic>
        </mc:Fallback>
      </mc:AlternateContent>
    </p:spTree>
    <p:extLst>
      <p:ext uri="{BB962C8B-B14F-4D97-AF65-F5344CB8AC3E}">
        <p14:creationId xmlns:p14="http://schemas.microsoft.com/office/powerpoint/2010/main" val="7367541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Quiz!</a:t>
            </a:r>
            <a:endParaRPr lang="en-GB" dirty="0"/>
          </a:p>
        </p:txBody>
      </p:sp>
      <p:sp>
        <p:nvSpPr>
          <p:cNvPr id="3" name="Content Placeholder 2"/>
          <p:cNvSpPr>
            <a:spLocks noGrp="1"/>
          </p:cNvSpPr>
          <p:nvPr>
            <p:ph idx="1"/>
          </p:nvPr>
        </p:nvSpPr>
        <p:spPr>
          <a:xfrm>
            <a:off x="810000" y="1930400"/>
            <a:ext cx="10554574" cy="4927599"/>
          </a:xfrm>
        </p:spPr>
        <p:txBody>
          <a:bodyPr>
            <a:normAutofit/>
          </a:bodyPr>
          <a:lstStyle/>
          <a:p>
            <a:pPr marL="0" indent="0" algn="ctr">
              <a:buNone/>
            </a:pPr>
            <a:r>
              <a:rPr lang="en-GB" dirty="0" smtClean="0"/>
              <a:t>5.The children would invent a new…</a:t>
            </a:r>
            <a:br>
              <a:rPr lang="en-GB" dirty="0" smtClean="0"/>
            </a:br>
            <a:r>
              <a:rPr lang="en-GB" dirty="0" smtClean="0"/>
              <a:t>A: Language</a:t>
            </a:r>
            <a:br>
              <a:rPr lang="en-GB" dirty="0" smtClean="0"/>
            </a:br>
            <a:r>
              <a:rPr lang="en-GB" dirty="0" smtClean="0"/>
              <a:t>B:Weapon</a:t>
            </a:r>
            <a:br>
              <a:rPr lang="en-GB" dirty="0" smtClean="0"/>
            </a:br>
            <a:r>
              <a:rPr lang="en-GB" dirty="0" smtClean="0"/>
              <a:t>C: Game</a:t>
            </a:r>
            <a:br>
              <a:rPr lang="en-GB" dirty="0" smtClean="0"/>
            </a:br>
            <a:r>
              <a:rPr lang="en-GB" dirty="0" smtClean="0"/>
              <a:t>6.When did the English invade the Aboriginals?</a:t>
            </a:r>
            <a:br>
              <a:rPr lang="en-GB" dirty="0" smtClean="0"/>
            </a:br>
            <a:r>
              <a:rPr lang="en-GB" dirty="0" smtClean="0"/>
              <a:t>A:1877</a:t>
            </a:r>
            <a:br>
              <a:rPr lang="en-GB" dirty="0" smtClean="0"/>
            </a:br>
            <a:r>
              <a:rPr lang="en-GB" dirty="0" smtClean="0"/>
              <a:t>B:2000000BC</a:t>
            </a:r>
            <a:br>
              <a:rPr lang="en-GB" dirty="0" smtClean="0"/>
            </a:br>
            <a:r>
              <a:rPr lang="en-GB" dirty="0" smtClean="0"/>
              <a:t>C:1788</a:t>
            </a:r>
            <a:br>
              <a:rPr lang="en-GB" dirty="0" smtClean="0"/>
            </a:br>
            <a:r>
              <a:rPr lang="en-GB" dirty="0" smtClean="0"/>
              <a:t>7.Men would wear…</a:t>
            </a:r>
            <a:br>
              <a:rPr lang="en-GB" dirty="0" smtClean="0"/>
            </a:br>
            <a:r>
              <a:rPr lang="en-GB" dirty="0" smtClean="0"/>
              <a:t>A:Paint</a:t>
            </a:r>
            <a:br>
              <a:rPr lang="en-GB" dirty="0" smtClean="0"/>
            </a:br>
            <a:r>
              <a:rPr lang="en-GB" dirty="0" smtClean="0"/>
              <a:t>B:Cloaks</a:t>
            </a:r>
            <a:br>
              <a:rPr lang="en-GB" dirty="0" smtClean="0"/>
            </a:br>
            <a:r>
              <a:rPr lang="en-GB" dirty="0" smtClean="0"/>
              <a:t>C:Both</a:t>
            </a:r>
          </a:p>
          <a:p>
            <a:pPr marL="0" indent="0" algn="ctr">
              <a:buNone/>
            </a:pPr>
            <a:r>
              <a:rPr lang="en-GB" dirty="0" smtClean="0"/>
              <a:t>8.There are _______ people who live in Australia</a:t>
            </a:r>
          </a:p>
          <a:p>
            <a:pPr marL="0" indent="0" algn="ctr">
              <a:buNone/>
            </a:pPr>
            <a:r>
              <a:rPr lang="en-GB" dirty="0" smtClean="0"/>
              <a:t>A:2</a:t>
            </a:r>
            <a:br>
              <a:rPr lang="en-GB" dirty="0" smtClean="0"/>
            </a:br>
            <a:r>
              <a:rPr lang="en-GB" dirty="0" smtClean="0"/>
              <a:t>B:20 thousand</a:t>
            </a:r>
            <a:br>
              <a:rPr lang="en-GB" dirty="0" smtClean="0"/>
            </a:br>
            <a:r>
              <a:rPr lang="en-GB" dirty="0" smtClean="0"/>
              <a:t>C:200 million</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0050" y="2362200"/>
            <a:ext cx="2857500" cy="3810000"/>
          </a:xfrm>
          <a:prstGeom prst="rect">
            <a:avLst/>
          </a:prstGeom>
        </p:spPr>
      </p:pic>
    </p:spTree>
    <p:extLst>
      <p:ext uri="{BB962C8B-B14F-4D97-AF65-F5344CB8AC3E}">
        <p14:creationId xmlns:p14="http://schemas.microsoft.com/office/powerpoint/2010/main" val="158444277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Quiz!</a:t>
            </a:r>
            <a:endParaRPr lang="en-GB" dirty="0"/>
          </a:p>
        </p:txBody>
      </p:sp>
      <p:sp>
        <p:nvSpPr>
          <p:cNvPr id="3" name="Content Placeholder 2"/>
          <p:cNvSpPr>
            <a:spLocks noGrp="1"/>
          </p:cNvSpPr>
          <p:nvPr>
            <p:ph idx="1"/>
          </p:nvPr>
        </p:nvSpPr>
        <p:spPr>
          <a:xfrm>
            <a:off x="818712" y="1866901"/>
            <a:ext cx="10554574" cy="4991100"/>
          </a:xfrm>
        </p:spPr>
        <p:txBody>
          <a:bodyPr>
            <a:normAutofit lnSpcReduction="10000"/>
          </a:bodyPr>
          <a:lstStyle/>
          <a:p>
            <a:pPr marL="0" indent="0" algn="ctr">
              <a:buNone/>
            </a:pPr>
            <a:r>
              <a:rPr lang="en-GB" dirty="0" smtClean="0"/>
              <a:t>9.The hottest Australia has ever been is…</a:t>
            </a:r>
          </a:p>
          <a:p>
            <a:pPr marL="0" indent="0" algn="ctr">
              <a:buNone/>
            </a:pPr>
            <a:r>
              <a:rPr lang="en-GB" dirty="0" smtClean="0"/>
              <a:t>A:1 million degrees</a:t>
            </a:r>
            <a:br>
              <a:rPr lang="en-GB" dirty="0" smtClean="0"/>
            </a:br>
            <a:r>
              <a:rPr lang="en-GB" dirty="0" smtClean="0"/>
              <a:t>B:103 degrees</a:t>
            </a:r>
            <a:br>
              <a:rPr lang="en-GB" dirty="0" smtClean="0"/>
            </a:br>
            <a:r>
              <a:rPr lang="en-GB" dirty="0" smtClean="0"/>
              <a:t>C:84 degrees</a:t>
            </a:r>
            <a:br>
              <a:rPr lang="en-GB" dirty="0" smtClean="0"/>
            </a:br>
            <a:r>
              <a:rPr lang="en-GB" dirty="0" smtClean="0"/>
              <a:t>10.They threw home-made…</a:t>
            </a:r>
          </a:p>
          <a:p>
            <a:pPr marL="0" indent="0" algn="ctr">
              <a:buNone/>
            </a:pPr>
            <a:r>
              <a:rPr lang="en-GB" dirty="0" smtClean="0"/>
              <a:t>A:spears</a:t>
            </a:r>
            <a:br>
              <a:rPr lang="en-GB" dirty="0" smtClean="0"/>
            </a:br>
            <a:r>
              <a:rPr lang="en-GB" dirty="0" smtClean="0"/>
              <a:t>B:swords</a:t>
            </a:r>
            <a:br>
              <a:rPr lang="en-GB" dirty="0" smtClean="0"/>
            </a:br>
            <a:r>
              <a:rPr lang="en-GB" dirty="0" smtClean="0"/>
              <a:t>C:axes</a:t>
            </a:r>
            <a:br>
              <a:rPr lang="en-GB" dirty="0" smtClean="0"/>
            </a:br>
            <a:r>
              <a:rPr lang="en-GB" dirty="0" smtClean="0"/>
              <a:t>11.They used _______ to build their homes</a:t>
            </a:r>
          </a:p>
          <a:p>
            <a:pPr marL="0" indent="0" algn="ctr">
              <a:buNone/>
            </a:pPr>
            <a:r>
              <a:rPr lang="en-GB" dirty="0" smtClean="0"/>
              <a:t>A:leaves</a:t>
            </a:r>
            <a:br>
              <a:rPr lang="en-GB" dirty="0" smtClean="0"/>
            </a:br>
            <a:r>
              <a:rPr lang="en-GB" dirty="0" smtClean="0"/>
              <a:t>B:bark</a:t>
            </a:r>
            <a:br>
              <a:rPr lang="en-GB" dirty="0" smtClean="0"/>
            </a:br>
            <a:r>
              <a:rPr lang="en-GB" dirty="0" smtClean="0"/>
              <a:t>C:both</a:t>
            </a:r>
            <a:br>
              <a:rPr lang="en-GB" dirty="0" smtClean="0"/>
            </a:br>
            <a:r>
              <a:rPr lang="en-GB" dirty="0" smtClean="0"/>
              <a:t>12.Its formal name is …</a:t>
            </a:r>
          </a:p>
          <a:p>
            <a:pPr marL="0" indent="0" algn="ctr">
              <a:buNone/>
            </a:pPr>
            <a:r>
              <a:rPr lang="en-GB" dirty="0" smtClean="0"/>
              <a:t>A:Mr nose</a:t>
            </a:r>
            <a:br>
              <a:rPr lang="en-GB" dirty="0" smtClean="0"/>
            </a:br>
            <a:r>
              <a:rPr lang="en-GB" dirty="0" smtClean="0"/>
              <a:t>B:Aboriginalistic</a:t>
            </a:r>
            <a:br>
              <a:rPr lang="en-GB" dirty="0" smtClean="0"/>
            </a:br>
            <a:r>
              <a:rPr lang="en-GB" dirty="0" smtClean="0"/>
              <a:t>C:drone pipe</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871417"/>
            <a:ext cx="3835498" cy="3008684"/>
          </a:xfrm>
          <a:prstGeom prst="rect">
            <a:avLst/>
          </a:prstGeom>
        </p:spPr>
      </p:pic>
    </p:spTree>
    <p:extLst>
      <p:ext uri="{BB962C8B-B14F-4D97-AF65-F5344CB8AC3E}">
        <p14:creationId xmlns:p14="http://schemas.microsoft.com/office/powerpoint/2010/main" val="369801100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Quiz!</a:t>
            </a:r>
            <a:endParaRPr lang="en-GB" dirty="0"/>
          </a:p>
        </p:txBody>
      </p:sp>
      <p:sp>
        <p:nvSpPr>
          <p:cNvPr id="3" name="Content Placeholder 2"/>
          <p:cNvSpPr>
            <a:spLocks noGrp="1"/>
          </p:cNvSpPr>
          <p:nvPr>
            <p:ph idx="1"/>
          </p:nvPr>
        </p:nvSpPr>
        <p:spPr>
          <a:xfrm>
            <a:off x="818712" y="1892301"/>
            <a:ext cx="10554574" cy="4965700"/>
          </a:xfrm>
        </p:spPr>
        <p:txBody>
          <a:bodyPr>
            <a:normAutofit lnSpcReduction="10000"/>
          </a:bodyPr>
          <a:lstStyle/>
          <a:p>
            <a:pPr marL="0" indent="0" algn="ctr">
              <a:buNone/>
            </a:pPr>
            <a:r>
              <a:rPr lang="en-GB" dirty="0" smtClean="0"/>
              <a:t>13. The children chased rabbits</a:t>
            </a:r>
          </a:p>
          <a:p>
            <a:pPr marL="0" indent="0" algn="ctr">
              <a:buNone/>
            </a:pPr>
            <a:r>
              <a:rPr lang="en-GB" dirty="0" smtClean="0"/>
              <a:t>A:True</a:t>
            </a:r>
            <a:br>
              <a:rPr lang="en-GB" dirty="0" smtClean="0"/>
            </a:br>
            <a:r>
              <a:rPr lang="en-GB" dirty="0" smtClean="0"/>
              <a:t>B:False</a:t>
            </a:r>
            <a:br>
              <a:rPr lang="en-GB" dirty="0" smtClean="0"/>
            </a:br>
            <a:r>
              <a:rPr lang="en-GB" dirty="0" smtClean="0"/>
              <a:t>C:Ohh, cute! A bunny!</a:t>
            </a:r>
            <a:br>
              <a:rPr lang="en-GB" dirty="0" smtClean="0"/>
            </a:br>
            <a:r>
              <a:rPr lang="en-GB" dirty="0" smtClean="0"/>
              <a:t>14. The war between the Aboriginals and the English ended in…</a:t>
            </a:r>
          </a:p>
          <a:p>
            <a:pPr marL="0" indent="0" algn="ctr">
              <a:buNone/>
            </a:pPr>
            <a:r>
              <a:rPr lang="en-GB" dirty="0" smtClean="0"/>
              <a:t>A:1992</a:t>
            </a:r>
            <a:br>
              <a:rPr lang="en-GB" dirty="0" smtClean="0"/>
            </a:br>
            <a:r>
              <a:rPr lang="en-GB" dirty="0" smtClean="0"/>
              <a:t>B:the 20</a:t>
            </a:r>
            <a:r>
              <a:rPr lang="en-GB" baseline="30000" dirty="0" smtClean="0"/>
              <a:t>th</a:t>
            </a:r>
            <a:r>
              <a:rPr lang="en-GB" dirty="0" smtClean="0"/>
              <a:t> century</a:t>
            </a:r>
            <a:br>
              <a:rPr lang="en-GB" dirty="0" smtClean="0"/>
            </a:br>
            <a:r>
              <a:rPr lang="en-GB" dirty="0" smtClean="0"/>
              <a:t>C:1866</a:t>
            </a:r>
            <a:br>
              <a:rPr lang="en-GB" dirty="0" smtClean="0"/>
            </a:br>
            <a:r>
              <a:rPr lang="en-GB" dirty="0" smtClean="0"/>
              <a:t>15.The Aboriginal women wore…</a:t>
            </a:r>
          </a:p>
          <a:p>
            <a:pPr marL="0" indent="0" algn="ctr">
              <a:buNone/>
            </a:pPr>
            <a:r>
              <a:rPr lang="en-GB" dirty="0" smtClean="0"/>
              <a:t>A: leans</a:t>
            </a:r>
            <a:br>
              <a:rPr lang="en-GB" dirty="0" smtClean="0"/>
            </a:br>
            <a:r>
              <a:rPr lang="en-GB" dirty="0" smtClean="0"/>
              <a:t>B:jackets</a:t>
            </a:r>
            <a:br>
              <a:rPr lang="en-GB" dirty="0" smtClean="0"/>
            </a:br>
            <a:r>
              <a:rPr lang="en-GB" dirty="0" smtClean="0"/>
              <a:t>C:lap laps</a:t>
            </a:r>
            <a:br>
              <a:rPr lang="en-GB" dirty="0" smtClean="0"/>
            </a:br>
            <a:r>
              <a:rPr lang="en-GB" dirty="0" smtClean="0"/>
              <a:t>16. ________ of Australians are Aboriginals.</a:t>
            </a:r>
          </a:p>
          <a:p>
            <a:pPr marL="0" indent="0" algn="ctr">
              <a:buNone/>
            </a:pPr>
            <a:r>
              <a:rPr lang="en-GB" dirty="0" smtClean="0"/>
              <a:t>A:500</a:t>
            </a:r>
            <a:br>
              <a:rPr lang="en-GB" dirty="0" smtClean="0"/>
            </a:br>
            <a:r>
              <a:rPr lang="en-GB" dirty="0" smtClean="0"/>
              <a:t>B:1 percent</a:t>
            </a:r>
            <a:br>
              <a:rPr lang="en-GB" dirty="0" smtClean="0"/>
            </a:br>
            <a:r>
              <a:rPr lang="en-GB" dirty="0" smtClean="0"/>
              <a:t>C:all of it</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556000"/>
            <a:ext cx="3302000" cy="3302000"/>
          </a:xfrm>
          <a:prstGeom prst="rect">
            <a:avLst/>
          </a:prstGeom>
        </p:spPr>
      </p:pic>
      <mc:AlternateContent xmlns:mc="http://schemas.openxmlformats.org/markup-compatibility/2006" xmlns:p14="http://schemas.microsoft.com/office/powerpoint/2010/main">
        <mc:Choice Requires="p14">
          <p:contentPart p14:bwMode="auto" r:id="rId3">
            <p14:nvContentPartPr>
              <p14:cNvPr id="12" name="Ink 11"/>
              <p14:cNvContentPartPr/>
              <p14:nvPr/>
            </p14:nvContentPartPr>
            <p14:xfrm>
              <a:off x="9876240" y="4491360"/>
              <a:ext cx="125280" cy="9360"/>
            </p14:xfrm>
          </p:contentPart>
        </mc:Choice>
        <mc:Fallback xmlns="">
          <p:pic>
            <p:nvPicPr>
              <p:cNvPr id="12" name="Ink 11"/>
              <p:cNvPicPr/>
              <p:nvPr/>
            </p:nvPicPr>
            <p:blipFill>
              <a:blip r:embed="rId18"/>
              <a:stretch>
                <a:fillRect/>
              </a:stretch>
            </p:blipFill>
            <p:spPr>
              <a:xfrm>
                <a:off x="9860400" y="4428000"/>
                <a:ext cx="156960" cy="136440"/>
              </a:xfrm>
              <a:prstGeom prst="rect">
                <a:avLst/>
              </a:prstGeom>
            </p:spPr>
          </p:pic>
        </mc:Fallback>
      </mc:AlternateContent>
    </p:spTree>
    <p:extLst>
      <p:ext uri="{BB962C8B-B14F-4D97-AF65-F5344CB8AC3E}">
        <p14:creationId xmlns:p14="http://schemas.microsoft.com/office/powerpoint/2010/main" val="3404317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89100" y="472588"/>
            <a:ext cx="8460998" cy="970450"/>
          </a:xfrm>
        </p:spPr>
        <p:txBody>
          <a:bodyPr/>
          <a:lstStyle/>
          <a:p>
            <a:pPr algn="ctr"/>
            <a:r>
              <a:rPr lang="en-GB" dirty="0" smtClean="0"/>
              <a:t>Answers!</a:t>
            </a:r>
            <a:br>
              <a:rPr lang="en-GB" dirty="0" smtClean="0"/>
            </a:br>
            <a:r>
              <a:rPr lang="en-GB" dirty="0" smtClean="0"/>
              <a:t>How many did you get right?</a:t>
            </a:r>
            <a:endParaRPr lang="en-GB" dirty="0"/>
          </a:p>
        </p:txBody>
      </p:sp>
      <p:sp>
        <p:nvSpPr>
          <p:cNvPr id="3" name="Content Placeholder 2"/>
          <p:cNvSpPr>
            <a:spLocks noGrp="1"/>
          </p:cNvSpPr>
          <p:nvPr>
            <p:ph idx="1"/>
          </p:nvPr>
        </p:nvSpPr>
        <p:spPr>
          <a:xfrm>
            <a:off x="818712" y="1879601"/>
            <a:ext cx="10554574" cy="4978400"/>
          </a:xfrm>
        </p:spPr>
        <p:txBody>
          <a:bodyPr>
            <a:normAutofit fontScale="85000" lnSpcReduction="20000"/>
          </a:bodyPr>
          <a:lstStyle/>
          <a:p>
            <a:pPr marL="0" indent="0" algn="ctr">
              <a:buNone/>
            </a:pPr>
            <a:r>
              <a:rPr lang="en-GB" dirty="0" smtClean="0"/>
              <a:t>1.B</a:t>
            </a:r>
          </a:p>
          <a:p>
            <a:pPr marL="0" indent="0" algn="ctr">
              <a:buNone/>
            </a:pPr>
            <a:r>
              <a:rPr lang="en-GB" dirty="0" smtClean="0"/>
              <a:t>2.A</a:t>
            </a:r>
          </a:p>
          <a:p>
            <a:pPr marL="0" indent="0" algn="ctr">
              <a:buNone/>
            </a:pPr>
            <a:r>
              <a:rPr lang="en-GB" dirty="0" smtClean="0"/>
              <a:t>3.B</a:t>
            </a:r>
          </a:p>
          <a:p>
            <a:pPr marL="0" indent="0" algn="ctr">
              <a:buNone/>
            </a:pPr>
            <a:r>
              <a:rPr lang="en-GB" dirty="0" smtClean="0"/>
              <a:t>4.B</a:t>
            </a:r>
          </a:p>
          <a:p>
            <a:pPr marL="0" indent="0" algn="ctr">
              <a:buNone/>
            </a:pPr>
            <a:r>
              <a:rPr lang="en-GB" dirty="0" smtClean="0"/>
              <a:t>5.C</a:t>
            </a:r>
          </a:p>
          <a:p>
            <a:pPr marL="0" indent="0" algn="ctr">
              <a:buNone/>
            </a:pPr>
            <a:r>
              <a:rPr lang="en-GB" dirty="0" smtClean="0"/>
              <a:t>6.C</a:t>
            </a:r>
          </a:p>
          <a:p>
            <a:pPr marL="0" indent="0" algn="ctr">
              <a:buNone/>
            </a:pPr>
            <a:r>
              <a:rPr lang="en-GB" dirty="0" smtClean="0"/>
              <a:t>7.B</a:t>
            </a:r>
          </a:p>
          <a:p>
            <a:pPr marL="0" indent="0" algn="ctr">
              <a:buNone/>
            </a:pPr>
            <a:r>
              <a:rPr lang="en-GB" dirty="0" smtClean="0"/>
              <a:t>8.C</a:t>
            </a:r>
          </a:p>
          <a:p>
            <a:pPr marL="0" indent="0" algn="ctr">
              <a:buNone/>
            </a:pPr>
            <a:r>
              <a:rPr lang="en-GB" dirty="0" smtClean="0"/>
              <a:t>9.B</a:t>
            </a:r>
          </a:p>
          <a:p>
            <a:pPr marL="0" indent="0" algn="ctr">
              <a:buNone/>
            </a:pPr>
            <a:r>
              <a:rPr lang="en-GB" dirty="0" smtClean="0"/>
              <a:t>10.A</a:t>
            </a:r>
          </a:p>
          <a:p>
            <a:pPr marL="0" indent="0" algn="ctr">
              <a:buNone/>
            </a:pPr>
            <a:r>
              <a:rPr lang="en-GB" dirty="0" smtClean="0"/>
              <a:t>11.C</a:t>
            </a:r>
          </a:p>
          <a:p>
            <a:pPr marL="0" indent="0" algn="ctr">
              <a:buNone/>
            </a:pPr>
            <a:r>
              <a:rPr lang="en-GB" dirty="0" smtClean="0"/>
              <a:t>12.C</a:t>
            </a:r>
          </a:p>
          <a:p>
            <a:pPr marL="0" indent="0" algn="ctr">
              <a:buNone/>
            </a:pPr>
            <a:r>
              <a:rPr lang="en-GB" dirty="0" smtClean="0"/>
              <a:t>13.B</a:t>
            </a:r>
          </a:p>
          <a:p>
            <a:pPr marL="0" indent="0" algn="ctr">
              <a:buNone/>
            </a:pPr>
            <a:r>
              <a:rPr lang="en-GB" dirty="0" smtClean="0"/>
              <a:t>14.A</a:t>
            </a:r>
          </a:p>
          <a:p>
            <a:pPr marL="0" indent="0" algn="ctr">
              <a:buNone/>
            </a:pPr>
            <a:r>
              <a:rPr lang="en-GB" dirty="0" smtClean="0"/>
              <a:t>15.C</a:t>
            </a:r>
          </a:p>
          <a:p>
            <a:pPr marL="0" indent="0" algn="ctr">
              <a:buNone/>
            </a:pPr>
            <a:r>
              <a:rPr lang="en-GB" dirty="0" smtClean="0"/>
              <a:t>16.B</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8712" y="2694940"/>
            <a:ext cx="3854450" cy="3083560"/>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59600" y="2811938"/>
            <a:ext cx="4051300" cy="2532063"/>
          </a:xfrm>
          <a:prstGeom prst="rect">
            <a:avLst/>
          </a:prstGeom>
        </p:spPr>
      </p:pic>
    </p:spTree>
    <p:extLst>
      <p:ext uri="{BB962C8B-B14F-4D97-AF65-F5344CB8AC3E}">
        <p14:creationId xmlns:p14="http://schemas.microsoft.com/office/powerpoint/2010/main" val="385265632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57163525"/>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style.rotation</p:attrName>
                                        </p:attrNameLst>
                                      </p:cBhvr>
                                      <p:tavLst>
                                        <p:tav tm="0">
                                          <p:val>
                                            <p:fltVal val="360"/>
                                          </p:val>
                                        </p:tav>
                                        <p:tav tm="100000">
                                          <p:val>
                                            <p:fltVal val="0"/>
                                          </p:val>
                                        </p:tav>
                                      </p:tavLst>
                                    </p:anim>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F03B5E"/>
      </a:accent1>
      <a:accent2>
        <a:srgbClr val="DC6FEC"/>
      </a:accent2>
      <a:accent3>
        <a:srgbClr val="60B1F2"/>
      </a:accent3>
      <a:accent4>
        <a:srgbClr val="6AD5BB"/>
      </a:accent4>
      <a:accent5>
        <a:srgbClr val="E8AB4E"/>
      </a:accent5>
      <a:accent6>
        <a:srgbClr val="F56447"/>
      </a:accent6>
      <a:hlink>
        <a:srgbClr val="8F8F8F"/>
      </a:hlink>
      <a:folHlink>
        <a:srgbClr val="A5A5A5"/>
      </a:folHlink>
    </a:clrScheme>
    <a:fontScheme name="Quotable">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xmlns="" name="Quotable" id="{39EC5628-30ED-4578-ACD8-9820EDB8E15A}" vid="{ACECE1E4-636E-48DB-87ED-4A76DC93378F}"/>
    </a:ext>
  </a:extLst>
</a:theme>
</file>

<file path=docProps/app.xml><?xml version="1.0" encoding="utf-8"?>
<Properties xmlns="http://schemas.openxmlformats.org/officeDocument/2006/extended-properties" xmlns:vt="http://schemas.openxmlformats.org/officeDocument/2006/docPropsVTypes">
  <Template>TM03457503[[fn=Quotable]]</Template>
  <TotalTime>485</TotalTime>
  <Words>953</Words>
  <Application>Microsoft Office PowerPoint</Application>
  <PresentationFormat>Custom</PresentationFormat>
  <Paragraphs>67</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Quotable</vt:lpstr>
      <vt:lpstr>Aboriginals!</vt:lpstr>
      <vt:lpstr>Who are Aboriginals?</vt:lpstr>
      <vt:lpstr>Where do they live?</vt:lpstr>
      <vt:lpstr>How do they get food?</vt:lpstr>
      <vt:lpstr>How do they make their homes?</vt:lpstr>
      <vt:lpstr>What is the instrument that they play?</vt:lpstr>
      <vt:lpstr>What do the children do?</vt:lpstr>
      <vt:lpstr>What happened so that there aren’t as many of them now?</vt:lpstr>
      <vt:lpstr>What do they wear?</vt:lpstr>
      <vt:lpstr>How many of them live in Australia?</vt:lpstr>
      <vt:lpstr>Its…</vt:lpstr>
      <vt:lpstr>Quiz!</vt:lpstr>
      <vt:lpstr>Quiz!</vt:lpstr>
      <vt:lpstr>Quiz!</vt:lpstr>
      <vt:lpstr>Quiz!</vt:lpstr>
      <vt:lpstr>Answers! How many did you get right?</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Aborigoies!</dc:title>
  <dc:creator>Shelley McInnis</dc:creator>
  <cp:lastModifiedBy>SPPS</cp:lastModifiedBy>
  <cp:revision>47</cp:revision>
  <dcterms:created xsi:type="dcterms:W3CDTF">2017-12-06T18:54:43Z</dcterms:created>
  <dcterms:modified xsi:type="dcterms:W3CDTF">2018-01-30T12:58:05Z</dcterms:modified>
</cp:coreProperties>
</file>