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27"/>
  </p:notesMasterIdLst>
  <p:sldIdLst>
    <p:sldId id="256" r:id="rId2"/>
    <p:sldId id="298" r:id="rId3"/>
    <p:sldId id="299" r:id="rId4"/>
    <p:sldId id="300" r:id="rId5"/>
    <p:sldId id="269" r:id="rId6"/>
    <p:sldId id="270" r:id="rId7"/>
    <p:sldId id="257" r:id="rId8"/>
    <p:sldId id="268" r:id="rId9"/>
    <p:sldId id="266" r:id="rId10"/>
    <p:sldId id="258" r:id="rId11"/>
    <p:sldId id="271" r:id="rId12"/>
    <p:sldId id="263" r:id="rId13"/>
    <p:sldId id="308" r:id="rId14"/>
    <p:sldId id="262" r:id="rId15"/>
    <p:sldId id="305" r:id="rId16"/>
    <p:sldId id="309" r:id="rId17"/>
    <p:sldId id="259" r:id="rId18"/>
    <p:sldId id="310" r:id="rId19"/>
    <p:sldId id="272" r:id="rId20"/>
    <p:sldId id="311" r:id="rId21"/>
    <p:sldId id="314" r:id="rId22"/>
    <p:sldId id="302" r:id="rId23"/>
    <p:sldId id="275" r:id="rId24"/>
    <p:sldId id="304" r:id="rId25"/>
    <p:sldId id="264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  <a:srgbClr val="99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537" autoAdjust="0"/>
  </p:normalViewPr>
  <p:slideViewPr>
    <p:cSldViewPr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A80773-5547-480B-B280-D5653E7BC868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F3FCFFCC-536A-441C-BD21-D18701E06397}">
      <dgm:prSet phldrT="[Text]" custT="1"/>
      <dgm:spPr>
        <a:solidFill>
          <a:srgbClr val="00B0F0"/>
        </a:solidFill>
      </dgm:spPr>
      <dgm:t>
        <a:bodyPr/>
        <a:lstStyle/>
        <a:p>
          <a:r>
            <a:rPr lang="en-US" sz="2800" dirty="0"/>
            <a:t>SEN Support</a:t>
          </a:r>
        </a:p>
        <a:p>
          <a:r>
            <a:rPr lang="en-US" sz="2800" dirty="0"/>
            <a:t>Targeted Support</a:t>
          </a:r>
        </a:p>
      </dgm:t>
    </dgm:pt>
    <dgm:pt modelId="{70F235CF-FF4B-403D-9F29-4C8C20F7C402}" type="parTrans" cxnId="{93D73412-D540-47DC-B475-EFCB88B4E6B4}">
      <dgm:prSet/>
      <dgm:spPr/>
      <dgm:t>
        <a:bodyPr/>
        <a:lstStyle/>
        <a:p>
          <a:endParaRPr lang="en-US"/>
        </a:p>
      </dgm:t>
    </dgm:pt>
    <dgm:pt modelId="{A9570E8D-3424-4AA2-924E-A89C90CD3A4A}" type="sibTrans" cxnId="{93D73412-D540-47DC-B475-EFCB88B4E6B4}">
      <dgm:prSet/>
      <dgm:spPr/>
      <dgm:t>
        <a:bodyPr/>
        <a:lstStyle/>
        <a:p>
          <a:endParaRPr lang="en-US"/>
        </a:p>
      </dgm:t>
    </dgm:pt>
    <dgm:pt modelId="{ED87D5A7-D68B-4CAA-B5C7-235BCE074444}">
      <dgm:prSet phldrT="[Text]" custT="1"/>
      <dgm:spPr>
        <a:solidFill>
          <a:srgbClr val="FFFF00"/>
        </a:solidFill>
      </dgm:spPr>
      <dgm:t>
        <a:bodyPr/>
        <a:lstStyle/>
        <a:p>
          <a:r>
            <a:rPr lang="en-US" sz="2800" dirty="0"/>
            <a:t>Enhanced Quality First, </a:t>
          </a:r>
        </a:p>
      </dgm:t>
    </dgm:pt>
    <dgm:pt modelId="{30BDDEDC-4640-43A4-9B28-8E5C0559CADA}" type="parTrans" cxnId="{6E4A686B-0A25-4B41-9A90-526557D7D807}">
      <dgm:prSet/>
      <dgm:spPr/>
      <dgm:t>
        <a:bodyPr/>
        <a:lstStyle/>
        <a:p>
          <a:endParaRPr lang="en-US"/>
        </a:p>
      </dgm:t>
    </dgm:pt>
    <dgm:pt modelId="{AEA029E0-2A3E-48D5-B9D7-4C8D2746EEAA}" type="sibTrans" cxnId="{6E4A686B-0A25-4B41-9A90-526557D7D807}">
      <dgm:prSet/>
      <dgm:spPr/>
      <dgm:t>
        <a:bodyPr/>
        <a:lstStyle/>
        <a:p>
          <a:endParaRPr lang="en-US"/>
        </a:p>
      </dgm:t>
    </dgm:pt>
    <dgm:pt modelId="{C26BBB30-F785-4500-83E0-909E47F2B750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2800" dirty="0"/>
            <a:t>Quality First – Universal Offer for all</a:t>
          </a:r>
        </a:p>
      </dgm:t>
    </dgm:pt>
    <dgm:pt modelId="{62B30D4E-D046-4D81-93A1-2CB556609789}" type="parTrans" cxnId="{48A81D2B-9610-4687-9B19-644976832745}">
      <dgm:prSet/>
      <dgm:spPr/>
      <dgm:t>
        <a:bodyPr/>
        <a:lstStyle/>
        <a:p>
          <a:endParaRPr lang="en-US"/>
        </a:p>
      </dgm:t>
    </dgm:pt>
    <dgm:pt modelId="{B17D7417-62E5-42EB-A716-3599A8A8B8CE}" type="sibTrans" cxnId="{48A81D2B-9610-4687-9B19-644976832745}">
      <dgm:prSet/>
      <dgm:spPr/>
      <dgm:t>
        <a:bodyPr/>
        <a:lstStyle/>
        <a:p>
          <a:endParaRPr lang="en-US"/>
        </a:p>
      </dgm:t>
    </dgm:pt>
    <dgm:pt modelId="{AA845E50-5151-48D4-AE5A-DF7713462DE6}">
      <dgm:prSet custT="1"/>
      <dgm:spPr>
        <a:solidFill>
          <a:srgbClr val="92D050"/>
        </a:solidFill>
      </dgm:spPr>
      <dgm:t>
        <a:bodyPr/>
        <a:lstStyle/>
        <a:p>
          <a:r>
            <a:rPr lang="en-US" sz="2000" dirty="0"/>
            <a:t>High Needs Funding</a:t>
          </a:r>
        </a:p>
      </dgm:t>
    </dgm:pt>
    <dgm:pt modelId="{1BB140D6-C72A-4D19-8BB8-92A8222F9E9D}" type="parTrans" cxnId="{F3EE64E5-542B-4AE4-8F1A-FE2ED6BE55B4}">
      <dgm:prSet/>
      <dgm:spPr/>
      <dgm:t>
        <a:bodyPr/>
        <a:lstStyle/>
        <a:p>
          <a:endParaRPr lang="en-US"/>
        </a:p>
      </dgm:t>
    </dgm:pt>
    <dgm:pt modelId="{7C0CF175-A7A2-4462-A597-ECA56F448C87}" type="sibTrans" cxnId="{F3EE64E5-542B-4AE4-8F1A-FE2ED6BE55B4}">
      <dgm:prSet/>
      <dgm:spPr/>
      <dgm:t>
        <a:bodyPr/>
        <a:lstStyle/>
        <a:p>
          <a:endParaRPr lang="en-US"/>
        </a:p>
      </dgm:t>
    </dgm:pt>
    <dgm:pt modelId="{CD30C95B-DF67-403C-A0D4-41006DEBB419}">
      <dgm:prSet custT="1"/>
      <dgm:spPr/>
      <dgm:t>
        <a:bodyPr/>
        <a:lstStyle/>
        <a:p>
          <a:endParaRPr lang="en-US" sz="2800" dirty="0"/>
        </a:p>
        <a:p>
          <a:r>
            <a:rPr lang="en-US" sz="1600" b="1" dirty="0"/>
            <a:t>EHCP’s</a:t>
          </a:r>
        </a:p>
        <a:p>
          <a:r>
            <a:rPr lang="en-US" sz="1600" b="1" dirty="0"/>
            <a:t>Specialist</a:t>
          </a:r>
        </a:p>
      </dgm:t>
    </dgm:pt>
    <dgm:pt modelId="{D860BF6E-F5FD-45B7-A530-9A816505D9BE}" type="parTrans" cxnId="{223BC15A-5052-48A7-BDED-DCCA4F2F1FD6}">
      <dgm:prSet/>
      <dgm:spPr/>
      <dgm:t>
        <a:bodyPr/>
        <a:lstStyle/>
        <a:p>
          <a:endParaRPr lang="en-US"/>
        </a:p>
      </dgm:t>
    </dgm:pt>
    <dgm:pt modelId="{2B398BC2-207F-457B-99D8-F92FF8EBAA29}" type="sibTrans" cxnId="{223BC15A-5052-48A7-BDED-DCCA4F2F1FD6}">
      <dgm:prSet/>
      <dgm:spPr/>
      <dgm:t>
        <a:bodyPr/>
        <a:lstStyle/>
        <a:p>
          <a:endParaRPr lang="en-US"/>
        </a:p>
      </dgm:t>
    </dgm:pt>
    <dgm:pt modelId="{6DCAE61A-0380-44BB-924E-6F303F9422AE}" type="pres">
      <dgm:prSet presAssocID="{B1A80773-5547-480B-B280-D5653E7BC868}" presName="Name0" presStyleCnt="0">
        <dgm:presLayoutVars>
          <dgm:dir/>
          <dgm:animLvl val="lvl"/>
          <dgm:resizeHandles val="exact"/>
        </dgm:presLayoutVars>
      </dgm:prSet>
      <dgm:spPr/>
    </dgm:pt>
    <dgm:pt modelId="{21D63B44-EBA8-49B1-8499-A4B5EBE1CA8F}" type="pres">
      <dgm:prSet presAssocID="{CD30C95B-DF67-403C-A0D4-41006DEBB419}" presName="Name8" presStyleCnt="0"/>
      <dgm:spPr/>
    </dgm:pt>
    <dgm:pt modelId="{20682B21-C6FB-4207-A777-8BB02F46DF56}" type="pres">
      <dgm:prSet presAssocID="{CD30C95B-DF67-403C-A0D4-41006DEBB419}" presName="level" presStyleLbl="node1" presStyleIdx="0" presStyleCnt="5" custScaleY="117081" custLinFactNeighborX="0" custLinFactNeighborY="-1617">
        <dgm:presLayoutVars>
          <dgm:chMax val="1"/>
          <dgm:bulletEnabled val="1"/>
        </dgm:presLayoutVars>
      </dgm:prSet>
      <dgm:spPr/>
    </dgm:pt>
    <dgm:pt modelId="{4D0EC1C1-692F-4E0C-845E-A492963C64A1}" type="pres">
      <dgm:prSet presAssocID="{CD30C95B-DF67-403C-A0D4-41006DEBB419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FA4C7FC7-73CB-4206-9F00-C15A2A2F71EE}" type="pres">
      <dgm:prSet presAssocID="{AA845E50-5151-48D4-AE5A-DF7713462DE6}" presName="Name8" presStyleCnt="0"/>
      <dgm:spPr/>
    </dgm:pt>
    <dgm:pt modelId="{2BA592B7-5AEA-4B41-AAFF-99CC2F351E7B}" type="pres">
      <dgm:prSet presAssocID="{AA845E50-5151-48D4-AE5A-DF7713462DE6}" presName="level" presStyleLbl="node1" presStyleIdx="1" presStyleCnt="5" custLinFactNeighborX="-870" custLinFactNeighborY="1740">
        <dgm:presLayoutVars>
          <dgm:chMax val="1"/>
          <dgm:bulletEnabled val="1"/>
        </dgm:presLayoutVars>
      </dgm:prSet>
      <dgm:spPr/>
    </dgm:pt>
    <dgm:pt modelId="{76EC1544-D41D-4E8F-AF04-9EEB48BB40A6}" type="pres">
      <dgm:prSet presAssocID="{AA845E50-5151-48D4-AE5A-DF7713462DE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74D89FEF-FB78-4B86-A9C9-B2B4F4FA9BD9}" type="pres">
      <dgm:prSet presAssocID="{F3FCFFCC-536A-441C-BD21-D18701E06397}" presName="Name8" presStyleCnt="0"/>
      <dgm:spPr/>
    </dgm:pt>
    <dgm:pt modelId="{757098AE-F6B3-4A87-A5DC-13722A00D83E}" type="pres">
      <dgm:prSet presAssocID="{F3FCFFCC-536A-441C-BD21-D18701E06397}" presName="level" presStyleLbl="node1" presStyleIdx="2" presStyleCnt="5">
        <dgm:presLayoutVars>
          <dgm:chMax val="1"/>
          <dgm:bulletEnabled val="1"/>
        </dgm:presLayoutVars>
      </dgm:prSet>
      <dgm:spPr/>
    </dgm:pt>
    <dgm:pt modelId="{DE9B0034-A602-4ABA-BEC9-4716EED4805A}" type="pres">
      <dgm:prSet presAssocID="{F3FCFFCC-536A-441C-BD21-D18701E0639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092F67BB-9A49-4DB2-8F9D-D6CF2CEFD5E6}" type="pres">
      <dgm:prSet presAssocID="{ED87D5A7-D68B-4CAA-B5C7-235BCE074444}" presName="Name8" presStyleCnt="0"/>
      <dgm:spPr/>
    </dgm:pt>
    <dgm:pt modelId="{D74C3C4E-93EE-469B-821E-6315587D3C3C}" type="pres">
      <dgm:prSet presAssocID="{ED87D5A7-D68B-4CAA-B5C7-235BCE074444}" presName="level" presStyleLbl="node1" presStyleIdx="3" presStyleCnt="5">
        <dgm:presLayoutVars>
          <dgm:chMax val="1"/>
          <dgm:bulletEnabled val="1"/>
        </dgm:presLayoutVars>
      </dgm:prSet>
      <dgm:spPr/>
    </dgm:pt>
    <dgm:pt modelId="{0A17BFD5-EF15-40D8-AEB5-17F0E814FF73}" type="pres">
      <dgm:prSet presAssocID="{ED87D5A7-D68B-4CAA-B5C7-235BCE07444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74D54154-6044-4DA6-B14B-35A0A7A403D2}" type="pres">
      <dgm:prSet presAssocID="{C26BBB30-F785-4500-83E0-909E47F2B750}" presName="Name8" presStyleCnt="0"/>
      <dgm:spPr/>
    </dgm:pt>
    <dgm:pt modelId="{DE5806A3-17B2-4A4C-BF40-3EDA4692F54F}" type="pres">
      <dgm:prSet presAssocID="{C26BBB30-F785-4500-83E0-909E47F2B750}" presName="level" presStyleLbl="node1" presStyleIdx="4" presStyleCnt="5">
        <dgm:presLayoutVars>
          <dgm:chMax val="1"/>
          <dgm:bulletEnabled val="1"/>
        </dgm:presLayoutVars>
      </dgm:prSet>
      <dgm:spPr/>
    </dgm:pt>
    <dgm:pt modelId="{17D9C4AD-A056-4ABF-8DD0-502D11A9597C}" type="pres">
      <dgm:prSet presAssocID="{C26BBB30-F785-4500-83E0-909E47F2B750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93D73412-D540-47DC-B475-EFCB88B4E6B4}" srcId="{B1A80773-5547-480B-B280-D5653E7BC868}" destId="{F3FCFFCC-536A-441C-BD21-D18701E06397}" srcOrd="2" destOrd="0" parTransId="{70F235CF-FF4B-403D-9F29-4C8C20F7C402}" sibTransId="{A9570E8D-3424-4AA2-924E-A89C90CD3A4A}"/>
    <dgm:cxn modelId="{E1277E28-18F6-40AC-A17C-6B99B9BB26EC}" type="presOf" srcId="{AA845E50-5151-48D4-AE5A-DF7713462DE6}" destId="{2BA592B7-5AEA-4B41-AAFF-99CC2F351E7B}" srcOrd="0" destOrd="0" presId="urn:microsoft.com/office/officeart/2005/8/layout/pyramid1"/>
    <dgm:cxn modelId="{4EA0772A-846C-4289-99BE-08B4FA26BE76}" type="presOf" srcId="{F3FCFFCC-536A-441C-BD21-D18701E06397}" destId="{757098AE-F6B3-4A87-A5DC-13722A00D83E}" srcOrd="0" destOrd="0" presId="urn:microsoft.com/office/officeart/2005/8/layout/pyramid1"/>
    <dgm:cxn modelId="{48A81D2B-9610-4687-9B19-644976832745}" srcId="{B1A80773-5547-480B-B280-D5653E7BC868}" destId="{C26BBB30-F785-4500-83E0-909E47F2B750}" srcOrd="4" destOrd="0" parTransId="{62B30D4E-D046-4D81-93A1-2CB556609789}" sibTransId="{B17D7417-62E5-42EB-A716-3599A8A8B8CE}"/>
    <dgm:cxn modelId="{6B05925E-759F-4091-98F4-54AE6AD37755}" type="presOf" srcId="{CD30C95B-DF67-403C-A0D4-41006DEBB419}" destId="{20682B21-C6FB-4207-A777-8BB02F46DF56}" srcOrd="0" destOrd="0" presId="urn:microsoft.com/office/officeart/2005/8/layout/pyramid1"/>
    <dgm:cxn modelId="{2E8ABD4A-8B1A-45F7-8DFB-459C6DCBCCB8}" type="presOf" srcId="{C26BBB30-F785-4500-83E0-909E47F2B750}" destId="{17D9C4AD-A056-4ABF-8DD0-502D11A9597C}" srcOrd="1" destOrd="0" presId="urn:microsoft.com/office/officeart/2005/8/layout/pyramid1"/>
    <dgm:cxn modelId="{6E4A686B-0A25-4B41-9A90-526557D7D807}" srcId="{B1A80773-5547-480B-B280-D5653E7BC868}" destId="{ED87D5A7-D68B-4CAA-B5C7-235BCE074444}" srcOrd="3" destOrd="0" parTransId="{30BDDEDC-4640-43A4-9B28-8E5C0559CADA}" sibTransId="{AEA029E0-2A3E-48D5-B9D7-4C8D2746EEAA}"/>
    <dgm:cxn modelId="{223BC15A-5052-48A7-BDED-DCCA4F2F1FD6}" srcId="{B1A80773-5547-480B-B280-D5653E7BC868}" destId="{CD30C95B-DF67-403C-A0D4-41006DEBB419}" srcOrd="0" destOrd="0" parTransId="{D860BF6E-F5FD-45B7-A530-9A816505D9BE}" sibTransId="{2B398BC2-207F-457B-99D8-F92FF8EBAA29}"/>
    <dgm:cxn modelId="{F750E3BE-09D7-4254-B7FC-3090BD2B4B2B}" type="presOf" srcId="{AA845E50-5151-48D4-AE5A-DF7713462DE6}" destId="{76EC1544-D41D-4E8F-AF04-9EEB48BB40A6}" srcOrd="1" destOrd="0" presId="urn:microsoft.com/office/officeart/2005/8/layout/pyramid1"/>
    <dgm:cxn modelId="{0404C0C4-E80F-4099-BE5B-67412BA9B188}" type="presOf" srcId="{C26BBB30-F785-4500-83E0-909E47F2B750}" destId="{DE5806A3-17B2-4A4C-BF40-3EDA4692F54F}" srcOrd="0" destOrd="0" presId="urn:microsoft.com/office/officeart/2005/8/layout/pyramid1"/>
    <dgm:cxn modelId="{36BF47D0-6346-4F52-A3C3-52C14F600066}" type="presOf" srcId="{B1A80773-5547-480B-B280-D5653E7BC868}" destId="{6DCAE61A-0380-44BB-924E-6F303F9422AE}" srcOrd="0" destOrd="0" presId="urn:microsoft.com/office/officeart/2005/8/layout/pyramid1"/>
    <dgm:cxn modelId="{8D162AD3-DE48-4750-B148-B480BDF8EAEB}" type="presOf" srcId="{F3FCFFCC-536A-441C-BD21-D18701E06397}" destId="{DE9B0034-A602-4ABA-BEC9-4716EED4805A}" srcOrd="1" destOrd="0" presId="urn:microsoft.com/office/officeart/2005/8/layout/pyramid1"/>
    <dgm:cxn modelId="{3C6B54D5-2C6B-457D-AA89-24254655AD67}" type="presOf" srcId="{ED87D5A7-D68B-4CAA-B5C7-235BCE074444}" destId="{0A17BFD5-EF15-40D8-AEB5-17F0E814FF73}" srcOrd="1" destOrd="0" presId="urn:microsoft.com/office/officeart/2005/8/layout/pyramid1"/>
    <dgm:cxn modelId="{A47ACEDA-5420-4946-A33E-AA29D859C2D9}" type="presOf" srcId="{CD30C95B-DF67-403C-A0D4-41006DEBB419}" destId="{4D0EC1C1-692F-4E0C-845E-A492963C64A1}" srcOrd="1" destOrd="0" presId="urn:microsoft.com/office/officeart/2005/8/layout/pyramid1"/>
    <dgm:cxn modelId="{17A21BE3-25E6-4745-94EE-B01E5A90F2FA}" type="presOf" srcId="{ED87D5A7-D68B-4CAA-B5C7-235BCE074444}" destId="{D74C3C4E-93EE-469B-821E-6315587D3C3C}" srcOrd="0" destOrd="0" presId="urn:microsoft.com/office/officeart/2005/8/layout/pyramid1"/>
    <dgm:cxn modelId="{F3EE64E5-542B-4AE4-8F1A-FE2ED6BE55B4}" srcId="{B1A80773-5547-480B-B280-D5653E7BC868}" destId="{AA845E50-5151-48D4-AE5A-DF7713462DE6}" srcOrd="1" destOrd="0" parTransId="{1BB140D6-C72A-4D19-8BB8-92A8222F9E9D}" sibTransId="{7C0CF175-A7A2-4462-A597-ECA56F448C87}"/>
    <dgm:cxn modelId="{B845A8F5-07A4-4D09-9D85-CFA21AD71A60}" type="presParOf" srcId="{6DCAE61A-0380-44BB-924E-6F303F9422AE}" destId="{21D63B44-EBA8-49B1-8499-A4B5EBE1CA8F}" srcOrd="0" destOrd="0" presId="urn:microsoft.com/office/officeart/2005/8/layout/pyramid1"/>
    <dgm:cxn modelId="{BAE97573-094C-429F-B777-8700D7A3EC6A}" type="presParOf" srcId="{21D63B44-EBA8-49B1-8499-A4B5EBE1CA8F}" destId="{20682B21-C6FB-4207-A777-8BB02F46DF56}" srcOrd="0" destOrd="0" presId="urn:microsoft.com/office/officeart/2005/8/layout/pyramid1"/>
    <dgm:cxn modelId="{FB82C999-5329-4D52-8C99-9699BBC6221F}" type="presParOf" srcId="{21D63B44-EBA8-49B1-8499-A4B5EBE1CA8F}" destId="{4D0EC1C1-692F-4E0C-845E-A492963C64A1}" srcOrd="1" destOrd="0" presId="urn:microsoft.com/office/officeart/2005/8/layout/pyramid1"/>
    <dgm:cxn modelId="{D583FA80-DC9B-46D4-B999-8456E9419DCA}" type="presParOf" srcId="{6DCAE61A-0380-44BB-924E-6F303F9422AE}" destId="{FA4C7FC7-73CB-4206-9F00-C15A2A2F71EE}" srcOrd="1" destOrd="0" presId="urn:microsoft.com/office/officeart/2005/8/layout/pyramid1"/>
    <dgm:cxn modelId="{E487CA32-C5F3-4C34-97F0-5F9C7D13401B}" type="presParOf" srcId="{FA4C7FC7-73CB-4206-9F00-C15A2A2F71EE}" destId="{2BA592B7-5AEA-4B41-AAFF-99CC2F351E7B}" srcOrd="0" destOrd="0" presId="urn:microsoft.com/office/officeart/2005/8/layout/pyramid1"/>
    <dgm:cxn modelId="{C96EC044-71DA-4A0D-A61A-721CF9E48FE1}" type="presParOf" srcId="{FA4C7FC7-73CB-4206-9F00-C15A2A2F71EE}" destId="{76EC1544-D41D-4E8F-AF04-9EEB48BB40A6}" srcOrd="1" destOrd="0" presId="urn:microsoft.com/office/officeart/2005/8/layout/pyramid1"/>
    <dgm:cxn modelId="{34060769-A92B-4317-A967-55B1FA35FA77}" type="presParOf" srcId="{6DCAE61A-0380-44BB-924E-6F303F9422AE}" destId="{74D89FEF-FB78-4B86-A9C9-B2B4F4FA9BD9}" srcOrd="2" destOrd="0" presId="urn:microsoft.com/office/officeart/2005/8/layout/pyramid1"/>
    <dgm:cxn modelId="{6A70D8EA-2F3D-4BDF-9765-052EA1831E6A}" type="presParOf" srcId="{74D89FEF-FB78-4B86-A9C9-B2B4F4FA9BD9}" destId="{757098AE-F6B3-4A87-A5DC-13722A00D83E}" srcOrd="0" destOrd="0" presId="urn:microsoft.com/office/officeart/2005/8/layout/pyramid1"/>
    <dgm:cxn modelId="{E384707D-892E-479F-B9E7-A7E40E70B340}" type="presParOf" srcId="{74D89FEF-FB78-4B86-A9C9-B2B4F4FA9BD9}" destId="{DE9B0034-A602-4ABA-BEC9-4716EED4805A}" srcOrd="1" destOrd="0" presId="urn:microsoft.com/office/officeart/2005/8/layout/pyramid1"/>
    <dgm:cxn modelId="{8C941938-7C77-4178-96FF-D23A55EC90C2}" type="presParOf" srcId="{6DCAE61A-0380-44BB-924E-6F303F9422AE}" destId="{092F67BB-9A49-4DB2-8F9D-D6CF2CEFD5E6}" srcOrd="3" destOrd="0" presId="urn:microsoft.com/office/officeart/2005/8/layout/pyramid1"/>
    <dgm:cxn modelId="{FE9566A0-D5FA-444C-BDCF-9EE51A68D771}" type="presParOf" srcId="{092F67BB-9A49-4DB2-8F9D-D6CF2CEFD5E6}" destId="{D74C3C4E-93EE-469B-821E-6315587D3C3C}" srcOrd="0" destOrd="0" presId="urn:microsoft.com/office/officeart/2005/8/layout/pyramid1"/>
    <dgm:cxn modelId="{3C6B0B79-FAB8-4677-A36D-FA5BA8FE09BE}" type="presParOf" srcId="{092F67BB-9A49-4DB2-8F9D-D6CF2CEFD5E6}" destId="{0A17BFD5-EF15-40D8-AEB5-17F0E814FF73}" srcOrd="1" destOrd="0" presId="urn:microsoft.com/office/officeart/2005/8/layout/pyramid1"/>
    <dgm:cxn modelId="{E9D76195-97CE-4C2C-988F-F36D89B8664F}" type="presParOf" srcId="{6DCAE61A-0380-44BB-924E-6F303F9422AE}" destId="{74D54154-6044-4DA6-B14B-35A0A7A403D2}" srcOrd="4" destOrd="0" presId="urn:microsoft.com/office/officeart/2005/8/layout/pyramid1"/>
    <dgm:cxn modelId="{D85B149D-29E0-4853-9E22-726B4795FC4C}" type="presParOf" srcId="{74D54154-6044-4DA6-B14B-35A0A7A403D2}" destId="{DE5806A3-17B2-4A4C-BF40-3EDA4692F54F}" srcOrd="0" destOrd="0" presId="urn:microsoft.com/office/officeart/2005/8/layout/pyramid1"/>
    <dgm:cxn modelId="{77ADB9EF-1C1F-48A2-A5EA-D9BC6CE39672}" type="presParOf" srcId="{74D54154-6044-4DA6-B14B-35A0A7A403D2}" destId="{17D9C4AD-A056-4ABF-8DD0-502D11A9597C}" srcOrd="1" destOrd="0" presId="urn:microsoft.com/office/officeart/2005/8/layout/pyramid1"/>
  </dgm:cxnLst>
  <dgm:bg>
    <a:solidFill>
      <a:schemeClr val="accent1">
        <a:lumMod val="20000"/>
        <a:lumOff val="80000"/>
      </a:schemeClr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682B21-C6FB-4207-A777-8BB02F46DF56}">
      <dsp:nvSpPr>
        <dsp:cNvPr id="0" name=""/>
        <dsp:cNvSpPr/>
      </dsp:nvSpPr>
      <dsp:spPr>
        <a:xfrm>
          <a:off x="3112783" y="0"/>
          <a:ext cx="1822238" cy="940232"/>
        </a:xfrm>
        <a:prstGeom prst="trapezoid">
          <a:avLst>
            <a:gd name="adj" fmla="val 96904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800" kern="1200" dirty="0"/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EHCP’s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Specialist</a:t>
          </a:r>
        </a:p>
      </dsp:txBody>
      <dsp:txXfrm>
        <a:off x="3112783" y="0"/>
        <a:ext cx="1822238" cy="940232"/>
      </dsp:txXfrm>
    </dsp:sp>
    <dsp:sp modelId="{2BA592B7-5AEA-4B41-AAFF-99CC2F351E7B}">
      <dsp:nvSpPr>
        <dsp:cNvPr id="0" name=""/>
        <dsp:cNvSpPr/>
      </dsp:nvSpPr>
      <dsp:spPr>
        <a:xfrm>
          <a:off x="2305193" y="954205"/>
          <a:ext cx="3378630" cy="803061"/>
        </a:xfrm>
        <a:prstGeom prst="trapezoid">
          <a:avLst>
            <a:gd name="adj" fmla="val 96904"/>
          </a:avLst>
        </a:prstGeom>
        <a:solidFill>
          <a:srgbClr val="92D05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High Needs Funding</a:t>
          </a:r>
        </a:p>
      </dsp:txBody>
      <dsp:txXfrm>
        <a:off x="2896453" y="954205"/>
        <a:ext cx="2196109" cy="803061"/>
      </dsp:txXfrm>
    </dsp:sp>
    <dsp:sp modelId="{757098AE-F6B3-4A87-A5DC-13722A00D83E}">
      <dsp:nvSpPr>
        <dsp:cNvPr id="0" name=""/>
        <dsp:cNvSpPr/>
      </dsp:nvSpPr>
      <dsp:spPr>
        <a:xfrm>
          <a:off x="1556391" y="1743293"/>
          <a:ext cx="4935021" cy="803061"/>
        </a:xfrm>
        <a:prstGeom prst="trapezoid">
          <a:avLst>
            <a:gd name="adj" fmla="val 96904"/>
          </a:avLst>
        </a:prstGeom>
        <a:solidFill>
          <a:srgbClr val="00B0F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SEN Support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Targeted Support</a:t>
          </a:r>
        </a:p>
      </dsp:txBody>
      <dsp:txXfrm>
        <a:off x="2420020" y="1743293"/>
        <a:ext cx="3207764" cy="803061"/>
      </dsp:txXfrm>
    </dsp:sp>
    <dsp:sp modelId="{D74C3C4E-93EE-469B-821E-6315587D3C3C}">
      <dsp:nvSpPr>
        <dsp:cNvPr id="0" name=""/>
        <dsp:cNvSpPr/>
      </dsp:nvSpPr>
      <dsp:spPr>
        <a:xfrm>
          <a:off x="778195" y="2546355"/>
          <a:ext cx="6491413" cy="803061"/>
        </a:xfrm>
        <a:prstGeom prst="trapezoid">
          <a:avLst>
            <a:gd name="adj" fmla="val 96904"/>
          </a:avLst>
        </a:prstGeom>
        <a:solidFill>
          <a:srgbClr val="FFFF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Enhanced Quality First, </a:t>
          </a:r>
        </a:p>
      </dsp:txBody>
      <dsp:txXfrm>
        <a:off x="1914193" y="2546355"/>
        <a:ext cx="4219418" cy="803061"/>
      </dsp:txXfrm>
    </dsp:sp>
    <dsp:sp modelId="{DE5806A3-17B2-4A4C-BF40-3EDA4692F54F}">
      <dsp:nvSpPr>
        <dsp:cNvPr id="0" name=""/>
        <dsp:cNvSpPr/>
      </dsp:nvSpPr>
      <dsp:spPr>
        <a:xfrm>
          <a:off x="0" y="3349416"/>
          <a:ext cx="8047805" cy="803061"/>
        </a:xfrm>
        <a:prstGeom prst="trapezoid">
          <a:avLst>
            <a:gd name="adj" fmla="val 96904"/>
          </a:avLst>
        </a:prstGeom>
        <a:solidFill>
          <a:srgbClr val="FF0000"/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Quality First – Universal Offer for all</a:t>
          </a:r>
        </a:p>
      </dsp:txBody>
      <dsp:txXfrm>
        <a:off x="1408365" y="3349416"/>
        <a:ext cx="5231073" cy="8030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0D6C64-0303-4D98-985E-CBCF57AFFECC}" type="datetimeFigureOut">
              <a:rPr lang="en-GB" smtClean="0"/>
              <a:t>08/09/2021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84ACFE-DF82-4871-BA94-449F9B7591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827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>
            <a:extLst>
              <a:ext uri="{FF2B5EF4-FFF2-40B4-BE49-F238E27FC236}">
                <a16:creationId xmlns:a16="http://schemas.microsoft.com/office/drawing/2014/main" id="{ADA61936-C2A2-43EB-A04B-018264E69A2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>
            <a:extLst>
              <a:ext uri="{FF2B5EF4-FFF2-40B4-BE49-F238E27FC236}">
                <a16:creationId xmlns:a16="http://schemas.microsoft.com/office/drawing/2014/main" id="{E950768D-41DF-473D-A6C0-0392E8E7B13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6388" name="Slide Number Placeholder 3">
            <a:extLst>
              <a:ext uri="{FF2B5EF4-FFF2-40B4-BE49-F238E27FC236}">
                <a16:creationId xmlns:a16="http://schemas.microsoft.com/office/drawing/2014/main" id="{95623397-01B3-46AF-8AFF-AA8D0DE38D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E2DFFA7-49A8-48C9-9917-C072BD300039}" type="slidenum">
              <a:rPr lang="en-GB" altLang="en-US" smtClean="0"/>
              <a:pPr/>
              <a:t>12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>
            <a:extLst>
              <a:ext uri="{FF2B5EF4-FFF2-40B4-BE49-F238E27FC236}">
                <a16:creationId xmlns:a16="http://schemas.microsoft.com/office/drawing/2014/main" id="{24C63F37-613C-4BE6-90B3-973A5551C66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>
            <a:extLst>
              <a:ext uri="{FF2B5EF4-FFF2-40B4-BE49-F238E27FC236}">
                <a16:creationId xmlns:a16="http://schemas.microsoft.com/office/drawing/2014/main" id="{0C7AD5B7-8B52-40EB-8A05-3FC06398F22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id="{5556BFEC-3906-4CA6-B6B0-89B7F07FC00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70DCB17D-61C7-461B-87BA-2CE3C396FB36}" type="slidenum">
              <a:rPr lang="en-GB" altLang="en-US" smtClean="0"/>
              <a:pPr/>
              <a:t>13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>
            <a:extLst>
              <a:ext uri="{FF2B5EF4-FFF2-40B4-BE49-F238E27FC236}">
                <a16:creationId xmlns:a16="http://schemas.microsoft.com/office/drawing/2014/main" id="{31372B61-F8AA-49BD-97E3-1D6E86148A2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>
            <a:extLst>
              <a:ext uri="{FF2B5EF4-FFF2-40B4-BE49-F238E27FC236}">
                <a16:creationId xmlns:a16="http://schemas.microsoft.com/office/drawing/2014/main" id="{9184995A-7B64-4E53-96FB-4CE15434467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0484" name="Slide Number Placeholder 3">
            <a:extLst>
              <a:ext uri="{FF2B5EF4-FFF2-40B4-BE49-F238E27FC236}">
                <a16:creationId xmlns:a16="http://schemas.microsoft.com/office/drawing/2014/main" id="{3BC88D53-E580-4591-8E69-C43BFBE5FC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DFACE6C-0FA5-4EFD-83C7-3E62D91997FB}" type="slidenum">
              <a:rPr lang="en-GB" altLang="en-US" smtClean="0"/>
              <a:pPr/>
              <a:t>14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08/09/2021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08/09/2021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08/09/2021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08/09/2021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08/09/2021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08/09/2021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08/09/2021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08/09/2021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08/09/2021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08/09/2021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08/09/2021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729C100-6D97-41A9-9CDC-C3D186D5412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FEDC39D-9DF9-4B6C-8B75-1F7B8E2FF23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4EE0EE-B0DC-4262-97D5-AE6999B41CA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134223-4DB7-4ED9-8541-1293F0EEBBC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17274672"/>
      </p:ext>
    </p:extLst>
  </p:cSld>
  <p:clrMapOvr>
    <a:masterClrMapping/>
  </p:clrMapOvr>
  <p:transition>
    <p:blind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6A1D10E-F061-4E07-B154-DD929C61D01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E07CBFD-588E-4730-B508-786F6F07966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1D73CA5-87EC-4666-A712-2E18FE433DC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2E0050-E009-43B0-B3DA-D9A8263D331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82692467"/>
      </p:ext>
    </p:extLst>
  </p:cSld>
  <p:clrMapOvr>
    <a:masterClrMapping/>
  </p:clrMapOvr>
  <p:transition>
    <p:blind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18B2A77-80F8-492C-B96F-04511807F2CD}" type="datetimeFigureOut">
              <a:rPr lang="en-GB" smtClean="0"/>
              <a:t>08/09/2021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  <p:sldLayoutId id="2147483768" r:id="rId12"/>
    <p:sldLayoutId id="2147483769" r:id="rId13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e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tiff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908720"/>
            <a:ext cx="7772400" cy="1080120"/>
          </a:xfrm>
          <a:solidFill>
            <a:srgbClr val="CC99FF"/>
          </a:solidFill>
          <a:ln w="76200">
            <a:solidFill>
              <a:srgbClr val="7030A0"/>
            </a:solidFill>
          </a:ln>
        </p:spPr>
        <p:txBody>
          <a:bodyPr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Welcome to year 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645ECB8-5941-4F5D-B074-F752C0EC60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001772"/>
            <a:ext cx="6588224" cy="4920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9173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OGO St Philips 2018">
            <a:extLst>
              <a:ext uri="{FF2B5EF4-FFF2-40B4-BE49-F238E27FC236}">
                <a16:creationId xmlns:a16="http://schemas.microsoft.com/office/drawing/2014/main" id="{1A25CACF-CDA3-40AD-B12C-BADAA5B992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6147" y="1844824"/>
            <a:ext cx="4211705" cy="3810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3783D3C-959E-4C8C-8213-B35F16D8F686}"/>
              </a:ext>
            </a:extLst>
          </p:cNvPr>
          <p:cNvSpPr/>
          <p:nvPr/>
        </p:nvSpPr>
        <p:spPr>
          <a:xfrm>
            <a:off x="1170267" y="260648"/>
            <a:ext cx="680346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What are our school’s core</a:t>
            </a:r>
          </a:p>
          <a:p>
            <a:pPr algn="ctr"/>
            <a:r>
              <a:rPr lang="en-US" sz="4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Christian values? </a:t>
            </a:r>
          </a:p>
        </p:txBody>
      </p:sp>
    </p:spTree>
    <p:extLst>
      <p:ext uri="{BB962C8B-B14F-4D97-AF65-F5344CB8AC3E}">
        <p14:creationId xmlns:p14="http://schemas.microsoft.com/office/powerpoint/2010/main" val="7405859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3783D3C-959E-4C8C-8213-B35F16D8F686}"/>
              </a:ext>
            </a:extLst>
          </p:cNvPr>
          <p:cNvSpPr/>
          <p:nvPr/>
        </p:nvSpPr>
        <p:spPr>
          <a:xfrm>
            <a:off x="1170267" y="259050"/>
            <a:ext cx="680346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What are our school’s core</a:t>
            </a:r>
          </a:p>
          <a:p>
            <a:pPr algn="ctr"/>
            <a:r>
              <a:rPr lang="en-US" sz="4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Christian values?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3E1B078-8259-4F16-8EAA-E2A8CDDAD726}"/>
              </a:ext>
            </a:extLst>
          </p:cNvPr>
          <p:cNvSpPr/>
          <p:nvPr/>
        </p:nvSpPr>
        <p:spPr>
          <a:xfrm>
            <a:off x="395536" y="2348880"/>
            <a:ext cx="83529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800" dirty="0">
                <a:solidFill>
                  <a:srgbClr val="FF0000"/>
                </a:solidFill>
                <a:latin typeface="montserratregular"/>
              </a:rPr>
              <a:t>Koinonia</a:t>
            </a:r>
          </a:p>
          <a:p>
            <a:pPr algn="ctr"/>
            <a:r>
              <a:rPr lang="en-GB" sz="4800" dirty="0">
                <a:solidFill>
                  <a:srgbClr val="FF0000"/>
                </a:solidFill>
                <a:latin typeface="montserratregular"/>
              </a:rPr>
              <a:t>Courage, Wisdom, Friendship, Forgiveness and Trust</a:t>
            </a:r>
            <a:endParaRPr lang="en-GB" sz="4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6676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6666" y="560095"/>
            <a:ext cx="8341685" cy="3793003"/>
          </a:xfrm>
        </p:spPr>
        <p:txBody>
          <a:bodyPr>
            <a:no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</a:rPr>
              <a:t>Our Christian Vision… </a:t>
            </a:r>
            <a:endParaRPr lang="en-GB" sz="3200" dirty="0">
              <a:solidFill>
                <a:srgbClr val="FF0000"/>
              </a:solidFill>
            </a:endParaRPr>
          </a:p>
          <a:p>
            <a:pPr lvl="0"/>
            <a:r>
              <a:rPr lang="en-GB" sz="3200" dirty="0">
                <a:solidFill>
                  <a:srgbClr val="FF0000"/>
                </a:solidFill>
              </a:rPr>
              <a:t>Happiness, love and security abound</a:t>
            </a:r>
          </a:p>
          <a:p>
            <a:pPr lvl="0"/>
            <a:r>
              <a:rPr lang="en-GB" sz="3200" dirty="0">
                <a:solidFill>
                  <a:srgbClr val="FF0000"/>
                </a:solidFill>
              </a:rPr>
              <a:t>Everyone is special</a:t>
            </a:r>
          </a:p>
          <a:p>
            <a:pPr lvl="0"/>
            <a:r>
              <a:rPr lang="en-GB" sz="3200" dirty="0">
                <a:solidFill>
                  <a:srgbClr val="FF0000"/>
                </a:solidFill>
              </a:rPr>
              <a:t>Every achievement is celebrated</a:t>
            </a:r>
          </a:p>
          <a:p>
            <a:pPr lvl="0"/>
            <a:r>
              <a:rPr lang="en-GB" sz="3200" dirty="0">
                <a:solidFill>
                  <a:srgbClr val="FF0000"/>
                </a:solidFill>
              </a:rPr>
              <a:t>Relationships and teamwork matter</a:t>
            </a:r>
          </a:p>
          <a:p>
            <a:pPr lvl="0"/>
            <a:r>
              <a:rPr lang="en-GB" sz="3200" dirty="0">
                <a:solidFill>
                  <a:srgbClr val="FF0000"/>
                </a:solidFill>
              </a:rPr>
              <a:t>A beacon of light in the community</a:t>
            </a:r>
          </a:p>
          <a:p>
            <a:pPr algn="ctr"/>
            <a:endParaRPr lang="en-GB" sz="4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83568" y="4361335"/>
            <a:ext cx="7407882" cy="1477328"/>
          </a:xfrm>
          <a:prstGeom prst="rect">
            <a:avLst/>
          </a:prstGeom>
          <a:solidFill>
            <a:srgbClr val="FFFF00"/>
          </a:solidFill>
          <a:ln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  <a:p>
            <a:pPr algn="ctr"/>
            <a:r>
              <a:rPr lang="en-GB" sz="3600" b="1" dirty="0"/>
              <a:t>Christ in Everything we Do!</a:t>
            </a:r>
          </a:p>
          <a:p>
            <a:pPr algn="ctr"/>
            <a:endParaRPr lang="en-GB" sz="3600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5364088" y="-196552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B6B3DAD-7807-4A83-8B59-47CE44F734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3834" y="255345"/>
            <a:ext cx="1455231" cy="1318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373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55777" y="404664"/>
            <a:ext cx="3960439" cy="1143000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Year 1 staff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15616" y="1916832"/>
            <a:ext cx="7272808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Mrs Bond</a:t>
            </a:r>
          </a:p>
          <a:p>
            <a:r>
              <a:rPr lang="en-GB" sz="4400" dirty="0"/>
              <a:t>Mrs </a:t>
            </a:r>
            <a:r>
              <a:rPr lang="en-GB" sz="4400" dirty="0" err="1"/>
              <a:t>Wareing</a:t>
            </a:r>
            <a:endParaRPr lang="en-GB" sz="4400" dirty="0"/>
          </a:p>
          <a:p>
            <a:endParaRPr lang="en-GB" sz="4400" dirty="0"/>
          </a:p>
          <a:p>
            <a:r>
              <a:rPr lang="en-GB" sz="3200" dirty="0"/>
              <a:t>Plus</a:t>
            </a:r>
          </a:p>
          <a:p>
            <a:r>
              <a:rPr lang="en-GB" sz="3200" dirty="0"/>
              <a:t>Mrs </a:t>
            </a:r>
            <a:r>
              <a:rPr lang="en-GB" sz="3200" dirty="0" err="1"/>
              <a:t>Klaassen</a:t>
            </a:r>
            <a:r>
              <a:rPr lang="en-GB" sz="3200" dirty="0"/>
              <a:t> teaches Year 1 on a Thursday morning</a:t>
            </a:r>
          </a:p>
        </p:txBody>
      </p:sp>
    </p:spTree>
    <p:extLst>
      <p:ext uri="{BB962C8B-B14F-4D97-AF65-F5344CB8AC3E}">
        <p14:creationId xmlns:p14="http://schemas.microsoft.com/office/powerpoint/2010/main" val="33845693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39752" y="188640"/>
            <a:ext cx="3848215" cy="1143000"/>
          </a:xfrm>
        </p:spPr>
        <p:txBody>
          <a:bodyPr/>
          <a:lstStyle/>
          <a:p>
            <a:r>
              <a:rPr lang="en-GB" dirty="0">
                <a:solidFill>
                  <a:schemeClr val="tx2">
                    <a:lumMod val="60000"/>
                    <a:lumOff val="40000"/>
                  </a:schemeClr>
                </a:solidFill>
              </a:rPr>
              <a:t>Routines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7504" y="1052736"/>
            <a:ext cx="8928992" cy="4087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Start time      </a:t>
            </a:r>
            <a:r>
              <a:rPr lang="en-GB" sz="2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8.45</a:t>
            </a:r>
            <a:endParaRPr lang="en-US" sz="2800" dirty="0">
              <a:solidFill>
                <a:schemeClr val="tx2">
                  <a:lumMod val="60000"/>
                  <a:lumOff val="40000"/>
                </a:schemeClr>
              </a:solidFill>
              <a:latin typeface="+mj-lt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Finish </a:t>
            </a:r>
            <a:r>
              <a:rPr lang="en-US" sz="320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at 3.15pm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. 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If your child is absent from school please send a letter to the class teacher</a:t>
            </a:r>
          </a:p>
          <a:p>
            <a:pPr algn="ctr">
              <a:lnSpc>
                <a:spcPct val="150000"/>
              </a:lnSpc>
            </a:pP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It’s really important to be on time (whenever possible) as morning activities start as soon as we arrive at school. </a:t>
            </a:r>
          </a:p>
        </p:txBody>
      </p:sp>
    </p:spTree>
    <p:extLst>
      <p:ext uri="{BB962C8B-B14F-4D97-AF65-F5344CB8AC3E}">
        <p14:creationId xmlns:p14="http://schemas.microsoft.com/office/powerpoint/2010/main" val="17008063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ln w="57150">
            <a:solidFill>
              <a:schemeClr val="bg1"/>
            </a:solidFill>
          </a:ln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en-GB" dirty="0"/>
              <a:t>Housekeeping!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79512" y="1124743"/>
            <a:ext cx="8728564" cy="5733257"/>
          </a:xfrm>
        </p:spPr>
        <p:txBody>
          <a:bodyPr>
            <a:normAutofit fontScale="92500" lnSpcReduction="20000"/>
          </a:bodyPr>
          <a:lstStyle/>
          <a:p>
            <a:pPr>
              <a:buFont typeface="Arial" pitchFamily="34" charset="0"/>
              <a:buChar char="•"/>
            </a:pPr>
            <a:r>
              <a:rPr lang="en-GB" sz="3000" u="sng" dirty="0">
                <a:solidFill>
                  <a:schemeClr val="accent1">
                    <a:lumMod val="50000"/>
                  </a:schemeClr>
                </a:solidFill>
                <a:highlight>
                  <a:srgbClr val="FFFF00"/>
                </a:highlight>
              </a:rPr>
              <a:t>Please  name all uniform </a:t>
            </a:r>
            <a:r>
              <a:rPr lang="en-GB" sz="3000" dirty="0">
                <a:solidFill>
                  <a:schemeClr val="accent1">
                    <a:lumMod val="50000"/>
                  </a:schemeClr>
                </a:solidFill>
                <a:highlight>
                  <a:srgbClr val="FFFF00"/>
                </a:highlight>
              </a:rPr>
              <a:t>– </a:t>
            </a:r>
          </a:p>
          <a:p>
            <a:pPr marL="45720" indent="0">
              <a:buNone/>
            </a:pPr>
            <a:r>
              <a:rPr lang="en-GB" sz="2600" u="sng" dirty="0">
                <a:solidFill>
                  <a:schemeClr val="accent1">
                    <a:lumMod val="50000"/>
                  </a:schemeClr>
                </a:solidFill>
              </a:rPr>
              <a:t>Boys’ winter uniform</a:t>
            </a:r>
            <a:r>
              <a:rPr lang="en-GB" sz="2600" dirty="0">
                <a:solidFill>
                  <a:schemeClr val="accent1">
                    <a:lumMod val="50000"/>
                  </a:schemeClr>
                </a:solidFill>
              </a:rPr>
              <a:t>              </a:t>
            </a:r>
            <a:r>
              <a:rPr lang="en-GB" sz="2600" u="sng" dirty="0">
                <a:solidFill>
                  <a:schemeClr val="accent1">
                    <a:lumMod val="50000"/>
                  </a:schemeClr>
                </a:solidFill>
              </a:rPr>
              <a:t>Girls’ winter uniform</a:t>
            </a:r>
          </a:p>
          <a:p>
            <a:pPr marL="45720" indent="0">
              <a:buNone/>
            </a:pPr>
            <a:r>
              <a:rPr lang="en-GB" sz="2600" dirty="0">
                <a:solidFill>
                  <a:schemeClr val="accent1"/>
                </a:solidFill>
                <a:effectLst>
                  <a:outerShdw blurRad="69850" dist="43180" dir="5400000" sx="0" sy="0">
                    <a:srgbClr val="000000">
                      <a:alpha val="65000"/>
                    </a:srgbClr>
                  </a:outerShdw>
                </a:effectLst>
              </a:rPr>
              <a:t>Grey trousers                          Navy skirt or pinafore</a:t>
            </a:r>
            <a:endParaRPr lang="en-GB" sz="2600" dirty="0">
              <a:solidFill>
                <a:schemeClr val="accent1"/>
              </a:solidFill>
            </a:endParaRPr>
          </a:p>
          <a:p>
            <a:pPr marL="45720" indent="0">
              <a:buNone/>
            </a:pPr>
            <a:r>
              <a:rPr lang="en-GB" sz="2600" dirty="0">
                <a:solidFill>
                  <a:schemeClr val="accent1"/>
                </a:solidFill>
                <a:effectLst>
                  <a:outerShdw blurRad="69850" dist="43180" dir="5400000" sx="0" sy="0">
                    <a:srgbClr val="000000">
                      <a:alpha val="65000"/>
                    </a:srgbClr>
                  </a:outerShdw>
                </a:effectLst>
              </a:rPr>
              <a:t>White shirt                              White blouse</a:t>
            </a:r>
            <a:endParaRPr lang="en-GB" sz="2600" dirty="0">
              <a:solidFill>
                <a:schemeClr val="accent1"/>
              </a:solidFill>
            </a:endParaRPr>
          </a:p>
          <a:p>
            <a:pPr marL="45720" indent="0">
              <a:buNone/>
            </a:pPr>
            <a:r>
              <a:rPr lang="en-GB" sz="2600" dirty="0">
                <a:solidFill>
                  <a:schemeClr val="accent1"/>
                </a:solidFill>
                <a:effectLst>
                  <a:outerShdw blurRad="69850" dist="43180" dir="5400000" sx="0" sy="0">
                    <a:srgbClr val="000000">
                      <a:alpha val="65000"/>
                    </a:srgbClr>
                  </a:outerShdw>
                </a:effectLst>
              </a:rPr>
              <a:t>Navy long sleeved jumper        Navy long sleeved cardigan</a:t>
            </a:r>
            <a:endParaRPr lang="en-GB" sz="2600" dirty="0">
              <a:solidFill>
                <a:schemeClr val="accent1"/>
              </a:solidFill>
            </a:endParaRPr>
          </a:p>
          <a:p>
            <a:pPr marL="45720" indent="0">
              <a:buNone/>
            </a:pPr>
            <a:r>
              <a:rPr lang="en-GB" sz="2600" dirty="0">
                <a:solidFill>
                  <a:schemeClr val="accent1"/>
                </a:solidFill>
                <a:effectLst>
                  <a:outerShdw blurRad="69850" dist="43180" dir="5400000" sx="0" sy="0">
                    <a:srgbClr val="000000">
                      <a:alpha val="65000"/>
                    </a:srgbClr>
                  </a:outerShdw>
                </a:effectLst>
              </a:rPr>
              <a:t>School tie                                School tie</a:t>
            </a:r>
            <a:endParaRPr lang="en-GB" sz="3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2600" dirty="0">
                <a:solidFill>
                  <a:schemeClr val="accent1">
                    <a:lumMod val="50000"/>
                  </a:schemeClr>
                </a:solidFill>
              </a:rPr>
              <a:t>Please make sure your child has a water bottle each day</a:t>
            </a:r>
          </a:p>
          <a:p>
            <a:pPr>
              <a:buFont typeface="Arial" pitchFamily="34" charset="0"/>
              <a:buChar char="•"/>
            </a:pPr>
            <a:r>
              <a:rPr lang="en-GB" sz="2600" dirty="0">
                <a:solidFill>
                  <a:schemeClr val="accent1">
                    <a:lumMod val="50000"/>
                  </a:schemeClr>
                </a:solidFill>
              </a:rPr>
              <a:t>Wednesdays and Thursdays are PE days. Please make sure PE kits are worn to school on those days. </a:t>
            </a:r>
          </a:p>
          <a:p>
            <a:pPr>
              <a:buFont typeface="Arial" pitchFamily="34" charset="0"/>
              <a:buChar char="•"/>
            </a:pPr>
            <a:r>
              <a:rPr lang="en-GB" sz="2600" dirty="0">
                <a:solidFill>
                  <a:schemeClr val="accent1">
                    <a:lumMod val="50000"/>
                  </a:schemeClr>
                </a:solidFill>
              </a:rPr>
              <a:t>PE kit – blue shorts and white t-shirt (</a:t>
            </a:r>
            <a:r>
              <a:rPr lang="en-GB" sz="2600" dirty="0" err="1">
                <a:solidFill>
                  <a:schemeClr val="accent1">
                    <a:lumMod val="50000"/>
                  </a:schemeClr>
                </a:solidFill>
              </a:rPr>
              <a:t>eg</a:t>
            </a:r>
            <a:r>
              <a:rPr lang="en-GB" sz="2600" dirty="0">
                <a:solidFill>
                  <a:schemeClr val="accent1">
                    <a:lumMod val="50000"/>
                  </a:schemeClr>
                </a:solidFill>
              </a:rPr>
              <a:t> on website)</a:t>
            </a: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 Children are allowed to wear navy blue tracksuit bottoms and hoodies for outside PE during the winter.  </a:t>
            </a:r>
            <a:endParaRPr lang="en-GB" sz="26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2600" dirty="0">
                <a:solidFill>
                  <a:schemeClr val="accent1">
                    <a:lumMod val="50000"/>
                  </a:schemeClr>
                </a:solidFill>
              </a:rPr>
              <a:t>We are struggling for space to store bags. Please could the children bring school book bags which are flat so fit into trays easily. </a:t>
            </a:r>
          </a:p>
          <a:p>
            <a:pPr>
              <a:buFont typeface="Arial" pitchFamily="34" charset="0"/>
              <a:buChar char="•"/>
            </a:pPr>
            <a:endParaRPr lang="en-GB" sz="38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en-GB" sz="38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q"/>
            </a:pP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endParaRPr lang="en-GB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031" name="Picture 7" descr="C:\Users\Home\AppData\Local\Microsoft\Windows\Temporary Internet Files\Content.IE5\GKM1KWU5\bottle_of_water_by_orialas-d48tb32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9183" y="3427187"/>
            <a:ext cx="854817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54438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5589240"/>
            <a:ext cx="5000343" cy="1143000"/>
          </a:xfrm>
        </p:spPr>
        <p:txBody>
          <a:bodyPr/>
          <a:lstStyle/>
          <a:p>
            <a:r>
              <a:rPr lang="en-GB" dirty="0"/>
              <a:t>Class Timetable</a:t>
            </a:r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88679C08-EBBD-4ADB-B45C-A7DEF96FD37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8761982"/>
              </p:ext>
            </p:extLst>
          </p:nvPr>
        </p:nvGraphicFramePr>
        <p:xfrm>
          <a:off x="1043608" y="332656"/>
          <a:ext cx="7715497" cy="51476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Document" r:id="rId3" imgW="9777951" imgH="6522247" progId="Word.Document.12">
                  <p:embed/>
                </p:oleObj>
              </mc:Choice>
              <mc:Fallback>
                <p:oleObj name="Document" r:id="rId3" imgW="9777951" imgH="652224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43608" y="332656"/>
                        <a:ext cx="7715497" cy="5147686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137779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ln w="57150">
            <a:solidFill>
              <a:schemeClr val="bg1"/>
            </a:solidFill>
          </a:ln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en-GB" dirty="0"/>
              <a:t>Medical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11560" y="994846"/>
            <a:ext cx="7920880" cy="4608512"/>
          </a:xfrm>
        </p:spPr>
        <p:txBody>
          <a:bodyPr>
            <a:normAutofit fontScale="40000" lnSpcReduction="20000"/>
          </a:bodyPr>
          <a:lstStyle/>
          <a:p>
            <a:pPr marL="45720" indent="0">
              <a:buNone/>
            </a:pP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40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GB" sz="5100" dirty="0">
                <a:solidFill>
                  <a:schemeClr val="accent1">
                    <a:lumMod val="50000"/>
                  </a:schemeClr>
                </a:solidFill>
              </a:rPr>
              <a:t>Any medication updates – please let us know of any changes</a:t>
            </a:r>
          </a:p>
          <a:p>
            <a:pPr>
              <a:buFont typeface="Arial" pitchFamily="34" charset="0"/>
              <a:buChar char="•"/>
            </a:pPr>
            <a:endParaRPr lang="en-GB" sz="51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5100" dirty="0">
                <a:solidFill>
                  <a:schemeClr val="accent1">
                    <a:lumMod val="50000"/>
                  </a:schemeClr>
                </a:solidFill>
              </a:rPr>
              <a:t>Please check your child’s inhaler is still in date. </a:t>
            </a:r>
          </a:p>
          <a:p>
            <a:pPr>
              <a:buFont typeface="Arial" pitchFamily="34" charset="0"/>
              <a:buChar char="•"/>
            </a:pPr>
            <a:endParaRPr lang="en-GB" sz="51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5100" dirty="0">
                <a:solidFill>
                  <a:schemeClr val="accent1">
                    <a:lumMod val="50000"/>
                  </a:schemeClr>
                </a:solidFill>
              </a:rPr>
              <a:t>We have been advised that children should use a spacer when taking their inhaler -  if possible please send one into school.</a:t>
            </a:r>
          </a:p>
          <a:p>
            <a:pPr marL="45720" indent="0">
              <a:buNone/>
            </a:pPr>
            <a:endParaRPr lang="en-GB" sz="51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5100" dirty="0">
                <a:solidFill>
                  <a:schemeClr val="accent1">
                    <a:lumMod val="50000"/>
                  </a:schemeClr>
                </a:solidFill>
              </a:rPr>
              <a:t>If your child needs any prescribed medication, a medical form needs to be filled in at the office before we are able to administer it. </a:t>
            </a:r>
          </a:p>
          <a:p>
            <a:pPr marL="45720" indent="0" algn="ctr">
              <a:buNone/>
            </a:pPr>
            <a:r>
              <a:rPr lang="en-GB" sz="5100" dirty="0">
                <a:solidFill>
                  <a:schemeClr val="accent1">
                    <a:lumMod val="50000"/>
                  </a:schemeClr>
                </a:solidFill>
              </a:rPr>
              <a:t>  </a:t>
            </a:r>
          </a:p>
          <a:p>
            <a:pPr marL="45720" indent="0" algn="ctr">
              <a:buNone/>
            </a:pPr>
            <a:r>
              <a:rPr lang="en-GB" sz="5100" dirty="0">
                <a:solidFill>
                  <a:schemeClr val="accent1">
                    <a:lumMod val="50000"/>
                  </a:schemeClr>
                </a:solidFill>
              </a:rPr>
              <a:t>Thank you</a:t>
            </a:r>
          </a:p>
          <a:p>
            <a:pPr marL="45720" indent="0">
              <a:buNone/>
            </a:pP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q"/>
            </a:pP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endParaRPr lang="en-GB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2052" name="Picture 4" descr="C:\Users\Home\AppData\Local\Microsoft\Windows\Temporary Internet Files\Content.IE5\QUNOSLT8\Blue_asthma_inhaler_graphic.svg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869160"/>
            <a:ext cx="1373932" cy="177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68830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332656"/>
            <a:ext cx="6768751" cy="1143000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Homework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95536" y="1268760"/>
            <a:ext cx="8352928" cy="5328592"/>
          </a:xfrm>
        </p:spPr>
        <p:txBody>
          <a:bodyPr>
            <a:normAutofit fontScale="62500" lnSpcReduction="20000"/>
          </a:bodyPr>
          <a:lstStyle/>
          <a:p>
            <a:pPr marL="45720" indent="0" algn="ctr">
              <a:buNone/>
            </a:pPr>
            <a:r>
              <a:rPr lang="en-GB" sz="3600" dirty="0">
                <a:solidFill>
                  <a:schemeClr val="accent1">
                    <a:lumMod val="50000"/>
                  </a:schemeClr>
                </a:solidFill>
              </a:rPr>
              <a:t>Homework will be given out on a Friday to be returned by Wednesday.</a:t>
            </a:r>
          </a:p>
          <a:p>
            <a:pPr marL="45720" indent="0" algn="ctr">
              <a:buNone/>
            </a:pP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600" dirty="0">
                <a:solidFill>
                  <a:schemeClr val="accent1">
                    <a:lumMod val="50000"/>
                  </a:schemeClr>
                </a:solidFill>
              </a:rPr>
              <a:t>I would be really grateful if you could return homework on time so I have chance to mark it before Friday – Thank you. </a:t>
            </a:r>
          </a:p>
          <a:p>
            <a:pPr marL="45720" indent="0" algn="ctr">
              <a:buNone/>
            </a:pP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600" dirty="0">
                <a:solidFill>
                  <a:schemeClr val="accent1">
                    <a:lumMod val="50000"/>
                  </a:schemeClr>
                </a:solidFill>
              </a:rPr>
              <a:t>Spellings will be tested each Friday.</a:t>
            </a:r>
          </a:p>
          <a:p>
            <a:pPr marL="45720" indent="0" algn="ctr">
              <a:buNone/>
            </a:pPr>
            <a:r>
              <a:rPr lang="en-GB" sz="3600" dirty="0">
                <a:solidFill>
                  <a:schemeClr val="accent1">
                    <a:lumMod val="50000"/>
                  </a:schemeClr>
                </a:solidFill>
              </a:rPr>
              <a:t>Weekly spelling will be put on the website. </a:t>
            </a:r>
          </a:p>
          <a:p>
            <a:pPr marL="45720" indent="0" algn="ctr">
              <a:buNone/>
            </a:pP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600" dirty="0">
                <a:solidFill>
                  <a:schemeClr val="accent1">
                    <a:lumMod val="50000"/>
                  </a:schemeClr>
                </a:solidFill>
              </a:rPr>
              <a:t>Please try to read with your child every day.</a:t>
            </a:r>
          </a:p>
          <a:p>
            <a:pPr marL="45720" indent="0" algn="ctr">
              <a:buNone/>
            </a:pP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2600" dirty="0">
                <a:solidFill>
                  <a:schemeClr val="accent1">
                    <a:lumMod val="50000"/>
                  </a:schemeClr>
                </a:solidFill>
              </a:rPr>
              <a:t>Please let us know if any homework is too difficult so we can give a little extra help at school. </a:t>
            </a:r>
          </a:p>
          <a:p>
            <a:pPr marL="45720" indent="0" algn="ctr">
              <a:buNone/>
            </a:pPr>
            <a:r>
              <a:rPr lang="en-GB" sz="2600" dirty="0">
                <a:solidFill>
                  <a:schemeClr val="accent1">
                    <a:lumMod val="50000"/>
                  </a:schemeClr>
                </a:solidFill>
              </a:rPr>
              <a:t>Thank you</a:t>
            </a:r>
          </a:p>
          <a:p>
            <a:pPr marL="45720" indent="0" algn="ctr">
              <a:buNone/>
            </a:pP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25635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27784" y="188640"/>
            <a:ext cx="3488175" cy="1143000"/>
          </a:xfrm>
        </p:spPr>
        <p:txBody>
          <a:bodyPr/>
          <a:lstStyle/>
          <a:p>
            <a:r>
              <a:rPr lang="en-GB" dirty="0"/>
              <a:t>Reading</a:t>
            </a:r>
          </a:p>
        </p:txBody>
      </p:sp>
      <p:sp>
        <p:nvSpPr>
          <p:cNvPr id="3" name="Rectangle 2"/>
          <p:cNvSpPr/>
          <p:nvPr/>
        </p:nvSpPr>
        <p:spPr>
          <a:xfrm>
            <a:off x="395536" y="1052736"/>
            <a:ext cx="8424936" cy="51838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 Your children will continue reading through the colour bands </a:t>
            </a: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  <a:highlight>
                  <a:srgbClr val="FFFF00"/>
                </a:highlight>
              </a:rPr>
              <a:t>Please try and read at home every night.</a:t>
            </a:r>
          </a:p>
          <a:p>
            <a:pPr>
              <a:lnSpc>
                <a:spcPct val="150000"/>
              </a:lnSpc>
              <a:defRPr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In school the children will be involved in </a:t>
            </a: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 Shared reading</a:t>
            </a: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 1:1 reading with an adult</a:t>
            </a: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 Reading across the curriculum.</a:t>
            </a: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 Story time at the end of the day. </a:t>
            </a:r>
          </a:p>
        </p:txBody>
      </p:sp>
    </p:spTree>
    <p:extLst>
      <p:ext uri="{BB962C8B-B14F-4D97-AF65-F5344CB8AC3E}">
        <p14:creationId xmlns:p14="http://schemas.microsoft.com/office/powerpoint/2010/main" val="6949322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06465EA2-5B5D-4870-B631-C8A60F0CC49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95736" y="116632"/>
            <a:ext cx="6512511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Phonics</a:t>
            </a:r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31B9E89B-DF63-4BED-947A-62705C2D94E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23528" y="1556792"/>
            <a:ext cx="8229600" cy="4781550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2400" dirty="0">
                <a:solidFill>
                  <a:schemeClr val="accent1"/>
                </a:solidFill>
              </a:rPr>
              <a:t>Work in phase groups.</a:t>
            </a:r>
          </a:p>
          <a:p>
            <a:pPr eaLnBrk="1" hangingPunct="1"/>
            <a:r>
              <a:rPr lang="en-GB" altLang="en-US" sz="2400" dirty="0">
                <a:solidFill>
                  <a:schemeClr val="accent1"/>
                </a:solidFill>
              </a:rPr>
              <a:t>20 minutes daily.</a:t>
            </a:r>
          </a:p>
          <a:p>
            <a:pPr eaLnBrk="1" hangingPunct="1"/>
            <a:r>
              <a:rPr lang="en-GB" altLang="en-US" sz="2400" dirty="0">
                <a:solidFill>
                  <a:schemeClr val="accent1"/>
                </a:solidFill>
              </a:rPr>
              <a:t>Session involves re-visiting phonemes, learning new phonemes, blending sounds together and applying their knowledge in reading and writing.</a:t>
            </a:r>
          </a:p>
          <a:p>
            <a:pPr eaLnBrk="1" hangingPunct="1"/>
            <a:r>
              <a:rPr lang="en-GB" altLang="en-US" sz="2400" dirty="0">
                <a:solidFill>
                  <a:schemeClr val="accent1"/>
                </a:solidFill>
              </a:rPr>
              <a:t>‘Real’ and ‘Alien’ words.</a:t>
            </a:r>
          </a:p>
          <a:p>
            <a:pPr eaLnBrk="1" hangingPunct="1"/>
            <a:r>
              <a:rPr lang="en-GB" altLang="en-US" sz="2400" dirty="0">
                <a:solidFill>
                  <a:schemeClr val="accent1"/>
                </a:solidFill>
              </a:rPr>
              <a:t> Children will receive spellings based on what they have been doing in phonics.  They will have a test every Friday.</a:t>
            </a:r>
          </a:p>
          <a:p>
            <a:pPr eaLnBrk="1" hangingPunct="1"/>
            <a:r>
              <a:rPr lang="en-GB" altLang="en-US" sz="2400" dirty="0">
                <a:solidFill>
                  <a:schemeClr val="accent1"/>
                </a:solidFill>
              </a:rPr>
              <a:t>Phonics check will take place in June </a:t>
            </a:r>
            <a:endParaRPr lang="en-GB" altLang="en-US" sz="2800" dirty="0"/>
          </a:p>
          <a:p>
            <a:pPr eaLnBrk="1" hangingPunct="1"/>
            <a:endParaRPr lang="en-GB" altLang="en-US" sz="2800" dirty="0"/>
          </a:p>
        </p:txBody>
      </p:sp>
    </p:spTree>
  </p:cSld>
  <p:clrMapOvr>
    <a:masterClrMapping/>
  </p:clrMapOvr>
  <p:transition>
    <p:blinds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73DFEDBE-5A60-48C2-AB23-BE5AB03581D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Writing</a:t>
            </a:r>
            <a:endParaRPr lang="en-US" b="1" dirty="0">
              <a:solidFill>
                <a:schemeClr val="accent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B4842018-8AA0-4E5D-82C6-4482E7C8B2C5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dirty="0">
                <a:solidFill>
                  <a:schemeClr val="accent1"/>
                </a:solidFill>
                <a:latin typeface="Comic Sans MS" panose="030F0702030302020204" pitchFamily="66" charset="0"/>
              </a:rPr>
              <a:t>Shared and Guided writing tasks.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solidFill>
                  <a:schemeClr val="accent1"/>
                </a:solidFill>
                <a:latin typeface="Comic Sans MS" panose="030F0702030302020204" pitchFamily="66" charset="0"/>
              </a:rPr>
              <a:t>Independent tasks.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solidFill>
                  <a:schemeClr val="accent1"/>
                </a:solidFill>
                <a:latin typeface="Comic Sans MS" panose="030F0702030302020204" pitchFamily="66" charset="0"/>
              </a:rPr>
              <a:t>Cursive font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solidFill>
                  <a:schemeClr val="accent1"/>
                </a:solidFill>
                <a:latin typeface="Comic Sans MS" panose="030F0702030302020204" pitchFamily="66" charset="0"/>
              </a:rPr>
              <a:t>Lots of speaking and listening activities to help their writing.</a:t>
            </a:r>
          </a:p>
          <a:p>
            <a:pPr eaLnBrk="1" hangingPunct="1">
              <a:lnSpc>
                <a:spcPct val="90000"/>
              </a:lnSpc>
            </a:pPr>
            <a:endParaRPr lang="en-GB" altLang="en-US" sz="2400" dirty="0">
              <a:latin typeface="Comic Sans MS" panose="030F0702030302020204" pitchFamily="66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altLang="en-US" sz="2800" dirty="0"/>
          </a:p>
        </p:txBody>
      </p:sp>
      <p:pic>
        <p:nvPicPr>
          <p:cNvPr id="17412" name="Picture 8" descr="2009_0304school0022">
            <a:extLst>
              <a:ext uri="{FF2B5EF4-FFF2-40B4-BE49-F238E27FC236}">
                <a16:creationId xmlns:a16="http://schemas.microsoft.com/office/drawing/2014/main" id="{6CA11C1D-F09E-4A90-8814-CB428733F2D4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76600" y="4164013"/>
            <a:ext cx="2916238" cy="21875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blinds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F85DF97D-DB3F-48D6-B785-B8C680F8603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95244" y="260648"/>
            <a:ext cx="6512511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Maths</a:t>
            </a:r>
            <a:endParaRPr lang="en-US" b="1" dirty="0">
              <a:solidFill>
                <a:schemeClr val="accent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07F9EBB7-719E-477F-856D-B6ABFC4D2258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629816" y="832148"/>
            <a:ext cx="7884368" cy="4973116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3200" dirty="0">
                <a:solidFill>
                  <a:schemeClr val="accent1"/>
                </a:solidFill>
              </a:rPr>
              <a:t>Practical activities.</a:t>
            </a:r>
          </a:p>
          <a:p>
            <a:pPr eaLnBrk="1" hangingPunct="1"/>
            <a:r>
              <a:rPr lang="en-GB" altLang="en-US" sz="3200" dirty="0">
                <a:solidFill>
                  <a:schemeClr val="accent1"/>
                </a:solidFill>
              </a:rPr>
              <a:t>Recording in Maths books.</a:t>
            </a:r>
          </a:p>
          <a:p>
            <a:pPr eaLnBrk="1" hangingPunct="1"/>
            <a:r>
              <a:rPr lang="en-GB" altLang="en-US" sz="3200" dirty="0">
                <a:solidFill>
                  <a:schemeClr val="accent1"/>
                </a:solidFill>
              </a:rPr>
              <a:t>Use of Numicon and other practical resources.</a:t>
            </a:r>
          </a:p>
          <a:p>
            <a:pPr eaLnBrk="1" hangingPunct="1"/>
            <a:r>
              <a:rPr lang="en-GB" altLang="en-US" sz="3200" dirty="0">
                <a:solidFill>
                  <a:schemeClr val="accent1"/>
                </a:solidFill>
              </a:rPr>
              <a:t> 10/15 minutes per day developing number fluency using rekenrek</a:t>
            </a:r>
          </a:p>
          <a:p>
            <a:pPr marL="45720" indent="0" eaLnBrk="1" hangingPunct="1">
              <a:buNone/>
            </a:pPr>
            <a:endParaRPr lang="en-GB" altLang="en-US" sz="3200" dirty="0"/>
          </a:p>
          <a:p>
            <a:pPr eaLnBrk="1" hangingPunct="1"/>
            <a:endParaRPr lang="en-US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3AB891-B4C7-4038-BA0E-BB42CE7225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5244" y="4300314"/>
            <a:ext cx="3038475" cy="1504950"/>
          </a:xfrm>
          <a:prstGeom prst="rect">
            <a:avLst/>
          </a:prstGeom>
        </p:spPr>
      </p:pic>
    </p:spTree>
  </p:cSld>
  <p:clrMapOvr>
    <a:masterClrMapping/>
  </p:clrMapOvr>
  <p:transition>
    <p:blinds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332656"/>
            <a:ext cx="6768751" cy="1143000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Badges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95536" y="1268760"/>
            <a:ext cx="8352928" cy="5328592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en-GB" sz="3600" dirty="0">
                <a:solidFill>
                  <a:schemeClr val="accent1">
                    <a:lumMod val="50000"/>
                  </a:schemeClr>
                </a:solidFill>
              </a:rPr>
              <a:t>Spelling badges </a:t>
            </a:r>
          </a:p>
          <a:p>
            <a:pPr marL="45720" indent="0" algn="ctr">
              <a:buNone/>
            </a:pP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600" dirty="0">
                <a:solidFill>
                  <a:schemeClr val="accent1">
                    <a:lumMod val="50000"/>
                  </a:schemeClr>
                </a:solidFill>
              </a:rPr>
              <a:t>We work towards out bronze, silver and gold spelling badges</a:t>
            </a:r>
          </a:p>
          <a:p>
            <a:pPr marL="45720" indent="0" algn="ctr">
              <a:buNone/>
            </a:pPr>
            <a:r>
              <a:rPr lang="en-GB" sz="3600" dirty="0">
                <a:solidFill>
                  <a:schemeClr val="accent1">
                    <a:lumMod val="50000"/>
                  </a:schemeClr>
                </a:solidFill>
              </a:rPr>
              <a:t>throughout the year </a:t>
            </a:r>
          </a:p>
        </p:txBody>
      </p:sp>
    </p:spTree>
    <p:extLst>
      <p:ext uri="{BB962C8B-B14F-4D97-AF65-F5344CB8AC3E}">
        <p14:creationId xmlns:p14="http://schemas.microsoft.com/office/powerpoint/2010/main" val="10137277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02595B-2412-405E-824A-C4A18ABD9A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1560" y="620688"/>
            <a:ext cx="7496336" cy="1349745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GB" sz="2400" dirty="0"/>
              <a:t>ST PHILIP’S CE PRIMARY SUPPORT TRIANGLE</a:t>
            </a:r>
            <a:br>
              <a:rPr lang="en-GB" sz="2400" dirty="0"/>
            </a:br>
            <a:r>
              <a:rPr lang="en-GB" sz="2400" dirty="0"/>
              <a:t>SENDCO - Mrs Klaassen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C419E7-5AA7-43A5-9240-3AEC799971C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952ECF61-C652-4103-80D5-908630FB0F0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50568318"/>
              </p:ext>
            </p:extLst>
          </p:nvPr>
        </p:nvGraphicFramePr>
        <p:xfrm>
          <a:off x="467544" y="2228850"/>
          <a:ext cx="8047805" cy="41524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5697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60648"/>
            <a:ext cx="6512511" cy="1143000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Curriculum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83568" y="1196752"/>
            <a:ext cx="7632848" cy="4482832"/>
          </a:xfrm>
        </p:spPr>
        <p:txBody>
          <a:bodyPr>
            <a:normAutofit fontScale="77500" lnSpcReduction="20000"/>
          </a:bodyPr>
          <a:lstStyle/>
          <a:p>
            <a:pPr marL="45720" indent="0" algn="ctr">
              <a:buNone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Curriculum map and autumn newsletter is on the website.</a:t>
            </a:r>
          </a:p>
          <a:p>
            <a:pPr marL="45720" indent="0" algn="ctr">
              <a:buNone/>
            </a:pP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600" dirty="0">
                <a:solidFill>
                  <a:schemeClr val="accent1">
                    <a:lumMod val="50000"/>
                  </a:schemeClr>
                </a:solidFill>
              </a:rPr>
              <a:t>Website</a:t>
            </a:r>
          </a:p>
          <a:p>
            <a:pPr marL="45720" indent="0" algn="ctr">
              <a:buNone/>
            </a:pPr>
            <a:r>
              <a:rPr lang="en-GB" sz="3100" dirty="0">
                <a:solidFill>
                  <a:schemeClr val="accent1">
                    <a:lumMod val="50000"/>
                  </a:schemeClr>
                </a:solidFill>
              </a:rPr>
              <a:t>Please keep checking the website dates and news.</a:t>
            </a:r>
          </a:p>
          <a:p>
            <a:pPr marL="45720" indent="0" algn="ctr">
              <a:buNone/>
            </a:pPr>
            <a:r>
              <a:rPr lang="en-GB" sz="3100" dirty="0">
                <a:solidFill>
                  <a:schemeClr val="accent1">
                    <a:lumMod val="50000"/>
                  </a:schemeClr>
                </a:solidFill>
              </a:rPr>
              <a:t>We will try to keep the website updated with lots of photos of your children at work and play.</a:t>
            </a:r>
          </a:p>
          <a:p>
            <a:pPr marL="45720" indent="0" algn="ctr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Trips </a:t>
            </a:r>
          </a:p>
          <a:p>
            <a:pPr marL="45720" indent="0" algn="ctr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You will also find information about after school clubs on the website. </a:t>
            </a:r>
          </a:p>
          <a:p>
            <a:pPr marL="45720" indent="0" algn="ctr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190B1C5-ED79-4678-BFAC-9ABAC8EA70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1667"/>
            <a:ext cx="9144000" cy="6474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9076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A0E636A-E045-4F44-96AE-6547BA3BB5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018" y="188640"/>
            <a:ext cx="8832982" cy="640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7882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60648"/>
            <a:ext cx="6512511" cy="1143000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Assessment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251520" y="1196752"/>
            <a:ext cx="8640960" cy="5472608"/>
          </a:xfrm>
        </p:spPr>
        <p:txBody>
          <a:bodyPr>
            <a:normAutofit fontScale="70000" lnSpcReduction="20000"/>
          </a:bodyPr>
          <a:lstStyle/>
          <a:p>
            <a:pPr marL="45720" indent="0" algn="ctr">
              <a:buNone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</a:rPr>
              <a:t>Assessment takes place at the end of each half term.</a:t>
            </a:r>
          </a:p>
          <a:p>
            <a:pPr marL="45720" indent="0" algn="ctr">
              <a:buNone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</a:rPr>
              <a:t>We track progress using Target Tracker.</a:t>
            </a:r>
          </a:p>
          <a:p>
            <a:pPr marL="45720" indent="0" algn="ctr">
              <a:buNone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</a:rPr>
              <a:t>The children work to meet all the objectives on the curriculum ladders (you can find these on the website)</a:t>
            </a:r>
          </a:p>
          <a:p>
            <a:pPr marL="45720" indent="0" algn="ctr">
              <a:buNone/>
            </a:pPr>
            <a:endParaRPr lang="en-GB" sz="32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</a:rPr>
              <a:t>Your children are in Year 1 so we are in Band 1</a:t>
            </a:r>
          </a:p>
          <a:p>
            <a:pPr marL="45720" indent="0">
              <a:buNone/>
            </a:pPr>
            <a:r>
              <a:rPr lang="en-GB" sz="3300" dirty="0">
                <a:solidFill>
                  <a:schemeClr val="accent1">
                    <a:lumMod val="50000"/>
                  </a:schemeClr>
                </a:solidFill>
              </a:rPr>
              <a:t>   Each band has been split into six sections</a:t>
            </a:r>
          </a:p>
          <a:p>
            <a:r>
              <a:rPr lang="en-GB" sz="3300" dirty="0">
                <a:solidFill>
                  <a:schemeClr val="accent1">
                    <a:lumMod val="50000"/>
                  </a:schemeClr>
                </a:solidFill>
              </a:rPr>
              <a:t>Beginning and Beginning Plus   ( B and B+)</a:t>
            </a:r>
          </a:p>
          <a:p>
            <a:r>
              <a:rPr lang="en-GB" sz="3400" dirty="0">
                <a:solidFill>
                  <a:schemeClr val="accent1">
                    <a:lumMod val="50000"/>
                  </a:schemeClr>
                </a:solidFill>
              </a:rPr>
              <a:t>Working Within and Working within Plus – Up to 70% of the statements are confidently achieved   (W and W+)</a:t>
            </a:r>
          </a:p>
          <a:p>
            <a:r>
              <a:rPr lang="en-GB" sz="3400" dirty="0">
                <a:solidFill>
                  <a:schemeClr val="accent1">
                    <a:lumMod val="50000"/>
                  </a:schemeClr>
                </a:solidFill>
              </a:rPr>
              <a:t>Secure and Secure Plus (S and S+)</a:t>
            </a:r>
          </a:p>
          <a:p>
            <a:pPr marL="45720" indent="0">
              <a:buNone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</a:rPr>
              <a:t>   We aim for most children to make 6 bands of progress each year </a:t>
            </a:r>
          </a:p>
          <a:p>
            <a:pPr marL="45720" indent="0" algn="ctr">
              <a:buNone/>
            </a:pPr>
            <a:endParaRPr lang="en-GB" sz="32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</a:rPr>
              <a:t>If you’d like more information, there is a full explanation of the assessment process on the website.</a:t>
            </a:r>
          </a:p>
          <a:p>
            <a:pPr marL="45720" indent="0" algn="ctr">
              <a:buNone/>
            </a:pPr>
            <a:endParaRPr lang="en-GB" sz="32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739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92DA8CC-05E4-42F9-9DFC-E226EEB922F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240" r="14060"/>
          <a:stretch/>
        </p:blipFill>
        <p:spPr>
          <a:xfrm>
            <a:off x="287524" y="-459432"/>
            <a:ext cx="8568952" cy="6915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7414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3556D65-1378-4EA4-9DC4-D17D134641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640" y="998730"/>
            <a:ext cx="3552225" cy="284178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7003DD8-AB21-4D77-9630-D72CAC26CF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4842" y="1484784"/>
            <a:ext cx="3417210" cy="273376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463CA2E-4E1B-4E2E-9352-F0C1F4EFA060}"/>
              </a:ext>
            </a:extLst>
          </p:cNvPr>
          <p:cNvSpPr txBox="1"/>
          <p:nvPr/>
        </p:nvSpPr>
        <p:spPr>
          <a:xfrm>
            <a:off x="1547664" y="4509120"/>
            <a:ext cx="6156684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50" dirty="0">
                <a:solidFill>
                  <a:prstClr val="black"/>
                </a:solidFill>
                <a:latin typeface="Trebuchet MS"/>
              </a:rPr>
              <a:t>User friendly guides on all areas of ICT, gaming, social media and top tips for online safety. </a:t>
            </a:r>
          </a:p>
          <a:p>
            <a:endParaRPr lang="en-GB" sz="1350" dirty="0">
              <a:solidFill>
                <a:prstClr val="black"/>
              </a:solidFill>
              <a:latin typeface="Trebuchet MS"/>
            </a:endParaRPr>
          </a:p>
          <a:p>
            <a:r>
              <a:rPr lang="en-GB" sz="1350" dirty="0">
                <a:solidFill>
                  <a:prstClr val="black"/>
                </a:solidFill>
                <a:latin typeface="Trebuchet MS"/>
              </a:rPr>
              <a:t>To sign up please download the app, choose parent as your role and make use of the advice and support offered plus the online training support. </a:t>
            </a:r>
          </a:p>
        </p:txBody>
      </p:sp>
    </p:spTree>
    <p:extLst>
      <p:ext uri="{BB962C8B-B14F-4D97-AF65-F5344CB8AC3E}">
        <p14:creationId xmlns:p14="http://schemas.microsoft.com/office/powerpoint/2010/main" val="15006306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good to be green chart">
            <a:extLst>
              <a:ext uri="{FF2B5EF4-FFF2-40B4-BE49-F238E27FC236}">
                <a16:creationId xmlns:a16="http://schemas.microsoft.com/office/drawing/2014/main" id="{503E046C-3A2F-4DE0-8686-A29688BF75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059" y="1322241"/>
            <a:ext cx="3097435" cy="216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good to be green chart">
            <a:extLst>
              <a:ext uri="{FF2B5EF4-FFF2-40B4-BE49-F238E27FC236}">
                <a16:creationId xmlns:a16="http://schemas.microsoft.com/office/drawing/2014/main" id="{9E3E57AA-ED7C-4530-90BF-FBC2028E45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8213" y="1116780"/>
            <a:ext cx="1986473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dojos">
            <a:extLst>
              <a:ext uri="{FF2B5EF4-FFF2-40B4-BE49-F238E27FC236}">
                <a16:creationId xmlns:a16="http://schemas.microsoft.com/office/drawing/2014/main" id="{A1DDCE61-4A8E-4AC8-BD5C-F42AF18B68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498" y="3861048"/>
            <a:ext cx="5106022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EE9A6B3C-78E0-4878-A755-C1C7500A958F}"/>
              </a:ext>
            </a:extLst>
          </p:cNvPr>
          <p:cNvSpPr txBox="1">
            <a:spLocks/>
          </p:cNvSpPr>
          <p:nvPr/>
        </p:nvSpPr>
        <p:spPr>
          <a:xfrm>
            <a:off x="457200" y="332656"/>
            <a:ext cx="8229600" cy="706090"/>
          </a:xfrm>
          <a:prstGeom prst="rect">
            <a:avLst/>
          </a:prstGeom>
          <a:ln w="57150">
            <a:solidFill>
              <a:schemeClr val="bg1"/>
            </a:solidFill>
          </a:ln>
        </p:spPr>
        <p:txBody>
          <a:bodyPr>
            <a:normAutofit fontScale="90000" lnSpcReduction="10000"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Font typeface="Georgia" pitchFamily="18" charset="0"/>
              <a:buNone/>
            </a:pPr>
            <a:r>
              <a:rPr lang="en-GB" dirty="0"/>
              <a:t>Behaviour!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B46641E-2832-469A-BB89-AAFE52B459B3}"/>
              </a:ext>
            </a:extLst>
          </p:cNvPr>
          <p:cNvSpPr/>
          <p:nvPr/>
        </p:nvSpPr>
        <p:spPr>
          <a:xfrm rot="10800000" flipV="1">
            <a:off x="5474686" y="1127932"/>
            <a:ext cx="3537816" cy="55758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schemeClr val="accent1">
                    <a:lumMod val="50000"/>
                  </a:schemeClr>
                </a:solidFill>
              </a:rPr>
              <a:t>Behaviour flow chart is on the web site  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schemeClr val="accent1">
                    <a:lumMod val="50000"/>
                  </a:schemeClr>
                </a:solidFill>
              </a:rPr>
              <a:t>Children are awarded dojos for following the class rules – there is a prize at the end of the week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GB" sz="2000" dirty="0">
                <a:solidFill>
                  <a:schemeClr val="accent1">
                    <a:lumMod val="50000"/>
                  </a:schemeClr>
                </a:solidFill>
              </a:rPr>
              <a:t>If children are not following the class rules a verbal warning is given before a card is issued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endParaRPr lang="en-GB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065797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B65BCC-9D5F-DB43-AC8B-4F60F0D42C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616" y="332656"/>
            <a:ext cx="6512511" cy="1143000"/>
          </a:xfrm>
        </p:spPr>
        <p:txBody>
          <a:bodyPr/>
          <a:lstStyle/>
          <a:p>
            <a:r>
              <a:rPr lang="en-US" dirty="0"/>
              <a:t>St Philip’s Standards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C092603-46A1-B54C-8D43-7002D93900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48064" y="2095376"/>
            <a:ext cx="3595964" cy="269557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D0BB43A-7E61-FB46-91DA-99F567C0AC45}"/>
              </a:ext>
            </a:extLst>
          </p:cNvPr>
          <p:cNvSpPr/>
          <p:nvPr/>
        </p:nvSpPr>
        <p:spPr>
          <a:xfrm>
            <a:off x="938758" y="2037121"/>
            <a:ext cx="5919242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28625" indent="-428625">
              <a:buFont typeface="Arial" panose="020B0604020202020204" pitchFamily="34" charset="0"/>
              <a:buChar char="•"/>
            </a:pPr>
            <a:r>
              <a:rPr lang="en-US" sz="3300" dirty="0"/>
              <a:t>Be ready</a:t>
            </a:r>
          </a:p>
          <a:p>
            <a:pPr marL="428625" indent="-428625">
              <a:buFont typeface="Arial" panose="020B0604020202020204" pitchFamily="34" charset="0"/>
              <a:buChar char="•"/>
            </a:pPr>
            <a:r>
              <a:rPr lang="en-US" sz="3300" dirty="0"/>
              <a:t>Be Respectful</a:t>
            </a:r>
          </a:p>
          <a:p>
            <a:pPr marL="428625" indent="-428625">
              <a:buFont typeface="Arial" panose="020B0604020202020204" pitchFamily="34" charset="0"/>
              <a:buChar char="•"/>
            </a:pPr>
            <a:r>
              <a:rPr lang="en-US" sz="3300" dirty="0"/>
              <a:t>Be Responsible</a:t>
            </a:r>
          </a:p>
          <a:p>
            <a:endParaRPr lang="en-US" sz="3300" dirty="0"/>
          </a:p>
          <a:p>
            <a:r>
              <a:rPr lang="en-US" sz="3300" dirty="0"/>
              <a:t>Fantastic Walking</a:t>
            </a:r>
          </a:p>
        </p:txBody>
      </p:sp>
    </p:spTree>
    <p:extLst>
      <p:ext uri="{BB962C8B-B14F-4D97-AF65-F5344CB8AC3E}">
        <p14:creationId xmlns:p14="http://schemas.microsoft.com/office/powerpoint/2010/main" val="3792560374"/>
      </p:ext>
    </p:extLst>
  </p:cSld>
  <p:clrMapOvr>
    <a:masterClrMapping/>
  </p:clrMapOvr>
  <p:transition>
    <p:blinds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60648"/>
            <a:ext cx="6512511" cy="1143000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Website and Twitter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F33F91D-F850-4AD1-A7DA-6D81D0E26DC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259632" y="1916832"/>
            <a:ext cx="6400800" cy="2664296"/>
          </a:xfrm>
        </p:spPr>
        <p:txBody>
          <a:bodyPr>
            <a:normAutofit lnSpcReduction="10000"/>
          </a:bodyPr>
          <a:lstStyle/>
          <a:p>
            <a:r>
              <a:rPr lang="en-GB" dirty="0"/>
              <a:t>Please remember the website holds lots of information and photos of your children.</a:t>
            </a:r>
          </a:p>
          <a:p>
            <a:r>
              <a:rPr lang="en-GB" dirty="0"/>
              <a:t>Also twitter gives instant updates of what is going on in school.</a:t>
            </a:r>
          </a:p>
          <a:p>
            <a:endParaRPr lang="en-GB" dirty="0"/>
          </a:p>
          <a:p>
            <a:endParaRPr lang="en-GB" dirty="0"/>
          </a:p>
          <a:p>
            <a:pPr marL="45720" indent="0">
              <a:buNone/>
            </a:pPr>
            <a:r>
              <a:rPr lang="en-GB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75366204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404664"/>
            <a:ext cx="842493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>
                    <a:lumMod val="50000"/>
                  </a:schemeClr>
                </a:solidFill>
              </a:rPr>
              <a:t>Lovely to meet you all and thank you for coming. </a:t>
            </a:r>
          </a:p>
          <a:p>
            <a:pPr algn="ctr"/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en-GB" sz="4000" dirty="0">
                <a:solidFill>
                  <a:schemeClr val="accent1">
                    <a:lumMod val="50000"/>
                  </a:schemeClr>
                </a:solidFill>
              </a:rPr>
              <a:t>Please don’t hesitate to  ask if there is anything you’re unsure about. </a:t>
            </a:r>
          </a:p>
          <a:p>
            <a:pPr algn="ctr"/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393086"/>
      </p:ext>
    </p:extLst>
  </p:cSld>
  <p:clrMapOvr>
    <a:masterClrMapping/>
  </p:clrMapOvr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3420</TotalTime>
  <Words>967</Words>
  <Application>Microsoft Office PowerPoint</Application>
  <PresentationFormat>On-screen Show (4:3)</PresentationFormat>
  <Paragraphs>159</Paragraphs>
  <Slides>25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4" baseType="lpstr">
      <vt:lpstr>Arial</vt:lpstr>
      <vt:lpstr>Calibri</vt:lpstr>
      <vt:lpstr>Comic Sans MS</vt:lpstr>
      <vt:lpstr>Georgia</vt:lpstr>
      <vt:lpstr>montserratregular</vt:lpstr>
      <vt:lpstr>Trebuchet MS</vt:lpstr>
      <vt:lpstr>Wingdings</vt:lpstr>
      <vt:lpstr>Slipstream</vt:lpstr>
      <vt:lpstr>Document</vt:lpstr>
      <vt:lpstr>Welcome to year 1</vt:lpstr>
      <vt:lpstr>PowerPoint Presentation</vt:lpstr>
      <vt:lpstr>PowerPoint Presentation</vt:lpstr>
      <vt:lpstr>PowerPoint Presentation</vt:lpstr>
      <vt:lpstr>Year 1 staff</vt:lpstr>
      <vt:lpstr>Routines</vt:lpstr>
      <vt:lpstr>Housekeeping!</vt:lpstr>
      <vt:lpstr>Class Timetable</vt:lpstr>
      <vt:lpstr>Medical</vt:lpstr>
      <vt:lpstr>Homework</vt:lpstr>
      <vt:lpstr>Reading</vt:lpstr>
      <vt:lpstr>Phonics</vt:lpstr>
      <vt:lpstr>Writing</vt:lpstr>
      <vt:lpstr>Maths</vt:lpstr>
      <vt:lpstr>Badges</vt:lpstr>
      <vt:lpstr>ST PHILIP’S CE PRIMARY SUPPORT TRIANGLE SENDCO - Mrs Klaassen</vt:lpstr>
      <vt:lpstr>Curriculum</vt:lpstr>
      <vt:lpstr>PowerPoint Presentation</vt:lpstr>
      <vt:lpstr>Assessment</vt:lpstr>
      <vt:lpstr>PowerPoint Presentation</vt:lpstr>
      <vt:lpstr>PowerPoint Presentation</vt:lpstr>
      <vt:lpstr>PowerPoint Presentation</vt:lpstr>
      <vt:lpstr>St Philip’s Standards</vt:lpstr>
      <vt:lpstr>Website and Twitter</vt:lpstr>
      <vt:lpstr>PowerPoint Presentation</vt:lpstr>
    </vt:vector>
  </TitlesOfParts>
  <Company>St Philip's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6</dc:title>
  <dc:creator>SPPS</dc:creator>
  <cp:lastModifiedBy>Diane Bond</cp:lastModifiedBy>
  <cp:revision>86</cp:revision>
  <dcterms:created xsi:type="dcterms:W3CDTF">2014-09-15T15:29:28Z</dcterms:created>
  <dcterms:modified xsi:type="dcterms:W3CDTF">2021-09-08T15:17:42Z</dcterms:modified>
</cp:coreProperties>
</file>