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444" r:id="rId2"/>
    <p:sldId id="462" r:id="rId3"/>
    <p:sldId id="463" r:id="rId4"/>
    <p:sldId id="464" r:id="rId5"/>
    <p:sldId id="451" r:id="rId6"/>
    <p:sldId id="304" r:id="rId7"/>
    <p:sldId id="452" r:id="rId8"/>
    <p:sldId id="453" r:id="rId9"/>
    <p:sldId id="454" r:id="rId10"/>
    <p:sldId id="455" r:id="rId11"/>
    <p:sldId id="457" r:id="rId12"/>
    <p:sldId id="458" r:id="rId13"/>
    <p:sldId id="396" r:id="rId14"/>
    <p:sldId id="456" r:id="rId15"/>
    <p:sldId id="385" r:id="rId16"/>
    <p:sldId id="447" r:id="rId17"/>
    <p:sldId id="448" r:id="rId18"/>
    <p:sldId id="449" r:id="rId19"/>
    <p:sldId id="450" r:id="rId20"/>
    <p:sldId id="310" r:id="rId21"/>
    <p:sldId id="459" r:id="rId22"/>
    <p:sldId id="460" r:id="rId23"/>
    <p:sldId id="475" r:id="rId24"/>
    <p:sldId id="461" r:id="rId25"/>
    <p:sldId id="446" r:id="rId26"/>
    <p:sldId id="466" r:id="rId27"/>
    <p:sldId id="467" r:id="rId28"/>
    <p:sldId id="468" r:id="rId29"/>
    <p:sldId id="317" r:id="rId30"/>
    <p:sldId id="318" r:id="rId31"/>
    <p:sldId id="319" r:id="rId32"/>
    <p:sldId id="469" r:id="rId33"/>
    <p:sldId id="470" r:id="rId34"/>
    <p:sldId id="366" r:id="rId35"/>
    <p:sldId id="471" r:id="rId36"/>
    <p:sldId id="472" r:id="rId37"/>
    <p:sldId id="382" r:id="rId38"/>
    <p:sldId id="473" r:id="rId39"/>
    <p:sldId id="426" r:id="rId40"/>
    <p:sldId id="428" r:id="rId41"/>
    <p:sldId id="476" r:id="rId42"/>
    <p:sldId id="478" r:id="rId43"/>
    <p:sldId id="308" r:id="rId44"/>
    <p:sldId id="361" r:id="rId45"/>
    <p:sldId id="360" r:id="rId46"/>
    <p:sldId id="377" r:id="rId47"/>
    <p:sldId id="362" r:id="rId48"/>
    <p:sldId id="378" r:id="rId49"/>
    <p:sldId id="363" r:id="rId50"/>
    <p:sldId id="379" r:id="rId51"/>
    <p:sldId id="479" r:id="rId52"/>
    <p:sldId id="480" r:id="rId53"/>
    <p:sldId id="386" r:id="rId54"/>
    <p:sldId id="481" r:id="rId55"/>
    <p:sldId id="432" r:id="rId56"/>
    <p:sldId id="477" r:id="rId57"/>
    <p:sldId id="307" r:id="rId58"/>
    <p:sldId id="482" r:id="rId59"/>
    <p:sldId id="300" r:id="rId60"/>
    <p:sldId id="313" r:id="rId61"/>
    <p:sldId id="312" r:id="rId62"/>
    <p:sldId id="483" r:id="rId63"/>
    <p:sldId id="433" r:id="rId64"/>
    <p:sldId id="434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BC586-795E-4CFF-BDD0-388EE04E982A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D41D62-1A5E-468F-BCE8-7322C2C5F1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381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9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458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2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7428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247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870BD-82BB-4C1F-9AFD-86CDE39B3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235C-7F63-4056-9B9F-4004AA1E38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2ECA78-7242-4466-9A70-10C8DF298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EDA52-3A69-43A4-90B9-EE14B77A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9184D-89A8-4C69-B5F0-E214CF6A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0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5D438-B919-4C5E-9868-1B3C816A4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8B472-1C17-409B-87D3-73BF1B0BA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862E0C-687F-48CB-A104-A53C6FC21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C4E6B-5624-4489-B15D-2CDA7B1E5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9DA0A-D1AB-4EF0-95D9-49CE4DB0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603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AB15-B5D0-4C92-8F18-EAA1D109F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7BB20-5C0A-4817-97C5-0E2D87CA1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899B88-6C43-49D2-8A17-3D428BACF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458C02-BA4D-4B13-A62D-C23CC0C6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2FFDB3-E665-41CB-BB0C-52AFC35E3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8F1C0-CD3B-429A-866D-496D92001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C8287-092E-4023-A93C-75EA828868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5F8AB-E841-4266-9CAD-B91EB584D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55B9A-A380-4E2F-A20C-995F968A3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D75D73-DF2A-4238-AFF7-63522A1E5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FD96F-B9EC-40DA-924B-C7FAF0B84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94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1783A-95C7-4A1F-8A61-725B921BE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6D61A-D2DF-4FF7-A9D8-6CF32CFFE5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FAB89-1603-4FB4-B47A-243E63145C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3F85B9-E0AD-4346-9F02-6051726468F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5E9CC9-574C-47A7-926A-CA878D9F89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ED3FF9-4BC9-459D-BF58-0B6C803F0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81DED6-5B71-4572-BFFF-9698E71B2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6CE72-8F9B-4CD5-9A8B-D4878DA7D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17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17733-1633-4BEB-BD32-706C26E87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DD5FB0-825A-483D-B9F7-4B271EDC6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30B252-6972-4666-A5DF-3164BA250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5FC5D-6C21-473A-87A2-F8BFF26A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00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7A759B-FEE5-460B-A013-F32814ABF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BEA2A-0B36-4D70-A869-0C21AA798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6A34B-D696-444E-A954-71BCF2F8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107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3FAB1-AC89-49E0-B4C9-577AB419E8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B3D56-0D04-46B8-A264-C2FFF8E7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90F7D-310F-42E5-81A4-FDB825CD1E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DEBFA3-8B2E-425D-A1C9-C0D1AB734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0A4159-3B58-4464-87E3-9D970BC07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75FDD8-6F24-439B-A617-33EB76B5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37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60F52-BC3D-4FF7-857A-F7E1E8B2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82E705-229B-4D25-ADA3-D9CFC56277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34FCA-B8AF-45DF-BF0F-9B07F84DC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71342-AAF3-4B27-BE89-3DFF3E92A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558436-624D-4BA9-82C6-8E87DDE63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6A23FC-F0F1-4C52-AE62-3601EE3A8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262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AD54B-D42C-4CEE-97DF-2C45CA2A7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73AEE1-67A5-4C52-91E9-D00EF1CA06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CCE0A-F016-467D-994B-8537AECD7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9780ED-C23B-4BF2-B506-33D222734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E49FA-53E8-4CBE-8B1B-22AD6EF3A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82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0F92A7-0850-4ED6-B51F-8C6454B7AA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DC8F3A-EF9A-465B-8614-C0106B7DB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B92567-F3DD-430D-A9A6-81A2CE90B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F78AE2-F305-4552-ABB8-0355EE5B1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3C4E3-A987-40B5-BABB-CB2FA9B34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753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06708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24052" y="6520172"/>
            <a:ext cx="57749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6452" y="104675"/>
            <a:ext cx="1179086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9902835" y="6520172"/>
            <a:ext cx="30463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56137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43039-CBE1-4F12-A40A-C14C2785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F0EBF4-EB10-4C1F-8346-BDE6C5425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7A918-A903-43C2-944D-BA94497C8D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26B8E0-AA26-47FD-9A8E-A7E777905427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4C720-FA51-4221-9ED2-5758C7681C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CF9223-74D5-439A-A513-21978A8A23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E2E16-3639-435B-8594-A9F1B0E42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95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0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5" Type="http://schemas.openxmlformats.org/officeDocument/2006/relationships/image" Target="../media/image5.png"/><Relationship Id="rId4" Type="http://schemas.openxmlformats.org/officeDocument/2006/relationships/image" Target="../media/image27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uk.ixl.com/math/year-5/interpret-line-graphs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5" Type="http://schemas.openxmlformats.org/officeDocument/2006/relationships/image" Target="../media/image42.png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uk.ixl.com/math/year-5/interpret-line-graphs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3.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understand square numbers.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0514C567-7D94-4FB5-AF26-A08438A5C7E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1577729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Key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9377A1-1AE3-4F8B-A217-A5AB363B0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352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80D72-E85D-4F5C-990A-9DCDDBDB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D8A7A-CAA4-4A20-8E3B-B8529B255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1359F3-5B61-4596-A388-C59279C3D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329" y="38886"/>
            <a:ext cx="11085341" cy="678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522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10F76-566E-4681-8E09-BC4EEAFB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9B9277-A588-4245-8B2E-155D8B0DF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568806-7950-4941-8289-48A4CD485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923" y="14618"/>
            <a:ext cx="11254154" cy="684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39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852063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721168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590273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459378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328483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197588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094021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963126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8832231" y="516888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91513" y="1532766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row of 9 is equal to 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41573" y="1532766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and 9 are factors of 9</a:t>
            </a:r>
          </a:p>
        </p:txBody>
      </p:sp>
      <p:sp>
        <p:nvSpPr>
          <p:cNvPr id="15" name="Oval 14"/>
          <p:cNvSpPr/>
          <p:nvPr/>
        </p:nvSpPr>
        <p:spPr>
          <a:xfrm>
            <a:off x="6430796" y="28248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99901" y="28248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169006" y="28248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427501" y="36972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296606" y="36972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165711" y="3697245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430796" y="4601112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299901" y="4601112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169006" y="4601112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147377" y="2479966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rows of 3 are equal to 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147376" y="3253976"/>
            <a:ext cx="262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is a factor of 9</a:t>
            </a:r>
          </a:p>
        </p:txBody>
      </p:sp>
      <p:cxnSp>
        <p:nvCxnSpPr>
          <p:cNvPr id="26" name="Straight Arrow Connector 25"/>
          <p:cNvCxnSpPr>
            <a:cxnSpLocks/>
          </p:cNvCxnSpPr>
          <p:nvPr/>
        </p:nvCxnSpPr>
        <p:spPr>
          <a:xfrm flipV="1">
            <a:off x="6427501" y="2685283"/>
            <a:ext cx="2458210" cy="8667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9073478" y="2842766"/>
            <a:ext cx="0" cy="247834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477941" y="2149225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116998" y="3774696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77490" y="4463865"/>
            <a:ext cx="4380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Using 9 counters it is possible to make a square.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230184" y="5548125"/>
            <a:ext cx="43800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9 is a square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1176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91513" y="501137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10 a square number?</a:t>
            </a:r>
          </a:p>
        </p:txBody>
      </p:sp>
      <p:sp>
        <p:nvSpPr>
          <p:cNvPr id="7" name="Oval 6"/>
          <p:cNvSpPr/>
          <p:nvPr/>
        </p:nvSpPr>
        <p:spPr>
          <a:xfrm>
            <a:off x="2297051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870590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482170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055709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645235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218774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840287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413826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971116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544655" y="11907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343912" y="25453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936472" y="25453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29031" y="254531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343090" y="312667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942453" y="312667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523167" y="312667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343090" y="3708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932182" y="3708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529031" y="3708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43090" y="428939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78822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390402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963941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777304" y="315770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381590" y="315770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544655" y="258311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5777304" y="373229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7544655" y="317705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963941" y="315770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377879" y="373229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6177038" y="501137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91513" y="501137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Is 4 a square number?</a:t>
            </a:r>
          </a:p>
        </p:txBody>
      </p:sp>
      <p:sp>
        <p:nvSpPr>
          <p:cNvPr id="21" name="Oval 20"/>
          <p:cNvSpPr/>
          <p:nvPr/>
        </p:nvSpPr>
        <p:spPr>
          <a:xfrm>
            <a:off x="2656725" y="110936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221140" y="110936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656725" y="166758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221140" y="166758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594447" y="379777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198732" y="379799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594447" y="437236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198733" y="437236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594447" y="494695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198732" y="494695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6057699" y="538444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Yes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421" y="426534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193264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14437" y="3192483"/>
            <a:ext cx="3985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Is 6 a square number?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954268" y="3192483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</a:p>
        </p:txBody>
      </p:sp>
      <p:sp>
        <p:nvSpPr>
          <p:cNvPr id="42" name="Oval 41"/>
          <p:cNvSpPr/>
          <p:nvPr/>
        </p:nvSpPr>
        <p:spPr>
          <a:xfrm>
            <a:off x="5363143" y="407091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910664" y="407091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5363143" y="4638827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458186" y="407091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457878" y="4638827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5910664" y="4638827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389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4" grpId="0" animBg="1"/>
      <p:bldP spid="25" grpId="0" animBg="1"/>
      <p:bldP spid="27" grpId="0" animBg="1"/>
      <p:bldP spid="28" grpId="0" animBg="1"/>
      <p:bldP spid="30" grpId="0" animBg="1"/>
      <p:bldP spid="31" grpId="0" animBg="1"/>
      <p:bldP spid="33" grpId="0" animBg="1"/>
      <p:bldP spid="36" grpId="0" animBg="1"/>
      <p:bldP spid="37" grpId="0"/>
      <p:bldP spid="41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4639711" y="121160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077972" y="176105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639711" y="176664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664" y="46390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125507" y="606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191514" y="3108077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Does this show that 8 is a square number?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326816" y="4083138"/>
            <a:ext cx="1254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</a:t>
            </a:r>
          </a:p>
        </p:txBody>
      </p:sp>
      <p:sp>
        <p:nvSpPr>
          <p:cNvPr id="42" name="Oval 41"/>
          <p:cNvSpPr/>
          <p:nvPr/>
        </p:nvSpPr>
        <p:spPr>
          <a:xfrm>
            <a:off x="3519969" y="231903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516233" y="1763748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077972" y="232462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516233" y="121160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077972" y="1211601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635975" y="2324620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399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9" grpId="0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4270285" y="7487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139390" y="7487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008495" y="7487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266990" y="16211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136095" y="16211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005200" y="1621186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270285" y="2525053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139390" y="2525053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008495" y="2525053"/>
            <a:ext cx="720000" cy="72000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266990" y="620429"/>
            <a:ext cx="245821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6912967" y="766707"/>
            <a:ext cx="0" cy="247834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317430" y="73166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56487" y="1698637"/>
            <a:ext cx="648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44972" y="3389732"/>
            <a:ext cx="545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rows of 3 counters is equal to 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89293" y="4057631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533540" y="4751173"/>
            <a:ext cx="6856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product of an integer multiplied by itself is a square number.</a:t>
            </a:r>
          </a:p>
        </p:txBody>
      </p:sp>
      <p:cxnSp>
        <p:nvCxnSpPr>
          <p:cNvPr id="3" name="Straight Connector 2"/>
          <p:cNvCxnSpPr>
            <a:cxnSpLocks/>
          </p:cNvCxnSpPr>
          <p:nvPr/>
        </p:nvCxnSpPr>
        <p:spPr>
          <a:xfrm flipV="1">
            <a:off x="3244972" y="5220291"/>
            <a:ext cx="1107908" cy="7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3985260" y="4503420"/>
            <a:ext cx="1062990" cy="4267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>
          <a:xfrm>
            <a:off x="4648200" y="4137660"/>
            <a:ext cx="251460" cy="36576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5259360" y="4137660"/>
            <a:ext cx="251460" cy="36576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9" name="Straight Connector 48"/>
          <p:cNvCxnSpPr>
            <a:cxnSpLocks/>
          </p:cNvCxnSpPr>
          <p:nvPr/>
        </p:nvCxnSpPr>
        <p:spPr>
          <a:xfrm>
            <a:off x="5249086" y="5224101"/>
            <a:ext cx="10579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cxnSpLocks/>
          </p:cNvCxnSpPr>
          <p:nvPr/>
        </p:nvCxnSpPr>
        <p:spPr>
          <a:xfrm flipV="1">
            <a:off x="7885292" y="5220291"/>
            <a:ext cx="1107908" cy="7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583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7" grpId="0"/>
      <p:bldP spid="29" grpId="0"/>
      <p:bldP spid="30" grpId="0"/>
      <p:bldP spid="32" grpId="0"/>
      <p:bldP spid="33" grpId="0"/>
      <p:bldP spid="8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>
          <a:xfrm>
            <a:off x="6687971" y="489230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49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283189" y="1434262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85940" y="505422"/>
            <a:ext cx="6856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product of an integer multiplied by itself is a square number.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735279" y="2003122"/>
                <a:ext cx="209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3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5279" y="2003122"/>
                <a:ext cx="2098678" cy="523220"/>
              </a:xfrm>
              <a:prstGeom prst="rect">
                <a:avLst/>
              </a:prstGeom>
              <a:blipFill>
                <a:blip r:embed="rId3"/>
                <a:stretch>
                  <a:fillRect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379591" y="2782036"/>
                <a:ext cx="209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1) 4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591" y="2782036"/>
                <a:ext cx="2098678" cy="523220"/>
              </a:xfrm>
              <a:prstGeom prst="rect">
                <a:avLst/>
              </a:prstGeom>
              <a:blipFill>
                <a:blip r:embed="rId4"/>
                <a:stretch>
                  <a:fillRect t="-13953" b="-290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2379591" y="343591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Multiply 3"/>
          <p:cNvSpPr/>
          <p:nvPr/>
        </p:nvSpPr>
        <p:spPr>
          <a:xfrm>
            <a:off x="3606801" y="3329226"/>
            <a:ext cx="655569" cy="736600"/>
          </a:xfrm>
          <a:prstGeom prst="mathMultiply">
            <a:avLst>
              <a:gd name="adj1" fmla="val 13834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2994025" y="2727328"/>
            <a:ext cx="169622" cy="2494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2379591" y="343591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195692" y="2820148"/>
            <a:ext cx="3395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multiplied by itself 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63322" y="2820148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850185" y="3970395"/>
            <a:ext cx="734594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7146804" y="41130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2379591" y="4898192"/>
                <a:ext cx="2098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2) 5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9591" y="4898192"/>
                <a:ext cx="2098678" cy="523220"/>
              </a:xfrm>
              <a:prstGeom prst="rect">
                <a:avLst/>
              </a:prstGeom>
              <a:blipFill>
                <a:blip r:embed="rId6"/>
                <a:stretch>
                  <a:fillRect t="-15294" b="-3058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7898812" y="4892306"/>
            <a:ext cx="50945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8337487" y="4716798"/>
                <a:ext cx="360996" cy="51328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aseline="30000">
                          <a:cs typeface="Calibri" panose="020F0502020204030204" pitchFamily="34" charset="0"/>
                        </a:rPr>
                        <m:t>2</m:t>
                      </m:r>
                    </m:oMath>
                  </m:oMathPara>
                </a14:m>
                <a:endParaRPr lang="en-GB" sz="2800" baseline="300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37487" y="4716798"/>
                <a:ext cx="360996" cy="51328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Rounded Rectangle 53"/>
          <p:cNvSpPr/>
          <p:nvPr/>
        </p:nvSpPr>
        <p:spPr>
          <a:xfrm>
            <a:off x="2450990" y="3520632"/>
            <a:ext cx="234950" cy="35803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54"/>
          <p:cNvSpPr/>
          <p:nvPr/>
        </p:nvSpPr>
        <p:spPr>
          <a:xfrm>
            <a:off x="3028895" y="3520632"/>
            <a:ext cx="234950" cy="35803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Arrow Connector 11"/>
          <p:cNvCxnSpPr>
            <a:cxnSpLocks/>
            <a:stCxn id="7" idx="2"/>
          </p:cNvCxnSpPr>
          <p:nvPr/>
        </p:nvCxnSpPr>
        <p:spPr>
          <a:xfrm flipH="1">
            <a:off x="2614378" y="2976751"/>
            <a:ext cx="464458" cy="528031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cxnSpLocks/>
            <a:stCxn id="7" idx="2"/>
          </p:cNvCxnSpPr>
          <p:nvPr/>
        </p:nvCxnSpPr>
        <p:spPr>
          <a:xfrm>
            <a:off x="3078836" y="2976751"/>
            <a:ext cx="74498" cy="557375"/>
          </a:xfrm>
          <a:prstGeom prst="straightConnector1">
            <a:avLst/>
          </a:prstGeom>
          <a:ln w="28575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2734399" y="538806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574396" y="4892306"/>
            <a:ext cx="209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013235" y="5487154"/>
            <a:ext cx="2703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49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110933" y="5471474"/>
            <a:ext cx="5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864443" y="5465710"/>
            <a:ext cx="5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864315" y="4892306"/>
            <a:ext cx="578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4930481" y="2002471"/>
                <a:ext cx="38125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"3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squared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is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equal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to</m:t>
                      </m:r>
                      <m:r>
                        <m:rPr>
                          <m:nor/>
                        </m:rPr>
                        <a:rPr lang="en-GB" sz="2800" i="1">
                          <a:cs typeface="Calibri" panose="020F0502020204030204" pitchFamily="34" charset="0"/>
                        </a:rPr>
                        <m:t> 9"</m:t>
                      </m:r>
                    </m:oMath>
                  </m:oMathPara>
                </a14:m>
                <a:endParaRPr lang="en-GB" sz="2800" i="1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0481" y="2002471"/>
                <a:ext cx="3812562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556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8" grpId="0"/>
      <p:bldP spid="34" grpId="0"/>
      <p:bldP spid="36" grpId="0"/>
      <p:bldP spid="36" grpId="1"/>
      <p:bldP spid="4" grpId="0" animBg="1"/>
      <p:bldP spid="4" grpId="1" animBg="1"/>
      <p:bldP spid="7" grpId="0" animBg="1"/>
      <p:bldP spid="44" grpId="0"/>
      <p:bldP spid="45" grpId="0"/>
      <p:bldP spid="46" grpId="0"/>
      <p:bldP spid="51" grpId="0"/>
      <p:bldP spid="52" grpId="0"/>
      <p:bldP spid="9" grpId="0" animBg="1"/>
      <p:bldP spid="10" grpId="0"/>
      <p:bldP spid="54" grpId="0" animBg="1"/>
      <p:bldP spid="55" grpId="0" animBg="1"/>
      <p:bldP spid="57" grpId="0"/>
      <p:bldP spid="58" grpId="0"/>
      <p:bldP spid="59" grpId="0"/>
      <p:bldP spid="60" grpId="0"/>
      <p:bldP spid="61" grpId="0"/>
      <p:bldP spid="62" grpId="0"/>
      <p:bldP spid="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BFF7DB-903F-44EB-961A-5444F50D8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1141" y="126245"/>
            <a:ext cx="9429717" cy="660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7861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D91534-10A9-4B57-960B-E1FA97784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609" y="101600"/>
            <a:ext cx="9595973" cy="667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3806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9EF018-7AC1-4955-BEE3-D63D32D42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71" y="140354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818192-23E9-4F0A-9602-77D1C067E27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Josh right? Convince me.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71FAA32-7D80-4402-B202-D420F5801247}"/>
              </a:ext>
            </a:extLst>
          </p:cNvPr>
          <p:cNvSpPr/>
          <p:nvPr/>
        </p:nvSpPr>
        <p:spPr>
          <a:xfrm>
            <a:off x="5723113" y="1627889"/>
            <a:ext cx="3685737" cy="882990"/>
          </a:xfrm>
          <a:prstGeom prst="wedgeRoundRectCallout">
            <a:avLst>
              <a:gd name="adj1" fmla="val -62294"/>
              <a:gd name="adj2" fmla="val 59819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All square numbers are odd. </a:t>
            </a:r>
          </a:p>
        </p:txBody>
      </p:sp>
    </p:spTree>
    <p:extLst>
      <p:ext uri="{BB962C8B-B14F-4D97-AF65-F5344CB8AC3E}">
        <p14:creationId xmlns:p14="http://schemas.microsoft.com/office/powerpoint/2010/main" val="2227550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9EF018-7AC1-4955-BEE3-D63D32D42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71" y="140354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818192-23E9-4F0A-9602-77D1C067E27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Josh right? Convince me.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is incorrect because…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71FAA32-7D80-4402-B202-D420F5801247}"/>
              </a:ext>
            </a:extLst>
          </p:cNvPr>
          <p:cNvSpPr/>
          <p:nvPr/>
        </p:nvSpPr>
        <p:spPr>
          <a:xfrm>
            <a:off x="5723113" y="1627889"/>
            <a:ext cx="3685737" cy="882990"/>
          </a:xfrm>
          <a:prstGeom prst="wedgeRoundRectCallout">
            <a:avLst>
              <a:gd name="adj1" fmla="val -62294"/>
              <a:gd name="adj2" fmla="val 59819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All square numbers are odd. </a:t>
            </a:r>
          </a:p>
        </p:txBody>
      </p:sp>
    </p:spTree>
    <p:extLst>
      <p:ext uri="{BB962C8B-B14F-4D97-AF65-F5344CB8AC3E}">
        <p14:creationId xmlns:p14="http://schemas.microsoft.com/office/powerpoint/2010/main" val="1387160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9EF018-7AC1-4955-BEE3-D63D32D42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0071" y="140354"/>
            <a:ext cx="8913124" cy="63221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9818192-23E9-4F0A-9602-77D1C067E27D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Josh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Josh right? Convince me.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Josh is incorrect because there are square numbers that are even. For example, 4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 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= 16. </a:t>
            </a:r>
            <a:endParaRPr lang="en-GB" sz="2000" b="1" baseline="30000" dirty="0">
              <a:latin typeface="Century Gothic" panose="020B0502020202020204" pitchFamily="34" charset="0"/>
            </a:endParaRPr>
          </a:p>
          <a:p>
            <a:pPr lvl="0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671FAA32-7D80-4402-B202-D420F5801247}"/>
              </a:ext>
            </a:extLst>
          </p:cNvPr>
          <p:cNvSpPr/>
          <p:nvPr/>
        </p:nvSpPr>
        <p:spPr>
          <a:xfrm>
            <a:off x="5723113" y="1627889"/>
            <a:ext cx="3685737" cy="882990"/>
          </a:xfrm>
          <a:prstGeom prst="wedgeRoundRectCallout">
            <a:avLst>
              <a:gd name="adj1" fmla="val -62294"/>
              <a:gd name="adj2" fmla="val 59819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All square numbers are odd. </a:t>
            </a:r>
          </a:p>
        </p:txBody>
      </p:sp>
    </p:spTree>
    <p:extLst>
      <p:ext uri="{BB962C8B-B14F-4D97-AF65-F5344CB8AC3E}">
        <p14:creationId xmlns:p14="http://schemas.microsoft.com/office/powerpoint/2010/main" val="1006665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25 is the sum of two square numbers.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example above, complete the following: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 is the sum of two squared numbers. What could they be?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45 is the sum of two squared numbers. What could they be?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CF7F0B-8843-49E4-B56D-92A6C0DF6738}"/>
              </a:ext>
            </a:extLst>
          </p:cNvPr>
          <p:cNvSpPr/>
          <p:nvPr/>
        </p:nvSpPr>
        <p:spPr>
          <a:xfrm>
            <a:off x="4564902" y="1698116"/>
            <a:ext cx="3062199" cy="9125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25 = 4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  <a:r>
              <a:rPr lang="en-GB" sz="4000" b="1" dirty="0">
                <a:latin typeface="Century Gothic" panose="020B0502020202020204" pitchFamily="34" charset="0"/>
              </a:rPr>
              <a:t> + 3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404125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25 is the sum of two square numbers.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the example above, complete the following: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34 is the sum of two squared numbers. What could they be? </a:t>
            </a:r>
          </a:p>
          <a:p>
            <a:pPr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and 3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45 is the sum of two squared numbers. What could they be?</a:t>
            </a:r>
          </a:p>
          <a:p>
            <a:pPr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6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and 3</a:t>
            </a:r>
            <a:r>
              <a:rPr lang="en-GB" sz="2000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</a:p>
          <a:p>
            <a:pPr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ECF7F0B-8843-49E4-B56D-92A6C0DF6738}"/>
              </a:ext>
            </a:extLst>
          </p:cNvPr>
          <p:cNvSpPr/>
          <p:nvPr/>
        </p:nvSpPr>
        <p:spPr>
          <a:xfrm>
            <a:off x="4564902" y="1698116"/>
            <a:ext cx="3062199" cy="91256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25 = 4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  <a:r>
              <a:rPr lang="en-GB" sz="4000" b="1" dirty="0">
                <a:latin typeface="Century Gothic" panose="020B0502020202020204" pitchFamily="34" charset="0"/>
              </a:rPr>
              <a:t> + 3</a:t>
            </a:r>
            <a:r>
              <a:rPr lang="en-GB" sz="4000" b="1" baseline="30000" dirty="0">
                <a:latin typeface="Century Gothic" panose="020B0502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118624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Solve the following problems.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8100E67-03F3-45CF-B4B3-480D8937351D}"/>
              </a:ext>
            </a:extLst>
          </p:cNvPr>
          <p:cNvSpPr/>
          <p:nvPr/>
        </p:nvSpPr>
        <p:spPr>
          <a:xfrm>
            <a:off x="3105935" y="1789209"/>
            <a:ext cx="5980130" cy="87485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of a number. I square it and subtract 10. The answer is 54.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6EBD857-305D-4972-AE77-157822A08512}"/>
              </a:ext>
            </a:extLst>
          </p:cNvPr>
          <p:cNvSpPr/>
          <p:nvPr/>
        </p:nvSpPr>
        <p:spPr>
          <a:xfrm>
            <a:off x="3106200" y="4020441"/>
            <a:ext cx="5979600" cy="8748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I think of another number. I square it and add 15. The answer is 115.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6197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lvl="0" algn="ctr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Solve the following problems.</a:t>
            </a:r>
          </a:p>
          <a:p>
            <a:pPr lvl="0" algn="ctr"/>
            <a:endParaRPr lang="en-GB" sz="24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8100E67-03F3-45CF-B4B3-480D8937351D}"/>
              </a:ext>
            </a:extLst>
          </p:cNvPr>
          <p:cNvSpPr/>
          <p:nvPr/>
        </p:nvSpPr>
        <p:spPr>
          <a:xfrm>
            <a:off x="3105935" y="1789209"/>
            <a:ext cx="5980130" cy="874856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</a:rPr>
              <a:t>I think of a number. I square it and subtract 10. The answer is 54.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2691E4E-B199-4BE5-81A3-5006267B119B}"/>
              </a:ext>
            </a:extLst>
          </p:cNvPr>
          <p:cNvSpPr/>
          <p:nvPr/>
        </p:nvSpPr>
        <p:spPr>
          <a:xfrm>
            <a:off x="3106200" y="4020441"/>
            <a:ext cx="5979600" cy="8748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I think of another number. I square it and add 15. The answer is 115. What was my number?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DCD94EB-2DA5-46EF-A30C-03812C4C98A0}"/>
              </a:ext>
            </a:extLst>
          </p:cNvPr>
          <p:cNvSpPr/>
          <p:nvPr/>
        </p:nvSpPr>
        <p:spPr>
          <a:xfrm>
            <a:off x="5658600" y="2904825"/>
            <a:ext cx="874800" cy="87485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</a:t>
            </a:r>
            <a:endParaRPr lang="en-GB" sz="72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ADC1A4C-2C6E-4DE2-8C74-CF164940DE90}"/>
              </a:ext>
            </a:extLst>
          </p:cNvPr>
          <p:cNvSpPr/>
          <p:nvPr/>
        </p:nvSpPr>
        <p:spPr>
          <a:xfrm>
            <a:off x="5658600" y="5136000"/>
            <a:ext cx="874800" cy="87485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</a:t>
            </a:r>
            <a:endParaRPr lang="en-GB" sz="8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9767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876763" y="515159"/>
            <a:ext cx="6856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Dora is thinking of a square number.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876763" y="1038379"/>
            <a:ext cx="2338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odd.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76763" y="1561599"/>
            <a:ext cx="3436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Its digits sum to 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68645" y="2084819"/>
            <a:ext cx="6864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It is one more than a multiple of 8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84881" y="2750798"/>
            <a:ext cx="6856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number is Dora thinking of?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4760" y="-33701"/>
            <a:ext cx="1322754" cy="193851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168742" y="4695692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956890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3" name="Straight Connector 2"/>
          <p:cNvCxnSpPr>
            <a:cxnSpLocks/>
          </p:cNvCxnSpPr>
          <p:nvPr/>
        </p:nvCxnSpPr>
        <p:spPr>
          <a:xfrm>
            <a:off x="2840397" y="2036179"/>
            <a:ext cx="213692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764401" y="3456420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513060" y="3459288"/>
            <a:ext cx="17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65433" y="3982508"/>
            <a:ext cx="3406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41’s digits sum to 5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817807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643017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10041" y="5210315"/>
            <a:ext cx="17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868646" y="1038379"/>
            <a:ext cx="1949161" cy="52322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5493894" y="4713279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118037" y="5081756"/>
            <a:ext cx="171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493894" y="5670721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</a:p>
        </p:txBody>
      </p:sp>
      <p:pic>
        <p:nvPicPr>
          <p:cNvPr id="1026" name="Picture 2" descr="Tick Mark Ok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319" y="1581789"/>
            <a:ext cx="523582" cy="48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" descr="Tick Mark Ok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046" y="1021518"/>
            <a:ext cx="523582" cy="48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Tick Mark Ok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671" y="2140805"/>
            <a:ext cx="523582" cy="48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7007956" y="2735725"/>
            <a:ext cx="630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1018" y="3106527"/>
            <a:ext cx="747045" cy="747045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7043861" y="32492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945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5" grpId="0"/>
      <p:bldP spid="37" grpId="0"/>
      <p:bldP spid="40" grpId="0"/>
      <p:bldP spid="41" grpId="0"/>
      <p:bldP spid="42" grpId="0"/>
      <p:bldP spid="42" grpId="1"/>
      <p:bldP spid="43" grpId="0"/>
      <p:bldP spid="43" grpId="1"/>
      <p:bldP spid="48" grpId="0"/>
      <p:bldP spid="48" grpId="1"/>
      <p:bldP spid="49" grpId="0"/>
      <p:bldP spid="50" grpId="0"/>
      <p:bldP spid="64" grpId="0"/>
      <p:bldP spid="64" grpId="1"/>
      <p:bldP spid="6" grpId="0" animBg="1"/>
      <p:bldP spid="6" grpId="1" animBg="1"/>
      <p:bldP spid="65" grpId="0"/>
      <p:bldP spid="67" grpId="0"/>
      <p:bldP spid="67" grpId="1"/>
      <p:bldP spid="68" grpId="0"/>
      <p:bldP spid="71" grpId="0"/>
      <p:bldP spid="73" grpId="0"/>
      <p:bldP spid="7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8534E41-FBDE-4803-AFE7-1268A59098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495" y="117634"/>
            <a:ext cx="10575009" cy="662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975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315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08D7AB-DACD-4B0B-9A9D-B2927DDBD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862" y="352814"/>
            <a:ext cx="6232276" cy="15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7659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4.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understand cubed numbers.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A6175E6B-5EA1-4BD2-887C-E7F7238A973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26631179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Maths Meeting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  <a:hlinkClick r:id="rId2"/>
              </a:rPr>
              <a:t>https://uk.ixl.com/math/year-5/interpret-line-graphs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09033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026945" y="1474095"/>
            <a:ext cx="1385978" cy="1591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73845" y="1474095"/>
            <a:ext cx="1385978" cy="1591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0395" y="1474095"/>
            <a:ext cx="1385978" cy="1591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080045" y="1474095"/>
            <a:ext cx="1385978" cy="1591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53495" y="1474095"/>
            <a:ext cx="1385978" cy="1591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947295" y="1474095"/>
            <a:ext cx="1385978" cy="159130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49121" y="1019631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it possible to make a cube?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49120" y="373628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6 cubes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1834" y="53173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174677" y="6744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774725" y="2949320"/>
            <a:ext cx="2098301" cy="2287554"/>
            <a:chOff x="3250724" y="2949320"/>
            <a:chExt cx="2098301" cy="2287554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800982" y="3493168"/>
              <a:ext cx="1385978" cy="159130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963047" y="3637037"/>
              <a:ext cx="1385978" cy="159130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250724" y="3493168"/>
              <a:ext cx="1385978" cy="159130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404107" y="3645568"/>
              <a:ext cx="1385978" cy="1591306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250724" y="2949320"/>
              <a:ext cx="1385978" cy="1591306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3404107" y="3101720"/>
              <a:ext cx="1385978" cy="1591306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17273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331046" y="362048"/>
            <a:ext cx="1385978" cy="15913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96563" y="362048"/>
            <a:ext cx="1385978" cy="1591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07482" y="362048"/>
            <a:ext cx="1385978" cy="1591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4725" y="362048"/>
            <a:ext cx="1385978" cy="1591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885644" y="362048"/>
            <a:ext cx="1385978" cy="1591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441968" y="362048"/>
            <a:ext cx="1385978" cy="159130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663806" y="362048"/>
            <a:ext cx="1385978" cy="1591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552887" y="362048"/>
            <a:ext cx="1385978" cy="159130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38103" y="2166165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it possible to make a cube?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5111553" y="2844889"/>
            <a:ext cx="2098301" cy="2287554"/>
            <a:chOff x="-2650866" y="779253"/>
            <a:chExt cx="2098301" cy="2287554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sp>
        <p:nvSpPr>
          <p:cNvPr id="22" name="TextBox 21"/>
          <p:cNvSpPr txBox="1"/>
          <p:nvPr/>
        </p:nvSpPr>
        <p:spPr>
          <a:xfrm>
            <a:off x="2338102" y="1520162"/>
            <a:ext cx="5867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8 cubes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163400" y="4718433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5755919" y="4740995"/>
            <a:ext cx="1197760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7116082" y="3479283"/>
            <a:ext cx="0" cy="110931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116082" y="3772328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348170" y="4332877"/>
            <a:ext cx="360694" cy="40811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173293" y="4388604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427339" y="4929937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5568454" y="3111468"/>
            <a:ext cx="1873515" cy="202097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071772" y="4399982"/>
            <a:ext cx="598720" cy="445447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3269776" y="4929937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85644" y="4924219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81046" y="5526230"/>
            <a:ext cx="3160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8 is a cube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050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2" grpId="0"/>
      <p:bldP spid="23" grpId="0"/>
      <p:bldP spid="30" grpId="0"/>
      <p:bldP spid="34" grpId="0"/>
      <p:bldP spid="35" grpId="0"/>
      <p:bldP spid="36" grpId="0" animBg="1"/>
      <p:bldP spid="36" grpId="1" animBg="1"/>
      <p:bldP spid="37" grpId="0" animBg="1"/>
      <p:bldP spid="38" grpId="0"/>
      <p:bldP spid="39" grpId="0"/>
      <p:bldP spid="4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5262139" y="571596"/>
            <a:ext cx="2098301" cy="2287554"/>
            <a:chOff x="-2650866" y="779253"/>
            <a:chExt cx="2098301" cy="2287554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4154367" y="1672740"/>
            <a:ext cx="2098301" cy="2287554"/>
            <a:chOff x="-2650866" y="779253"/>
            <a:chExt cx="2098301" cy="2287554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5609241" y="1977936"/>
            <a:ext cx="2098301" cy="2287554"/>
            <a:chOff x="-2650866" y="779253"/>
            <a:chExt cx="2098301" cy="228755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27406" y="2528134"/>
            <a:ext cx="1385978" cy="159130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9471" y="2672003"/>
            <a:ext cx="1385978" cy="159130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7148" y="2528134"/>
            <a:ext cx="1385978" cy="159130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30531" y="2674184"/>
            <a:ext cx="1385978" cy="159130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27406" y="1984286"/>
            <a:ext cx="1385978" cy="159130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9471" y="2128155"/>
            <a:ext cx="1385978" cy="159130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7148" y="1984286"/>
            <a:ext cx="1385978" cy="159130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37623" y="2130336"/>
            <a:ext cx="1385978" cy="1591306"/>
          </a:xfrm>
          <a:prstGeom prst="rect">
            <a:avLst/>
          </a:prstGeom>
        </p:spPr>
      </p:pic>
      <p:grpSp>
        <p:nvGrpSpPr>
          <p:cNvPr id="50" name="Group 49"/>
          <p:cNvGrpSpPr/>
          <p:nvPr/>
        </p:nvGrpSpPr>
        <p:grpSpPr>
          <a:xfrm>
            <a:off x="5614438" y="885364"/>
            <a:ext cx="2098301" cy="2287554"/>
            <a:chOff x="-2650866" y="779253"/>
            <a:chExt cx="2098301" cy="2287554"/>
          </a:xfrm>
        </p:grpSpPr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86" name="Group 85"/>
          <p:cNvGrpSpPr/>
          <p:nvPr/>
        </p:nvGrpSpPr>
        <p:grpSpPr>
          <a:xfrm>
            <a:off x="4158454" y="565212"/>
            <a:ext cx="2098301" cy="2287554"/>
            <a:chOff x="-2650866" y="779253"/>
            <a:chExt cx="2098301" cy="2287554"/>
          </a:xfrm>
        </p:grpSpPr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4488596" y="886212"/>
            <a:ext cx="2098301" cy="2287554"/>
            <a:chOff x="-2650866" y="779253"/>
            <a:chExt cx="2098301" cy="2287554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1323101"/>
              <a:ext cx="1385978" cy="1591306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1466970"/>
              <a:ext cx="1385978" cy="1591306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1323101"/>
              <a:ext cx="1385978" cy="1591306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1475501"/>
              <a:ext cx="1385978" cy="1591306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100608" y="779253"/>
              <a:ext cx="1385978" cy="1591306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1938543" y="923122"/>
              <a:ext cx="1385978" cy="1591306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650866" y="779253"/>
              <a:ext cx="1385978" cy="1591306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9934" t="34426" r="42244" b="42987"/>
            <a:stretch/>
          </p:blipFill>
          <p:spPr>
            <a:xfrm>
              <a:off x="-2497483" y="931653"/>
              <a:ext cx="1385978" cy="1591306"/>
            </a:xfrm>
            <a:prstGeom prst="rect">
              <a:avLst/>
            </a:prstGeom>
          </p:spPr>
        </p:pic>
      </p:grpSp>
      <p:sp>
        <p:nvSpPr>
          <p:cNvPr id="95" name="TextBox 94"/>
          <p:cNvSpPr txBox="1"/>
          <p:nvPr/>
        </p:nvSpPr>
        <p:spPr>
          <a:xfrm>
            <a:off x="6061866" y="4003880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96" name="Straight Arrow Connector 95"/>
          <p:cNvCxnSpPr/>
          <p:nvPr/>
        </p:nvCxnSpPr>
        <p:spPr>
          <a:xfrm>
            <a:off x="5137051" y="3951763"/>
            <a:ext cx="223366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 flipV="1">
            <a:off x="7675774" y="1421130"/>
            <a:ext cx="5197" cy="221400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7781981" y="2336169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99" name="Straight Arrow Connector 98"/>
          <p:cNvCxnSpPr/>
          <p:nvPr/>
        </p:nvCxnSpPr>
        <p:spPr>
          <a:xfrm>
            <a:off x="4315757" y="3231806"/>
            <a:ext cx="674603" cy="63995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TextBox 102"/>
          <p:cNvSpPr txBox="1"/>
          <p:nvPr/>
        </p:nvSpPr>
        <p:spPr>
          <a:xfrm>
            <a:off x="4288483" y="3408179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879911" y="4407410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722348" y="4407410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</a:p>
        </p:txBody>
      </p:sp>
      <p:sp>
        <p:nvSpPr>
          <p:cNvPr id="106" name="Rounded Rectangle 105"/>
          <p:cNvSpPr/>
          <p:nvPr/>
        </p:nvSpPr>
        <p:spPr>
          <a:xfrm>
            <a:off x="2921474" y="4440877"/>
            <a:ext cx="860614" cy="456287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TextBox 106"/>
          <p:cNvSpPr txBox="1"/>
          <p:nvPr/>
        </p:nvSpPr>
        <p:spPr>
          <a:xfrm>
            <a:off x="3139009" y="4887904"/>
            <a:ext cx="72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317667" y="4407410"/>
            <a:ext cx="1238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64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452457" y="5192139"/>
            <a:ext cx="4049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64 is a cube number.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467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8" grpId="0"/>
      <p:bldP spid="103" grpId="0"/>
      <p:bldP spid="104" grpId="0"/>
      <p:bldP spid="105" grpId="0"/>
      <p:bldP spid="106" grpId="0" animBg="1"/>
      <p:bldP spid="107" grpId="0"/>
      <p:bldP spid="108" grpId="0"/>
      <p:bldP spid="1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07499" y="1269698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7501" y="3257231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7500" y="409822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Cube numbers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07796" y="409822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Square numbers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82125" y="1269698"/>
            <a:ext cx="1737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750378" y="2012838"/>
                <a:ext cx="17379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2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=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0378" y="2012838"/>
                <a:ext cx="1737931" cy="523220"/>
              </a:xfrm>
              <a:prstGeom prst="rect">
                <a:avLst/>
              </a:prstGeom>
              <a:blipFill>
                <a:blip r:embed="rId3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3614731" y="2017474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62338" y="2071507"/>
            <a:ext cx="135732" cy="1357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7376161" y="1715452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961809" y="1715452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204628" y="1742929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90276" y="1742929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604413" y="1747545"/>
            <a:ext cx="189281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7991131" y="1933346"/>
            <a:ext cx="203200" cy="304006"/>
          </a:xfrm>
          <a:prstGeom prst="round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770944" y="1924909"/>
            <a:ext cx="516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17101" y="4374389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881377" y="4396347"/>
            <a:ext cx="135732" cy="13573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8758174" y="2769026"/>
            <a:ext cx="734594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054793" y="29117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98090" y="4247581"/>
            <a:ext cx="5161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23042" y="4387603"/>
            <a:ext cx="3769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“4 cubed is equal to 64”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771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0" grpId="1" animBg="1"/>
      <p:bldP spid="17" grpId="0" animBg="1"/>
      <p:bldP spid="18" grpId="0"/>
      <p:bldP spid="19" grpId="0"/>
      <p:bldP spid="20" grpId="0" animBg="1"/>
      <p:bldP spid="20" grpId="1" animBg="1"/>
      <p:bldP spid="22" grpId="0"/>
      <p:bldP spid="23" grpId="0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1656" y="397457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44499" y="5401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166" y="1802048"/>
            <a:ext cx="1250012" cy="875008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911577" y="1727367"/>
            <a:ext cx="4113627" cy="1145928"/>
          </a:xfrm>
          <a:prstGeom prst="wedgeRoundRectCallout">
            <a:avLst>
              <a:gd name="adj1" fmla="val 66195"/>
              <a:gd name="adj2" fmla="val -846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cubed is equal to 15 because 5 multiplied by 3 is equal to 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96679" y="3207192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81423" y="4458855"/>
                <a:ext cx="29092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5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1423" y="4458855"/>
                <a:ext cx="2909229" cy="523220"/>
              </a:xfrm>
              <a:prstGeom prst="rect">
                <a:avLst/>
              </a:prstGeom>
              <a:blipFill>
                <a:blip r:embed="rId5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4343352" y="3237098"/>
            <a:ext cx="860614" cy="456287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4477925" y="3720733"/>
            <a:ext cx="726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03693" y="3207192"/>
            <a:ext cx="1348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125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61513" y="4495883"/>
            <a:ext cx="1427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125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586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1656" y="397457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844499" y="5401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661360" y="922074"/>
            <a:ext cx="2909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635470" y="3153891"/>
                <a:ext cx="10938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3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470" y="3153891"/>
                <a:ext cx="1093846" cy="523220"/>
              </a:xfrm>
              <a:prstGeom prst="rect">
                <a:avLst/>
              </a:prstGeom>
              <a:blipFill>
                <a:blip r:embed="rId4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3300753" y="3177727"/>
            <a:ext cx="1427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160062" y="1635714"/>
                <a:ext cx="9076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8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  <m:r>
                        <a:rPr lang="en-GB" sz="2800" i="1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dirty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0062" y="1635714"/>
                <a:ext cx="907691" cy="523220"/>
              </a:xfrm>
              <a:prstGeom prst="rect">
                <a:avLst/>
              </a:prstGeom>
              <a:blipFill>
                <a:blip r:embed="rId5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526061" y="3255241"/>
            <a:ext cx="403860" cy="3750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3485410" y="4635665"/>
                <a:ext cx="31330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36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GB" sz="2800">
                            <a:cs typeface="Calibri" panose="020F0502020204030204" pitchFamily="34" charset="0"/>
                          </a:rPr>
                          <m:t>4</m:t>
                        </m:r>
                      </m:e>
                      <m:sup>
                        <m:r>
                          <m:rPr>
                            <m:nor/>
                          </m:rPr>
                          <a:rPr lang="en-GB" sz="2800" baseline="30000">
                            <a:cs typeface="Calibri" panose="020F0502020204030204" pitchFamily="34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5410" y="4635665"/>
                <a:ext cx="3133057" cy="523220"/>
              </a:xfrm>
              <a:prstGeom prst="rect">
                <a:avLst/>
              </a:prstGeom>
              <a:blipFill>
                <a:blip r:embed="rId6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2983894" y="4706239"/>
            <a:ext cx="584417" cy="3750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706361" y="1597398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19694" y="2075324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54921" y="1659550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35554" y="3183179"/>
            <a:ext cx="2208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902961" y="4630081"/>
            <a:ext cx="771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673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allAtOnce"/>
      <p:bldP spid="19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5830031" y="452000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729572" y="420331"/>
                <a:ext cx="9280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1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72" y="420331"/>
                <a:ext cx="928029" cy="523220"/>
              </a:xfrm>
              <a:prstGeom prst="rect">
                <a:avLst/>
              </a:prstGeom>
              <a:blipFill>
                <a:blip r:embed="rId3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729572" y="1421579"/>
                <a:ext cx="9280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3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72" y="1421579"/>
                <a:ext cx="928029" cy="523220"/>
              </a:xfrm>
              <a:prstGeom prst="rect">
                <a:avLst/>
              </a:prstGeom>
              <a:blipFill>
                <a:blip r:embed="rId4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2729572" y="2422827"/>
            <a:ext cx="1499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cs typeface="Calibri" panose="020F0502020204030204" pitchFamily="34" charset="0"/>
              </a:rPr>
              <a:t>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729572" y="3360916"/>
                <a:ext cx="9280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Calibri" panose="020F0502020204030204" pitchFamily="34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GB" sz="2800">
                              <a:cs typeface="Calibri" panose="020F0502020204030204" pitchFamily="34" charset="0"/>
                            </a:rPr>
                            <m:t>6</m:t>
                          </m:r>
                        </m:e>
                        <m:sup>
                          <m:r>
                            <m:rPr>
                              <m:nor/>
                            </m:rPr>
                            <a:rPr lang="en-GB" sz="2800" baseline="30000">
                              <a:cs typeface="Calibri" panose="020F0502020204030204" pitchFamily="34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72" y="3360916"/>
                <a:ext cx="928029" cy="523220"/>
              </a:xfrm>
              <a:prstGeom prst="rect">
                <a:avLst/>
              </a:prstGeom>
              <a:blipFill>
                <a:blip r:embed="rId5"/>
                <a:stretch>
                  <a:fillRect t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2729572" y="4362164"/>
            <a:ext cx="1499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cs typeface="Calibri" panose="020F0502020204030204" pitchFamily="34" charset="0"/>
              </a:rPr>
              <a:t> 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729572" y="5300253"/>
            <a:ext cx="2509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cs typeface="Calibri" panose="020F0502020204030204" pitchFamily="34" charset="0"/>
              </a:rPr>
              <a:t> 1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830030" y="1420794"/>
                <a:ext cx="15484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0030" y="1420794"/>
                <a:ext cx="1548456" cy="523220"/>
              </a:xfrm>
              <a:prstGeom prst="rect">
                <a:avLst/>
              </a:prstGeom>
              <a:blipFill>
                <a:blip r:embed="rId6"/>
                <a:stretch>
                  <a:fillRect l="-787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5830031" y="2389588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830031" y="5295972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830031" y="3358382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830031" y="4327176"/>
            <a:ext cx="752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2891" y="500065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205734" y="6427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68387" y="2044006"/>
            <a:ext cx="24940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calculation to the number.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420647" y="713520"/>
            <a:ext cx="2318604" cy="2761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endCxn id="41" idx="1"/>
          </p:cNvCxnSpPr>
          <p:nvPr/>
        </p:nvCxnSpPr>
        <p:spPr>
          <a:xfrm>
            <a:off x="3535926" y="1598348"/>
            <a:ext cx="2294105" cy="105285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>
            <a:endCxn id="44" idx="1"/>
          </p:cNvCxnSpPr>
          <p:nvPr/>
        </p:nvCxnSpPr>
        <p:spPr>
          <a:xfrm>
            <a:off x="3673656" y="2693282"/>
            <a:ext cx="2156374" cy="18955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endCxn id="40" idx="1"/>
          </p:cNvCxnSpPr>
          <p:nvPr/>
        </p:nvCxnSpPr>
        <p:spPr>
          <a:xfrm flipV="1">
            <a:off x="3458542" y="1682404"/>
            <a:ext cx="2371488" cy="202270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24640" y="4633582"/>
            <a:ext cx="2205391" cy="88565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endCxn id="28" idx="1"/>
          </p:cNvCxnSpPr>
          <p:nvPr/>
        </p:nvCxnSpPr>
        <p:spPr>
          <a:xfrm flipV="1">
            <a:off x="4368806" y="713610"/>
            <a:ext cx="1461224" cy="485042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23106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numbers to their cube numbers.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941F5-3753-4862-B000-B8A3A36988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67816" y="2022618"/>
          <a:ext cx="5056368" cy="2654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5456">
                  <a:extLst>
                    <a:ext uri="{9D8B030D-6E8A-4147-A177-3AD203B41FA5}">
                      <a16:colId xmlns:a16="http://schemas.microsoft.com/office/drawing/2014/main" val="2871260284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2987850337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3534987046"/>
                    </a:ext>
                  </a:extLst>
                </a:gridCol>
              </a:tblGrid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1,331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913933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421972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343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63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4742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numbers to their cube numbers.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1941F5-3753-4862-B000-B8A3A369883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67816" y="2022618"/>
          <a:ext cx="5056368" cy="2654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5456">
                  <a:extLst>
                    <a:ext uri="{9D8B030D-6E8A-4147-A177-3AD203B41FA5}">
                      <a16:colId xmlns:a16="http://schemas.microsoft.com/office/drawing/2014/main" val="2871260284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2987850337"/>
                    </a:ext>
                  </a:extLst>
                </a:gridCol>
                <a:gridCol w="1685456">
                  <a:extLst>
                    <a:ext uri="{9D8B030D-6E8A-4147-A177-3AD203B41FA5}">
                      <a16:colId xmlns:a16="http://schemas.microsoft.com/office/drawing/2014/main" val="3534987046"/>
                    </a:ext>
                  </a:extLst>
                </a:gridCol>
              </a:tblGrid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7³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1,331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913933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11³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64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421972"/>
                  </a:ext>
                </a:extLst>
              </a:tr>
              <a:tr h="884719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4³</a:t>
                      </a:r>
                    </a:p>
                  </a:txBody>
                  <a:tcPr marL="174506" marR="174506" marT="87253" marB="87253" anchor="ctr">
                    <a:lnL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343</a:t>
                      </a:r>
                    </a:p>
                  </a:txBody>
                  <a:tcPr marL="174506" marR="174506" marT="87253" marB="87253" anchor="ctr">
                    <a:lnL w="12700" cmpd="sng">
                      <a:noFill/>
                    </a:lnL>
                    <a:lnR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63481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28C895-E36F-46E8-AEEA-3FBD8E4A9440}"/>
              </a:ext>
            </a:extLst>
          </p:cNvPr>
          <p:cNvCxnSpPr/>
          <p:nvPr/>
        </p:nvCxnSpPr>
        <p:spPr>
          <a:xfrm>
            <a:off x="4752975" y="2476500"/>
            <a:ext cx="2571750" cy="17335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6FF5AF6-0A4C-46E1-B7D9-2A0D8DE49109}"/>
              </a:ext>
            </a:extLst>
          </p:cNvPr>
          <p:cNvCxnSpPr>
            <a:cxnSpLocks/>
          </p:cNvCxnSpPr>
          <p:nvPr/>
        </p:nvCxnSpPr>
        <p:spPr>
          <a:xfrm flipV="1">
            <a:off x="4752975" y="2476500"/>
            <a:ext cx="2571750" cy="8763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1A91142-C4FB-402B-BD35-0057CD83CEE6}"/>
              </a:ext>
            </a:extLst>
          </p:cNvPr>
          <p:cNvCxnSpPr>
            <a:cxnSpLocks/>
          </p:cNvCxnSpPr>
          <p:nvPr/>
        </p:nvCxnSpPr>
        <p:spPr>
          <a:xfrm flipV="1">
            <a:off x="4678261" y="3352802"/>
            <a:ext cx="2646464" cy="8572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26828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F67382-E920-4F9E-83CE-5A4BD27F2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478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4C251E-E1A2-4B30-8CFC-7A64D547842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85EA5F5-4F48-4184-BA2B-5322EA82F3DA}"/>
              </a:ext>
            </a:extLst>
          </p:cNvPr>
          <p:cNvSpPr/>
          <p:nvPr/>
        </p:nvSpPr>
        <p:spPr>
          <a:xfrm>
            <a:off x="5483566" y="1761675"/>
            <a:ext cx="2869203" cy="1780972"/>
          </a:xfrm>
          <a:prstGeom prst="wedgeRoundRectCallout">
            <a:avLst>
              <a:gd name="adj1" fmla="val -64052"/>
              <a:gd name="adj2" fmla="val 226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343 is a cube number.</a:t>
            </a:r>
          </a:p>
        </p:txBody>
      </p:sp>
    </p:spTree>
    <p:extLst>
      <p:ext uri="{BB962C8B-B14F-4D97-AF65-F5344CB8AC3E}">
        <p14:creationId xmlns:p14="http://schemas.microsoft.com/office/powerpoint/2010/main" val="1536510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F67382-E920-4F9E-83CE-5A4BD27F2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478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4C251E-E1A2-4B30-8CFC-7A64D547842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is correct because…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85EA5F5-4F48-4184-BA2B-5322EA82F3DA}"/>
              </a:ext>
            </a:extLst>
          </p:cNvPr>
          <p:cNvSpPr/>
          <p:nvPr/>
        </p:nvSpPr>
        <p:spPr>
          <a:xfrm>
            <a:off x="5483566" y="1761675"/>
            <a:ext cx="2869203" cy="1780972"/>
          </a:xfrm>
          <a:prstGeom prst="wedgeRoundRectCallout">
            <a:avLst>
              <a:gd name="adj1" fmla="val -64052"/>
              <a:gd name="adj2" fmla="val 226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343 is a cube number.</a:t>
            </a:r>
          </a:p>
        </p:txBody>
      </p:sp>
    </p:spTree>
    <p:extLst>
      <p:ext uri="{BB962C8B-B14F-4D97-AF65-F5344CB8AC3E}">
        <p14:creationId xmlns:p14="http://schemas.microsoft.com/office/powerpoint/2010/main" val="31725937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0F67382-E920-4F9E-83CE-5A4BD27F2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34780"/>
            <a:ext cx="8913124" cy="63221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4C251E-E1A2-4B30-8CFC-7A64D5478425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Jamal says,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he correct? Prove it.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Jamal is correct because when the number 7 is multiplied by itself and then by itself again, the product is 343.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F85EA5F5-4F48-4184-BA2B-5322EA82F3DA}"/>
              </a:ext>
            </a:extLst>
          </p:cNvPr>
          <p:cNvSpPr/>
          <p:nvPr/>
        </p:nvSpPr>
        <p:spPr>
          <a:xfrm>
            <a:off x="5483566" y="1761675"/>
            <a:ext cx="2869203" cy="1780972"/>
          </a:xfrm>
          <a:prstGeom prst="wedgeRoundRectCallout">
            <a:avLst>
              <a:gd name="adj1" fmla="val -64052"/>
              <a:gd name="adj2" fmla="val 226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number 343 is a cube number.</a:t>
            </a:r>
          </a:p>
        </p:txBody>
      </p:sp>
    </p:spTree>
    <p:extLst>
      <p:ext uri="{BB962C8B-B14F-4D97-AF65-F5344CB8AC3E}">
        <p14:creationId xmlns:p14="http://schemas.microsoft.com/office/powerpoint/2010/main" val="32229996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6DD7D-D7FE-4E41-BD34-8EECF1EC1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F80CE-0028-4D67-8B99-CD21D604A4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D8B49A-84D4-4E79-8F51-D820AE9C9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3363"/>
            <a:ext cx="10661073" cy="639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4855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39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032551" y="736901"/>
                <a:ext cx="8056280" cy="54613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Here are 3 cards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 each card there is a cube number. Use these calculations to find each number.</a:t>
                </a: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endParaRPr lang="en-GB" sz="6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</a:t>
                </a: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−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                  </a:t>
                </a: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Digit total of C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551" y="736901"/>
                <a:ext cx="8056280" cy="5461303"/>
              </a:xfrm>
              <a:prstGeom prst="rect">
                <a:avLst/>
              </a:prstGeom>
              <a:blipFill>
                <a:blip r:embed="rId3"/>
                <a:stretch>
                  <a:fillRect l="-1513" t="-1228" b="-16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>
            <a:spLocks noChangeAspect="1"/>
          </p:cNvSpPr>
          <p:nvPr/>
        </p:nvSpPr>
        <p:spPr>
          <a:xfrm>
            <a:off x="3501778" y="1427184"/>
            <a:ext cx="1187950" cy="1615612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 cap="flat" cmpd="sng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</a:p>
        </p:txBody>
      </p:sp>
      <p:sp>
        <p:nvSpPr>
          <p:cNvPr id="6" name="Rounded Rectangle 5"/>
          <p:cNvSpPr>
            <a:spLocks noChangeAspect="1"/>
          </p:cNvSpPr>
          <p:nvPr/>
        </p:nvSpPr>
        <p:spPr>
          <a:xfrm>
            <a:off x="5438266" y="1427184"/>
            <a:ext cx="1187950" cy="1615612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 cap="flat" cmpd="sng" algn="ctr">
            <a:solidFill>
              <a:schemeClr val="accent6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7" name="Rounded Rectangle 6"/>
          <p:cNvSpPr>
            <a:spLocks noChangeAspect="1"/>
          </p:cNvSpPr>
          <p:nvPr/>
        </p:nvSpPr>
        <p:spPr>
          <a:xfrm>
            <a:off x="7374754" y="1427184"/>
            <a:ext cx="1187950" cy="1615612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 cap="flat" cmpd="sng" algn="ctr">
            <a:solidFill>
              <a:schemeClr val="accent4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07000"/>
              </a:lnSpc>
              <a:spcAft>
                <a:spcPts val="800"/>
              </a:spcAft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81436247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40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0"/>
            <a:ext cx="8056280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Teddy’s age is a cube number.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Next year his age will be a square number.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old is he now?</a:t>
            </a:r>
          </a:p>
        </p:txBody>
      </p:sp>
    </p:spTree>
    <p:extLst>
      <p:ext uri="{BB962C8B-B14F-4D97-AF65-F5344CB8AC3E}">
        <p14:creationId xmlns:p14="http://schemas.microsoft.com/office/powerpoint/2010/main" val="11459885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5.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multiply by 10 and 100.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A6175E6B-5EA1-4BD2-887C-E7F7238A973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38930085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23B52-51D8-429C-BAEE-74FE8D3FC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57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Maths Meeting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  <a:hlinkClick r:id="rId2"/>
              </a:rPr>
              <a:t>https://uk.ixl.com/math/year-5/interpret-line-graphs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45642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 below</a:t>
            </a: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589C2EE-5D79-471A-BEB9-BC76E87A06F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75999" y="1743700"/>
          <a:ext cx="5276454" cy="3451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8818">
                  <a:extLst>
                    <a:ext uri="{9D8B030D-6E8A-4147-A177-3AD203B41FA5}">
                      <a16:colId xmlns:a16="http://schemas.microsoft.com/office/drawing/2014/main" val="2994447250"/>
                    </a:ext>
                  </a:extLst>
                </a:gridCol>
                <a:gridCol w="1758818">
                  <a:extLst>
                    <a:ext uri="{9D8B030D-6E8A-4147-A177-3AD203B41FA5}">
                      <a16:colId xmlns:a16="http://schemas.microsoft.com/office/drawing/2014/main" val="1432994581"/>
                    </a:ext>
                  </a:extLst>
                </a:gridCol>
                <a:gridCol w="1758818">
                  <a:extLst>
                    <a:ext uri="{9D8B030D-6E8A-4147-A177-3AD203B41FA5}">
                      <a16:colId xmlns:a16="http://schemas.microsoft.com/office/drawing/2014/main" val="2166648047"/>
                    </a:ext>
                  </a:extLst>
                </a:gridCol>
              </a:tblGrid>
              <a:tr h="862788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 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 100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543066"/>
                  </a:ext>
                </a:extLst>
              </a:tr>
              <a:tr h="8627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780994"/>
                  </a:ext>
                </a:extLst>
              </a:tr>
              <a:tr h="8627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1,200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3663"/>
                  </a:ext>
                </a:extLst>
              </a:tr>
              <a:tr h="8627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3,450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970132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B7309D4E-F5E1-4741-9CA5-C62473781FBE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F952E74A-1909-4533-9F0B-222B3724076F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056543A-6B9A-44B9-8598-E7460F0605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4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table below</a:t>
            </a:r>
            <a:r>
              <a:rPr lang="en-GB" sz="2000" b="1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AE35964-E873-4005-A7DC-F215844720E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75999" y="1743700"/>
          <a:ext cx="5276454" cy="3451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8818">
                  <a:extLst>
                    <a:ext uri="{9D8B030D-6E8A-4147-A177-3AD203B41FA5}">
                      <a16:colId xmlns:a16="http://schemas.microsoft.com/office/drawing/2014/main" val="2994447250"/>
                    </a:ext>
                  </a:extLst>
                </a:gridCol>
                <a:gridCol w="1758818">
                  <a:extLst>
                    <a:ext uri="{9D8B030D-6E8A-4147-A177-3AD203B41FA5}">
                      <a16:colId xmlns:a16="http://schemas.microsoft.com/office/drawing/2014/main" val="1432994581"/>
                    </a:ext>
                  </a:extLst>
                </a:gridCol>
                <a:gridCol w="1758818">
                  <a:extLst>
                    <a:ext uri="{9D8B030D-6E8A-4147-A177-3AD203B41FA5}">
                      <a16:colId xmlns:a16="http://schemas.microsoft.com/office/drawing/2014/main" val="2166648047"/>
                    </a:ext>
                  </a:extLst>
                </a:gridCol>
              </a:tblGrid>
              <a:tr h="862788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 10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 100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543066"/>
                  </a:ext>
                </a:extLst>
              </a:tr>
              <a:tr h="8627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6780994"/>
                  </a:ext>
                </a:extLst>
              </a:tr>
              <a:tr h="8627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1,200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9393663"/>
                  </a:ext>
                </a:extLst>
              </a:tr>
              <a:tr h="862788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345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3,450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34,500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7970132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D54832F8-0A29-44C5-B9D6-88B0E76751F0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A8C66184-8348-4AAF-A69D-D81C0B979B65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868E31C-68F4-4C7C-AF2D-1EC81E3B1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500716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number shown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4,704</a:t>
            </a: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Multiply the number by 100. Record your answer in the place value chart below.</a:t>
            </a:r>
          </a:p>
          <a:p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B53CD3C-FCFC-4FC4-A4A2-8DB0BB5ECDF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8796" y="2949995"/>
          <a:ext cx="7254408" cy="2413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44">
                  <a:extLst>
                    <a:ext uri="{9D8B030D-6E8A-4147-A177-3AD203B41FA5}">
                      <a16:colId xmlns:a16="http://schemas.microsoft.com/office/drawing/2014/main" val="119065527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6935648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3136927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93612470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37037985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07620773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7758442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383436"/>
                  </a:ext>
                </a:extLst>
              </a:tr>
              <a:tr h="190440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942061"/>
                  </a:ext>
                </a:extLst>
              </a:tr>
            </a:tbl>
          </a:graphicData>
        </a:graphic>
      </p:graphicFrame>
      <p:grpSp>
        <p:nvGrpSpPr>
          <p:cNvPr id="9" name="Group 8">
            <a:extLst>
              <a:ext uri="{FF2B5EF4-FFF2-40B4-BE49-F238E27FC236}">
                <a16:creationId xmlns:a16="http://schemas.microsoft.com/office/drawing/2014/main" id="{EB0EF950-ED30-4917-854F-303BF072702C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BB3DA665-D02B-4EE3-997E-B53A7339D6FC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5C60613-D162-4DC2-B7C9-42BA6B41AC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number shown below.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4,704</a:t>
            </a:r>
          </a:p>
          <a:p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Multiply the number by 100. Record your answer in the place value chart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470,400</a:t>
            </a:r>
          </a:p>
          <a:p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292C8F3-006A-4741-8B70-01D93548BF4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8796" y="2949995"/>
          <a:ext cx="7254408" cy="24143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44">
                  <a:extLst>
                    <a:ext uri="{9D8B030D-6E8A-4147-A177-3AD203B41FA5}">
                      <a16:colId xmlns:a16="http://schemas.microsoft.com/office/drawing/2014/main" val="119065527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6935648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3136927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93612470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37037985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07620773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7758442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383436"/>
                  </a:ext>
                </a:extLst>
              </a:tr>
              <a:tr h="848861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accent5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 </a:t>
                      </a:r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accent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942061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6B934D99-1100-4195-89DF-60C0207E743F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8E2A9BF3-7757-4099-AAE8-4A5F1E39E8DF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2" name="Picture 11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6AC589F-B235-4269-AA75-169F65743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025829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answer to the following calculation.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4,912 x 1,000 =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7E538E2-FE54-4A09-A89B-3057591871F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17908" y="4765223"/>
          <a:ext cx="5556184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3384">
                  <a:extLst>
                    <a:ext uri="{9D8B030D-6E8A-4147-A177-3AD203B41FA5}">
                      <a16:colId xmlns:a16="http://schemas.microsoft.com/office/drawing/2014/main" val="270215840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2627521605"/>
                    </a:ext>
                  </a:extLst>
                </a:gridCol>
                <a:gridCol w="1543384">
                  <a:extLst>
                    <a:ext uri="{9D8B030D-6E8A-4147-A177-3AD203B41FA5}">
                      <a16:colId xmlns:a16="http://schemas.microsoft.com/office/drawing/2014/main" val="1511366267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280847396"/>
                    </a:ext>
                  </a:extLst>
                </a:gridCol>
                <a:gridCol w="1543384">
                  <a:extLst>
                    <a:ext uri="{9D8B030D-6E8A-4147-A177-3AD203B41FA5}">
                      <a16:colId xmlns:a16="http://schemas.microsoft.com/office/drawing/2014/main" val="381488896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491,200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4,921,000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4,912,000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2563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ADA3828-67AB-4060-8AC7-D76EED903CB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8796" y="1969335"/>
          <a:ext cx="7254408" cy="2413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44">
                  <a:extLst>
                    <a:ext uri="{9D8B030D-6E8A-4147-A177-3AD203B41FA5}">
                      <a16:colId xmlns:a16="http://schemas.microsoft.com/office/drawing/2014/main" val="119065527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6935648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3136927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93612470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37037985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07620773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7758442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383436"/>
                  </a:ext>
                </a:extLst>
              </a:tr>
              <a:tr h="1904400"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  <a:sym typeface="Wingdings" panose="05000000000000000000" pitchFamily="2" charset="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942061"/>
                  </a:ext>
                </a:extLst>
              </a:tr>
            </a:tbl>
          </a:graphicData>
        </a:graphic>
      </p:graphicFrame>
      <p:grpSp>
        <p:nvGrpSpPr>
          <p:cNvPr id="10" name="Group 9">
            <a:extLst>
              <a:ext uri="{FF2B5EF4-FFF2-40B4-BE49-F238E27FC236}">
                <a16:creationId xmlns:a16="http://schemas.microsoft.com/office/drawing/2014/main" id="{C7038007-8379-4F02-ACF8-27796ED3673F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8369DA9B-AB0B-42B4-84CC-7D061CC129CB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C099CB3-C370-42E4-B08A-68F1DC899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87684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correct answer to the following calculation.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4,912 x 1,000 =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7E538E2-FE54-4A09-A89B-3057591871F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17908" y="4765223"/>
          <a:ext cx="5556184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3384">
                  <a:extLst>
                    <a:ext uri="{9D8B030D-6E8A-4147-A177-3AD203B41FA5}">
                      <a16:colId xmlns:a16="http://schemas.microsoft.com/office/drawing/2014/main" val="2702158406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2627521605"/>
                    </a:ext>
                  </a:extLst>
                </a:gridCol>
                <a:gridCol w="1543384">
                  <a:extLst>
                    <a:ext uri="{9D8B030D-6E8A-4147-A177-3AD203B41FA5}">
                      <a16:colId xmlns:a16="http://schemas.microsoft.com/office/drawing/2014/main" val="1511366267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1280847396"/>
                    </a:ext>
                  </a:extLst>
                </a:gridCol>
                <a:gridCol w="1543384">
                  <a:extLst>
                    <a:ext uri="{9D8B030D-6E8A-4147-A177-3AD203B41FA5}">
                      <a16:colId xmlns:a16="http://schemas.microsoft.com/office/drawing/2014/main" val="381488896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491,200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4,921,000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4,912,000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2563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ADA3828-67AB-4060-8AC7-D76EED903CB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68796" y="1969335"/>
          <a:ext cx="7254408" cy="2413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6344">
                  <a:extLst>
                    <a:ext uri="{9D8B030D-6E8A-4147-A177-3AD203B41FA5}">
                      <a16:colId xmlns:a16="http://schemas.microsoft.com/office/drawing/2014/main" val="119065527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69356480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3136927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1936124705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37037985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3076207733"/>
                    </a:ext>
                  </a:extLst>
                </a:gridCol>
                <a:gridCol w="1036344">
                  <a:extLst>
                    <a:ext uri="{9D8B030D-6E8A-4147-A177-3AD203B41FA5}">
                      <a16:colId xmlns:a16="http://schemas.microsoft.com/office/drawing/2014/main" val="2277584425"/>
                    </a:ext>
                  </a:extLst>
                </a:gridCol>
              </a:tblGrid>
              <a:tr h="50931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 err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TTh</a:t>
                      </a:r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383436"/>
                  </a:ext>
                </a:extLst>
              </a:tr>
              <a:tr h="19044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7942061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E49EB07A-F4CC-428C-8D39-347067C6E386}"/>
              </a:ext>
            </a:extLst>
          </p:cNvPr>
          <p:cNvSpPr/>
          <p:nvPr/>
        </p:nvSpPr>
        <p:spPr>
          <a:xfrm>
            <a:off x="6997148" y="4505740"/>
            <a:ext cx="2205257" cy="12192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BC5827D-9AD3-448D-AE01-75C0B61021BB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1" name="TextBox 8">
              <a:extLst>
                <a:ext uri="{FF2B5EF4-FFF2-40B4-BE49-F238E27FC236}">
                  <a16:creationId xmlns:a16="http://schemas.microsoft.com/office/drawing/2014/main" id="{376DAE52-B1A7-43EE-8EFA-E50DD866C419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2F4E4615-9D59-4A1C-A551-8E37BBBE53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040144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calculations.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5395A7F-2112-4762-BEBC-F19B87FDCA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064" y="1588147"/>
          <a:ext cx="4541824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3731">
                  <a:extLst>
                    <a:ext uri="{9D8B030D-6E8A-4147-A177-3AD203B41FA5}">
                      <a16:colId xmlns:a16="http://schemas.microsoft.com/office/drawing/2014/main" val="3658743792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647483058"/>
                    </a:ext>
                  </a:extLst>
                </a:gridCol>
                <a:gridCol w="1311877">
                  <a:extLst>
                    <a:ext uri="{9D8B030D-6E8A-4147-A177-3AD203B41FA5}">
                      <a16:colId xmlns:a16="http://schemas.microsoft.com/office/drawing/2014/main" val="2497521857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2110176216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val="3334936235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7,508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4673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DFD597D-B7FC-4589-A3F9-D916BAE514C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86225" y="4242824"/>
          <a:ext cx="4618992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3731">
                  <a:extLst>
                    <a:ext uri="{9D8B030D-6E8A-4147-A177-3AD203B41FA5}">
                      <a16:colId xmlns:a16="http://schemas.microsoft.com/office/drawing/2014/main" val="3658743792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647483058"/>
                    </a:ext>
                  </a:extLst>
                </a:gridCol>
                <a:gridCol w="1311877">
                  <a:extLst>
                    <a:ext uri="{9D8B030D-6E8A-4147-A177-3AD203B41FA5}">
                      <a16:colId xmlns:a16="http://schemas.microsoft.com/office/drawing/2014/main" val="2497521857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2110176216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3334936235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9,172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1,000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467384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B2EF15D1-61FD-432E-BA76-4969C9052A0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81977" y="2915486"/>
          <a:ext cx="5223240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877">
                  <a:extLst>
                    <a:ext uri="{9D8B030D-6E8A-4147-A177-3AD203B41FA5}">
                      <a16:colId xmlns:a16="http://schemas.microsoft.com/office/drawing/2014/main" val="3658743792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647483058"/>
                    </a:ext>
                  </a:extLst>
                </a:gridCol>
                <a:gridCol w="1311877">
                  <a:extLst>
                    <a:ext uri="{9D8B030D-6E8A-4147-A177-3AD203B41FA5}">
                      <a16:colId xmlns:a16="http://schemas.microsoft.com/office/drawing/2014/main" val="2497521857"/>
                    </a:ext>
                  </a:extLst>
                </a:gridCol>
                <a:gridCol w="446467">
                  <a:extLst>
                    <a:ext uri="{9D8B030D-6E8A-4147-A177-3AD203B41FA5}">
                      <a16:colId xmlns:a16="http://schemas.microsoft.com/office/drawing/2014/main" val="2110176216"/>
                    </a:ext>
                  </a:extLst>
                </a:gridCol>
                <a:gridCol w="1767173">
                  <a:extLst>
                    <a:ext uri="{9D8B030D-6E8A-4147-A177-3AD203B41FA5}">
                      <a16:colId xmlns:a16="http://schemas.microsoft.com/office/drawing/2014/main" val="3334936235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42,610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67384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241796CC-561B-4105-ACAE-C107EC388E1A}"/>
              </a:ext>
            </a:extLst>
          </p:cNvPr>
          <p:cNvGrpSpPr/>
          <p:nvPr/>
        </p:nvGrpSpPr>
        <p:grpSpPr>
          <a:xfrm>
            <a:off x="3503535" y="1600668"/>
            <a:ext cx="694524" cy="3042783"/>
            <a:chOff x="3654547" y="5470589"/>
            <a:chExt cx="324000" cy="1717572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52169BE-F96F-4AD5-B844-DD376E8CA118}"/>
                </a:ext>
              </a:extLst>
            </p:cNvPr>
            <p:cNvSpPr txBox="1"/>
            <p:nvPr/>
          </p:nvSpPr>
          <p:spPr>
            <a:xfrm>
              <a:off x="3654547" y="5470589"/>
              <a:ext cx="324000" cy="2160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A.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8A1DE69-0E94-4463-B9F1-53F5EE05EECE}"/>
                </a:ext>
              </a:extLst>
            </p:cNvPr>
            <p:cNvSpPr txBox="1"/>
            <p:nvPr/>
          </p:nvSpPr>
          <p:spPr>
            <a:xfrm>
              <a:off x="3654547" y="6257220"/>
              <a:ext cx="324000" cy="2160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B.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129C66F-862A-480D-AE06-D4DE2A0E06FD}"/>
                </a:ext>
              </a:extLst>
            </p:cNvPr>
            <p:cNvSpPr txBox="1"/>
            <p:nvPr/>
          </p:nvSpPr>
          <p:spPr>
            <a:xfrm>
              <a:off x="3654547" y="6972161"/>
              <a:ext cx="324000" cy="2160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C.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0585590-B003-4341-A6B0-247AF99AD9C1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A026BB3F-6209-45C6-B9A2-A5DA040F6592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467AB100-C125-45E4-9C76-3FA65663F8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45039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calculations.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5395A7F-2112-4762-BEBC-F19B87FDCA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15064" y="1588147"/>
          <a:ext cx="4541824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3731">
                  <a:extLst>
                    <a:ext uri="{9D8B030D-6E8A-4147-A177-3AD203B41FA5}">
                      <a16:colId xmlns:a16="http://schemas.microsoft.com/office/drawing/2014/main" val="3658743792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647483058"/>
                    </a:ext>
                  </a:extLst>
                </a:gridCol>
                <a:gridCol w="1311877">
                  <a:extLst>
                    <a:ext uri="{9D8B030D-6E8A-4147-A177-3AD203B41FA5}">
                      <a16:colId xmlns:a16="http://schemas.microsoft.com/office/drawing/2014/main" val="2497521857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2110176216"/>
                    </a:ext>
                  </a:extLst>
                </a:gridCol>
                <a:gridCol w="694524">
                  <a:extLst>
                    <a:ext uri="{9D8B030D-6E8A-4147-A177-3AD203B41FA5}">
                      <a16:colId xmlns:a16="http://schemas.microsoft.com/office/drawing/2014/main" val="3334936235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750,800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7,508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467384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DFD597D-B7FC-4589-A3F9-D916BAE514C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86225" y="4242824"/>
          <a:ext cx="4618992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3731">
                  <a:extLst>
                    <a:ext uri="{9D8B030D-6E8A-4147-A177-3AD203B41FA5}">
                      <a16:colId xmlns:a16="http://schemas.microsoft.com/office/drawing/2014/main" val="3658743792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647483058"/>
                    </a:ext>
                  </a:extLst>
                </a:gridCol>
                <a:gridCol w="1311877">
                  <a:extLst>
                    <a:ext uri="{9D8B030D-6E8A-4147-A177-3AD203B41FA5}">
                      <a16:colId xmlns:a16="http://schemas.microsoft.com/office/drawing/2014/main" val="2497521857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2110176216"/>
                    </a:ext>
                  </a:extLst>
                </a:gridCol>
                <a:gridCol w="771692">
                  <a:extLst>
                    <a:ext uri="{9D8B030D-6E8A-4147-A177-3AD203B41FA5}">
                      <a16:colId xmlns:a16="http://schemas.microsoft.com/office/drawing/2014/main" val="3334936235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9,172,000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9,172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1,000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4467384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B2EF15D1-61FD-432E-BA76-4969C9052A0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81977" y="2915486"/>
          <a:ext cx="5223240" cy="6945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877">
                  <a:extLst>
                    <a:ext uri="{9D8B030D-6E8A-4147-A177-3AD203B41FA5}">
                      <a16:colId xmlns:a16="http://schemas.microsoft.com/office/drawing/2014/main" val="3658743792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647483058"/>
                    </a:ext>
                  </a:extLst>
                </a:gridCol>
                <a:gridCol w="1311877">
                  <a:extLst>
                    <a:ext uri="{9D8B030D-6E8A-4147-A177-3AD203B41FA5}">
                      <a16:colId xmlns:a16="http://schemas.microsoft.com/office/drawing/2014/main" val="2497521857"/>
                    </a:ext>
                  </a:extLst>
                </a:gridCol>
                <a:gridCol w="446467">
                  <a:extLst>
                    <a:ext uri="{9D8B030D-6E8A-4147-A177-3AD203B41FA5}">
                      <a16:colId xmlns:a16="http://schemas.microsoft.com/office/drawing/2014/main" val="2110176216"/>
                    </a:ext>
                  </a:extLst>
                </a:gridCol>
                <a:gridCol w="1767173">
                  <a:extLst>
                    <a:ext uri="{9D8B030D-6E8A-4147-A177-3AD203B41FA5}">
                      <a16:colId xmlns:a16="http://schemas.microsoft.com/office/drawing/2014/main" val="3334936235"/>
                    </a:ext>
                  </a:extLst>
                </a:gridCol>
              </a:tblGrid>
              <a:tr h="694524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42,610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426,100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67384"/>
                  </a:ext>
                </a:extLst>
              </a:tr>
            </a:tbl>
          </a:graphicData>
        </a:graphic>
      </p:graphicFrame>
      <p:grpSp>
        <p:nvGrpSpPr>
          <p:cNvPr id="21" name="Group 20">
            <a:extLst>
              <a:ext uri="{FF2B5EF4-FFF2-40B4-BE49-F238E27FC236}">
                <a16:creationId xmlns:a16="http://schemas.microsoft.com/office/drawing/2014/main" id="{241796CC-561B-4105-ACAE-C107EC388E1A}"/>
              </a:ext>
            </a:extLst>
          </p:cNvPr>
          <p:cNvGrpSpPr/>
          <p:nvPr/>
        </p:nvGrpSpPr>
        <p:grpSpPr>
          <a:xfrm>
            <a:off x="3503535" y="1600668"/>
            <a:ext cx="694524" cy="3042783"/>
            <a:chOff x="3654547" y="5470589"/>
            <a:chExt cx="324000" cy="1717572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52169BE-F96F-4AD5-B844-DD376E8CA118}"/>
                </a:ext>
              </a:extLst>
            </p:cNvPr>
            <p:cNvSpPr txBox="1"/>
            <p:nvPr/>
          </p:nvSpPr>
          <p:spPr>
            <a:xfrm>
              <a:off x="3654547" y="5470589"/>
              <a:ext cx="324000" cy="2160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A.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8A1DE69-0E94-4463-B9F1-53F5EE05EECE}"/>
                </a:ext>
              </a:extLst>
            </p:cNvPr>
            <p:cNvSpPr txBox="1"/>
            <p:nvPr/>
          </p:nvSpPr>
          <p:spPr>
            <a:xfrm>
              <a:off x="3654547" y="6257220"/>
              <a:ext cx="324000" cy="2160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B.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129C66F-862A-480D-AE06-D4DE2A0E06FD}"/>
                </a:ext>
              </a:extLst>
            </p:cNvPr>
            <p:cNvSpPr txBox="1"/>
            <p:nvPr/>
          </p:nvSpPr>
          <p:spPr>
            <a:xfrm>
              <a:off x="3654547" y="6972161"/>
              <a:ext cx="324000" cy="2160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lang="en-GB" sz="2400" b="1" dirty="0">
                  <a:latin typeface="Century Gothic" panose="020B0502020202020204" pitchFamily="34" charset="0"/>
                </a:rPr>
                <a:t>C.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54E2C97-46FB-4A7A-9FCA-2CF84C7000B2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id="{0FD2E797-36AF-4A5C-83F3-E8EF187C5D0A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A0E1955-9721-4793-9AB7-62B2339BD7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406522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Esther is matching calculations where numbers have been multiplied by either 10, 100 or 1,000 but she’s jumbled up her cards. Find the matching pairs.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does not belong?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FA41B9-F49C-4FCC-A505-670870327AB7}"/>
              </a:ext>
            </a:extLst>
          </p:cNvPr>
          <p:cNvGrpSpPr/>
          <p:nvPr/>
        </p:nvGrpSpPr>
        <p:grpSpPr>
          <a:xfrm>
            <a:off x="3492516" y="1964995"/>
            <a:ext cx="5206968" cy="2502376"/>
            <a:chOff x="7344229" y="5878286"/>
            <a:chExt cx="2671997" cy="1412525"/>
          </a:xfrm>
          <a:solidFill>
            <a:schemeClr val="bg1"/>
          </a:solidFill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E471AA3C-F7F6-450C-B053-2440E32091CF}"/>
                </a:ext>
              </a:extLst>
            </p:cNvPr>
            <p:cNvSpPr/>
            <p:nvPr/>
          </p:nvSpPr>
          <p:spPr>
            <a:xfrm>
              <a:off x="7344229" y="5878286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A. 45,260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CA8C9AA-3657-4383-9CED-2E5D8DD79120}"/>
                </a:ext>
              </a:extLst>
            </p:cNvPr>
            <p:cNvSpPr/>
            <p:nvPr/>
          </p:nvSpPr>
          <p:spPr>
            <a:xfrm>
              <a:off x="8869598" y="5878286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B. 4,562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904FBD7-7A1C-46AB-AB65-59983B4777B1}"/>
                </a:ext>
              </a:extLst>
            </p:cNvPr>
            <p:cNvSpPr/>
            <p:nvPr/>
          </p:nvSpPr>
          <p:spPr>
            <a:xfrm>
              <a:off x="7344229" y="6905634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D. 4,526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CEA9D74A-6760-4DB0-A3FA-5A2F13B0F427}"/>
                </a:ext>
              </a:extLst>
            </p:cNvPr>
            <p:cNvSpPr/>
            <p:nvPr/>
          </p:nvSpPr>
          <p:spPr>
            <a:xfrm>
              <a:off x="8869598" y="6905634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E. 5,454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38E73F0F-F7D2-4D6E-9310-940586F8D124}"/>
                </a:ext>
              </a:extLst>
            </p:cNvPr>
            <p:cNvSpPr/>
            <p:nvPr/>
          </p:nvSpPr>
          <p:spPr>
            <a:xfrm>
              <a:off x="8106229" y="6391960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C. 5,454,000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41D588B-ADD0-427A-9239-36DC4FD97A1D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C97A26DE-CF52-4DA8-9D94-A3A81B9608FA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5BB7FF6-715E-46E8-9B69-0554ACF578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40445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Esther is making calculations where numbers have been multiplied by either 10, 100 or 1,000 but she’s jumbled up her cards. Find the matching pairs.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does not belong?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 is the odd one out because…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FA41B9-F49C-4FCC-A505-670870327AB7}"/>
              </a:ext>
            </a:extLst>
          </p:cNvPr>
          <p:cNvGrpSpPr/>
          <p:nvPr/>
        </p:nvGrpSpPr>
        <p:grpSpPr>
          <a:xfrm>
            <a:off x="3492516" y="1964995"/>
            <a:ext cx="5206968" cy="2502376"/>
            <a:chOff x="7344229" y="5878286"/>
            <a:chExt cx="2671997" cy="1412525"/>
          </a:xfrm>
          <a:solidFill>
            <a:schemeClr val="bg1"/>
          </a:solidFill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E471AA3C-F7F6-450C-B053-2440E32091CF}"/>
                </a:ext>
              </a:extLst>
            </p:cNvPr>
            <p:cNvSpPr/>
            <p:nvPr/>
          </p:nvSpPr>
          <p:spPr>
            <a:xfrm>
              <a:off x="7344229" y="5878286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A. 45,260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CA8C9AA-3657-4383-9CED-2E5D8DD79120}"/>
                </a:ext>
              </a:extLst>
            </p:cNvPr>
            <p:cNvSpPr/>
            <p:nvPr/>
          </p:nvSpPr>
          <p:spPr>
            <a:xfrm>
              <a:off x="8869598" y="5878286"/>
              <a:ext cx="1146628" cy="385177"/>
            </a:xfrm>
            <a:prstGeom prst="roundRect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B. 4,562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904FBD7-7A1C-46AB-AB65-59983B4777B1}"/>
                </a:ext>
              </a:extLst>
            </p:cNvPr>
            <p:cNvSpPr/>
            <p:nvPr/>
          </p:nvSpPr>
          <p:spPr>
            <a:xfrm>
              <a:off x="7344229" y="6905634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D. 4,526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CEA9D74A-6760-4DB0-A3FA-5A2F13B0F427}"/>
                </a:ext>
              </a:extLst>
            </p:cNvPr>
            <p:cNvSpPr/>
            <p:nvPr/>
          </p:nvSpPr>
          <p:spPr>
            <a:xfrm>
              <a:off x="8869598" y="6905634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E. 5,454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38E73F0F-F7D2-4D6E-9310-940586F8D124}"/>
                </a:ext>
              </a:extLst>
            </p:cNvPr>
            <p:cNvSpPr/>
            <p:nvPr/>
          </p:nvSpPr>
          <p:spPr>
            <a:xfrm>
              <a:off x="8106229" y="6391960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C. 5,454,000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4F603BA-F185-4F17-A7C2-078330E514F2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24" name="TextBox 8">
              <a:extLst>
                <a:ext uri="{FF2B5EF4-FFF2-40B4-BE49-F238E27FC236}">
                  <a16:creationId xmlns:a16="http://schemas.microsoft.com/office/drawing/2014/main" id="{816DB7EB-F3C2-4893-A6F3-A0A22C6ED2EB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25" name="Picture 24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D16E083-51D9-4DE4-9508-A58C84A39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5537380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43033" y="6454318"/>
            <a:ext cx="1236488" cy="403587"/>
            <a:chOff x="27579" y="6454317"/>
            <a:chExt cx="1236488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27579" y="6688627"/>
              <a:ext cx="1236488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Esther is making calculations where numbers have been multiplied by either 10, 100 or 1,000 but she’s jumbled up her cards. Find the matching pairs.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number does not belong?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Convince me.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is the odd one out because 4,526 x 10 = 45,260 and 5,454 x 1,000 = 5,454,000</a:t>
            </a:r>
          </a:p>
          <a:p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5FA41B9-F49C-4FCC-A505-670870327AB7}"/>
              </a:ext>
            </a:extLst>
          </p:cNvPr>
          <p:cNvGrpSpPr/>
          <p:nvPr/>
        </p:nvGrpSpPr>
        <p:grpSpPr>
          <a:xfrm>
            <a:off x="3492516" y="1964995"/>
            <a:ext cx="5206968" cy="2502376"/>
            <a:chOff x="7344229" y="5878286"/>
            <a:chExt cx="2671997" cy="1412525"/>
          </a:xfrm>
          <a:solidFill>
            <a:schemeClr val="bg1"/>
          </a:solidFill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E471AA3C-F7F6-450C-B053-2440E32091CF}"/>
                </a:ext>
              </a:extLst>
            </p:cNvPr>
            <p:cNvSpPr/>
            <p:nvPr/>
          </p:nvSpPr>
          <p:spPr>
            <a:xfrm>
              <a:off x="7344229" y="5878286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A. 45,260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CCA8C9AA-3657-4383-9CED-2E5D8DD79120}"/>
                </a:ext>
              </a:extLst>
            </p:cNvPr>
            <p:cNvSpPr/>
            <p:nvPr/>
          </p:nvSpPr>
          <p:spPr>
            <a:xfrm>
              <a:off x="8869598" y="5878286"/>
              <a:ext cx="1146628" cy="385177"/>
            </a:xfrm>
            <a:prstGeom prst="roundRect">
              <a:avLst/>
            </a:prstGeom>
            <a:grp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B. 4,562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904FBD7-7A1C-46AB-AB65-59983B4777B1}"/>
                </a:ext>
              </a:extLst>
            </p:cNvPr>
            <p:cNvSpPr/>
            <p:nvPr/>
          </p:nvSpPr>
          <p:spPr>
            <a:xfrm>
              <a:off x="7344229" y="6905634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D. 4,526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CEA9D74A-6760-4DB0-A3FA-5A2F13B0F427}"/>
                </a:ext>
              </a:extLst>
            </p:cNvPr>
            <p:cNvSpPr/>
            <p:nvPr/>
          </p:nvSpPr>
          <p:spPr>
            <a:xfrm>
              <a:off x="8869598" y="6905634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E. 5,454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38E73F0F-F7D2-4D6E-9310-940586F8D124}"/>
                </a:ext>
              </a:extLst>
            </p:cNvPr>
            <p:cNvSpPr/>
            <p:nvPr/>
          </p:nvSpPr>
          <p:spPr>
            <a:xfrm>
              <a:off x="8106229" y="6391960"/>
              <a:ext cx="1146628" cy="385177"/>
            </a:xfrm>
            <a:prstGeom prst="roundRect">
              <a:avLst/>
            </a:prstGeom>
            <a:grpFill/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</a:rPr>
                <a:t>C. 5,454,000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30034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95913-6A17-46C3-A436-6448A697F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4CE89-D0A1-484B-A5C4-F4DDEC675D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5790CC-931C-4852-8B48-40099BD59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690" y="143204"/>
            <a:ext cx="9900620" cy="657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01660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55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1"/>
            <a:ext cx="8056280" cy="4396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Jack is thinking of a 3-digit number.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he multiplies his number by 100, the ten thousands and hundreds digit are the same.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sum of the digits is 10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number could Jack be thinking of?</a:t>
            </a:r>
          </a:p>
        </p:txBody>
      </p:sp>
    </p:spTree>
    <p:extLst>
      <p:ext uri="{BB962C8B-B14F-4D97-AF65-F5344CB8AC3E}">
        <p14:creationId xmlns:p14="http://schemas.microsoft.com/office/powerpoint/2010/main" val="292349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AFAD925-1176-41DE-8D6A-5F9D6A4E36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9A3488-5F30-4EE5-8A63-66C773D5117D}"/>
              </a:ext>
            </a:extLst>
          </p:cNvPr>
          <p:cNvSpPr/>
          <p:nvPr/>
        </p:nvSpPr>
        <p:spPr>
          <a:xfrm>
            <a:off x="888642" y="0"/>
            <a:ext cx="1063795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6CDB1ED-95A5-4E80-BD69-AD489C68907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0" y="0"/>
          <a:ext cx="12192001" cy="676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0087">
                  <a:extLst>
                    <a:ext uri="{9D8B030D-6E8A-4147-A177-3AD203B41FA5}">
                      <a16:colId xmlns:a16="http://schemas.microsoft.com/office/drawing/2014/main" val="225208795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358717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88895513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62271522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66699797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1925234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893945414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77863429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0810335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36752055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585039450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413280617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56338177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86502406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084542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202421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919338951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43206778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1488484838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041194237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291607809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3199764893"/>
                    </a:ext>
                  </a:extLst>
                </a:gridCol>
                <a:gridCol w="530087">
                  <a:extLst>
                    <a:ext uri="{9D8B030D-6E8A-4147-A177-3AD203B41FA5}">
                      <a16:colId xmlns:a16="http://schemas.microsoft.com/office/drawing/2014/main" val="2131874216"/>
                    </a:ext>
                  </a:extLst>
                </a:gridCol>
              </a:tblGrid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00170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26506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96681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628633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069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5191065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289606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135932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7912464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2279926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9736650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439959"/>
                  </a:ext>
                </a:extLst>
              </a:tr>
              <a:tr h="52007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0322696"/>
                  </a:ext>
                </a:extLst>
              </a:tr>
            </a:tbl>
          </a:graphicData>
        </a:graphic>
      </p:graphicFrame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8D65DDA-74F1-4264-9D0D-DD5EF39A217D}"/>
              </a:ext>
            </a:extLst>
          </p:cNvPr>
          <p:cNvCxnSpPr/>
          <p:nvPr/>
        </p:nvCxnSpPr>
        <p:spPr>
          <a:xfrm>
            <a:off x="1626055" y="0"/>
            <a:ext cx="0" cy="69494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C194CFE-ED63-4631-B4BD-C96A339C708D}"/>
              </a:ext>
            </a:extLst>
          </p:cNvPr>
          <p:cNvSpPr txBox="1"/>
          <p:nvPr/>
        </p:nvSpPr>
        <p:spPr>
          <a:xfrm>
            <a:off x="1626055" y="458430"/>
            <a:ext cx="5100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XCCW Joined 7a" panose="03050602040000000000" pitchFamily="66" charset="0"/>
              </a:rPr>
              <a:t>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6.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1.2</a:t>
            </a:r>
            <a:r>
              <a:rPr lang="en-GB" sz="1000" b="1" u="sng" dirty="0">
                <a:latin typeface="XCCW Joined 7a" panose="03050602040000000000" pitchFamily="66" charset="0"/>
              </a:rPr>
              <a:t> </a:t>
            </a:r>
            <a:r>
              <a:rPr lang="en-GB" sz="4000" b="1" u="sng" dirty="0">
                <a:latin typeface="XCCW Joined 7a" panose="03050602040000000000" pitchFamily="66" charset="0"/>
              </a:rPr>
              <a:t>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9CE01A-345B-4DA8-8F73-41BABE6F0CBD}"/>
              </a:ext>
            </a:extLst>
          </p:cNvPr>
          <p:cNvSpPr txBox="1"/>
          <p:nvPr/>
        </p:nvSpPr>
        <p:spPr>
          <a:xfrm>
            <a:off x="110837" y="1466226"/>
            <a:ext cx="12081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LO: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5CEE2B-92D0-4CAC-B7DC-5EEF5E747D01}"/>
              </a:ext>
            </a:extLst>
          </p:cNvPr>
          <p:cNvSpPr txBox="1"/>
          <p:nvPr/>
        </p:nvSpPr>
        <p:spPr>
          <a:xfrm>
            <a:off x="1829201" y="1466226"/>
            <a:ext cx="100025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u="sng" dirty="0">
                <a:latin typeface="XCCW Joined 7a" panose="03050602040000000000" pitchFamily="66" charset="0"/>
              </a:rPr>
              <a:t>To multiply by 10, 100 and 1000.</a:t>
            </a:r>
            <a:endParaRPr lang="en-GB" sz="5000" dirty="0"/>
          </a:p>
        </p:txBody>
      </p:sp>
      <p:sp>
        <p:nvSpPr>
          <p:cNvPr id="10" name="Cloud 9">
            <a:extLst>
              <a:ext uri="{FF2B5EF4-FFF2-40B4-BE49-F238E27FC236}">
                <a16:creationId xmlns:a16="http://schemas.microsoft.com/office/drawing/2014/main" id="{A6175E6B-5EA1-4BD2-887C-E7F7238A9731}"/>
              </a:ext>
            </a:extLst>
          </p:cNvPr>
          <p:cNvSpPr/>
          <p:nvPr/>
        </p:nvSpPr>
        <p:spPr>
          <a:xfrm>
            <a:off x="6881418" y="4116351"/>
            <a:ext cx="4796793" cy="2187788"/>
          </a:xfrm>
          <a:prstGeom prst="clou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bg1"/>
                </a:solidFill>
                <a:latin typeface="XCCW Joined 7a" panose="03050602040000000000" pitchFamily="66" charset="0"/>
              </a:rPr>
              <a:t>Red to respond</a:t>
            </a:r>
          </a:p>
        </p:txBody>
      </p:sp>
    </p:spTree>
    <p:extLst>
      <p:ext uri="{BB962C8B-B14F-4D97-AF65-F5344CB8AC3E}">
        <p14:creationId xmlns:p14="http://schemas.microsoft.com/office/powerpoint/2010/main" val="32398077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950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 times greater than 34?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4)	570 is 10 times greater than what number?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82136" y="168678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9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950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 times greater than 34?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4)	570 is 10 times greater than what number?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82136" y="168678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073784" y="334776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1,800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34537" y="1639920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27821" y="2887480"/>
            <a:ext cx="1413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340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35045" y="4191418"/>
            <a:ext cx="1413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839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269218" y="1866742"/>
            <a:ext cx="2051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thousand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11623" y="2898267"/>
            <a:ext cx="2850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thousand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39457" y="187460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times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79539" y="2881392"/>
            <a:ext cx="253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thousands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322025" y="3741376"/>
            <a:ext cx="2785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0583" y="3741376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320588" y="4664416"/>
            <a:ext cx="2422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67632" y="466139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417" y="486499"/>
            <a:ext cx="1274906" cy="12563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589" y="512875"/>
            <a:ext cx="1274906" cy="125639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8761" y="495291"/>
            <a:ext cx="1274906" cy="12563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933" y="521667"/>
            <a:ext cx="1274906" cy="12563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105" y="530461"/>
            <a:ext cx="1274906" cy="125639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275" y="504083"/>
            <a:ext cx="1274906" cy="12563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9" grpId="0"/>
      <p:bldP spid="2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5856200" y="590591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7" name="Rectangle 26"/>
          <p:cNvSpPr/>
          <p:nvPr/>
        </p:nvSpPr>
        <p:spPr>
          <a:xfrm>
            <a:off x="8857658" y="106159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382278" y="2164989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24264" y="215567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780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5854694" y="1859934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7045027" y="23063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953884" y="23063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947611" y="106159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857658" y="230416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026664" y="3489630"/>
            <a:ext cx="1949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/>
          </p:nvPr>
        </p:nvGraphicFramePr>
        <p:xfrm>
          <a:off x="5854694" y="3212519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9" name="Rectangle 28"/>
          <p:cNvSpPr/>
          <p:nvPr/>
        </p:nvSpPr>
        <p:spPr>
          <a:xfrm>
            <a:off x="6154725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063582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967356" y="365674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852552" y="3480317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7,800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8832951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/>
          </p:nvPr>
        </p:nvGraphicFramePr>
        <p:xfrm>
          <a:off x="4890592" y="4565103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1633372" y="4793857"/>
            <a:ext cx="2222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669808" y="4815165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78,000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5206369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115226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019000" y="499026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84595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37467" y="499010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020" y="354967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144863" y="4976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867497" y="5625297"/>
            <a:ext cx="5770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What stays the same?  What changes?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3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0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2271066" y="1399391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1) To multiply a number by 10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951021" y="1859119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271066" y="283916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2) To multiply a number by 100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951021" y="329888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271066" y="447190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3) To multiply a number by 1,000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951021" y="493162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103422" y="1811498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03422" y="325202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103422" y="488476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546090" y="1506719"/>
            <a:ext cx="234667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6552472" y="2940713"/>
            <a:ext cx="392615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6646068" y="4577451"/>
            <a:ext cx="565718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200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" grpId="0" animBg="1"/>
      <p:bldP spid="36" grpId="0" animBg="1"/>
      <p:bldP spid="3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3727215" y="2463052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38941" y="546891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52,000</a:t>
            </a:r>
          </a:p>
        </p:txBody>
      </p:sp>
      <p:sp>
        <p:nvSpPr>
          <p:cNvPr id="4" name="Rectangle 3"/>
          <p:cNvSpPr/>
          <p:nvPr/>
        </p:nvSpPr>
        <p:spPr>
          <a:xfrm>
            <a:off x="2496886" y="589079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274643" y="1381805"/>
            <a:ext cx="735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What number, when it is made 1,000 times greater, is equal to 52,000?</a:t>
            </a:r>
            <a:endParaRPr lang="en-GB" sz="2800" i="1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63942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4053978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5873906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0" name="Rectangle 9"/>
          <p:cNvSpPr/>
          <p:nvPr/>
        </p:nvSpPr>
        <p:spPr>
          <a:xfrm>
            <a:off x="6783870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95884" y="5545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52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693833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7349" y="3676766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070192" y="38194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91512" y="3901967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171,000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962853" y="3948832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191512" y="4750468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792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1512" y="5439813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972569" y="389669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171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807828" y="4755470"/>
            <a:ext cx="137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792,000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85840" y="5434811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41,000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10661" y="4577676"/>
            <a:ext cx="333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10661" y="5047025"/>
            <a:ext cx="333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43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09948 2.96296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09966 2.9629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9948 2.96296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0104 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48 2.96296E-6 L 0.20017 -0.0002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-2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66 2.96296E-6 L 0.19914 2.96296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48 2.96296E-6 L 0.19913 2.96296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14 2.96296E-6 L 0.29896 -0.0002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-2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13 2.96296E-6 L 0.29861 2.96296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7" grpId="2"/>
      <p:bldP spid="7" grpId="3"/>
      <p:bldP spid="8" grpId="0"/>
      <p:bldP spid="8" grpId="1"/>
      <p:bldP spid="8" grpId="2"/>
      <p:bldP spid="8" grpId="3"/>
      <p:bldP spid="9" grpId="0"/>
      <p:bldP spid="9" grpId="1"/>
      <p:bldP spid="9" grpId="2"/>
      <p:bldP spid="9" grpId="3"/>
      <p:bldP spid="10" grpId="0"/>
      <p:bldP spid="10" grpId="1"/>
      <p:bldP spid="10" grpId="2"/>
      <p:bldP spid="11" grpId="0"/>
      <p:bldP spid="13" grpId="0"/>
      <p:bldP spid="13" grpId="1"/>
      <p:bldP spid="15" grpId="0"/>
      <p:bldP spid="16" grpId="0"/>
      <p:bldP spid="17" grpId="0" animBg="1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63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1"/>
            <a:ext cx="8056280" cy="4190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 has £357,000 in his bank. 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divides the amount by 1,000 and takes that much money out of the bank.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the money he has taken out, he buys some furniture costing two hundred and sixty-nine pounds.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much money does Mo have left from the money he took out?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Show your working out.</a:t>
            </a:r>
          </a:p>
        </p:txBody>
      </p:sp>
    </p:spTree>
    <p:extLst>
      <p:ext uri="{BB962C8B-B14F-4D97-AF65-F5344CB8AC3E}">
        <p14:creationId xmlns:p14="http://schemas.microsoft.com/office/powerpoint/2010/main" val="132500606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>
              <a:defRPr/>
            </a:pPr>
            <a:fld id="{48BAC8EC-B437-49E7-9790-CFA1DD0E61BE}" type="slidenum">
              <a:rPr lang="en-GB">
                <a:solidFill>
                  <a:srgbClr val="E7E6E6">
                    <a:lumMod val="75000"/>
                  </a:srgbClr>
                </a:solidFill>
              </a:rPr>
              <a:pPr defTabSz="457200">
                <a:defRPr/>
              </a:pPr>
              <a:t>64</a:t>
            </a:fld>
            <a:endParaRPr lang="en-GB" dirty="0">
              <a:solidFill>
                <a:srgbClr val="E7E6E6">
                  <a:lumMod val="75000"/>
                </a:srgb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2551" y="736901"/>
            <a:ext cx="8056280" cy="337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the answers to some problems: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			5,700         405        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397         6,203</a:t>
            </a: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write at least two questions for each answer involving dividing by 10, 100 or 1,000?</a:t>
            </a:r>
          </a:p>
        </p:txBody>
      </p:sp>
      <p:sp>
        <p:nvSpPr>
          <p:cNvPr id="4" name="Rectangle: Rounded Corners 27"/>
          <p:cNvSpPr>
            <a:spLocks noChangeAspect="1"/>
          </p:cNvSpPr>
          <p:nvPr/>
        </p:nvSpPr>
        <p:spPr>
          <a:xfrm>
            <a:off x="325419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Rectangle: Rounded Corners 27"/>
          <p:cNvSpPr>
            <a:spLocks noChangeAspect="1"/>
          </p:cNvSpPr>
          <p:nvPr/>
        </p:nvSpPr>
        <p:spPr>
          <a:xfrm>
            <a:off x="480867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Rectangle: Rounded Corners 27"/>
          <p:cNvSpPr>
            <a:spLocks noChangeAspect="1"/>
          </p:cNvSpPr>
          <p:nvPr/>
        </p:nvSpPr>
        <p:spPr>
          <a:xfrm>
            <a:off x="636315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" name="Rectangle: Rounded Corners 27"/>
          <p:cNvSpPr>
            <a:spLocks noChangeAspect="1"/>
          </p:cNvSpPr>
          <p:nvPr/>
        </p:nvSpPr>
        <p:spPr>
          <a:xfrm>
            <a:off x="7917630" y="1466458"/>
            <a:ext cx="1248708" cy="106773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defRPr/>
            </a:pPr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556703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6.8|8.8|6.1|4.6|5.7|1.8|1.6|1.4|8.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3.1|5.4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3.6|2.5|7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3.3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5.3|1.5|0.9|1.9|6.4|0.9|16.8|9.7|5.8|2.3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9.8|12.6|9|5.4|8.3|1|0.9|3.2|2.2|1.2|4.5|4.1|8.5|2.8|3.8|10.9|5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6|2.8|4.8|7.6|4.4|5.6|2.9|9.1|16.5|5.5|4.1|4.3|5.8|9.7|5.6|5.7|6.4|6.6|1.6|4.8|9.4|5.9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2|2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3|9.6|8.2|5.3|4.3|4.5|1.1|9.5|0.6|2|3.3|11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3.5|5.9|3.8|1.7|2.3|1.3|6|4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8|0.7|8.6|11.7|7.7|7|6.7|5.9|10.7|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5.2|16|2.4|6.4|2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5|2.9|12.5|11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7.1|9.3|10.5|7.3|5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2.9|6.9|8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2.2|2.4|4.9|6.4|5|2.5|8.9|3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3.7|3.4|2.4|3.8|2.7|2.5|18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5.9|3.6|10.3|12.2|12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9.4|27|0.7|4.4|0.5|3.8|4.7|14.1|9.1|7.2|6.9|4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1874</Words>
  <Application>Microsoft Office PowerPoint</Application>
  <PresentationFormat>Widescreen</PresentationFormat>
  <Paragraphs>704</Paragraphs>
  <Slides>64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5" baseType="lpstr">
      <vt:lpstr>Arial</vt:lpstr>
      <vt:lpstr>Berlin Sans FB</vt:lpstr>
      <vt:lpstr>Calibri</vt:lpstr>
      <vt:lpstr>Calibri Light</vt:lpstr>
      <vt:lpstr>Cambria Math</vt:lpstr>
      <vt:lpstr>Century Gothic</vt:lpstr>
      <vt:lpstr>Gill Sans MT</vt:lpstr>
      <vt:lpstr>Times New Roman</vt:lpstr>
      <vt:lpstr>Wingdings</vt:lpstr>
      <vt:lpstr>XCCW Joined 7a</vt:lpstr>
      <vt:lpstr>Office Theme</vt:lpstr>
      <vt:lpstr>PowerPoint Presentation</vt:lpstr>
      <vt:lpstr>Key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Meeting  https://uk.ixl.com/math/year-5/interpret-line-graphs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Meeting  https://uk.ixl.com/math/year-5/interpret-line-graphs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4</cp:revision>
  <dcterms:created xsi:type="dcterms:W3CDTF">2020-11-18T19:47:10Z</dcterms:created>
  <dcterms:modified xsi:type="dcterms:W3CDTF">2020-11-18T20:24:28Z</dcterms:modified>
</cp:coreProperties>
</file>