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9"/>
  </p:notesMasterIdLst>
  <p:sldIdLst>
    <p:sldId id="525" r:id="rId2"/>
    <p:sldId id="532" r:id="rId3"/>
    <p:sldId id="258" r:id="rId4"/>
    <p:sldId id="533" r:id="rId5"/>
    <p:sldId id="269" r:id="rId6"/>
    <p:sldId id="270" r:id="rId7"/>
    <p:sldId id="264" r:id="rId8"/>
    <p:sldId id="487" r:id="rId9"/>
    <p:sldId id="283" r:id="rId10"/>
    <p:sldId id="286" r:id="rId11"/>
    <p:sldId id="287" r:id="rId12"/>
    <p:sldId id="285" r:id="rId13"/>
    <p:sldId id="490" r:id="rId14"/>
    <p:sldId id="493" r:id="rId15"/>
    <p:sldId id="350" r:id="rId16"/>
    <p:sldId id="347" r:id="rId17"/>
    <p:sldId id="349" r:id="rId18"/>
    <p:sldId id="535" r:id="rId19"/>
    <p:sldId id="433" r:id="rId20"/>
    <p:sldId id="434" r:id="rId21"/>
    <p:sldId id="435" r:id="rId22"/>
    <p:sldId id="436" r:id="rId23"/>
    <p:sldId id="438" r:id="rId24"/>
    <p:sldId id="437" r:id="rId25"/>
    <p:sldId id="439" r:id="rId26"/>
    <p:sldId id="534" r:id="rId27"/>
    <p:sldId id="301" r:id="rId28"/>
    <p:sldId id="304" r:id="rId29"/>
    <p:sldId id="310" r:id="rId30"/>
    <p:sldId id="311" r:id="rId31"/>
    <p:sldId id="312" r:id="rId32"/>
    <p:sldId id="313" r:id="rId33"/>
    <p:sldId id="315" r:id="rId34"/>
    <p:sldId id="302" r:id="rId35"/>
    <p:sldId id="538" r:id="rId36"/>
    <p:sldId id="400" r:id="rId37"/>
    <p:sldId id="401" r:id="rId38"/>
    <p:sldId id="352" r:id="rId39"/>
    <p:sldId id="351" r:id="rId40"/>
    <p:sldId id="303" r:id="rId41"/>
    <p:sldId id="289" r:id="rId42"/>
    <p:sldId id="536" r:id="rId43"/>
    <p:sldId id="537" r:id="rId44"/>
    <p:sldId id="367" r:id="rId45"/>
    <p:sldId id="357" r:id="rId46"/>
    <p:sldId id="353" r:id="rId47"/>
    <p:sldId id="368" r:id="rId48"/>
    <p:sldId id="366" r:id="rId49"/>
    <p:sldId id="364" r:id="rId50"/>
    <p:sldId id="356" r:id="rId51"/>
    <p:sldId id="369" r:id="rId52"/>
    <p:sldId id="449" r:id="rId53"/>
    <p:sldId id="355" r:id="rId54"/>
    <p:sldId id="370" r:id="rId55"/>
    <p:sldId id="371" r:id="rId56"/>
    <p:sldId id="372" r:id="rId57"/>
    <p:sldId id="365" r:id="rId58"/>
    <p:sldId id="528" r:id="rId59"/>
    <p:sldId id="526" r:id="rId60"/>
    <p:sldId id="483" r:id="rId61"/>
    <p:sldId id="527" r:id="rId62"/>
    <p:sldId id="485" r:id="rId63"/>
    <p:sldId id="265" r:id="rId64"/>
    <p:sldId id="419" r:id="rId65"/>
    <p:sldId id="420" r:id="rId66"/>
    <p:sldId id="421" r:id="rId67"/>
    <p:sldId id="422" r:id="rId68"/>
    <p:sldId id="423" r:id="rId69"/>
    <p:sldId id="425" r:id="rId70"/>
    <p:sldId id="373" r:id="rId71"/>
    <p:sldId id="518" r:id="rId72"/>
    <p:sldId id="462" r:id="rId73"/>
    <p:sldId id="463" r:id="rId74"/>
    <p:sldId id="464" r:id="rId75"/>
    <p:sldId id="524" r:id="rId76"/>
    <p:sldId id="529" r:id="rId77"/>
    <p:sldId id="530" r:id="rId78"/>
    <p:sldId id="385" r:id="rId79"/>
    <p:sldId id="386" r:id="rId80"/>
    <p:sldId id="388" r:id="rId81"/>
    <p:sldId id="461" r:id="rId82"/>
    <p:sldId id="398" r:id="rId83"/>
    <p:sldId id="494" r:id="rId84"/>
    <p:sldId id="288" r:id="rId85"/>
    <p:sldId id="256" r:id="rId86"/>
    <p:sldId id="267" r:id="rId87"/>
    <p:sldId id="278" r:id="rId88"/>
    <p:sldId id="495" r:id="rId89"/>
    <p:sldId id="279" r:id="rId90"/>
    <p:sldId id="297" r:id="rId91"/>
    <p:sldId id="381" r:id="rId92"/>
    <p:sldId id="497" r:id="rId93"/>
    <p:sldId id="523" r:id="rId94"/>
    <p:sldId id="499" r:id="rId95"/>
    <p:sldId id="500" r:id="rId96"/>
    <p:sldId id="531" r:id="rId97"/>
    <p:sldId id="505" r:id="rId9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66" y="138"/>
      </p:cViewPr>
      <p:guideLst/>
    </p:cSldViewPr>
  </p:slideViewPr>
  <p:notesTextViewPr>
    <p:cViewPr>
      <p:scale>
        <a:sx n="1" d="1"/>
        <a:sy n="1" d="1"/>
      </p:scale>
      <p:origin x="0" y="0"/>
    </p:cViewPr>
  </p:notesTextViewPr>
  <p:sorterViewPr>
    <p:cViewPr>
      <p:scale>
        <a:sx n="100" d="100"/>
        <a:sy n="100" d="100"/>
      </p:scale>
      <p:origin x="0" y="-4033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5517ED4-8F39-4D87-BA5A-1ED304DC6F0C}" type="datetimeFigureOut">
              <a:rPr lang="en-GB" smtClean="0"/>
              <a:t>10/09/2020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EA3D006-30AA-4E21-BFEE-94D70DE2A720}" type="slidenum">
              <a:rPr lang="en-GB" smtClean="0"/>
              <a:t>‹#›</a:t>
            </a:fld>
            <a:endParaRPr lang="en-GB"/>
          </a:p>
        </p:txBody>
      </p:sp>
    </p:spTree>
    <p:extLst>
      <p:ext uri="{BB962C8B-B14F-4D97-AF65-F5344CB8AC3E}">
        <p14:creationId xmlns:p14="http://schemas.microsoft.com/office/powerpoint/2010/main" val="3397197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phrases should be cut out already in file. Children list whether they think they are formal or informal.</a:t>
            </a:r>
          </a:p>
        </p:txBody>
      </p:sp>
      <p:sp>
        <p:nvSpPr>
          <p:cNvPr id="4" name="Slide Number Placeholder 3"/>
          <p:cNvSpPr>
            <a:spLocks noGrp="1"/>
          </p:cNvSpPr>
          <p:nvPr>
            <p:ph type="sldNum" sz="quarter" idx="5"/>
          </p:nvPr>
        </p:nvSpPr>
        <p:spPr/>
        <p:txBody>
          <a:bodyPr/>
          <a:lstStyle/>
          <a:p>
            <a:fld id="{0EA3D006-30AA-4E21-BFEE-94D70DE2A720}" type="slidenum">
              <a:rPr lang="en-GB" smtClean="0"/>
              <a:t>10</a:t>
            </a:fld>
            <a:endParaRPr lang="en-GB"/>
          </a:p>
        </p:txBody>
      </p:sp>
    </p:spTree>
    <p:extLst>
      <p:ext uri="{BB962C8B-B14F-4D97-AF65-F5344CB8AC3E}">
        <p14:creationId xmlns:p14="http://schemas.microsoft.com/office/powerpoint/2010/main" val="3407542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13 and 14 is double sided. In partners or individual- children fill in based on examples they look at </a:t>
            </a:r>
          </a:p>
        </p:txBody>
      </p:sp>
      <p:sp>
        <p:nvSpPr>
          <p:cNvPr id="4" name="Slide Number Placeholder 3"/>
          <p:cNvSpPr>
            <a:spLocks noGrp="1"/>
          </p:cNvSpPr>
          <p:nvPr>
            <p:ph type="sldNum" sz="quarter" idx="5"/>
          </p:nvPr>
        </p:nvSpPr>
        <p:spPr/>
        <p:txBody>
          <a:bodyPr/>
          <a:lstStyle/>
          <a:p>
            <a:fld id="{0EA3D006-30AA-4E21-BFEE-94D70DE2A720}" type="slidenum">
              <a:rPr lang="en-GB" smtClean="0"/>
              <a:t>13</a:t>
            </a:fld>
            <a:endParaRPr lang="en-GB"/>
          </a:p>
        </p:txBody>
      </p:sp>
    </p:spTree>
    <p:extLst>
      <p:ext uri="{BB962C8B-B14F-4D97-AF65-F5344CB8AC3E}">
        <p14:creationId xmlns:p14="http://schemas.microsoft.com/office/powerpoint/2010/main" val="16318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example to go through on board and look for formal features. </a:t>
            </a:r>
          </a:p>
        </p:txBody>
      </p:sp>
      <p:sp>
        <p:nvSpPr>
          <p:cNvPr id="4" name="Slide Number Placeholder 3"/>
          <p:cNvSpPr>
            <a:spLocks noGrp="1"/>
          </p:cNvSpPr>
          <p:nvPr>
            <p:ph type="sldNum" sz="quarter" idx="5"/>
          </p:nvPr>
        </p:nvSpPr>
        <p:spPr/>
        <p:txBody>
          <a:bodyPr/>
          <a:lstStyle/>
          <a:p>
            <a:fld id="{0EA3D006-30AA-4E21-BFEE-94D70DE2A720}" type="slidenum">
              <a:rPr lang="en-GB" smtClean="0"/>
              <a:t>15</a:t>
            </a:fld>
            <a:endParaRPr lang="en-GB"/>
          </a:p>
        </p:txBody>
      </p:sp>
    </p:spTree>
    <p:extLst>
      <p:ext uri="{BB962C8B-B14F-4D97-AF65-F5344CB8AC3E}">
        <p14:creationId xmlns:p14="http://schemas.microsoft.com/office/powerpoint/2010/main" val="3023436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Plenary </a:t>
            </a:r>
          </a:p>
        </p:txBody>
      </p:sp>
      <p:sp>
        <p:nvSpPr>
          <p:cNvPr id="4" name="Slide Number Placeholder 3"/>
          <p:cNvSpPr>
            <a:spLocks noGrp="1"/>
          </p:cNvSpPr>
          <p:nvPr>
            <p:ph type="sldNum" sz="quarter" idx="5"/>
          </p:nvPr>
        </p:nvSpPr>
        <p:spPr/>
        <p:txBody>
          <a:bodyPr/>
          <a:lstStyle/>
          <a:p>
            <a:fld id="{0EA3D006-30AA-4E21-BFEE-94D70DE2A720}" type="slidenum">
              <a:rPr lang="en-GB" smtClean="0"/>
              <a:t>16</a:t>
            </a:fld>
            <a:endParaRPr lang="en-GB"/>
          </a:p>
        </p:txBody>
      </p:sp>
    </p:spTree>
    <p:extLst>
      <p:ext uri="{BB962C8B-B14F-4D97-AF65-F5344CB8AC3E}">
        <p14:creationId xmlns:p14="http://schemas.microsoft.com/office/powerpoint/2010/main" val="24573944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to working wall</a:t>
            </a:r>
          </a:p>
        </p:txBody>
      </p:sp>
      <p:sp>
        <p:nvSpPr>
          <p:cNvPr id="4" name="Slide Number Placeholder 3"/>
          <p:cNvSpPr>
            <a:spLocks noGrp="1"/>
          </p:cNvSpPr>
          <p:nvPr>
            <p:ph type="sldNum" sz="quarter" idx="5"/>
          </p:nvPr>
        </p:nvSpPr>
        <p:spPr/>
        <p:txBody>
          <a:bodyPr/>
          <a:lstStyle/>
          <a:p>
            <a:fld id="{0EA3D006-30AA-4E21-BFEE-94D70DE2A720}" type="slidenum">
              <a:rPr lang="en-GB" smtClean="0"/>
              <a:t>17</a:t>
            </a:fld>
            <a:endParaRPr lang="en-GB"/>
          </a:p>
        </p:txBody>
      </p:sp>
    </p:spTree>
    <p:extLst>
      <p:ext uri="{BB962C8B-B14F-4D97-AF65-F5344CB8AC3E}">
        <p14:creationId xmlns:p14="http://schemas.microsoft.com/office/powerpoint/2010/main" val="27319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Put laminated and photocopies on tables for children to refer to </a:t>
            </a:r>
          </a:p>
        </p:txBody>
      </p:sp>
      <p:sp>
        <p:nvSpPr>
          <p:cNvPr id="4" name="Slide Number Placeholder 3"/>
          <p:cNvSpPr>
            <a:spLocks noGrp="1"/>
          </p:cNvSpPr>
          <p:nvPr>
            <p:ph type="sldNum" sz="quarter" idx="5"/>
          </p:nvPr>
        </p:nvSpPr>
        <p:spPr/>
        <p:txBody>
          <a:bodyPr/>
          <a:lstStyle/>
          <a:p>
            <a:fld id="{0EA3D006-30AA-4E21-BFEE-94D70DE2A720}" type="slidenum">
              <a:rPr lang="en-GB" smtClean="0"/>
              <a:t>27</a:t>
            </a:fld>
            <a:endParaRPr lang="en-GB"/>
          </a:p>
        </p:txBody>
      </p:sp>
    </p:spTree>
    <p:extLst>
      <p:ext uri="{BB962C8B-B14F-4D97-AF65-F5344CB8AC3E}">
        <p14:creationId xmlns:p14="http://schemas.microsoft.com/office/powerpoint/2010/main" val="539867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class- add formal phrases they know of and informal phrases they know of </a:t>
            </a:r>
          </a:p>
        </p:txBody>
      </p:sp>
      <p:sp>
        <p:nvSpPr>
          <p:cNvPr id="4" name="Slide Number Placeholder 3"/>
          <p:cNvSpPr>
            <a:spLocks noGrp="1"/>
          </p:cNvSpPr>
          <p:nvPr>
            <p:ph type="sldNum" sz="quarter" idx="5"/>
          </p:nvPr>
        </p:nvSpPr>
        <p:spPr/>
        <p:txBody>
          <a:bodyPr/>
          <a:lstStyle/>
          <a:p>
            <a:fld id="{0EA3D006-30AA-4E21-BFEE-94D70DE2A720}" type="slidenum">
              <a:rPr lang="en-GB" smtClean="0"/>
              <a:t>28</a:t>
            </a:fld>
            <a:endParaRPr lang="en-GB"/>
          </a:p>
        </p:txBody>
      </p:sp>
    </p:spTree>
    <p:extLst>
      <p:ext uri="{BB962C8B-B14F-4D97-AF65-F5344CB8AC3E}">
        <p14:creationId xmlns:p14="http://schemas.microsoft.com/office/powerpoint/2010/main" val="3399816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is this formal?</a:t>
            </a:r>
          </a:p>
        </p:txBody>
      </p:sp>
      <p:sp>
        <p:nvSpPr>
          <p:cNvPr id="4" name="Slide Number Placeholder 3"/>
          <p:cNvSpPr>
            <a:spLocks noGrp="1"/>
          </p:cNvSpPr>
          <p:nvPr>
            <p:ph type="sldNum" sz="quarter" idx="5"/>
          </p:nvPr>
        </p:nvSpPr>
        <p:spPr/>
        <p:txBody>
          <a:bodyPr/>
          <a:lstStyle/>
          <a:p>
            <a:fld id="{0EA3D006-30AA-4E21-BFEE-94D70DE2A720}" type="slidenum">
              <a:rPr lang="en-GB" smtClean="0"/>
              <a:t>29</a:t>
            </a:fld>
            <a:endParaRPr lang="en-GB"/>
          </a:p>
        </p:txBody>
      </p:sp>
    </p:spTree>
    <p:extLst>
      <p:ext uri="{BB962C8B-B14F-4D97-AF65-F5344CB8AC3E}">
        <p14:creationId xmlns:p14="http://schemas.microsoft.com/office/powerpoint/2010/main" val="303051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is this written in subjunctive mood?</a:t>
            </a:r>
          </a:p>
        </p:txBody>
      </p:sp>
      <p:sp>
        <p:nvSpPr>
          <p:cNvPr id="4" name="Slide Number Placeholder 3"/>
          <p:cNvSpPr>
            <a:spLocks noGrp="1"/>
          </p:cNvSpPr>
          <p:nvPr>
            <p:ph type="sldNum" sz="quarter" idx="5"/>
          </p:nvPr>
        </p:nvSpPr>
        <p:spPr/>
        <p:txBody>
          <a:bodyPr/>
          <a:lstStyle/>
          <a:p>
            <a:fld id="{0EA3D006-30AA-4E21-BFEE-94D70DE2A720}" type="slidenum">
              <a:rPr lang="en-GB" smtClean="0"/>
              <a:t>33</a:t>
            </a:fld>
            <a:endParaRPr lang="en-GB"/>
          </a:p>
        </p:txBody>
      </p:sp>
    </p:spTree>
    <p:extLst>
      <p:ext uri="{BB962C8B-B14F-4D97-AF65-F5344CB8AC3E}">
        <p14:creationId xmlns:p14="http://schemas.microsoft.com/office/powerpoint/2010/main" val="869856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WAGOLL of shared write. Children branch off into groups with Tas/teachers to write their group letter. </a:t>
            </a:r>
          </a:p>
        </p:txBody>
      </p:sp>
      <p:sp>
        <p:nvSpPr>
          <p:cNvPr id="4" name="Slide Number Placeholder 3"/>
          <p:cNvSpPr>
            <a:spLocks noGrp="1"/>
          </p:cNvSpPr>
          <p:nvPr>
            <p:ph type="sldNum" sz="quarter" idx="5"/>
          </p:nvPr>
        </p:nvSpPr>
        <p:spPr/>
        <p:txBody>
          <a:bodyPr/>
          <a:lstStyle/>
          <a:p>
            <a:fld id="{0EA3D006-30AA-4E21-BFEE-94D70DE2A720}" type="slidenum">
              <a:rPr lang="en-GB" smtClean="0"/>
              <a:t>34</a:t>
            </a:fld>
            <a:endParaRPr lang="en-GB"/>
          </a:p>
        </p:txBody>
      </p:sp>
    </p:spTree>
    <p:extLst>
      <p:ext uri="{BB962C8B-B14F-4D97-AF65-F5344CB8AC3E}">
        <p14:creationId xmlns:p14="http://schemas.microsoft.com/office/powerpoint/2010/main" val="2673802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WAGOLL of shared write. Children branch off into groups with Tas/teachers to write their group letter. </a:t>
            </a:r>
          </a:p>
        </p:txBody>
      </p:sp>
      <p:sp>
        <p:nvSpPr>
          <p:cNvPr id="4" name="Slide Number Placeholder 3"/>
          <p:cNvSpPr>
            <a:spLocks noGrp="1"/>
          </p:cNvSpPr>
          <p:nvPr>
            <p:ph type="sldNum" sz="quarter" idx="5"/>
          </p:nvPr>
        </p:nvSpPr>
        <p:spPr/>
        <p:txBody>
          <a:bodyPr/>
          <a:lstStyle/>
          <a:p>
            <a:fld id="{0EA3D006-30AA-4E21-BFEE-94D70DE2A720}" type="slidenum">
              <a:rPr lang="en-GB" smtClean="0"/>
              <a:t>35</a:t>
            </a:fld>
            <a:endParaRPr lang="en-GB"/>
          </a:p>
        </p:txBody>
      </p:sp>
    </p:spTree>
    <p:extLst>
      <p:ext uri="{BB962C8B-B14F-4D97-AF65-F5344CB8AC3E}">
        <p14:creationId xmlns:p14="http://schemas.microsoft.com/office/powerpoint/2010/main" val="1509902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formal?</a:t>
            </a:r>
          </a:p>
        </p:txBody>
      </p:sp>
      <p:sp>
        <p:nvSpPr>
          <p:cNvPr id="4" name="Slide Number Placeholder 3"/>
          <p:cNvSpPr>
            <a:spLocks noGrp="1"/>
          </p:cNvSpPr>
          <p:nvPr>
            <p:ph type="sldNum" sz="quarter" idx="5"/>
          </p:nvPr>
        </p:nvSpPr>
        <p:spPr/>
        <p:txBody>
          <a:bodyPr/>
          <a:lstStyle/>
          <a:p>
            <a:fld id="{0EA3D006-30AA-4E21-BFEE-94D70DE2A720}" type="slidenum">
              <a:rPr lang="en-GB" smtClean="0"/>
              <a:t>36</a:t>
            </a:fld>
            <a:endParaRPr lang="en-GB"/>
          </a:p>
        </p:txBody>
      </p:sp>
    </p:spTree>
    <p:extLst>
      <p:ext uri="{BB962C8B-B14F-4D97-AF65-F5344CB8AC3E}">
        <p14:creationId xmlns:p14="http://schemas.microsoft.com/office/powerpoint/2010/main" val="4115238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 to use and write independently. </a:t>
            </a:r>
          </a:p>
        </p:txBody>
      </p:sp>
      <p:sp>
        <p:nvSpPr>
          <p:cNvPr id="4" name="Slide Number Placeholder 3"/>
          <p:cNvSpPr>
            <a:spLocks noGrp="1"/>
          </p:cNvSpPr>
          <p:nvPr>
            <p:ph type="sldNum" sz="quarter" idx="5"/>
          </p:nvPr>
        </p:nvSpPr>
        <p:spPr/>
        <p:txBody>
          <a:bodyPr/>
          <a:lstStyle/>
          <a:p>
            <a:fld id="{0EA3D006-30AA-4E21-BFEE-94D70DE2A720}" type="slidenum">
              <a:rPr lang="en-GB" smtClean="0"/>
              <a:t>38</a:t>
            </a:fld>
            <a:endParaRPr lang="en-GB"/>
          </a:p>
        </p:txBody>
      </p:sp>
    </p:spTree>
    <p:extLst>
      <p:ext uri="{BB962C8B-B14F-4D97-AF65-F5344CB8AC3E}">
        <p14:creationId xmlns:p14="http://schemas.microsoft.com/office/powerpoint/2010/main" val="1551873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35-40 SPAG warm up </a:t>
            </a:r>
          </a:p>
        </p:txBody>
      </p:sp>
      <p:sp>
        <p:nvSpPr>
          <p:cNvPr id="4" name="Slide Number Placeholder 3"/>
          <p:cNvSpPr>
            <a:spLocks noGrp="1"/>
          </p:cNvSpPr>
          <p:nvPr>
            <p:ph type="sldNum" sz="quarter" idx="5"/>
          </p:nvPr>
        </p:nvSpPr>
        <p:spPr/>
        <p:txBody>
          <a:bodyPr/>
          <a:lstStyle/>
          <a:p>
            <a:fld id="{0EA3D006-30AA-4E21-BFEE-94D70DE2A720}" type="slidenum">
              <a:rPr lang="en-GB" smtClean="0"/>
              <a:t>45</a:t>
            </a:fld>
            <a:endParaRPr lang="en-GB"/>
          </a:p>
        </p:txBody>
      </p:sp>
    </p:spTree>
    <p:extLst>
      <p:ext uri="{BB962C8B-B14F-4D97-AF65-F5344CB8AC3E}">
        <p14:creationId xmlns:p14="http://schemas.microsoft.com/office/powerpoint/2010/main" val="805135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can we edit and improve this letter? What about our own?</a:t>
            </a:r>
          </a:p>
        </p:txBody>
      </p:sp>
      <p:sp>
        <p:nvSpPr>
          <p:cNvPr id="4" name="Slide Number Placeholder 3"/>
          <p:cNvSpPr>
            <a:spLocks noGrp="1"/>
          </p:cNvSpPr>
          <p:nvPr>
            <p:ph type="sldNum" sz="quarter" idx="5"/>
          </p:nvPr>
        </p:nvSpPr>
        <p:spPr/>
        <p:txBody>
          <a:bodyPr/>
          <a:lstStyle/>
          <a:p>
            <a:fld id="{0EA3D006-30AA-4E21-BFEE-94D70DE2A720}" type="slidenum">
              <a:rPr lang="en-GB" smtClean="0"/>
              <a:t>50</a:t>
            </a:fld>
            <a:endParaRPr lang="en-GB"/>
          </a:p>
        </p:txBody>
      </p:sp>
    </p:spTree>
    <p:extLst>
      <p:ext uri="{BB962C8B-B14F-4D97-AF65-F5344CB8AC3E}">
        <p14:creationId xmlns:p14="http://schemas.microsoft.com/office/powerpoint/2010/main" val="37248561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WAGOLL. Children edit and improve their letters. Using last lesson’s template, they rewrite their letters- adding in more of their own ideas. SEN: if completed their template – practise 6 ways to start a sentence using sentence slides 58- 61 </a:t>
            </a:r>
          </a:p>
        </p:txBody>
      </p:sp>
      <p:sp>
        <p:nvSpPr>
          <p:cNvPr id="4" name="Slide Number Placeholder 3"/>
          <p:cNvSpPr>
            <a:spLocks noGrp="1"/>
          </p:cNvSpPr>
          <p:nvPr>
            <p:ph type="sldNum" sz="quarter" idx="5"/>
          </p:nvPr>
        </p:nvSpPr>
        <p:spPr/>
        <p:txBody>
          <a:bodyPr/>
          <a:lstStyle/>
          <a:p>
            <a:fld id="{0EA3D006-30AA-4E21-BFEE-94D70DE2A720}" type="slidenum">
              <a:rPr lang="en-GB" smtClean="0"/>
              <a:t>51</a:t>
            </a:fld>
            <a:endParaRPr lang="en-GB"/>
          </a:p>
        </p:txBody>
      </p:sp>
    </p:spTree>
    <p:extLst>
      <p:ext uri="{BB962C8B-B14F-4D97-AF65-F5344CB8AC3E}">
        <p14:creationId xmlns:p14="http://schemas.microsoft.com/office/powerpoint/2010/main" val="384960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xfrm>
            <a:off x="-763588" y="1268413"/>
            <a:ext cx="11279188" cy="634523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700">
                <a:solidFill>
                  <a:schemeClr val="tx1"/>
                </a:solidFill>
                <a:latin typeface="Calibri" panose="020F0502020204030204" pitchFamily="34" charset="0"/>
              </a:defRPr>
            </a:lvl1pPr>
            <a:lvl2pPr marL="1078606" indent="-414848" eaLnBrk="0" hangingPunct="0">
              <a:spcBef>
                <a:spcPct val="30000"/>
              </a:spcBef>
              <a:defRPr sz="1700">
                <a:solidFill>
                  <a:schemeClr val="tx1"/>
                </a:solidFill>
                <a:latin typeface="Calibri" panose="020F0502020204030204" pitchFamily="34" charset="0"/>
              </a:defRPr>
            </a:lvl2pPr>
            <a:lvl3pPr marL="1659395" indent="-331878" eaLnBrk="0" hangingPunct="0">
              <a:spcBef>
                <a:spcPct val="30000"/>
              </a:spcBef>
              <a:defRPr sz="1700">
                <a:solidFill>
                  <a:schemeClr val="tx1"/>
                </a:solidFill>
                <a:latin typeface="Calibri" panose="020F0502020204030204" pitchFamily="34" charset="0"/>
              </a:defRPr>
            </a:lvl3pPr>
            <a:lvl4pPr marL="2323152" indent="-331878" eaLnBrk="0" hangingPunct="0">
              <a:spcBef>
                <a:spcPct val="30000"/>
              </a:spcBef>
              <a:defRPr sz="1700">
                <a:solidFill>
                  <a:schemeClr val="tx1"/>
                </a:solidFill>
                <a:latin typeface="Calibri" panose="020F0502020204030204" pitchFamily="34" charset="0"/>
              </a:defRPr>
            </a:lvl4pPr>
            <a:lvl5pPr marL="2986911" indent="-331878" eaLnBrk="0" hangingPunct="0">
              <a:spcBef>
                <a:spcPct val="30000"/>
              </a:spcBef>
              <a:defRPr sz="1700">
                <a:solidFill>
                  <a:schemeClr val="tx1"/>
                </a:solidFill>
                <a:latin typeface="Calibri" panose="020F0502020204030204" pitchFamily="34" charset="0"/>
              </a:defRPr>
            </a:lvl5pPr>
            <a:lvl6pPr marL="3650669" indent="-331878" eaLnBrk="0" fontAlgn="base" hangingPunct="0">
              <a:spcBef>
                <a:spcPct val="30000"/>
              </a:spcBef>
              <a:spcAft>
                <a:spcPct val="0"/>
              </a:spcAft>
              <a:defRPr sz="1700">
                <a:solidFill>
                  <a:schemeClr val="tx1"/>
                </a:solidFill>
                <a:latin typeface="Calibri" panose="020F0502020204030204" pitchFamily="34" charset="0"/>
              </a:defRPr>
            </a:lvl6pPr>
            <a:lvl7pPr marL="4314425" indent="-331878" eaLnBrk="0" fontAlgn="base" hangingPunct="0">
              <a:spcBef>
                <a:spcPct val="30000"/>
              </a:spcBef>
              <a:spcAft>
                <a:spcPct val="0"/>
              </a:spcAft>
              <a:defRPr sz="1700">
                <a:solidFill>
                  <a:schemeClr val="tx1"/>
                </a:solidFill>
                <a:latin typeface="Calibri" panose="020F0502020204030204" pitchFamily="34" charset="0"/>
              </a:defRPr>
            </a:lvl7pPr>
            <a:lvl8pPr marL="4978185" indent="-331878" eaLnBrk="0" fontAlgn="base" hangingPunct="0">
              <a:spcBef>
                <a:spcPct val="30000"/>
              </a:spcBef>
              <a:spcAft>
                <a:spcPct val="0"/>
              </a:spcAft>
              <a:defRPr sz="1700">
                <a:solidFill>
                  <a:schemeClr val="tx1"/>
                </a:solidFill>
                <a:latin typeface="Calibri" panose="020F0502020204030204" pitchFamily="34" charset="0"/>
              </a:defRPr>
            </a:lvl8pPr>
            <a:lvl9pPr marL="5641943" indent="-331878" eaLnBrk="0" fontAlgn="base" hangingPunct="0">
              <a:spcBef>
                <a:spcPct val="30000"/>
              </a:spcBef>
              <a:spcAft>
                <a:spcPct val="0"/>
              </a:spcAft>
              <a:defRPr sz="1700">
                <a:solidFill>
                  <a:schemeClr val="tx1"/>
                </a:solidFill>
                <a:latin typeface="Calibri" panose="020F0502020204030204" pitchFamily="34" charset="0"/>
              </a:defRPr>
            </a:lvl9pPr>
          </a:lstStyle>
          <a:p>
            <a:pPr eaLnBrk="1" hangingPunct="1">
              <a:spcBef>
                <a:spcPct val="0"/>
              </a:spcBef>
            </a:pPr>
            <a:fld id="{DC331F51-FF22-49EE-A51C-017FA85993DE}" type="slidenum">
              <a:rPr lang="en-GB" altLang="en-US">
                <a:solidFill>
                  <a:prstClr val="black"/>
                </a:solidFill>
                <a:latin typeface="Arial" panose="020B0604020202020204" pitchFamily="34" charset="0"/>
              </a:rPr>
              <a:pPr eaLnBrk="1" hangingPunct="1">
                <a:spcBef>
                  <a:spcPct val="0"/>
                </a:spcBef>
              </a:pPr>
              <a:t>68</a:t>
            </a:fld>
            <a:endParaRPr lang="en-GB" altLang="en-US">
              <a:solidFill>
                <a:prstClr val="black"/>
              </a:solidFill>
              <a:latin typeface="Arial" panose="020B0604020202020204" pitchFamily="34" charset="0"/>
            </a:endParaRPr>
          </a:p>
        </p:txBody>
      </p:sp>
    </p:spTree>
    <p:extLst>
      <p:ext uri="{BB962C8B-B14F-4D97-AF65-F5344CB8AC3E}">
        <p14:creationId xmlns:p14="http://schemas.microsoft.com/office/powerpoint/2010/main" val="281586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children 6 ways to start a sentence is based on complex sentences. What are they? Add to working wall</a:t>
            </a:r>
          </a:p>
        </p:txBody>
      </p:sp>
      <p:sp>
        <p:nvSpPr>
          <p:cNvPr id="4" name="Slide Number Placeholder 3"/>
          <p:cNvSpPr>
            <a:spLocks noGrp="1"/>
          </p:cNvSpPr>
          <p:nvPr>
            <p:ph type="sldNum" sz="quarter" idx="5"/>
          </p:nvPr>
        </p:nvSpPr>
        <p:spPr/>
        <p:txBody>
          <a:bodyPr/>
          <a:lstStyle/>
          <a:p>
            <a:fld id="{0EA3D006-30AA-4E21-BFEE-94D70DE2A720}" type="slidenum">
              <a:rPr lang="en-GB" smtClean="0"/>
              <a:t>73</a:t>
            </a:fld>
            <a:endParaRPr lang="en-GB"/>
          </a:p>
        </p:txBody>
      </p:sp>
    </p:spTree>
    <p:extLst>
      <p:ext uri="{BB962C8B-B14F-4D97-AF65-F5344CB8AC3E}">
        <p14:creationId xmlns:p14="http://schemas.microsoft.com/office/powerpoint/2010/main" val="2634273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Chn</a:t>
            </a:r>
            <a:r>
              <a:rPr lang="en-GB" dirty="0"/>
              <a:t> read through and highlight key facts. </a:t>
            </a:r>
          </a:p>
        </p:txBody>
      </p:sp>
      <p:sp>
        <p:nvSpPr>
          <p:cNvPr id="4" name="Slide Number Placeholder 3"/>
          <p:cNvSpPr>
            <a:spLocks noGrp="1"/>
          </p:cNvSpPr>
          <p:nvPr>
            <p:ph type="sldNum" sz="quarter" idx="5"/>
          </p:nvPr>
        </p:nvSpPr>
        <p:spPr/>
        <p:txBody>
          <a:bodyPr/>
          <a:lstStyle/>
          <a:p>
            <a:fld id="{0EA3D006-30AA-4E21-BFEE-94D70DE2A720}" type="slidenum">
              <a:rPr lang="en-GB" smtClean="0"/>
              <a:t>75</a:t>
            </a:fld>
            <a:endParaRPr lang="en-GB"/>
          </a:p>
        </p:txBody>
      </p:sp>
    </p:spTree>
    <p:extLst>
      <p:ext uri="{BB962C8B-B14F-4D97-AF65-F5344CB8AC3E}">
        <p14:creationId xmlns:p14="http://schemas.microsoft.com/office/powerpoint/2010/main" val="2054296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74-78 show children how their sentences can link to our new context f plastic pollution in formal tones. </a:t>
            </a:r>
          </a:p>
        </p:txBody>
      </p:sp>
      <p:sp>
        <p:nvSpPr>
          <p:cNvPr id="4" name="Slide Number Placeholder 3"/>
          <p:cNvSpPr>
            <a:spLocks noGrp="1"/>
          </p:cNvSpPr>
          <p:nvPr>
            <p:ph type="sldNum" sz="quarter" idx="5"/>
          </p:nvPr>
        </p:nvSpPr>
        <p:spPr/>
        <p:txBody>
          <a:bodyPr/>
          <a:lstStyle/>
          <a:p>
            <a:fld id="{0EA3D006-30AA-4E21-BFEE-94D70DE2A720}" type="slidenum">
              <a:rPr lang="en-GB" smtClean="0"/>
              <a:t>78</a:t>
            </a:fld>
            <a:endParaRPr lang="en-GB"/>
          </a:p>
        </p:txBody>
      </p:sp>
    </p:spTree>
    <p:extLst>
      <p:ext uri="{BB962C8B-B14F-4D97-AF65-F5344CB8AC3E}">
        <p14:creationId xmlns:p14="http://schemas.microsoft.com/office/powerpoint/2010/main" val="118445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Slide 74-85 go through during input. Children practise the different sentences as a class. HA independently. </a:t>
            </a:r>
          </a:p>
          <a:p>
            <a:endParaRPr lang="en-GB" dirty="0"/>
          </a:p>
        </p:txBody>
      </p:sp>
      <p:sp>
        <p:nvSpPr>
          <p:cNvPr id="4" name="Slide Number Placeholder 3"/>
          <p:cNvSpPr>
            <a:spLocks noGrp="1"/>
          </p:cNvSpPr>
          <p:nvPr>
            <p:ph type="sldNum" sz="quarter" idx="5"/>
          </p:nvPr>
        </p:nvSpPr>
        <p:spPr/>
        <p:txBody>
          <a:bodyPr/>
          <a:lstStyle/>
          <a:p>
            <a:fld id="{0EA3D006-30AA-4E21-BFEE-94D70DE2A720}" type="slidenum">
              <a:rPr lang="en-GB" smtClean="0"/>
              <a:t>79</a:t>
            </a:fld>
            <a:endParaRPr lang="en-GB"/>
          </a:p>
        </p:txBody>
      </p:sp>
    </p:spTree>
    <p:extLst>
      <p:ext uri="{BB962C8B-B14F-4D97-AF65-F5344CB8AC3E}">
        <p14:creationId xmlns:p14="http://schemas.microsoft.com/office/powerpoint/2010/main" val="15946065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pick 3 if statements to create their own if…if…if then sentences in books. SEN to do with TA. </a:t>
            </a:r>
          </a:p>
        </p:txBody>
      </p:sp>
      <p:sp>
        <p:nvSpPr>
          <p:cNvPr id="4" name="Slide Number Placeholder 3"/>
          <p:cNvSpPr>
            <a:spLocks noGrp="1"/>
          </p:cNvSpPr>
          <p:nvPr>
            <p:ph type="sldNum" sz="quarter" idx="5"/>
          </p:nvPr>
        </p:nvSpPr>
        <p:spPr/>
        <p:txBody>
          <a:bodyPr/>
          <a:lstStyle/>
          <a:p>
            <a:fld id="{0EA3D006-30AA-4E21-BFEE-94D70DE2A720}" type="slidenum">
              <a:rPr lang="en-GB" smtClean="0"/>
              <a:t>82</a:t>
            </a:fld>
            <a:endParaRPr lang="en-GB"/>
          </a:p>
        </p:txBody>
      </p:sp>
    </p:spTree>
    <p:extLst>
      <p:ext uri="{BB962C8B-B14F-4D97-AF65-F5344CB8AC3E}">
        <p14:creationId xmlns:p14="http://schemas.microsoft.com/office/powerpoint/2010/main" val="1714233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practise in their books. SEN printed on A5 – stick in books and fill in with TA. </a:t>
            </a:r>
          </a:p>
        </p:txBody>
      </p:sp>
      <p:sp>
        <p:nvSpPr>
          <p:cNvPr id="4" name="Slide Number Placeholder 3"/>
          <p:cNvSpPr>
            <a:spLocks noGrp="1"/>
          </p:cNvSpPr>
          <p:nvPr>
            <p:ph type="sldNum" sz="quarter" idx="5"/>
          </p:nvPr>
        </p:nvSpPr>
        <p:spPr/>
        <p:txBody>
          <a:bodyPr/>
          <a:lstStyle/>
          <a:p>
            <a:fld id="{0EA3D006-30AA-4E21-BFEE-94D70DE2A720}" type="slidenum">
              <a:rPr lang="en-GB" smtClean="0"/>
              <a:t>84</a:t>
            </a:fld>
            <a:endParaRPr lang="en-GB"/>
          </a:p>
        </p:txBody>
      </p:sp>
    </p:spTree>
    <p:extLst>
      <p:ext uri="{BB962C8B-B14F-4D97-AF65-F5344CB8AC3E}">
        <p14:creationId xmlns:p14="http://schemas.microsoft.com/office/powerpoint/2010/main" val="37330251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Cut strips. Children stick in sentence strips in their books and write their own sentences that they could use in their letters next week. SEN – guided with TA. </a:t>
            </a:r>
          </a:p>
        </p:txBody>
      </p:sp>
      <p:sp>
        <p:nvSpPr>
          <p:cNvPr id="4" name="Slide Number Placeholder 3"/>
          <p:cNvSpPr>
            <a:spLocks noGrp="1"/>
          </p:cNvSpPr>
          <p:nvPr>
            <p:ph type="sldNum" sz="quarter" idx="5"/>
          </p:nvPr>
        </p:nvSpPr>
        <p:spPr/>
        <p:txBody>
          <a:bodyPr/>
          <a:lstStyle/>
          <a:p>
            <a:fld id="{0EA3D006-30AA-4E21-BFEE-94D70DE2A720}" type="slidenum">
              <a:rPr lang="en-GB" smtClean="0"/>
              <a:t>90</a:t>
            </a:fld>
            <a:endParaRPr lang="en-GB"/>
          </a:p>
        </p:txBody>
      </p:sp>
    </p:spTree>
    <p:extLst>
      <p:ext uri="{BB962C8B-B14F-4D97-AF65-F5344CB8AC3E}">
        <p14:creationId xmlns:p14="http://schemas.microsoft.com/office/powerpoint/2010/main" val="32325770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A3D006-30AA-4E21-BFEE-94D70DE2A720}" type="slidenum">
              <a:rPr lang="en-GB" smtClean="0"/>
              <a:t>91</a:t>
            </a:fld>
            <a:endParaRPr lang="en-GB"/>
          </a:p>
        </p:txBody>
      </p:sp>
    </p:spTree>
    <p:extLst>
      <p:ext uri="{BB962C8B-B14F-4D97-AF65-F5344CB8AC3E}">
        <p14:creationId xmlns:p14="http://schemas.microsoft.com/office/powerpoint/2010/main" val="36313520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Edit and respond to marking from last lesson. </a:t>
            </a:r>
          </a:p>
        </p:txBody>
      </p:sp>
      <p:sp>
        <p:nvSpPr>
          <p:cNvPr id="4" name="Slide Number Placeholder 3"/>
          <p:cNvSpPr>
            <a:spLocks noGrp="1"/>
          </p:cNvSpPr>
          <p:nvPr>
            <p:ph type="sldNum" sz="quarter" idx="5"/>
          </p:nvPr>
        </p:nvSpPr>
        <p:spPr/>
        <p:txBody>
          <a:bodyPr/>
          <a:lstStyle/>
          <a:p>
            <a:fld id="{0EA3D006-30AA-4E21-BFEE-94D70DE2A720}" type="slidenum">
              <a:rPr lang="en-GB" smtClean="0"/>
              <a:t>93</a:t>
            </a:fld>
            <a:endParaRPr lang="en-GB"/>
          </a:p>
        </p:txBody>
      </p:sp>
    </p:spTree>
    <p:extLst>
      <p:ext uri="{BB962C8B-B14F-4D97-AF65-F5344CB8AC3E}">
        <p14:creationId xmlns:p14="http://schemas.microsoft.com/office/powerpoint/2010/main" val="41659938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through WAGOLL. Highlight features and discuss as a class. </a:t>
            </a:r>
          </a:p>
        </p:txBody>
      </p:sp>
      <p:sp>
        <p:nvSpPr>
          <p:cNvPr id="4" name="Slide Number Placeholder 3"/>
          <p:cNvSpPr>
            <a:spLocks noGrp="1"/>
          </p:cNvSpPr>
          <p:nvPr>
            <p:ph type="sldNum" sz="quarter" idx="5"/>
          </p:nvPr>
        </p:nvSpPr>
        <p:spPr/>
        <p:txBody>
          <a:bodyPr/>
          <a:lstStyle/>
          <a:p>
            <a:fld id="{0EA3D006-30AA-4E21-BFEE-94D70DE2A720}" type="slidenum">
              <a:rPr lang="en-GB" smtClean="0"/>
              <a:t>94</a:t>
            </a:fld>
            <a:endParaRPr lang="en-GB"/>
          </a:p>
        </p:txBody>
      </p:sp>
    </p:spTree>
    <p:extLst>
      <p:ext uri="{BB962C8B-B14F-4D97-AF65-F5344CB8AC3E}">
        <p14:creationId xmlns:p14="http://schemas.microsoft.com/office/powerpoint/2010/main" val="24877255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Formal and informal table should be in the blue file- photocopy for children to use and refer to for formal features. </a:t>
            </a:r>
          </a:p>
        </p:txBody>
      </p:sp>
      <p:sp>
        <p:nvSpPr>
          <p:cNvPr id="4" name="Slide Number Placeholder 3"/>
          <p:cNvSpPr>
            <a:spLocks noGrp="1"/>
          </p:cNvSpPr>
          <p:nvPr>
            <p:ph type="sldNum" sz="quarter" idx="5"/>
          </p:nvPr>
        </p:nvSpPr>
        <p:spPr/>
        <p:txBody>
          <a:bodyPr/>
          <a:lstStyle/>
          <a:p>
            <a:fld id="{0EA3D006-30AA-4E21-BFEE-94D70DE2A720}" type="slidenum">
              <a:rPr lang="en-GB" smtClean="0"/>
              <a:t>95</a:t>
            </a:fld>
            <a:endParaRPr lang="en-GB"/>
          </a:p>
        </p:txBody>
      </p:sp>
    </p:spTree>
    <p:extLst>
      <p:ext uri="{BB962C8B-B14F-4D97-AF65-F5344CB8AC3E}">
        <p14:creationId xmlns:p14="http://schemas.microsoft.com/office/powerpoint/2010/main" val="41315007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select who they are going to write to</a:t>
            </a:r>
          </a:p>
        </p:txBody>
      </p:sp>
      <p:sp>
        <p:nvSpPr>
          <p:cNvPr id="4" name="Slide Number Placeholder 3"/>
          <p:cNvSpPr>
            <a:spLocks noGrp="1"/>
          </p:cNvSpPr>
          <p:nvPr>
            <p:ph type="sldNum" sz="quarter" idx="5"/>
          </p:nvPr>
        </p:nvSpPr>
        <p:spPr/>
        <p:txBody>
          <a:bodyPr/>
          <a:lstStyle/>
          <a:p>
            <a:fld id="{0EA3D006-30AA-4E21-BFEE-94D70DE2A720}" type="slidenum">
              <a:rPr lang="en-GB" smtClean="0"/>
              <a:t>97</a:t>
            </a:fld>
            <a:endParaRPr lang="en-GB"/>
          </a:p>
        </p:txBody>
      </p:sp>
    </p:spTree>
    <p:extLst>
      <p:ext uri="{BB962C8B-B14F-4D97-AF65-F5344CB8AC3E}">
        <p14:creationId xmlns:p14="http://schemas.microsoft.com/office/powerpoint/2010/main" val="417474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278F2-D107-4C95-8876-323AEC04E3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C453CFA-1C69-4A4C-BFDB-E782C41E3B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740682D-AC3F-4D90-A8F2-4E38001754F2}"/>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5" name="Footer Placeholder 4">
            <a:extLst>
              <a:ext uri="{FF2B5EF4-FFF2-40B4-BE49-F238E27FC236}">
                <a16:creationId xmlns:a16="http://schemas.microsoft.com/office/drawing/2014/main" id="{F844EAAE-50CF-4A5F-8402-62A46D9E8D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6025C4-508D-4DFF-8ADE-B5BA048E8D57}"/>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473927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BABEB-6084-479E-8C1D-6BF2A22DF1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F2AF03-028B-44BD-BE15-5CBD7667E4C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320CD5-E5EE-4D14-B412-EB7BB6E2DDA6}"/>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5" name="Footer Placeholder 4">
            <a:extLst>
              <a:ext uri="{FF2B5EF4-FFF2-40B4-BE49-F238E27FC236}">
                <a16:creationId xmlns:a16="http://schemas.microsoft.com/office/drawing/2014/main" id="{4169EB1B-80EB-4865-AADF-17C54E93EC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AEC352-5477-4250-A194-0A708733A1D9}"/>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4074877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2746F-0BE2-42B7-AC1E-B67CDB9345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136DA2-58EE-4258-BE0E-F047F8383E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C045B89-CDA2-4698-90A7-E2B7E0C979B9}"/>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5" name="Footer Placeholder 4">
            <a:extLst>
              <a:ext uri="{FF2B5EF4-FFF2-40B4-BE49-F238E27FC236}">
                <a16:creationId xmlns:a16="http://schemas.microsoft.com/office/drawing/2014/main" id="{3EB1B7B3-BF18-46FE-BEF2-ADC065CA9E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00CF22-3792-4C54-BE5E-B81A52FEC535}"/>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520238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BEF62-D3F1-4C0E-890A-3E8F42B2CF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E0A7FE-A46F-4430-9378-C2306B383AE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948A4B8-4EF7-4F06-9CD3-CE576BA9CE3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5F6BDFB-C09A-41D0-A69F-43CB72BFA144}"/>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6" name="Footer Placeholder 5">
            <a:extLst>
              <a:ext uri="{FF2B5EF4-FFF2-40B4-BE49-F238E27FC236}">
                <a16:creationId xmlns:a16="http://schemas.microsoft.com/office/drawing/2014/main" id="{578475BB-E578-4CBB-A178-E1642DC300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5196A2-DE58-458E-BB93-91FAAF1646DB}"/>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503769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95E13-856A-4794-A97D-E8DE69EAD9D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C818CA-AE57-425D-9772-587D0E88E5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33003B-FF65-4856-8BE2-36437A84F4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5F7BCB4-7D25-442B-AFE6-C9E57BEBA2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3D4BD52-2E9D-47E7-AE0A-E3471D75DAD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2665616-0C34-4F2B-B0CE-0EB1B379E2CC}"/>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8" name="Footer Placeholder 7">
            <a:extLst>
              <a:ext uri="{FF2B5EF4-FFF2-40B4-BE49-F238E27FC236}">
                <a16:creationId xmlns:a16="http://schemas.microsoft.com/office/drawing/2014/main" id="{46476FAF-FF99-4FD7-B397-435C677B40A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3FE3FE2-1E18-45AB-9F9C-9437C343D4BB}"/>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3102685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E7FC8-3E26-40F2-92EB-313C09D5DEE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F2DDB8-6C6D-4C20-9D05-47DF3D55C7B1}"/>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4" name="Footer Placeholder 3">
            <a:extLst>
              <a:ext uri="{FF2B5EF4-FFF2-40B4-BE49-F238E27FC236}">
                <a16:creationId xmlns:a16="http://schemas.microsoft.com/office/drawing/2014/main" id="{D5BC7EA2-1E15-41A5-927A-77B0837CB6A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27CC284-F5AE-49F1-B930-4A8190691013}"/>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384984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D139DD-F198-444B-BEAD-C35595ABF6E3}"/>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3" name="Footer Placeholder 2">
            <a:extLst>
              <a:ext uri="{FF2B5EF4-FFF2-40B4-BE49-F238E27FC236}">
                <a16:creationId xmlns:a16="http://schemas.microsoft.com/office/drawing/2014/main" id="{F30F3680-698C-4356-9C8C-A3DE3A1891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1D8063A-4E24-4230-9E4C-E0FD2F606827}"/>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3019553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C2BBF-7641-46BC-BD99-82AEF4C345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41D0579-224B-4CC9-922D-DF024E79B6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6D4AC2-224D-4614-81A8-EF5E9A6506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4E8B84-F2B5-439B-87D1-B246E3ECCBEF}"/>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6" name="Footer Placeholder 5">
            <a:extLst>
              <a:ext uri="{FF2B5EF4-FFF2-40B4-BE49-F238E27FC236}">
                <a16:creationId xmlns:a16="http://schemas.microsoft.com/office/drawing/2014/main" id="{8305ED2B-0295-47FF-961F-26C9D8B1EC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17CA38-C5B8-4200-9658-063B02A63D3B}"/>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2400720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C013F-67B0-4C95-9A69-ADF5ED6D24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741B02-424D-4E47-83BE-5C385F14B3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EBBFEE8-25DA-4413-8885-4675BA33DB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65B9F76-7799-4993-B58B-157855B2BC92}"/>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6" name="Footer Placeholder 5">
            <a:extLst>
              <a:ext uri="{FF2B5EF4-FFF2-40B4-BE49-F238E27FC236}">
                <a16:creationId xmlns:a16="http://schemas.microsoft.com/office/drawing/2014/main" id="{F7982B9C-4BFF-44F9-9A0C-6A9D7A2B33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14E2C8-BAE6-4C50-B3DD-CBA907465B92}"/>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1482013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1B4BC-6762-4C37-86CA-8691BA567B1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0B63FF-E7E2-43E9-9F44-C93ACB9ECA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40FD9A-AAB3-4818-8A32-DE5EB894EA28}"/>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5" name="Footer Placeholder 4">
            <a:extLst>
              <a:ext uri="{FF2B5EF4-FFF2-40B4-BE49-F238E27FC236}">
                <a16:creationId xmlns:a16="http://schemas.microsoft.com/office/drawing/2014/main" id="{D4AB250A-2EB9-4D3D-A24D-AB410BC036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057B67-09B7-46E3-9717-B5F266100423}"/>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3090797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F2DFDF-B474-4721-8914-1756184BA88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67BAAC-D285-49C7-93C0-42B2A455D2F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2C3A07-C56C-4DB7-BA66-E6FCB95F0261}"/>
              </a:ext>
            </a:extLst>
          </p:cNvPr>
          <p:cNvSpPr>
            <a:spLocks noGrp="1"/>
          </p:cNvSpPr>
          <p:nvPr>
            <p:ph type="dt" sz="half" idx="10"/>
          </p:nvPr>
        </p:nvSpPr>
        <p:spPr/>
        <p:txBody>
          <a:bodyPr/>
          <a:lstStyle/>
          <a:p>
            <a:fld id="{CAB4EA51-E9CD-40E9-ADF2-152E75B498B9}" type="datetimeFigureOut">
              <a:rPr lang="en-GB" smtClean="0"/>
              <a:t>10/09/2020</a:t>
            </a:fld>
            <a:endParaRPr lang="en-GB"/>
          </a:p>
        </p:txBody>
      </p:sp>
      <p:sp>
        <p:nvSpPr>
          <p:cNvPr id="5" name="Footer Placeholder 4">
            <a:extLst>
              <a:ext uri="{FF2B5EF4-FFF2-40B4-BE49-F238E27FC236}">
                <a16:creationId xmlns:a16="http://schemas.microsoft.com/office/drawing/2014/main" id="{B6457E59-C58E-4209-854F-44A1E4FECE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DDC3FB-2D2B-4FB7-8034-D1C424BD2B4E}"/>
              </a:ext>
            </a:extLst>
          </p:cNvPr>
          <p:cNvSpPr>
            <a:spLocks noGrp="1"/>
          </p:cNvSpPr>
          <p:nvPr>
            <p:ph type="sldNum" sz="quarter" idx="12"/>
          </p:nvPr>
        </p:nvSpPr>
        <p:spPr/>
        <p:txBody>
          <a:bodyPr/>
          <a:lstStyle/>
          <a:p>
            <a:fld id="{3F335864-5F4D-45C2-AB16-2FB297D39A31}" type="slidenum">
              <a:rPr lang="en-GB" smtClean="0"/>
              <a:t>‹#›</a:t>
            </a:fld>
            <a:endParaRPr lang="en-GB"/>
          </a:p>
        </p:txBody>
      </p:sp>
    </p:spTree>
    <p:extLst>
      <p:ext uri="{BB962C8B-B14F-4D97-AF65-F5344CB8AC3E}">
        <p14:creationId xmlns:p14="http://schemas.microsoft.com/office/powerpoint/2010/main" val="15667721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DE8F058-FE44-409C-B743-CFBF43ED5A3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4858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A3D920-7322-442E-90C5-3000D04593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93441C-70C5-4DAB-B923-1812884AE3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B6070E-B7DB-4F54-B602-DD0A663F54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B4EA51-E9CD-40E9-ADF2-152E75B498B9}" type="datetimeFigureOut">
              <a:rPr lang="en-GB" smtClean="0"/>
              <a:t>10/09/2020</a:t>
            </a:fld>
            <a:endParaRPr lang="en-GB"/>
          </a:p>
        </p:txBody>
      </p:sp>
      <p:sp>
        <p:nvSpPr>
          <p:cNvPr id="5" name="Footer Placeholder 4">
            <a:extLst>
              <a:ext uri="{FF2B5EF4-FFF2-40B4-BE49-F238E27FC236}">
                <a16:creationId xmlns:a16="http://schemas.microsoft.com/office/drawing/2014/main" id="{B99CA2E4-A480-4295-ACC2-2D1FDBC016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FDFE25-4990-4925-8A77-BF62B9639D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335864-5F4D-45C2-AB16-2FB297D39A31}" type="slidenum">
              <a:rPr lang="en-GB" smtClean="0"/>
              <a:t>‹#›</a:t>
            </a:fld>
            <a:endParaRPr lang="en-GB"/>
          </a:p>
        </p:txBody>
      </p:sp>
    </p:spTree>
    <p:extLst>
      <p:ext uri="{BB962C8B-B14F-4D97-AF65-F5344CB8AC3E}">
        <p14:creationId xmlns:p14="http://schemas.microsoft.com/office/powerpoint/2010/main" val="1377324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74657-29DB-411C-90F8-AEFCEF86D8F1}"/>
              </a:ext>
            </a:extLst>
          </p:cNvPr>
          <p:cNvSpPr>
            <a:spLocks noGrp="1"/>
          </p:cNvSpPr>
          <p:nvPr>
            <p:ph type="title"/>
          </p:nvPr>
        </p:nvSpPr>
        <p:spPr/>
        <p:txBody>
          <a:bodyPr/>
          <a:lstStyle/>
          <a:p>
            <a:r>
              <a:rPr lang="en-GB" dirty="0"/>
              <a:t>Need ICT lesson this week </a:t>
            </a:r>
            <a:r>
              <a:rPr lang="en-GB"/>
              <a:t>to research! </a:t>
            </a:r>
          </a:p>
        </p:txBody>
      </p:sp>
      <p:sp>
        <p:nvSpPr>
          <p:cNvPr id="3" name="Content Placeholder 2">
            <a:extLst>
              <a:ext uri="{FF2B5EF4-FFF2-40B4-BE49-F238E27FC236}">
                <a16:creationId xmlns:a16="http://schemas.microsoft.com/office/drawing/2014/main" id="{86261613-7D9C-4C51-9163-417C412DEC3C}"/>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579064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7B51100-1B11-4E91-9177-03EC9F097326}"/>
              </a:ext>
            </a:extLst>
          </p:cNvPr>
          <p:cNvSpPr/>
          <p:nvPr/>
        </p:nvSpPr>
        <p:spPr>
          <a:xfrm>
            <a:off x="3648374" y="294473"/>
            <a:ext cx="4895251"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Spelling Week 2 </a:t>
            </a:r>
          </a:p>
        </p:txBody>
      </p:sp>
      <p:pic>
        <p:nvPicPr>
          <p:cNvPr id="3" name="Picture 2">
            <a:extLst>
              <a:ext uri="{FF2B5EF4-FFF2-40B4-BE49-F238E27FC236}">
                <a16:creationId xmlns:a16="http://schemas.microsoft.com/office/drawing/2014/main" id="{D61DD8DD-2AF0-4B06-8BBB-80950C5EB022}"/>
              </a:ext>
            </a:extLst>
          </p:cNvPr>
          <p:cNvPicPr>
            <a:picLocks noChangeAspect="1"/>
          </p:cNvPicPr>
          <p:nvPr/>
        </p:nvPicPr>
        <p:blipFill rotWithShape="1">
          <a:blip r:embed="rId2"/>
          <a:srcRect l="28616" t="36300" r="62846" b="13008"/>
          <a:stretch/>
        </p:blipFill>
        <p:spPr>
          <a:xfrm>
            <a:off x="618979" y="140676"/>
            <a:ext cx="1941341" cy="6479883"/>
          </a:xfrm>
          <a:prstGeom prst="rect">
            <a:avLst/>
          </a:prstGeom>
        </p:spPr>
      </p:pic>
      <p:pic>
        <p:nvPicPr>
          <p:cNvPr id="4" name="Picture 3">
            <a:extLst>
              <a:ext uri="{FF2B5EF4-FFF2-40B4-BE49-F238E27FC236}">
                <a16:creationId xmlns:a16="http://schemas.microsoft.com/office/drawing/2014/main" id="{2FD7C357-0666-431B-A537-2197B665F7C7}"/>
              </a:ext>
            </a:extLst>
          </p:cNvPr>
          <p:cNvPicPr>
            <a:picLocks noChangeAspect="1"/>
          </p:cNvPicPr>
          <p:nvPr/>
        </p:nvPicPr>
        <p:blipFill rotWithShape="1">
          <a:blip r:embed="rId3"/>
          <a:srcRect l="28732" t="40816" r="62615" b="11160"/>
          <a:stretch/>
        </p:blipFill>
        <p:spPr>
          <a:xfrm>
            <a:off x="8750104" y="-88344"/>
            <a:ext cx="2226393" cy="6946344"/>
          </a:xfrm>
          <a:prstGeom prst="rect">
            <a:avLst/>
          </a:prstGeom>
        </p:spPr>
      </p:pic>
      <p:sp>
        <p:nvSpPr>
          <p:cNvPr id="5" name="Rectangle 4">
            <a:extLst>
              <a:ext uri="{FF2B5EF4-FFF2-40B4-BE49-F238E27FC236}">
                <a16:creationId xmlns:a16="http://schemas.microsoft.com/office/drawing/2014/main" id="{62E2E5CA-B454-4A2B-B503-3FF398971A6B}"/>
              </a:ext>
            </a:extLst>
          </p:cNvPr>
          <p:cNvSpPr/>
          <p:nvPr/>
        </p:nvSpPr>
        <p:spPr>
          <a:xfrm>
            <a:off x="3322842" y="2221747"/>
            <a:ext cx="4664739" cy="523220"/>
          </a:xfrm>
          <a:prstGeom prst="rect">
            <a:avLst/>
          </a:prstGeom>
          <a:noFill/>
        </p:spPr>
        <p:txBody>
          <a:bodyPr wrap="none" lIns="91440" tIns="45720" rIns="91440" bIns="45720">
            <a:spAutoFit/>
          </a:bodyPr>
          <a:lstStyle/>
          <a:p>
            <a:pPr algn="ctr"/>
            <a:r>
              <a:rPr lang="en-US" sz="2800" b="0" u="sng" cap="none" spc="0" dirty="0">
                <a:ln w="0"/>
                <a:solidFill>
                  <a:schemeClr val="tx1"/>
                </a:solidFill>
              </a:rPr>
              <a:t>LO: -ant, </a:t>
            </a:r>
            <a:r>
              <a:rPr lang="en-US" sz="2800" b="0" u="sng" cap="none" spc="0" dirty="0" err="1">
                <a:ln w="0"/>
                <a:solidFill>
                  <a:schemeClr val="tx1"/>
                </a:solidFill>
              </a:rPr>
              <a:t>ancy</a:t>
            </a:r>
            <a:r>
              <a:rPr lang="en-US" sz="2800" b="0" u="sng" cap="none" spc="0" dirty="0">
                <a:ln w="0"/>
                <a:solidFill>
                  <a:schemeClr val="tx1"/>
                </a:solidFill>
              </a:rPr>
              <a:t>, </a:t>
            </a:r>
            <a:r>
              <a:rPr lang="en-US" sz="2800" b="0" u="sng" cap="none" spc="0" dirty="0" err="1">
                <a:ln w="0"/>
                <a:solidFill>
                  <a:schemeClr val="tx1"/>
                </a:solidFill>
              </a:rPr>
              <a:t>ance</a:t>
            </a:r>
            <a:r>
              <a:rPr lang="en-US" sz="2800" b="0" u="sng" cap="none" spc="0" dirty="0">
                <a:ln w="0"/>
                <a:solidFill>
                  <a:schemeClr val="tx1"/>
                </a:solidFill>
              </a:rPr>
              <a:t>- </a:t>
            </a:r>
            <a:r>
              <a:rPr lang="en-US" sz="2800" b="0" u="sng" cap="none" spc="0" dirty="0" err="1">
                <a:ln w="0"/>
                <a:solidFill>
                  <a:schemeClr val="tx1"/>
                </a:solidFill>
              </a:rPr>
              <a:t>ent</a:t>
            </a:r>
            <a:r>
              <a:rPr lang="en-US" sz="2800" b="0" u="sng" cap="none" spc="0" dirty="0">
                <a:ln w="0"/>
                <a:solidFill>
                  <a:schemeClr val="tx1"/>
                </a:solidFill>
              </a:rPr>
              <a:t> words</a:t>
            </a:r>
          </a:p>
        </p:txBody>
      </p:sp>
    </p:spTree>
    <p:extLst>
      <p:ext uri="{BB962C8B-B14F-4D97-AF65-F5344CB8AC3E}">
        <p14:creationId xmlns:p14="http://schemas.microsoft.com/office/powerpoint/2010/main" val="4274335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1DFB2E11-8DD6-48C1-8D69-4E6C771680F2}"/>
              </a:ext>
            </a:extLst>
          </p:cNvPr>
          <p:cNvSpPr txBox="1">
            <a:spLocks noChangeArrowheads="1"/>
          </p:cNvSpPr>
          <p:nvPr/>
        </p:nvSpPr>
        <p:spPr bwMode="auto">
          <a:xfrm>
            <a:off x="2668589" y="1663701"/>
            <a:ext cx="685482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2400">
                <a:solidFill>
                  <a:schemeClr val="bg1"/>
                </a:solidFill>
                <a:latin typeface="BPreplay" pitchFamily="50" charset="0"/>
              </a:rPr>
              <a:t>Please create your title slide, main slide</a:t>
            </a:r>
            <a:br>
              <a:rPr lang="en-GB" altLang="en-US" sz="2400">
                <a:solidFill>
                  <a:schemeClr val="bg1"/>
                </a:solidFill>
                <a:latin typeface="BPreplay" pitchFamily="50" charset="0"/>
              </a:rPr>
            </a:br>
            <a:r>
              <a:rPr lang="en-GB" altLang="en-US" sz="2400">
                <a:solidFill>
                  <a:schemeClr val="bg1"/>
                </a:solidFill>
                <a:latin typeface="BPreplay" pitchFamily="50" charset="0"/>
              </a:rPr>
              <a:t>and end slide backgrounds in </a:t>
            </a:r>
            <a:r>
              <a:rPr lang="en-GB" altLang="en-US" sz="2400" b="1">
                <a:solidFill>
                  <a:schemeClr val="bg1"/>
                </a:solidFill>
                <a:latin typeface="BPreplay" pitchFamily="50" charset="0"/>
              </a:rPr>
              <a:t>Photoshop</a:t>
            </a:r>
            <a:r>
              <a:rPr lang="en-GB" altLang="en-US" sz="2400">
                <a:solidFill>
                  <a:schemeClr val="bg1"/>
                </a:solidFill>
                <a:latin typeface="BPreplay" pitchFamily="50" charset="0"/>
              </a:rPr>
              <a:t> </a:t>
            </a:r>
            <a:br>
              <a:rPr lang="en-GB" altLang="en-US" sz="2400">
                <a:solidFill>
                  <a:schemeClr val="bg1"/>
                </a:solidFill>
                <a:latin typeface="BPreplay" pitchFamily="50" charset="0"/>
              </a:rPr>
            </a:br>
            <a:r>
              <a:rPr lang="en-GB" altLang="en-US" sz="2400">
                <a:solidFill>
                  <a:schemeClr val="bg1"/>
                </a:solidFill>
                <a:latin typeface="BPreplay" pitchFamily="50" charset="0"/>
              </a:rPr>
              <a:t>using the </a:t>
            </a:r>
            <a:r>
              <a:rPr lang="en-GB" altLang="en-US" sz="2400" b="1">
                <a:solidFill>
                  <a:schemeClr val="bg1"/>
                </a:solidFill>
                <a:latin typeface="BPreplay" pitchFamily="50" charset="0"/>
              </a:rPr>
              <a:t>PowerPoint Actions</a:t>
            </a:r>
            <a:r>
              <a:rPr lang="en-GB" altLang="en-US" sz="2400">
                <a:solidFill>
                  <a:schemeClr val="bg1"/>
                </a:solidFill>
                <a:latin typeface="BPreplay" pitchFamily="50" charset="0"/>
              </a:rPr>
              <a:t> (Z:\#Action Templates\#Actions\PowerPoint)</a:t>
            </a:r>
          </a:p>
          <a:p>
            <a:pPr algn="ctr" eaLnBrk="1" hangingPunct="1"/>
            <a:endParaRPr lang="en-GB" altLang="en-US" sz="2400">
              <a:solidFill>
                <a:schemeClr val="bg1"/>
              </a:solidFill>
              <a:latin typeface="BPreplay" pitchFamily="50" charset="0"/>
            </a:endParaRPr>
          </a:p>
          <a:p>
            <a:pPr algn="ctr" eaLnBrk="1" hangingPunct="1"/>
            <a:r>
              <a:rPr lang="en-GB" altLang="en-US" sz="2400">
                <a:solidFill>
                  <a:schemeClr val="bg1"/>
                </a:solidFill>
                <a:latin typeface="BPreplay" pitchFamily="50" charset="0"/>
              </a:rPr>
              <a:t>Save out as jpegs and add your backgrounds to the appropriate </a:t>
            </a:r>
            <a:r>
              <a:rPr lang="en-GB" altLang="en-US" sz="2400" b="1">
                <a:solidFill>
                  <a:schemeClr val="bg1"/>
                </a:solidFill>
                <a:latin typeface="BPreplay" pitchFamily="50" charset="0"/>
              </a:rPr>
              <a:t>Master Slides</a:t>
            </a:r>
            <a:r>
              <a:rPr lang="en-GB" altLang="en-US" sz="2400">
                <a:solidFill>
                  <a:schemeClr val="bg1"/>
                </a:solidFill>
                <a:latin typeface="BPreplay" pitchFamily="50" charset="0"/>
              </a:rPr>
              <a:t> by going to View, Slide Master.</a:t>
            </a:r>
          </a:p>
        </p:txBody>
      </p:sp>
      <p:pic>
        <p:nvPicPr>
          <p:cNvPr id="9219" name="Picture 2">
            <a:extLst>
              <a:ext uri="{FF2B5EF4-FFF2-40B4-BE49-F238E27FC236}">
                <a16:creationId xmlns:a16="http://schemas.microsoft.com/office/drawing/2014/main" id="{4283C3C9-9B89-4BF7-A5C1-5F82F1AE9D7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5BE6F0BA-64F5-43F8-BF92-71F2A0A59E02}"/>
              </a:ext>
            </a:extLst>
          </p:cNvPr>
          <p:cNvSpPr/>
          <p:nvPr/>
        </p:nvSpPr>
        <p:spPr>
          <a:xfrm>
            <a:off x="2354264" y="2125664"/>
            <a:ext cx="3582987" cy="3582987"/>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3" name="Content Placeholder 21">
            <a:extLst>
              <a:ext uri="{FF2B5EF4-FFF2-40B4-BE49-F238E27FC236}">
                <a16:creationId xmlns:a16="http://schemas.microsoft.com/office/drawing/2014/main" id="{9E66281E-51F8-4F96-96CF-8FFA79D3E18B}"/>
              </a:ext>
            </a:extLst>
          </p:cNvPr>
          <p:cNvSpPr>
            <a:spLocks noGrp="1"/>
          </p:cNvSpPr>
          <p:nvPr>
            <p:ph idx="1"/>
          </p:nvPr>
        </p:nvSpPr>
        <p:spPr>
          <a:xfrm>
            <a:off x="2279650" y="939800"/>
            <a:ext cx="7632700" cy="782638"/>
          </a:xfrm>
        </p:spPr>
        <p:txBody>
          <a:bodyPr vert="horz" lIns="108000" tIns="108000" rIns="108000" bIns="108000" rtlCol="0">
            <a:normAutofit fontScale="85000" lnSpcReduction="20000"/>
          </a:bodyPr>
          <a:lstStyle/>
          <a:p>
            <a:r>
              <a:rPr lang="en-GB" altLang="en-US">
                <a:solidFill>
                  <a:schemeClr val="tx1"/>
                </a:solidFill>
                <a:latin typeface="Twinkl" pitchFamily="2" charset="0"/>
              </a:rPr>
              <a:t>Many adjectives in the English language end in the same sound made with either </a:t>
            </a:r>
            <a:r>
              <a:rPr lang="en-GB" altLang="en-US" b="1">
                <a:solidFill>
                  <a:schemeClr val="tx1"/>
                </a:solidFill>
                <a:latin typeface="Twinkl" pitchFamily="2" charset="0"/>
              </a:rPr>
              <a:t>–ant </a:t>
            </a:r>
            <a:r>
              <a:rPr lang="en-GB" altLang="en-US">
                <a:solidFill>
                  <a:schemeClr val="tx1"/>
                </a:solidFill>
                <a:latin typeface="Twinkl" pitchFamily="2" charset="0"/>
              </a:rPr>
              <a:t>or </a:t>
            </a:r>
            <a:r>
              <a:rPr lang="en-GB" altLang="en-US" b="1">
                <a:solidFill>
                  <a:schemeClr val="tx1"/>
                </a:solidFill>
                <a:latin typeface="Twinkl" pitchFamily="2" charset="0"/>
              </a:rPr>
              <a:t>–ent</a:t>
            </a:r>
            <a:r>
              <a:rPr lang="en-GB" altLang="en-US">
                <a:solidFill>
                  <a:schemeClr val="tx1"/>
                </a:solidFill>
                <a:latin typeface="Twinkl" pitchFamily="2" charset="0"/>
              </a:rPr>
              <a:t>. </a:t>
            </a:r>
          </a:p>
        </p:txBody>
      </p:sp>
      <p:pic>
        <p:nvPicPr>
          <p:cNvPr id="10244" name="Picture 1">
            <a:extLst>
              <a:ext uri="{FF2B5EF4-FFF2-40B4-BE49-F238E27FC236}">
                <a16:creationId xmlns:a16="http://schemas.microsoft.com/office/drawing/2014/main" id="{F68419BA-21DC-40AF-A9E3-3EC3769C81B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06651" y="2125663"/>
            <a:ext cx="3478213" cy="351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a:extLst>
              <a:ext uri="{FF2B5EF4-FFF2-40B4-BE49-F238E27FC236}">
                <a16:creationId xmlns:a16="http://schemas.microsoft.com/office/drawing/2014/main" id="{E65EEC6A-7FCB-426B-890D-0D8B005271AE}"/>
              </a:ext>
            </a:extLst>
          </p:cNvPr>
          <p:cNvGrpSpPr>
            <a:grpSpLocks/>
          </p:cNvGrpSpPr>
          <p:nvPr/>
        </p:nvGrpSpPr>
        <p:grpSpPr bwMode="auto">
          <a:xfrm>
            <a:off x="6345237" y="1899138"/>
            <a:ext cx="5148067" cy="1644162"/>
            <a:chOff x="4820636" y="2394808"/>
            <a:chExt cx="4323364" cy="1148951"/>
          </a:xfrm>
        </p:grpSpPr>
        <p:sp>
          <p:nvSpPr>
            <p:cNvPr id="4" name="Rectangle 3">
              <a:extLst>
                <a:ext uri="{FF2B5EF4-FFF2-40B4-BE49-F238E27FC236}">
                  <a16:creationId xmlns:a16="http://schemas.microsoft.com/office/drawing/2014/main" id="{1E4321F3-BF10-4B1D-9D26-AC1505916142}"/>
                </a:ext>
              </a:extLst>
            </p:cNvPr>
            <p:cNvSpPr/>
            <p:nvPr/>
          </p:nvSpPr>
          <p:spPr>
            <a:xfrm>
              <a:off x="4820636" y="2394808"/>
              <a:ext cx="4323364" cy="1148951"/>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0" name="Content Placeholder 21">
              <a:extLst>
                <a:ext uri="{FF2B5EF4-FFF2-40B4-BE49-F238E27FC236}">
                  <a16:creationId xmlns:a16="http://schemas.microsoft.com/office/drawing/2014/main" id="{8C60088B-26E5-4234-9D90-F2D08E840F21}"/>
                </a:ext>
              </a:extLst>
            </p:cNvPr>
            <p:cNvSpPr>
              <a:spLocks/>
            </p:cNvSpPr>
            <p:nvPr/>
          </p:nvSpPr>
          <p:spPr bwMode="auto">
            <a:xfrm>
              <a:off x="5040054" y="2475012"/>
              <a:ext cx="3423941" cy="988541"/>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400" dirty="0"/>
                <a:t>It is often tricky to decide which ending to use when you are spelling them… </a:t>
              </a:r>
            </a:p>
          </p:txBody>
        </p:sp>
      </p:grpSp>
      <p:grpSp>
        <p:nvGrpSpPr>
          <p:cNvPr id="8" name="Group 7">
            <a:extLst>
              <a:ext uri="{FF2B5EF4-FFF2-40B4-BE49-F238E27FC236}">
                <a16:creationId xmlns:a16="http://schemas.microsoft.com/office/drawing/2014/main" id="{12A6C067-8379-4A27-97A2-4CB745D46808}"/>
              </a:ext>
            </a:extLst>
          </p:cNvPr>
          <p:cNvGrpSpPr>
            <a:grpSpLocks/>
          </p:cNvGrpSpPr>
          <p:nvPr/>
        </p:nvGrpSpPr>
        <p:grpSpPr bwMode="auto">
          <a:xfrm>
            <a:off x="6345238" y="3916363"/>
            <a:ext cx="4824510" cy="1727200"/>
            <a:chOff x="4820636" y="3916634"/>
            <a:chExt cx="4323364" cy="1148951"/>
          </a:xfrm>
        </p:grpSpPr>
        <p:sp>
          <p:nvSpPr>
            <p:cNvPr id="9" name="Rectangle 8">
              <a:extLst>
                <a:ext uri="{FF2B5EF4-FFF2-40B4-BE49-F238E27FC236}">
                  <a16:creationId xmlns:a16="http://schemas.microsoft.com/office/drawing/2014/main" id="{38B83A0D-7957-49B6-A44B-D645EF485E24}"/>
                </a:ext>
              </a:extLst>
            </p:cNvPr>
            <p:cNvSpPr/>
            <p:nvPr/>
          </p:nvSpPr>
          <p:spPr>
            <a:xfrm>
              <a:off x="4820636" y="3916634"/>
              <a:ext cx="4323364" cy="1148951"/>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Content Placeholder 21">
              <a:extLst>
                <a:ext uri="{FF2B5EF4-FFF2-40B4-BE49-F238E27FC236}">
                  <a16:creationId xmlns:a16="http://schemas.microsoft.com/office/drawing/2014/main" id="{835522B2-8DC7-48D4-994F-4C74D3C92452}"/>
                </a:ext>
              </a:extLst>
            </p:cNvPr>
            <p:cNvSpPr txBox="1">
              <a:spLocks/>
            </p:cNvSpPr>
            <p:nvPr/>
          </p:nvSpPr>
          <p:spPr>
            <a:xfrm>
              <a:off x="5039742" y="4270523"/>
              <a:ext cx="3424714" cy="441172"/>
            </a:xfrm>
            <a:prstGeom prst="roundRect">
              <a:avLst>
                <a:gd name="adj" fmla="val 2585"/>
              </a:avLst>
            </a:prstGeom>
            <a:noFill/>
            <a:ln w="25400">
              <a:noFill/>
            </a:ln>
          </p:spPr>
          <p:txBody>
            <a:bodyPr lIns="108000" tIns="108000" rIns="108000" bIns="108000">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2800" dirty="0">
                  <a:solidFill>
                    <a:schemeClr val="tx1"/>
                  </a:solidFill>
                </a:rPr>
                <a:t>e.g. is it observ</a:t>
              </a:r>
              <a:r>
                <a:rPr lang="en-GB" sz="12800" b="1" dirty="0">
                  <a:solidFill>
                    <a:schemeClr val="tx1"/>
                  </a:solidFill>
                </a:rPr>
                <a:t>ant</a:t>
              </a:r>
              <a:r>
                <a:rPr lang="en-GB" sz="12800" dirty="0">
                  <a:solidFill>
                    <a:schemeClr val="tx1"/>
                  </a:solidFill>
                </a:rPr>
                <a:t> or </a:t>
              </a:r>
              <a:r>
                <a:rPr lang="en-GB" sz="12800" dirty="0" err="1">
                  <a:solidFill>
                    <a:schemeClr val="tx1"/>
                  </a:solidFill>
                </a:rPr>
                <a:t>observ</a:t>
              </a:r>
              <a:r>
                <a:rPr lang="en-GB" sz="12800" b="1" dirty="0" err="1">
                  <a:solidFill>
                    <a:schemeClr val="tx1"/>
                  </a:solidFill>
                </a:rPr>
                <a:t>ent</a:t>
              </a:r>
              <a:r>
                <a:rPr lang="en-GB" sz="12800" dirty="0">
                  <a:solidFill>
                    <a:schemeClr val="tx1"/>
                  </a:solidFill>
                </a:rPr>
                <a:t>?</a:t>
              </a:r>
              <a:r>
                <a:rPr lang="en-GB" dirty="0">
                  <a:solidFill>
                    <a:schemeClr val="tx1"/>
                  </a:solidFill>
                </a:rPr>
                <a:t>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2000"/>
                                        <p:tgtEl>
                                          <p:spTgt spid="5"/>
                                        </p:tgtEl>
                                      </p:cBhvr>
                                    </p:animEffect>
                                  </p:childTnLst>
                                </p:cTn>
                              </p:par>
                              <p:par>
                                <p:cTn id="8" presetID="2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2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2"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2000"/>
                                        <p:tgtEl>
                                          <p:spTgt spid="8"/>
                                        </p:tgtEl>
                                      </p:cBhvr>
                                    </p:animEffect>
                                  </p:childTnLst>
                                </p:cTn>
                              </p:par>
                              <p:par>
                                <p:cTn id="16" presetID="2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D9CE2754-799F-4469-8A45-7225DAEC8C8B}"/>
              </a:ext>
            </a:extLst>
          </p:cNvPr>
          <p:cNvSpPr/>
          <p:nvPr/>
        </p:nvSpPr>
        <p:spPr>
          <a:xfrm>
            <a:off x="2354264" y="2125664"/>
            <a:ext cx="3582987" cy="3582987"/>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7" name="Content Placeholder 21">
            <a:extLst>
              <a:ext uri="{FF2B5EF4-FFF2-40B4-BE49-F238E27FC236}">
                <a16:creationId xmlns:a16="http://schemas.microsoft.com/office/drawing/2014/main" id="{B4FA9F86-30EF-4E83-AE45-E2C040011D03}"/>
              </a:ext>
            </a:extLst>
          </p:cNvPr>
          <p:cNvSpPr>
            <a:spLocks noGrp="1"/>
          </p:cNvSpPr>
          <p:nvPr>
            <p:ph idx="1"/>
          </p:nvPr>
        </p:nvSpPr>
        <p:spPr>
          <a:xfrm>
            <a:off x="2279650" y="939800"/>
            <a:ext cx="7632700" cy="782638"/>
          </a:xfrm>
        </p:spPr>
        <p:txBody>
          <a:bodyPr vert="horz" lIns="108000" tIns="108000" rIns="108000" bIns="108000" rtlCol="0">
            <a:normAutofit fontScale="85000" lnSpcReduction="20000"/>
          </a:bodyPr>
          <a:lstStyle/>
          <a:p>
            <a:r>
              <a:rPr lang="en-GB" altLang="en-US" dirty="0">
                <a:solidFill>
                  <a:schemeClr val="tx1"/>
                </a:solidFill>
                <a:latin typeface="Twinkl" pitchFamily="2" charset="0"/>
              </a:rPr>
              <a:t>A good rule to follow is if the root word can be given an </a:t>
            </a:r>
            <a:r>
              <a:rPr lang="en-GB" altLang="en-US" b="1" dirty="0">
                <a:solidFill>
                  <a:schemeClr val="tx1"/>
                </a:solidFill>
                <a:latin typeface="Twinkl" pitchFamily="2" charset="0"/>
              </a:rPr>
              <a:t>–</a:t>
            </a:r>
            <a:r>
              <a:rPr lang="en-GB" altLang="en-US" b="1" dirty="0" err="1">
                <a:solidFill>
                  <a:schemeClr val="tx1"/>
                </a:solidFill>
                <a:latin typeface="Twinkl" pitchFamily="2" charset="0"/>
              </a:rPr>
              <a:t>ation</a:t>
            </a:r>
            <a:r>
              <a:rPr lang="en-GB" altLang="en-US" b="1" dirty="0">
                <a:solidFill>
                  <a:schemeClr val="tx1"/>
                </a:solidFill>
                <a:latin typeface="Twinkl" pitchFamily="2" charset="0"/>
              </a:rPr>
              <a:t> </a:t>
            </a:r>
            <a:r>
              <a:rPr lang="en-GB" altLang="en-US" dirty="0">
                <a:solidFill>
                  <a:schemeClr val="tx1"/>
                </a:solidFill>
                <a:latin typeface="Twinkl" pitchFamily="2" charset="0"/>
              </a:rPr>
              <a:t>ending then it will usually end in </a:t>
            </a:r>
            <a:r>
              <a:rPr lang="en-GB" altLang="en-US" b="1" dirty="0">
                <a:solidFill>
                  <a:schemeClr val="tx1"/>
                </a:solidFill>
                <a:latin typeface="Twinkl" pitchFamily="2" charset="0"/>
              </a:rPr>
              <a:t>–ant</a:t>
            </a:r>
            <a:r>
              <a:rPr lang="en-GB" altLang="en-US" dirty="0">
                <a:solidFill>
                  <a:schemeClr val="tx1"/>
                </a:solidFill>
                <a:latin typeface="Twinkl" pitchFamily="2" charset="0"/>
              </a:rPr>
              <a:t>.</a:t>
            </a:r>
          </a:p>
        </p:txBody>
      </p:sp>
      <p:pic>
        <p:nvPicPr>
          <p:cNvPr id="11268" name="Picture 1">
            <a:extLst>
              <a:ext uri="{FF2B5EF4-FFF2-40B4-BE49-F238E27FC236}">
                <a16:creationId xmlns:a16="http://schemas.microsoft.com/office/drawing/2014/main" id="{72B574ED-0097-4EF1-88E5-0006A3C9D5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06651" y="2125663"/>
            <a:ext cx="3478213" cy="351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a:extLst>
              <a:ext uri="{FF2B5EF4-FFF2-40B4-BE49-F238E27FC236}">
                <a16:creationId xmlns:a16="http://schemas.microsoft.com/office/drawing/2014/main" id="{260AB640-9740-48B4-8E57-972BA7D8F649}"/>
              </a:ext>
            </a:extLst>
          </p:cNvPr>
          <p:cNvGrpSpPr>
            <a:grpSpLocks/>
          </p:cNvGrpSpPr>
          <p:nvPr/>
        </p:nvGrpSpPr>
        <p:grpSpPr bwMode="auto">
          <a:xfrm>
            <a:off x="6345238" y="2395538"/>
            <a:ext cx="4322762" cy="1147762"/>
            <a:chOff x="4820636" y="2394808"/>
            <a:chExt cx="4323364" cy="1148951"/>
          </a:xfrm>
        </p:grpSpPr>
        <p:sp>
          <p:nvSpPr>
            <p:cNvPr id="4" name="Rectangle 3">
              <a:extLst>
                <a:ext uri="{FF2B5EF4-FFF2-40B4-BE49-F238E27FC236}">
                  <a16:creationId xmlns:a16="http://schemas.microsoft.com/office/drawing/2014/main" id="{22C128F9-9448-43B5-A7FC-8858AFD7CCFC}"/>
                </a:ext>
              </a:extLst>
            </p:cNvPr>
            <p:cNvSpPr/>
            <p:nvPr/>
          </p:nvSpPr>
          <p:spPr>
            <a:xfrm>
              <a:off x="4820636" y="2394808"/>
              <a:ext cx="4323364" cy="1148951"/>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74" name="Content Placeholder 21">
              <a:extLst>
                <a:ext uri="{FF2B5EF4-FFF2-40B4-BE49-F238E27FC236}">
                  <a16:creationId xmlns:a16="http://schemas.microsoft.com/office/drawing/2014/main" id="{DC9CEF90-8E3D-4680-9288-A4A8B0B46B0D}"/>
                </a:ext>
              </a:extLst>
            </p:cNvPr>
            <p:cNvSpPr>
              <a:spLocks/>
            </p:cNvSpPr>
            <p:nvPr/>
          </p:nvSpPr>
          <p:spPr bwMode="auto">
            <a:xfrm>
              <a:off x="5040053" y="2521662"/>
              <a:ext cx="3423941" cy="988541"/>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3200" dirty="0"/>
                <a:t>observ</a:t>
              </a:r>
              <a:r>
                <a:rPr lang="en-GB" altLang="en-US" sz="3200" b="1" dirty="0"/>
                <a:t>ation</a:t>
              </a:r>
            </a:p>
            <a:p>
              <a:pPr eaLnBrk="1" hangingPunct="1">
                <a:buFont typeface="Arial" panose="020B0604020202020204" pitchFamily="34" charset="0"/>
                <a:buNone/>
              </a:pPr>
              <a:r>
                <a:rPr lang="en-GB" altLang="en-US" sz="3200" dirty="0"/>
                <a:t>observ</a:t>
              </a:r>
              <a:r>
                <a:rPr lang="en-GB" altLang="en-US" sz="3200" b="1" dirty="0"/>
                <a:t>ant</a:t>
              </a:r>
              <a:r>
                <a:rPr lang="en-GB" altLang="en-US" sz="3200" dirty="0"/>
                <a:t> </a:t>
              </a:r>
            </a:p>
          </p:txBody>
        </p:sp>
      </p:grpSp>
      <p:grpSp>
        <p:nvGrpSpPr>
          <p:cNvPr id="8" name="Group 7">
            <a:extLst>
              <a:ext uri="{FF2B5EF4-FFF2-40B4-BE49-F238E27FC236}">
                <a16:creationId xmlns:a16="http://schemas.microsoft.com/office/drawing/2014/main" id="{474D220E-B814-4D26-8112-8C4D86559DFA}"/>
              </a:ext>
            </a:extLst>
          </p:cNvPr>
          <p:cNvGrpSpPr>
            <a:grpSpLocks/>
          </p:cNvGrpSpPr>
          <p:nvPr/>
        </p:nvGrpSpPr>
        <p:grpSpPr bwMode="auto">
          <a:xfrm>
            <a:off x="6345238" y="4064499"/>
            <a:ext cx="5091796" cy="2343759"/>
            <a:chOff x="4820636" y="4003124"/>
            <a:chExt cx="4323364" cy="1368430"/>
          </a:xfrm>
        </p:grpSpPr>
        <p:sp>
          <p:nvSpPr>
            <p:cNvPr id="9" name="Rectangle 8">
              <a:extLst>
                <a:ext uri="{FF2B5EF4-FFF2-40B4-BE49-F238E27FC236}">
                  <a16:creationId xmlns:a16="http://schemas.microsoft.com/office/drawing/2014/main" id="{885B022F-BDE8-4B8A-A192-6A7AF17B68FA}"/>
                </a:ext>
              </a:extLst>
            </p:cNvPr>
            <p:cNvSpPr/>
            <p:nvPr/>
          </p:nvSpPr>
          <p:spPr>
            <a:xfrm>
              <a:off x="4820636" y="4003124"/>
              <a:ext cx="4323364" cy="1368430"/>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72" name="Content Placeholder 21">
              <a:extLst>
                <a:ext uri="{FF2B5EF4-FFF2-40B4-BE49-F238E27FC236}">
                  <a16:creationId xmlns:a16="http://schemas.microsoft.com/office/drawing/2014/main" id="{8CAF46F6-CD39-41D2-B632-764A431EE8F5}"/>
                </a:ext>
              </a:extLst>
            </p:cNvPr>
            <p:cNvSpPr>
              <a:spLocks/>
            </p:cNvSpPr>
            <p:nvPr/>
          </p:nvSpPr>
          <p:spPr bwMode="auto">
            <a:xfrm>
              <a:off x="5040053" y="4013619"/>
              <a:ext cx="3423941" cy="1038869"/>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dirty="0">
                  <a:solidFill>
                    <a:schemeClr val="tx1"/>
                  </a:solidFill>
                </a:rPr>
                <a:t>Working with a partner, can you write a sentence about the long-eared owl that contains the adjective ‘observant’?</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2000"/>
                                        <p:tgtEl>
                                          <p:spTgt spid="5"/>
                                        </p:tgtEl>
                                      </p:cBhvr>
                                    </p:animEffect>
                                  </p:childTnLst>
                                </p:cTn>
                              </p:par>
                              <p:par>
                                <p:cTn id="8" presetID="2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right)">
                                      <p:cBhvr>
                                        <p:cTn id="10" dur="2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2"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2000"/>
                                        <p:tgtEl>
                                          <p:spTgt spid="8"/>
                                        </p:tgtEl>
                                      </p:cBhvr>
                                    </p:animEffect>
                                  </p:childTnLst>
                                </p:cTn>
                              </p:par>
                              <p:par>
                                <p:cTn id="16" presetID="2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3E18A691-5351-40A7-8341-6D66B4711AFA}"/>
              </a:ext>
            </a:extLst>
          </p:cNvPr>
          <p:cNvSpPr/>
          <p:nvPr/>
        </p:nvSpPr>
        <p:spPr>
          <a:xfrm>
            <a:off x="2354264" y="2125664"/>
            <a:ext cx="3582987" cy="3582987"/>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1" name="Content Placeholder 21">
            <a:extLst>
              <a:ext uri="{FF2B5EF4-FFF2-40B4-BE49-F238E27FC236}">
                <a16:creationId xmlns:a16="http://schemas.microsoft.com/office/drawing/2014/main" id="{9B8C4C4A-4A1E-4279-B7B2-482019B98B92}"/>
              </a:ext>
            </a:extLst>
          </p:cNvPr>
          <p:cNvSpPr>
            <a:spLocks noGrp="1"/>
          </p:cNvSpPr>
          <p:nvPr>
            <p:ph idx="1"/>
          </p:nvPr>
        </p:nvSpPr>
        <p:spPr>
          <a:xfrm>
            <a:off x="2279650" y="939800"/>
            <a:ext cx="7632700" cy="782638"/>
          </a:xfrm>
        </p:spPr>
        <p:txBody>
          <a:bodyPr vert="horz" lIns="108000" tIns="108000" rIns="108000" bIns="108000" rtlCol="0">
            <a:normAutofit fontScale="85000" lnSpcReduction="20000"/>
          </a:bodyPr>
          <a:lstStyle/>
          <a:p>
            <a:r>
              <a:rPr lang="en-GB" altLang="en-US">
                <a:solidFill>
                  <a:schemeClr val="tx1"/>
                </a:solidFill>
                <a:latin typeface="Twinkl" pitchFamily="2" charset="0"/>
              </a:rPr>
              <a:t>So if the root word can be given an –ation ending, then it will usually end in </a:t>
            </a:r>
            <a:r>
              <a:rPr lang="en-GB" altLang="en-US" b="1">
                <a:solidFill>
                  <a:schemeClr val="tx1"/>
                </a:solidFill>
                <a:latin typeface="Twinkl" pitchFamily="2" charset="0"/>
              </a:rPr>
              <a:t>–ant </a:t>
            </a:r>
            <a:r>
              <a:rPr lang="en-GB" altLang="en-US">
                <a:solidFill>
                  <a:schemeClr val="tx1"/>
                </a:solidFill>
                <a:latin typeface="Twinkl" pitchFamily="2" charset="0"/>
              </a:rPr>
              <a:t>(and not –ent).</a:t>
            </a:r>
          </a:p>
        </p:txBody>
      </p:sp>
      <p:grpSp>
        <p:nvGrpSpPr>
          <p:cNvPr id="5" name="Group 4">
            <a:extLst>
              <a:ext uri="{FF2B5EF4-FFF2-40B4-BE49-F238E27FC236}">
                <a16:creationId xmlns:a16="http://schemas.microsoft.com/office/drawing/2014/main" id="{AFF81B8B-4ECE-4BA8-8148-EE69E28D791E}"/>
              </a:ext>
            </a:extLst>
          </p:cNvPr>
          <p:cNvGrpSpPr>
            <a:grpSpLocks/>
          </p:cNvGrpSpPr>
          <p:nvPr/>
        </p:nvGrpSpPr>
        <p:grpSpPr bwMode="auto">
          <a:xfrm>
            <a:off x="6154739" y="1736228"/>
            <a:ext cx="4590341" cy="1377452"/>
            <a:chOff x="4820636" y="2394808"/>
            <a:chExt cx="4323364" cy="1148951"/>
          </a:xfrm>
        </p:grpSpPr>
        <p:sp>
          <p:nvSpPr>
            <p:cNvPr id="4" name="Rectangle 3">
              <a:extLst>
                <a:ext uri="{FF2B5EF4-FFF2-40B4-BE49-F238E27FC236}">
                  <a16:creationId xmlns:a16="http://schemas.microsoft.com/office/drawing/2014/main" id="{44578795-8004-4DD7-9C72-492549DAF226}"/>
                </a:ext>
              </a:extLst>
            </p:cNvPr>
            <p:cNvSpPr/>
            <p:nvPr/>
          </p:nvSpPr>
          <p:spPr>
            <a:xfrm>
              <a:off x="4820636" y="2394808"/>
              <a:ext cx="4323364" cy="1148951"/>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Content Placeholder 21">
              <a:extLst>
                <a:ext uri="{FF2B5EF4-FFF2-40B4-BE49-F238E27FC236}">
                  <a16:creationId xmlns:a16="http://schemas.microsoft.com/office/drawing/2014/main" id="{C63DA040-AEFA-47E4-BF55-833324BCAD78}"/>
                </a:ext>
              </a:extLst>
            </p:cNvPr>
            <p:cNvSpPr txBox="1">
              <a:spLocks/>
            </p:cNvSpPr>
            <p:nvPr/>
          </p:nvSpPr>
          <p:spPr>
            <a:xfrm>
              <a:off x="5040053" y="2464267"/>
              <a:ext cx="3564603" cy="669029"/>
            </a:xfrm>
            <a:prstGeom prst="roundRect">
              <a:avLst>
                <a:gd name="adj" fmla="val 2585"/>
              </a:avLst>
            </a:prstGeom>
            <a:noFill/>
            <a:ln w="25400">
              <a:noFill/>
            </a:ln>
          </p:spPr>
          <p:txBody>
            <a:bodyPr lIns="108000" tIns="108000" rIns="108000" bIns="10800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2800" dirty="0"/>
                <a:t>Here are some more example words that follow the same rule:</a:t>
              </a:r>
            </a:p>
          </p:txBody>
        </p:sp>
      </p:grpSp>
      <p:grpSp>
        <p:nvGrpSpPr>
          <p:cNvPr id="8" name="Group 7">
            <a:extLst>
              <a:ext uri="{FF2B5EF4-FFF2-40B4-BE49-F238E27FC236}">
                <a16:creationId xmlns:a16="http://schemas.microsoft.com/office/drawing/2014/main" id="{AEA909EE-957B-4BBE-9596-D0F460F45C9A}"/>
              </a:ext>
            </a:extLst>
          </p:cNvPr>
          <p:cNvGrpSpPr>
            <a:grpSpLocks/>
          </p:cNvGrpSpPr>
          <p:nvPr/>
        </p:nvGrpSpPr>
        <p:grpSpPr bwMode="auto">
          <a:xfrm>
            <a:off x="6326188" y="3530600"/>
            <a:ext cx="4341812" cy="431800"/>
            <a:chOff x="4820636" y="3916634"/>
            <a:chExt cx="4323364" cy="1368430"/>
          </a:xfrm>
        </p:grpSpPr>
        <p:sp>
          <p:nvSpPr>
            <p:cNvPr id="9" name="Rectangle 8">
              <a:extLst>
                <a:ext uri="{FF2B5EF4-FFF2-40B4-BE49-F238E27FC236}">
                  <a16:creationId xmlns:a16="http://schemas.microsoft.com/office/drawing/2014/main" id="{885C1014-15F4-4540-A6FF-8CEE51952F83}"/>
                </a:ext>
              </a:extLst>
            </p:cNvPr>
            <p:cNvSpPr/>
            <p:nvPr/>
          </p:nvSpPr>
          <p:spPr>
            <a:xfrm>
              <a:off x="4820636" y="3916634"/>
              <a:ext cx="4323364" cy="1368430"/>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305" name="Content Placeholder 21">
              <a:extLst>
                <a:ext uri="{FF2B5EF4-FFF2-40B4-BE49-F238E27FC236}">
                  <a16:creationId xmlns:a16="http://schemas.microsoft.com/office/drawing/2014/main" id="{9498FB25-2EF3-4515-8CC5-7650D9D71462}"/>
                </a:ext>
              </a:extLst>
            </p:cNvPr>
            <p:cNvSpPr>
              <a:spLocks/>
            </p:cNvSpPr>
            <p:nvPr/>
          </p:nvSpPr>
          <p:spPr bwMode="auto">
            <a:xfrm>
              <a:off x="5040053" y="3960336"/>
              <a:ext cx="3423941" cy="1271444"/>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400" dirty="0">
                  <a:solidFill>
                    <a:schemeClr val="tx1"/>
                  </a:solidFill>
                </a:rPr>
                <a:t>toler</a:t>
              </a:r>
              <a:r>
                <a:rPr lang="en-GB" altLang="en-US" sz="2400" b="1" dirty="0">
                  <a:solidFill>
                    <a:schemeClr val="tx1"/>
                  </a:solidFill>
                </a:rPr>
                <a:t>ation</a:t>
              </a:r>
            </a:p>
          </p:txBody>
        </p:sp>
      </p:grpSp>
      <p:grpSp>
        <p:nvGrpSpPr>
          <p:cNvPr id="12" name="Group 11">
            <a:extLst>
              <a:ext uri="{FF2B5EF4-FFF2-40B4-BE49-F238E27FC236}">
                <a16:creationId xmlns:a16="http://schemas.microsoft.com/office/drawing/2014/main" id="{BA1F96F0-6114-40EB-891C-9298021C6482}"/>
              </a:ext>
            </a:extLst>
          </p:cNvPr>
          <p:cNvGrpSpPr>
            <a:grpSpLocks/>
          </p:cNvGrpSpPr>
          <p:nvPr/>
        </p:nvGrpSpPr>
        <p:grpSpPr bwMode="auto">
          <a:xfrm>
            <a:off x="6326188" y="4116389"/>
            <a:ext cx="4341812" cy="433387"/>
            <a:chOff x="4820636" y="3907056"/>
            <a:chExt cx="4323364" cy="1378008"/>
          </a:xfrm>
        </p:grpSpPr>
        <p:sp>
          <p:nvSpPr>
            <p:cNvPr id="13" name="Rectangle 12">
              <a:extLst>
                <a:ext uri="{FF2B5EF4-FFF2-40B4-BE49-F238E27FC236}">
                  <a16:creationId xmlns:a16="http://schemas.microsoft.com/office/drawing/2014/main" id="{88DB6B1A-56FC-438F-A558-0C2C2398AAFC}"/>
                </a:ext>
              </a:extLst>
            </p:cNvPr>
            <p:cNvSpPr/>
            <p:nvPr/>
          </p:nvSpPr>
          <p:spPr>
            <a:xfrm>
              <a:off x="4820636" y="3917151"/>
              <a:ext cx="4323364" cy="1367913"/>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303" name="Content Placeholder 21">
              <a:extLst>
                <a:ext uri="{FF2B5EF4-FFF2-40B4-BE49-F238E27FC236}">
                  <a16:creationId xmlns:a16="http://schemas.microsoft.com/office/drawing/2014/main" id="{C5F52064-138F-4B17-AF68-3A70624BFA33}"/>
                </a:ext>
              </a:extLst>
            </p:cNvPr>
            <p:cNvSpPr>
              <a:spLocks/>
            </p:cNvSpPr>
            <p:nvPr/>
          </p:nvSpPr>
          <p:spPr bwMode="auto">
            <a:xfrm>
              <a:off x="5040053" y="3907056"/>
              <a:ext cx="3423941" cy="1271444"/>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400" dirty="0">
                  <a:solidFill>
                    <a:schemeClr val="tx1"/>
                  </a:solidFill>
                </a:rPr>
                <a:t>toler</a:t>
              </a:r>
              <a:r>
                <a:rPr lang="en-GB" altLang="en-US" sz="2400" b="1" dirty="0">
                  <a:solidFill>
                    <a:schemeClr val="tx1"/>
                  </a:solidFill>
                </a:rPr>
                <a:t>ant</a:t>
              </a:r>
            </a:p>
          </p:txBody>
        </p:sp>
      </p:grpSp>
      <p:grpSp>
        <p:nvGrpSpPr>
          <p:cNvPr id="15" name="Group 14">
            <a:extLst>
              <a:ext uri="{FF2B5EF4-FFF2-40B4-BE49-F238E27FC236}">
                <a16:creationId xmlns:a16="http://schemas.microsoft.com/office/drawing/2014/main" id="{DC6BCA51-621F-4B74-9484-443952F32D28}"/>
              </a:ext>
            </a:extLst>
          </p:cNvPr>
          <p:cNvGrpSpPr>
            <a:grpSpLocks/>
          </p:cNvGrpSpPr>
          <p:nvPr/>
        </p:nvGrpSpPr>
        <p:grpSpPr bwMode="auto">
          <a:xfrm>
            <a:off x="6326188" y="4706938"/>
            <a:ext cx="4341812" cy="431800"/>
            <a:chOff x="4820636" y="3916634"/>
            <a:chExt cx="4323364" cy="1368430"/>
          </a:xfrm>
        </p:grpSpPr>
        <p:sp>
          <p:nvSpPr>
            <p:cNvPr id="16" name="Rectangle 15">
              <a:extLst>
                <a:ext uri="{FF2B5EF4-FFF2-40B4-BE49-F238E27FC236}">
                  <a16:creationId xmlns:a16="http://schemas.microsoft.com/office/drawing/2014/main" id="{E1D4E143-A270-416B-9383-FD9346B79F25}"/>
                </a:ext>
              </a:extLst>
            </p:cNvPr>
            <p:cNvSpPr/>
            <p:nvPr/>
          </p:nvSpPr>
          <p:spPr>
            <a:xfrm>
              <a:off x="4820636" y="3916634"/>
              <a:ext cx="4323364" cy="136843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301" name="Content Placeholder 21">
              <a:extLst>
                <a:ext uri="{FF2B5EF4-FFF2-40B4-BE49-F238E27FC236}">
                  <a16:creationId xmlns:a16="http://schemas.microsoft.com/office/drawing/2014/main" id="{BDFBA93C-B878-47AE-8AF5-3C6358E84598}"/>
                </a:ext>
              </a:extLst>
            </p:cNvPr>
            <p:cNvSpPr>
              <a:spLocks/>
            </p:cNvSpPr>
            <p:nvPr/>
          </p:nvSpPr>
          <p:spPr bwMode="auto">
            <a:xfrm>
              <a:off x="5040053" y="3965487"/>
              <a:ext cx="3423941" cy="9590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400" dirty="0">
                  <a:solidFill>
                    <a:schemeClr val="tx1"/>
                  </a:solidFill>
                </a:rPr>
                <a:t>hesit</a:t>
              </a:r>
              <a:r>
                <a:rPr lang="en-GB" altLang="en-US" sz="2400" b="1" dirty="0">
                  <a:solidFill>
                    <a:schemeClr val="tx1"/>
                  </a:solidFill>
                </a:rPr>
                <a:t>ation</a:t>
              </a:r>
            </a:p>
          </p:txBody>
        </p:sp>
      </p:grpSp>
      <p:grpSp>
        <p:nvGrpSpPr>
          <p:cNvPr id="18" name="Group 17">
            <a:extLst>
              <a:ext uri="{FF2B5EF4-FFF2-40B4-BE49-F238E27FC236}">
                <a16:creationId xmlns:a16="http://schemas.microsoft.com/office/drawing/2014/main" id="{6E74A626-8F7E-4EDD-968B-60EA329A3392}"/>
              </a:ext>
            </a:extLst>
          </p:cNvPr>
          <p:cNvGrpSpPr>
            <a:grpSpLocks/>
          </p:cNvGrpSpPr>
          <p:nvPr/>
        </p:nvGrpSpPr>
        <p:grpSpPr bwMode="auto">
          <a:xfrm>
            <a:off x="6326188" y="5273676"/>
            <a:ext cx="4341812" cy="434975"/>
            <a:chOff x="4820636" y="3907056"/>
            <a:chExt cx="4323364" cy="1378008"/>
          </a:xfrm>
        </p:grpSpPr>
        <p:sp>
          <p:nvSpPr>
            <p:cNvPr id="19" name="Rectangle 18">
              <a:extLst>
                <a:ext uri="{FF2B5EF4-FFF2-40B4-BE49-F238E27FC236}">
                  <a16:creationId xmlns:a16="http://schemas.microsoft.com/office/drawing/2014/main" id="{44F91BEA-579D-4C60-A934-E028D1E78562}"/>
                </a:ext>
              </a:extLst>
            </p:cNvPr>
            <p:cNvSpPr/>
            <p:nvPr/>
          </p:nvSpPr>
          <p:spPr>
            <a:xfrm>
              <a:off x="4820636" y="3917114"/>
              <a:ext cx="4323364" cy="136795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9" name="Content Placeholder 21">
              <a:extLst>
                <a:ext uri="{FF2B5EF4-FFF2-40B4-BE49-F238E27FC236}">
                  <a16:creationId xmlns:a16="http://schemas.microsoft.com/office/drawing/2014/main" id="{FD562E52-5C70-4687-96F5-F28D04085E62}"/>
                </a:ext>
              </a:extLst>
            </p:cNvPr>
            <p:cNvSpPr>
              <a:spLocks/>
            </p:cNvSpPr>
            <p:nvPr/>
          </p:nvSpPr>
          <p:spPr bwMode="auto">
            <a:xfrm>
              <a:off x="5040053" y="3907056"/>
              <a:ext cx="3423941" cy="1271444"/>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400" dirty="0">
                  <a:solidFill>
                    <a:schemeClr val="tx1"/>
                  </a:solidFill>
                </a:rPr>
                <a:t>hesit</a:t>
              </a:r>
              <a:r>
                <a:rPr lang="en-GB" altLang="en-US" sz="2400" b="1" dirty="0">
                  <a:solidFill>
                    <a:schemeClr val="tx1"/>
                  </a:solidFill>
                </a:rPr>
                <a:t>ant</a:t>
              </a:r>
            </a:p>
          </p:txBody>
        </p:sp>
      </p:grpSp>
      <p:pic>
        <p:nvPicPr>
          <p:cNvPr id="12297" name="Picture 9">
            <a:extLst>
              <a:ext uri="{FF2B5EF4-FFF2-40B4-BE49-F238E27FC236}">
                <a16:creationId xmlns:a16="http://schemas.microsoft.com/office/drawing/2014/main" id="{54E391CA-2824-4C58-BE18-F93155803F3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46364" y="2260601"/>
            <a:ext cx="3216275"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20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right)">
                                      <p:cBhvr>
                                        <p:cTn id="22" dur="2000"/>
                                        <p:tgtEl>
                                          <p:spTgt spid="1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right)">
                                      <p:cBhvr>
                                        <p:cTn id="2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932" y="1387891"/>
            <a:ext cx="11256135" cy="1325563"/>
          </a:xfrm>
        </p:spPr>
        <p:txBody>
          <a:bodyPr>
            <a:noAutofit/>
          </a:bodyPr>
          <a:lstStyle/>
          <a:p>
            <a:br>
              <a:rPr lang="en-GB" sz="3200" u="sng" dirty="0">
                <a:latin typeface="CCW Cursive Writing 7" pitchFamily="66" charset="0"/>
              </a:rPr>
            </a:br>
            <a:br>
              <a:rPr lang="en-GB" sz="3200" u="sng" dirty="0">
                <a:latin typeface="CCW Cursive Writing 7" pitchFamily="66" charset="0"/>
              </a:rPr>
            </a:br>
            <a:r>
              <a:rPr lang="en-GB" sz="3200" u="sng" dirty="0">
                <a:latin typeface="CCW Cursive Writing 7" pitchFamily="66" charset="0"/>
              </a:rPr>
              <a:t>Monday 14</a:t>
            </a:r>
            <a:r>
              <a:rPr lang="en-GB" sz="3200" u="sng" baseline="30000" dirty="0">
                <a:latin typeface="CCW Cursive Writing 7" pitchFamily="66" charset="0"/>
              </a:rPr>
              <a:t>th</a:t>
            </a:r>
            <a:r>
              <a:rPr lang="en-GB" sz="3200" u="sng" dirty="0">
                <a:latin typeface="CCW Cursive Writing 7" pitchFamily="66" charset="0"/>
              </a:rPr>
              <a:t> September </a:t>
            </a:r>
            <a:br>
              <a:rPr lang="en-GB" sz="3200" u="sng" dirty="0">
                <a:latin typeface="CCW Cursive Writing 7" pitchFamily="66" charset="0"/>
              </a:rPr>
            </a:br>
            <a:r>
              <a:rPr lang="en-GB" sz="3200" u="sng" dirty="0">
                <a:latin typeface="CCW Cursive Writing 7" pitchFamily="66" charset="0"/>
              </a:rPr>
              <a:t> </a:t>
            </a:r>
            <a:br>
              <a:rPr lang="en-GB" sz="3200" u="sng" dirty="0">
                <a:latin typeface="CCW Cursive Writing 7" pitchFamily="66" charset="0"/>
              </a:rPr>
            </a:br>
            <a:r>
              <a:rPr lang="en-GB" sz="3200" u="sng" dirty="0">
                <a:latin typeface="CCW Cursive Writing 7" pitchFamily="66" charset="0"/>
              </a:rPr>
              <a:t>L.O: To identify and use formal language.</a:t>
            </a:r>
            <a:br>
              <a:rPr lang="en-GB" sz="3200" u="sng" dirty="0">
                <a:latin typeface="CCW Cursive Writing 7" pitchFamily="66" charset="0"/>
              </a:rPr>
            </a:br>
            <a:endParaRPr lang="en-GB" sz="3200" u="sng" dirty="0">
              <a:latin typeface="CCW Cursive Writing 7" pitchFamily="66" charset="0"/>
            </a:endParaRPr>
          </a:p>
        </p:txBody>
      </p:sp>
      <p:pic>
        <p:nvPicPr>
          <p:cNvPr id="1026" name="Picture 2" descr="Image result for dear greenpea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3429" y="3157860"/>
            <a:ext cx="3057861" cy="3700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835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4">
              <a:lumMod val="20000"/>
              <a:lumOff val="80000"/>
            </a:schemeClr>
          </a:solidFill>
        </p:spPr>
        <p:txBody>
          <a:bodyPr>
            <a:normAutofit/>
          </a:bodyPr>
          <a:lstStyle/>
          <a:p>
            <a:pPr marL="0" indent="0">
              <a:buNone/>
            </a:pPr>
            <a:r>
              <a:rPr lang="en-GB" sz="2400" dirty="0">
                <a:solidFill>
                  <a:srgbClr val="7030A0"/>
                </a:solidFill>
                <a:latin typeface="CCW Cursive Writing 7" pitchFamily="66" charset="0"/>
              </a:rPr>
              <a:t>Recently, Yellow Crayon and I have been discussing who the rightful colour of the sun is. </a:t>
            </a:r>
          </a:p>
          <a:p>
            <a:pPr marL="0" indent="0">
              <a:buNone/>
            </a:pPr>
            <a:endParaRPr lang="en-GB" sz="2400" dirty="0">
              <a:solidFill>
                <a:srgbClr val="7030A0"/>
              </a:solidFill>
              <a:latin typeface="CCW Cursive Writing 7" pitchFamily="66" charset="0"/>
            </a:endParaRPr>
          </a:p>
          <a:p>
            <a:pPr marL="0" indent="0">
              <a:buNone/>
            </a:pPr>
            <a:r>
              <a:rPr lang="en-GB" sz="2400" dirty="0">
                <a:solidFill>
                  <a:srgbClr val="7030A0"/>
                </a:solidFill>
                <a:latin typeface="CCW Cursive Writing 7" pitchFamily="66" charset="0"/>
              </a:rPr>
              <a:t>Over the past two weeks, you have been using me to a noticeable extent. </a:t>
            </a:r>
          </a:p>
          <a:p>
            <a:pPr marL="0" indent="0">
              <a:buNone/>
            </a:pPr>
            <a:endParaRPr lang="en-GB" sz="2400" dirty="0">
              <a:solidFill>
                <a:srgbClr val="7030A0"/>
              </a:solidFill>
              <a:latin typeface="CCW Cursive Writing 7" pitchFamily="66" charset="0"/>
            </a:endParaRPr>
          </a:p>
          <a:p>
            <a:pPr marL="0" indent="0">
              <a:buNone/>
            </a:pPr>
            <a:r>
              <a:rPr lang="en-GB" sz="2400" dirty="0">
                <a:solidFill>
                  <a:srgbClr val="7030A0"/>
                </a:solidFill>
                <a:latin typeface="CCW Cursive Writing 7" pitchFamily="66" charset="0"/>
              </a:rPr>
              <a:t>Sadly, I can no longer continue operating for you, unless you reduce my workload. I believe there are a number of ways to rectify this problem, such as…</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3811214" y="34270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708436" y="973503"/>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4027094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CCW Cursive Writing 7" pitchFamily="66" charset="0"/>
              </a:rPr>
              <a:t>Formal or informal?</a:t>
            </a:r>
          </a:p>
        </p:txBody>
      </p:sp>
      <p:sp>
        <p:nvSpPr>
          <p:cNvPr id="6" name="Rectangle 5"/>
          <p:cNvSpPr/>
          <p:nvPr/>
        </p:nvSpPr>
        <p:spPr>
          <a:xfrm>
            <a:off x="2107727" y="2456410"/>
            <a:ext cx="6898763" cy="3046988"/>
          </a:xfrm>
          <a:prstGeom prst="rect">
            <a:avLst/>
          </a:prstGeom>
          <a:noFill/>
        </p:spPr>
        <p:txBody>
          <a:bodyPr wrap="square" lIns="91440" tIns="45720" rIns="91440" bIns="45720">
            <a:spAutoFit/>
          </a:bodyPr>
          <a:lstStyle/>
          <a:p>
            <a:pPr algn="ctr"/>
            <a:r>
              <a:rPr lang="en-US" sz="9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CW Cursive Writing 7" pitchFamily="66" charset="0"/>
              </a:rPr>
              <a:t>Sort it out!</a:t>
            </a:r>
          </a:p>
        </p:txBody>
      </p:sp>
    </p:spTree>
    <p:extLst>
      <p:ext uri="{BB962C8B-B14F-4D97-AF65-F5344CB8AC3E}">
        <p14:creationId xmlns:p14="http://schemas.microsoft.com/office/powerpoint/2010/main" val="3283140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23167" y="429992"/>
            <a:ext cx="8570085" cy="6347892"/>
          </a:xfrm>
          <a:prstGeom prst="rect">
            <a:avLst/>
          </a:prstGeom>
        </p:spPr>
        <p:txBody>
          <a:bodyPr wrap="square">
            <a:spAutoFit/>
          </a:bodyPr>
          <a:lstStyle/>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One wishes to express . . .</a:t>
            </a:r>
          </a:p>
          <a:p>
            <a:pPr algn="just">
              <a:lnSpc>
                <a:spcPct val="150000"/>
              </a:lnSpc>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 </a:t>
            </a: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It bothers me that . .</a:t>
            </a:r>
          </a:p>
          <a:p>
            <a:pPr algn="just">
              <a:lnSpc>
                <a:spcPct val="150000"/>
              </a:lnSpc>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 </a:t>
            </a: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As I see it . . .</a:t>
            </a:r>
          </a:p>
          <a:p>
            <a:pPr algn="just">
              <a:lnSpc>
                <a:spcPct val="150000"/>
              </a:lnSpc>
              <a:tabLst>
                <a:tab pos="228600" algn="l"/>
              </a:tabLst>
            </a:pP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It was out of the blue. . .</a:t>
            </a:r>
          </a:p>
          <a:p>
            <a:pPr algn="just">
              <a:lnSpc>
                <a:spcPct val="150000"/>
              </a:lnSpc>
              <a:tabLst>
                <a:tab pos="228600" algn="l"/>
              </a:tabLst>
            </a:pP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One appreciates that . . .</a:t>
            </a:r>
          </a:p>
          <a:p>
            <a:pPr marL="342900" indent="-342900" algn="just">
              <a:lnSpc>
                <a:spcPct val="150000"/>
              </a:lnSpc>
              <a:buFont typeface="Symbol" panose="05050102010706020507" pitchFamily="18" charset="2"/>
              <a:buChar char=""/>
              <a:tabLst>
                <a:tab pos="228600" algn="l"/>
              </a:tabLst>
            </a:pP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It is for this reason that  . . </a:t>
            </a:r>
            <a:r>
              <a:rPr lang="cy-GB" sz="1100" dirty="0">
                <a:latin typeface="CCW Cursive Writing 7" pitchFamily="66" charset="0"/>
                <a:ea typeface="Times New Roman" panose="02020603050405020304" pitchFamily="18" charset="0"/>
                <a:cs typeface="Times New Roman" panose="02020603050405020304" pitchFamily="18" charset="0"/>
              </a:rPr>
              <a:t>. </a:t>
            </a:r>
            <a:endParaRPr lang="en-GB" sz="1100" dirty="0">
              <a:latin typeface="CCW Cursive Writing 7" pitchFamily="66" charset="0"/>
              <a:ea typeface="Times New Roman" panose="02020603050405020304" pitchFamily="18" charset="0"/>
            </a:endParaRPr>
          </a:p>
          <a:p>
            <a:pPr algn="just"/>
            <a:r>
              <a:rPr lang="cy-GB" sz="1100" dirty="0">
                <a:latin typeface="CCW Cursive Writing 7" pitchFamily="66" charset="0"/>
                <a:ea typeface="Times New Roman" panose="02020603050405020304" pitchFamily="18" charset="0"/>
                <a:cs typeface="Times New Roman" panose="02020603050405020304" pitchFamily="18" charset="0"/>
              </a:rPr>
              <a:t> </a:t>
            </a:r>
            <a:endParaRPr lang="en-GB" sz="1100" dirty="0">
              <a:latin typeface="CCW Cursive Writing 7" pitchFamily="66" charset="0"/>
              <a:ea typeface="Times New Roman" panose="02020603050405020304" pitchFamily="18" charset="0"/>
            </a:endParaRPr>
          </a:p>
        </p:txBody>
      </p:sp>
    </p:spTree>
    <p:extLst>
      <p:ext uri="{BB962C8B-B14F-4D97-AF65-F5344CB8AC3E}">
        <p14:creationId xmlns:p14="http://schemas.microsoft.com/office/powerpoint/2010/main" val="18295008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5498" y="386451"/>
            <a:ext cx="9084015" cy="6186309"/>
          </a:xfrm>
          <a:prstGeom prst="rect">
            <a:avLst/>
          </a:prstGeom>
        </p:spPr>
        <p:txBody>
          <a:bodyPr wrap="square">
            <a:spAutoFit/>
          </a:bodyPr>
          <a:lstStyle/>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Please accept my . . .</a:t>
            </a:r>
          </a:p>
          <a:p>
            <a:pPr marL="342900" indent="-342900" algn="just">
              <a:lnSpc>
                <a:spcPct val="150000"/>
              </a:lnSpc>
              <a:buFont typeface="Symbol" panose="05050102010706020507" pitchFamily="18" charset="2"/>
              <a:buChar char=""/>
              <a:tabLst>
                <a:tab pos="228600" algn="l"/>
              </a:tabLst>
            </a:pP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I can assure you. . .</a:t>
            </a:r>
          </a:p>
          <a:p>
            <a:pPr marL="342900" indent="-342900" algn="just">
              <a:lnSpc>
                <a:spcPct val="150000"/>
              </a:lnSpc>
              <a:buFont typeface="Symbol" panose="05050102010706020507" pitchFamily="18" charset="2"/>
              <a:buChar char=""/>
              <a:tabLst>
                <a:tab pos="228600" algn="l"/>
              </a:tabLst>
            </a:pP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Whilst I am aware. . .</a:t>
            </a:r>
          </a:p>
          <a:p>
            <a:pPr marL="342900" indent="-342900" algn="just">
              <a:lnSpc>
                <a:spcPct val="150000"/>
              </a:lnSpc>
              <a:buFont typeface="Symbol" panose="05050102010706020507" pitchFamily="18" charset="2"/>
              <a:buChar char=""/>
              <a:tabLst>
                <a:tab pos="228600" algn="l"/>
              </a:tabLst>
            </a:pPr>
            <a:endParaRPr lang="en-GB" sz="2400" dirty="0">
              <a:latin typeface="CCW Cursive Writing 7" pitchFamily="66" charset="0"/>
              <a:ea typeface="Times New Roman" panose="02020603050405020304" pitchFamily="18" charset="0"/>
            </a:endParaRPr>
          </a:p>
          <a:p>
            <a:pPr marL="342900" indent="-342900" algn="just">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I get that . .</a:t>
            </a:r>
          </a:p>
          <a:p>
            <a:pPr marL="342900" indent="-342900" algn="just">
              <a:lnSpc>
                <a:spcPct val="150000"/>
              </a:lnSpc>
              <a:buFont typeface="Symbol" panose="05050102010706020507" pitchFamily="18" charset="2"/>
              <a:buChar char=""/>
              <a:tabLst>
                <a:tab pos="228600" algn="l"/>
              </a:tabLst>
            </a:pPr>
            <a:endParaRPr lang="cy-GB" sz="2400" dirty="0">
              <a:latin typeface="CCW Cursive Writing 7" pitchFamily="66" charset="0"/>
              <a:ea typeface="Times New Roman" panose="02020603050405020304" pitchFamily="18" charset="0"/>
              <a:cs typeface="Times New Roman" panose="02020603050405020304" pitchFamily="18" charset="0"/>
            </a:endParaRPr>
          </a:p>
          <a:p>
            <a:pPr marL="342900" indent="-342900">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After much consideration,</a:t>
            </a:r>
          </a:p>
          <a:p>
            <a:pPr marL="342900" indent="-342900">
              <a:lnSpc>
                <a:spcPct val="150000"/>
              </a:lnSpc>
              <a:buFont typeface="Symbol" panose="05050102010706020507" pitchFamily="18" charset="2"/>
              <a:buChar char=""/>
              <a:tabLst>
                <a:tab pos="228600" algn="l"/>
              </a:tabLst>
            </a:pPr>
            <a:endParaRPr lang="cy-GB" sz="2400" dirty="0">
              <a:latin typeface="CCW Cursive Writing 7" pitchFamily="66" charset="0"/>
              <a:ea typeface="Times New Roman" panose="02020603050405020304" pitchFamily="18" charset="0"/>
              <a:cs typeface="Times New Roman" panose="02020603050405020304" pitchFamily="18" charset="0"/>
            </a:endParaRPr>
          </a:p>
          <a:p>
            <a:pPr marL="342900" indent="-342900">
              <a:lnSpc>
                <a:spcPct val="150000"/>
              </a:lnSpc>
              <a:buFont typeface="Symbol" panose="05050102010706020507" pitchFamily="18" charset="2"/>
              <a:buChar char=""/>
              <a:tabLst>
                <a:tab pos="228600" algn="l"/>
              </a:tabLst>
            </a:pPr>
            <a:r>
              <a:rPr lang="cy-GB" sz="2400" dirty="0">
                <a:latin typeface="CCW Cursive Writing 7" pitchFamily="66" charset="0"/>
                <a:ea typeface="Times New Roman" panose="02020603050405020304" pitchFamily="18" charset="0"/>
                <a:cs typeface="Times New Roman" panose="02020603050405020304" pitchFamily="18" charset="0"/>
              </a:rPr>
              <a:t>Listen up.</a:t>
            </a:r>
            <a:endParaRPr lang="en-GB" sz="2400" dirty="0">
              <a:latin typeface="CCW Cursive Writing 7" pitchFamily="66" charset="0"/>
              <a:ea typeface="Times New Roman" panose="02020603050405020304" pitchFamily="18" charset="0"/>
            </a:endParaRPr>
          </a:p>
        </p:txBody>
      </p:sp>
    </p:spTree>
    <p:extLst>
      <p:ext uri="{BB962C8B-B14F-4D97-AF65-F5344CB8AC3E}">
        <p14:creationId xmlns:p14="http://schemas.microsoft.com/office/powerpoint/2010/main" val="9115722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45098" y="770963"/>
            <a:ext cx="5309833" cy="452949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F3D9603E-11D3-42C5-8452-24FCC2892ED6}"/>
              </a:ext>
            </a:extLst>
          </p:cNvPr>
          <p:cNvSpPr/>
          <p:nvPr/>
        </p:nvSpPr>
        <p:spPr>
          <a:xfrm>
            <a:off x="161142" y="5702316"/>
            <a:ext cx="12030858" cy="76944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400" b="1" cap="none" spc="0" dirty="0">
                <a:ln/>
                <a:solidFill>
                  <a:schemeClr val="accent3"/>
                </a:solidFill>
                <a:effectLst/>
                <a:latin typeface="CCW Cursive Writing 7" panose="03050602040000000000" pitchFamily="66" charset="0"/>
              </a:rPr>
              <a:t>Magpie words and phrases</a:t>
            </a:r>
          </a:p>
        </p:txBody>
      </p:sp>
    </p:spTree>
    <p:extLst>
      <p:ext uri="{BB962C8B-B14F-4D97-AF65-F5344CB8AC3E}">
        <p14:creationId xmlns:p14="http://schemas.microsoft.com/office/powerpoint/2010/main" val="4285999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1F71567-55DE-49A1-A935-9789CF41625C}"/>
              </a:ext>
            </a:extLst>
          </p:cNvPr>
          <p:cNvGraphicFramePr>
            <a:graphicFrameLocks noGrp="1"/>
          </p:cNvGraphicFramePr>
          <p:nvPr/>
        </p:nvGraphicFramePr>
        <p:xfrm>
          <a:off x="90152" y="281784"/>
          <a:ext cx="11642502" cy="6160986"/>
        </p:xfrm>
        <a:graphic>
          <a:graphicData uri="http://schemas.openxmlformats.org/drawingml/2006/table">
            <a:tbl>
              <a:tblPr firstRow="1" bandRow="1">
                <a:tableStyleId>{5940675A-B579-460E-94D1-54222C63F5DA}</a:tableStyleId>
              </a:tblPr>
              <a:tblGrid>
                <a:gridCol w="5821251">
                  <a:extLst>
                    <a:ext uri="{9D8B030D-6E8A-4147-A177-3AD203B41FA5}">
                      <a16:colId xmlns:a16="http://schemas.microsoft.com/office/drawing/2014/main" val="2589699468"/>
                    </a:ext>
                  </a:extLst>
                </a:gridCol>
                <a:gridCol w="5821251">
                  <a:extLst>
                    <a:ext uri="{9D8B030D-6E8A-4147-A177-3AD203B41FA5}">
                      <a16:colId xmlns:a16="http://schemas.microsoft.com/office/drawing/2014/main" val="2283696987"/>
                    </a:ext>
                  </a:extLst>
                </a:gridCol>
              </a:tblGrid>
              <a:tr h="1241834">
                <a:tc>
                  <a:txBody>
                    <a:bodyPr/>
                    <a:lstStyle/>
                    <a:p>
                      <a:r>
                        <a:rPr lang="en-GB" dirty="0">
                          <a:latin typeface="CCW Cursive Writing 7" panose="03050602040000000000" pitchFamily="66" charset="0"/>
                        </a:rPr>
                        <a:t>Type of formal letter</a:t>
                      </a:r>
                    </a:p>
                  </a:txBody>
                  <a:tcPr/>
                </a:tc>
                <a:tc>
                  <a:txBody>
                    <a:bodyPr/>
                    <a:lstStyle/>
                    <a:p>
                      <a:r>
                        <a:rPr lang="en-GB" dirty="0" err="1">
                          <a:latin typeface="CCW Cursive Writing 7" panose="03050602040000000000" pitchFamily="66" charset="0"/>
                        </a:rPr>
                        <a:t>Magpied</a:t>
                      </a:r>
                      <a:r>
                        <a:rPr lang="en-GB" dirty="0">
                          <a:latin typeface="CCW Cursive Writing 7" panose="03050602040000000000" pitchFamily="66" charset="0"/>
                        </a:rPr>
                        <a:t> phrase and vocabulary </a:t>
                      </a:r>
                    </a:p>
                  </a:txBody>
                  <a:tcPr/>
                </a:tc>
                <a:extLst>
                  <a:ext uri="{0D108BD9-81ED-4DB2-BD59-A6C34878D82A}">
                    <a16:rowId xmlns:a16="http://schemas.microsoft.com/office/drawing/2014/main" val="3597760333"/>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2008297548"/>
                  </a:ext>
                </a:extLst>
              </a:tr>
              <a:tr h="413944">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3307469741"/>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3529438020"/>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772462868"/>
                  </a:ext>
                </a:extLst>
              </a:tr>
              <a:tr h="207747">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1892666183"/>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1115813642"/>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2411543375"/>
                  </a:ext>
                </a:extLst>
              </a:tr>
              <a:tr h="413944">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720054398"/>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3390982212"/>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465865042"/>
                  </a:ext>
                </a:extLst>
              </a:tr>
              <a:tr h="413944">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587167308"/>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1606054709"/>
                  </a:ext>
                </a:extLst>
              </a:tr>
            </a:tbl>
          </a:graphicData>
        </a:graphic>
      </p:graphicFrame>
    </p:spTree>
    <p:extLst>
      <p:ext uri="{BB962C8B-B14F-4D97-AF65-F5344CB8AC3E}">
        <p14:creationId xmlns:p14="http://schemas.microsoft.com/office/powerpoint/2010/main" val="3973441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1F71567-55DE-49A1-A935-9789CF41625C}"/>
              </a:ext>
            </a:extLst>
          </p:cNvPr>
          <p:cNvGraphicFramePr>
            <a:graphicFrameLocks noGrp="1"/>
          </p:cNvGraphicFramePr>
          <p:nvPr/>
        </p:nvGraphicFramePr>
        <p:xfrm>
          <a:off x="90152" y="281784"/>
          <a:ext cx="11642502" cy="6160986"/>
        </p:xfrm>
        <a:graphic>
          <a:graphicData uri="http://schemas.openxmlformats.org/drawingml/2006/table">
            <a:tbl>
              <a:tblPr firstRow="1" bandRow="1">
                <a:tableStyleId>{5940675A-B579-460E-94D1-54222C63F5DA}</a:tableStyleId>
              </a:tblPr>
              <a:tblGrid>
                <a:gridCol w="5821251">
                  <a:extLst>
                    <a:ext uri="{9D8B030D-6E8A-4147-A177-3AD203B41FA5}">
                      <a16:colId xmlns:a16="http://schemas.microsoft.com/office/drawing/2014/main" val="2589699468"/>
                    </a:ext>
                  </a:extLst>
                </a:gridCol>
                <a:gridCol w="5821251">
                  <a:extLst>
                    <a:ext uri="{9D8B030D-6E8A-4147-A177-3AD203B41FA5}">
                      <a16:colId xmlns:a16="http://schemas.microsoft.com/office/drawing/2014/main" val="2283696987"/>
                    </a:ext>
                  </a:extLst>
                </a:gridCol>
              </a:tblGrid>
              <a:tr h="1241834">
                <a:tc>
                  <a:txBody>
                    <a:bodyPr/>
                    <a:lstStyle/>
                    <a:p>
                      <a:r>
                        <a:rPr lang="en-GB" dirty="0">
                          <a:latin typeface="CCW Cursive Writing 7" panose="03050602040000000000" pitchFamily="66" charset="0"/>
                        </a:rPr>
                        <a:t>Type of formal letter</a:t>
                      </a:r>
                    </a:p>
                  </a:txBody>
                  <a:tcPr/>
                </a:tc>
                <a:tc>
                  <a:txBody>
                    <a:bodyPr/>
                    <a:lstStyle/>
                    <a:p>
                      <a:r>
                        <a:rPr lang="en-GB" dirty="0" err="1">
                          <a:latin typeface="CCW Cursive Writing 7" panose="03050602040000000000" pitchFamily="66" charset="0"/>
                        </a:rPr>
                        <a:t>Magpied</a:t>
                      </a:r>
                      <a:r>
                        <a:rPr lang="en-GB" dirty="0">
                          <a:latin typeface="CCW Cursive Writing 7" panose="03050602040000000000" pitchFamily="66" charset="0"/>
                        </a:rPr>
                        <a:t> phrase and vocabulary </a:t>
                      </a:r>
                    </a:p>
                  </a:txBody>
                  <a:tcPr/>
                </a:tc>
                <a:extLst>
                  <a:ext uri="{0D108BD9-81ED-4DB2-BD59-A6C34878D82A}">
                    <a16:rowId xmlns:a16="http://schemas.microsoft.com/office/drawing/2014/main" val="3597760333"/>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2008297548"/>
                  </a:ext>
                </a:extLst>
              </a:tr>
              <a:tr h="413944">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3307469741"/>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3529438020"/>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772462868"/>
                  </a:ext>
                </a:extLst>
              </a:tr>
              <a:tr h="207747">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1892666183"/>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1115813642"/>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2411543375"/>
                  </a:ext>
                </a:extLst>
              </a:tr>
              <a:tr h="413944">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720054398"/>
                  </a:ext>
                </a:extLst>
              </a:tr>
              <a:tr h="413945">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3390982212"/>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465865042"/>
                  </a:ext>
                </a:extLst>
              </a:tr>
              <a:tr h="413944">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587167308"/>
                  </a:ext>
                </a:extLst>
              </a:tr>
              <a:tr h="413945">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1606054709"/>
                  </a:ext>
                </a:extLst>
              </a:tr>
            </a:tbl>
          </a:graphicData>
        </a:graphic>
      </p:graphicFrame>
    </p:spTree>
    <p:extLst>
      <p:ext uri="{BB962C8B-B14F-4D97-AF65-F5344CB8AC3E}">
        <p14:creationId xmlns:p14="http://schemas.microsoft.com/office/powerpoint/2010/main" val="1879887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8" name="Picture 6" descr="http://d1lv8n4bqo8lmu.cloudfront.net/media/files/000/047/191/screen/image.jpg?1444919524"/>
          <p:cNvPicPr>
            <a:picLocks noChangeAspect="1" noChangeArrowheads="1"/>
          </p:cNvPicPr>
          <p:nvPr/>
        </p:nvPicPr>
        <p:blipFill>
          <a:blip r:embed="rId3" cstate="print"/>
          <a:srcRect/>
          <a:stretch>
            <a:fillRect/>
          </a:stretch>
        </p:blipFill>
        <p:spPr bwMode="auto">
          <a:xfrm rot="16200000">
            <a:off x="-637276" y="851127"/>
            <a:ext cx="6809016" cy="5106762"/>
          </a:xfrm>
          <a:prstGeom prst="rect">
            <a:avLst/>
          </a:prstGeom>
          <a:noFill/>
        </p:spPr>
      </p:pic>
      <p:pic>
        <p:nvPicPr>
          <p:cNvPr id="3" name="Picture 6" descr="http://d1lv8n4bqo8lmu.cloudfront.net/media/files/000/047/191/screen/image.jpg?1444919524">
            <a:extLst>
              <a:ext uri="{FF2B5EF4-FFF2-40B4-BE49-F238E27FC236}">
                <a16:creationId xmlns:a16="http://schemas.microsoft.com/office/drawing/2014/main" id="{A940D97F-1FE2-4537-B3EF-31C9A80B13AA}"/>
              </a:ext>
            </a:extLst>
          </p:cNvPr>
          <p:cNvPicPr>
            <a:picLocks noChangeAspect="1" noChangeArrowheads="1"/>
          </p:cNvPicPr>
          <p:nvPr/>
        </p:nvPicPr>
        <p:blipFill>
          <a:blip r:embed="rId3" cstate="print"/>
          <a:srcRect/>
          <a:stretch>
            <a:fillRect/>
          </a:stretch>
        </p:blipFill>
        <p:spPr bwMode="auto">
          <a:xfrm rot="16200000">
            <a:off x="5886427" y="900111"/>
            <a:ext cx="6809016" cy="510676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hought Bubble: Cloud 2">
            <a:extLst>
              <a:ext uri="{FF2B5EF4-FFF2-40B4-BE49-F238E27FC236}">
                <a16:creationId xmlns:a16="http://schemas.microsoft.com/office/drawing/2014/main" id="{5BAA45AB-3F3D-498A-94BD-FAF37A221133}"/>
              </a:ext>
            </a:extLst>
          </p:cNvPr>
          <p:cNvSpPr/>
          <p:nvPr/>
        </p:nvSpPr>
        <p:spPr>
          <a:xfrm>
            <a:off x="94129" y="1008529"/>
            <a:ext cx="11846859" cy="4464424"/>
          </a:xfrm>
          <a:prstGeom prst="cloudCallout">
            <a:avLst>
              <a:gd name="adj1" fmla="val -42513"/>
              <a:gd name="adj2" fmla="val 70331"/>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0FB69E74-568A-4E7B-89DE-29DD30009612}"/>
              </a:ext>
            </a:extLst>
          </p:cNvPr>
          <p:cNvSpPr/>
          <p:nvPr/>
        </p:nvSpPr>
        <p:spPr>
          <a:xfrm>
            <a:off x="263318" y="2967335"/>
            <a:ext cx="11665373" cy="707886"/>
          </a:xfrm>
          <a:prstGeom prst="rect">
            <a:avLst/>
          </a:prstGeom>
          <a:noFill/>
        </p:spPr>
        <p:txBody>
          <a:bodyPr wrap="none" lIns="91440" tIns="45720" rIns="91440" bIns="45720">
            <a:spAutoFit/>
          </a:bodyPr>
          <a:lstStyle/>
          <a:p>
            <a:pPr algn="ctr"/>
            <a:r>
              <a:rPr lang="en-US" sz="4000" b="0" cap="none" spc="0" dirty="0">
                <a:ln w="0"/>
                <a:solidFill>
                  <a:schemeClr val="bg1"/>
                </a:solidFill>
                <a:effectLst>
                  <a:outerShdw blurRad="38100" dist="25400" dir="5400000" algn="ctr" rotWithShape="0">
                    <a:srgbClr val="6E747A">
                      <a:alpha val="43000"/>
                    </a:srgbClr>
                  </a:outerShdw>
                </a:effectLst>
                <a:latin typeface="CCW Cursive Writing 7" panose="03050602040000000000" pitchFamily="66" charset="0"/>
              </a:rPr>
              <a:t>So what is formal language?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3CA2BD-7443-43C2-A335-E17F191691E1}"/>
              </a:ext>
            </a:extLst>
          </p:cNvPr>
          <p:cNvSpPr txBox="1"/>
          <p:nvPr/>
        </p:nvSpPr>
        <p:spPr>
          <a:xfrm>
            <a:off x="349624" y="403412"/>
            <a:ext cx="11187952" cy="5601533"/>
          </a:xfrm>
          <a:prstGeom prst="rect">
            <a:avLst/>
          </a:prstGeom>
          <a:noFill/>
        </p:spPr>
        <p:txBody>
          <a:bodyPr wrap="square" rtlCol="0">
            <a:spAutoFit/>
          </a:bodyPr>
          <a:lstStyle/>
          <a:p>
            <a:pPr marL="285750" indent="-285750">
              <a:buFont typeface="Wingdings" panose="05000000000000000000" pitchFamily="2" charset="2"/>
              <a:buChar char="ü"/>
            </a:pPr>
            <a:r>
              <a:rPr lang="en-GB" sz="2400" dirty="0">
                <a:latin typeface="CCW Cursive Writing 7" panose="03050602040000000000" pitchFamily="66" charset="0"/>
              </a:rPr>
              <a:t>Formal language is used for writing official or business letters. </a:t>
            </a:r>
          </a:p>
          <a:p>
            <a:endParaRPr lang="en-GB" sz="2400" dirty="0">
              <a:latin typeface="CCW Cursive Writing 7" panose="03050602040000000000" pitchFamily="66" charset="0"/>
            </a:endParaRPr>
          </a:p>
          <a:p>
            <a:pPr marL="285750" indent="-285750">
              <a:buFont typeface="Wingdings" panose="05000000000000000000" pitchFamily="2" charset="2"/>
              <a:buChar char="ü"/>
            </a:pPr>
            <a:r>
              <a:rPr lang="en-GB" sz="2400" dirty="0">
                <a:latin typeface="CCW Cursive Writing 7" panose="03050602040000000000" pitchFamily="66" charset="0"/>
              </a:rPr>
              <a:t>It is precise, correct and impersonal. </a:t>
            </a:r>
          </a:p>
          <a:p>
            <a:endParaRPr lang="en-GB" sz="2400" dirty="0">
              <a:latin typeface="CCW Cursive Writing 7" panose="03050602040000000000" pitchFamily="66" charset="0"/>
            </a:endParaRPr>
          </a:p>
          <a:p>
            <a:pPr marL="285750" indent="-285750">
              <a:buFont typeface="Wingdings" panose="05000000000000000000" pitchFamily="2" charset="2"/>
              <a:buChar char="ü"/>
            </a:pPr>
            <a:r>
              <a:rPr lang="en-GB" sz="2400" dirty="0">
                <a:latin typeface="CCW Cursive Writing 7" panose="03050602040000000000" pitchFamily="66" charset="0"/>
              </a:rPr>
              <a:t>Specific phrases are used.  </a:t>
            </a:r>
          </a:p>
          <a:p>
            <a:endParaRPr lang="en-GB" dirty="0"/>
          </a:p>
          <a:p>
            <a:endParaRPr lang="en-GB" sz="2400" i="1" dirty="0">
              <a:solidFill>
                <a:srgbClr val="7030A0"/>
              </a:solidFill>
              <a:latin typeface="CCW Cursive Writing 7" panose="03050602040000000000" pitchFamily="66" charset="0"/>
            </a:endParaRPr>
          </a:p>
          <a:p>
            <a:r>
              <a:rPr lang="en-GB" sz="2400" i="1" dirty="0">
                <a:solidFill>
                  <a:srgbClr val="7030A0"/>
                </a:solidFill>
                <a:latin typeface="CCW Cursive Writing 7" panose="03050602040000000000" pitchFamily="66" charset="0"/>
              </a:rPr>
              <a:t>“I am writing to express my dissatisfaction with…”</a:t>
            </a:r>
          </a:p>
          <a:p>
            <a:endParaRPr lang="en-GB" sz="2400" i="1" dirty="0">
              <a:solidFill>
                <a:srgbClr val="7030A0"/>
              </a:solidFill>
              <a:latin typeface="CCW Cursive Writing 7" panose="03050602040000000000" pitchFamily="66" charset="0"/>
            </a:endParaRPr>
          </a:p>
          <a:p>
            <a:r>
              <a:rPr lang="en-GB" sz="2400" i="1" dirty="0">
                <a:solidFill>
                  <a:srgbClr val="7030A0"/>
                </a:solidFill>
                <a:latin typeface="CCW Cursive Writing 7" panose="03050602040000000000" pitchFamily="66" charset="0"/>
              </a:rPr>
              <a:t>“I trust that this matter will receive your prompt attention…” instead of: “I hope you’ll deal with this quickly.”</a:t>
            </a:r>
          </a:p>
          <a:p>
            <a:endParaRPr lang="en-GB" dirty="0"/>
          </a:p>
          <a:p>
            <a:endParaRPr lang="en-GB" dirty="0"/>
          </a:p>
          <a:p>
            <a:pPr algn="ctr"/>
            <a:r>
              <a:rPr lang="en-GB" sz="2800" dirty="0">
                <a:solidFill>
                  <a:srgbClr val="FF0000"/>
                </a:solidFill>
                <a:latin typeface="CCW Cursive Writing 7" panose="03050602040000000000" pitchFamily="66" charset="0"/>
              </a:rPr>
              <a:t>Slang and contractions are </a:t>
            </a:r>
            <a:r>
              <a:rPr lang="en-GB" sz="2800" u="sng" dirty="0">
                <a:solidFill>
                  <a:srgbClr val="FF0000"/>
                </a:solidFill>
                <a:latin typeface="CCW Cursive Writing 7" panose="03050602040000000000" pitchFamily="66" charset="0"/>
              </a:rPr>
              <a:t>never</a:t>
            </a:r>
            <a:r>
              <a:rPr lang="en-GB" sz="2800" dirty="0">
                <a:solidFill>
                  <a:srgbClr val="FF0000"/>
                </a:solidFill>
                <a:latin typeface="CCW Cursive Writing 7" panose="03050602040000000000" pitchFamily="66" charset="0"/>
              </a:rPr>
              <a:t> used in formal writing. </a:t>
            </a:r>
          </a:p>
          <a:p>
            <a:endParaRPr lang="en-GB" dirty="0"/>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44542" y="989745"/>
            <a:ext cx="8543925" cy="1325563"/>
          </a:xfrm>
        </p:spPr>
        <p:txBody>
          <a:bodyPr>
            <a:noAutofit/>
          </a:bodyPr>
          <a:lstStyle/>
          <a:p>
            <a:r>
              <a:rPr lang="en-GB" sz="3600" u="sng" dirty="0">
                <a:latin typeface="CCW Cursive Writing 7" pitchFamily="66" charset="0"/>
              </a:rPr>
              <a:t>Tuesday 16</a:t>
            </a:r>
            <a:r>
              <a:rPr lang="en-GB" sz="3600" u="sng" baseline="30000" dirty="0">
                <a:latin typeface="CCW Cursive Writing 7" pitchFamily="66" charset="0"/>
              </a:rPr>
              <a:t>th</a:t>
            </a:r>
            <a:r>
              <a:rPr lang="en-GB" sz="3600" u="sng" dirty="0">
                <a:latin typeface="CCW Cursive Writing 7" pitchFamily="66" charset="0"/>
              </a:rPr>
              <a:t> September</a:t>
            </a:r>
            <a:br>
              <a:rPr lang="en-GB" sz="3600" u="sng" dirty="0">
                <a:latin typeface="CCW Cursive Writing 7" pitchFamily="66" charset="0"/>
              </a:rPr>
            </a:br>
            <a:br>
              <a:rPr lang="en-GB" sz="3600" u="sng" dirty="0">
                <a:latin typeface="CCW Cursive Writing 7" pitchFamily="66" charset="0"/>
              </a:rPr>
            </a:br>
            <a:r>
              <a:rPr lang="en-GB" sz="3600" u="sng" dirty="0">
                <a:latin typeface="CCW Cursive Writing 7" pitchFamily="66" charset="0"/>
              </a:rPr>
              <a:t>L.O. To understand and use subjunctive form.</a:t>
            </a:r>
            <a:br>
              <a:rPr lang="en-GB" sz="28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endParaRPr lang="en-GB" sz="2800" u="sng" dirty="0">
              <a:latin typeface="CCW Cursive Writing 7" pitchFamily="66" charset="0"/>
            </a:endParaRPr>
          </a:p>
        </p:txBody>
      </p:sp>
    </p:spTree>
    <p:extLst>
      <p:ext uri="{BB962C8B-B14F-4D97-AF65-F5344CB8AC3E}">
        <p14:creationId xmlns:p14="http://schemas.microsoft.com/office/powerpoint/2010/main" val="2723979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678" y="1124744"/>
            <a:ext cx="8915400" cy="1143000"/>
          </a:xfrm>
        </p:spPr>
        <p:txBody>
          <a:bodyPr>
            <a:normAutofit fontScale="90000"/>
          </a:bodyPr>
          <a:lstStyle/>
          <a:p>
            <a:r>
              <a:rPr lang="en-GB" dirty="0">
                <a:latin typeface="CCW Cursive Writing 7" pitchFamily="66" charset="0"/>
              </a:rPr>
              <a:t>When looking for the subjunctive, speak like the Queen!</a:t>
            </a:r>
          </a:p>
        </p:txBody>
      </p:sp>
      <p:pic>
        <p:nvPicPr>
          <p:cNvPr id="307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4182" y="3212977"/>
            <a:ext cx="2832070" cy="3301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90755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4964" y="730684"/>
            <a:ext cx="8543925" cy="1325563"/>
          </a:xfrm>
        </p:spPr>
        <p:txBody>
          <a:bodyPr>
            <a:normAutofit fontScale="90000"/>
          </a:bodyPr>
          <a:lstStyle/>
          <a:p>
            <a:r>
              <a:rPr lang="en-GB" dirty="0">
                <a:latin typeface="CCW Cursive Writing 7" pitchFamily="66" charset="0"/>
              </a:rPr>
              <a:t>It’s all about that </a:t>
            </a:r>
            <a:r>
              <a:rPr lang="en-GB" dirty="0">
                <a:solidFill>
                  <a:srgbClr val="FF0000"/>
                </a:solidFill>
                <a:latin typeface="CCW Cursive Writing 7" pitchFamily="66" charset="0"/>
              </a:rPr>
              <a:t>verb</a:t>
            </a:r>
            <a:r>
              <a:rPr lang="en-GB" dirty="0">
                <a:latin typeface="CCW Cursive Writing 7" pitchFamily="66" charset="0"/>
              </a:rPr>
              <a:t>… ‘bout that </a:t>
            </a:r>
            <a:r>
              <a:rPr lang="en-GB" dirty="0">
                <a:solidFill>
                  <a:srgbClr val="FF0000"/>
                </a:solidFill>
                <a:latin typeface="CCW Cursive Writing 7" pitchFamily="66" charset="0"/>
              </a:rPr>
              <a:t>verb</a:t>
            </a:r>
            <a:r>
              <a:rPr lang="en-GB" dirty="0">
                <a:latin typeface="CCW Cursive Writing 7" pitchFamily="66" charset="0"/>
              </a:rPr>
              <a:t>...no treble!</a:t>
            </a:r>
          </a:p>
        </p:txBody>
      </p:sp>
      <p:pic>
        <p:nvPicPr>
          <p:cNvPr id="1026" name="Picture 2" descr="http://www.psdgraphics.com/file/music-note-ic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568406">
            <a:off x="10229152" y="117560"/>
            <a:ext cx="735179" cy="72386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www.psdgraphics.com/file/music-note-ico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5158">
            <a:off x="1309182" y="105062"/>
            <a:ext cx="672040" cy="6617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freelargeimages.com/wp-content/uploads/2014/12/Meghan_Trainor_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74808" y="5090770"/>
            <a:ext cx="2226792" cy="1644400"/>
          </a:xfrm>
          <a:prstGeom prst="rect">
            <a:avLst/>
          </a:prstGeom>
          <a:noFill/>
          <a:extLst>
            <a:ext uri="{909E8E84-426E-40DD-AFC4-6F175D3DCCD1}">
              <a14:hiddenFill xmlns:a14="http://schemas.microsoft.com/office/drawing/2010/main">
                <a:solidFill>
                  <a:srgbClr val="FFFFFF"/>
                </a:solidFill>
              </a14:hiddenFill>
            </a:ext>
          </a:extLst>
        </p:spPr>
      </p:pic>
      <p:sp>
        <p:nvSpPr>
          <p:cNvPr id="4" name="Rounded Rectangular Callout 3"/>
          <p:cNvSpPr/>
          <p:nvPr/>
        </p:nvSpPr>
        <p:spPr>
          <a:xfrm>
            <a:off x="2066769" y="2236026"/>
            <a:ext cx="6982551" cy="2674962"/>
          </a:xfrm>
          <a:prstGeom prst="wedgeRoundRectCallout">
            <a:avLst>
              <a:gd name="adj1" fmla="val 55540"/>
              <a:gd name="adj2" fmla="val 96173"/>
              <a:gd name="adj3" fmla="val 1666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Rectangle 5"/>
          <p:cNvSpPr/>
          <p:nvPr/>
        </p:nvSpPr>
        <p:spPr>
          <a:xfrm>
            <a:off x="2107419" y="2788677"/>
            <a:ext cx="6901248" cy="1754326"/>
          </a:xfrm>
          <a:prstGeom prst="rect">
            <a:avLst/>
          </a:prstGeom>
          <a:noFill/>
        </p:spPr>
        <p:txBody>
          <a:bodyPr wrap="none" lIns="91440" tIns="45720" rIns="91440" bIns="45720">
            <a:spAutoFit/>
          </a:bodyPr>
          <a:lstStyle/>
          <a:p>
            <a:pPr algn="ctr"/>
            <a:r>
              <a:rPr lang="en-US" sz="36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CW Cursive Writing 7" pitchFamily="66" charset="0"/>
              </a:rPr>
              <a:t>Subjunctives make</a:t>
            </a:r>
          </a:p>
          <a:p>
            <a:pPr algn="ctr"/>
            <a:r>
              <a:rPr lang="en-US" sz="36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CW Cursive Writing 7" pitchFamily="66" charset="0"/>
              </a:rPr>
              <a:t> the language</a:t>
            </a:r>
          </a:p>
          <a:p>
            <a:pPr algn="ctr"/>
            <a:r>
              <a:rPr lang="en-US" sz="36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CW Cursive Writing 7" pitchFamily="66" charset="0"/>
              </a:rPr>
              <a:t>more formal</a:t>
            </a:r>
          </a:p>
        </p:txBody>
      </p:sp>
    </p:spTree>
    <p:extLst>
      <p:ext uri="{BB962C8B-B14F-4D97-AF65-F5344CB8AC3E}">
        <p14:creationId xmlns:p14="http://schemas.microsoft.com/office/powerpoint/2010/main" val="4171846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08043" y="655095"/>
            <a:ext cx="9104244" cy="3970318"/>
          </a:xfrm>
          <a:prstGeom prst="rect">
            <a:avLst/>
          </a:prstGeom>
          <a:solidFill>
            <a:srgbClr val="7030A0"/>
          </a:solidFill>
        </p:spPr>
        <p:txBody>
          <a:bodyPr wrap="square" rtlCol="0">
            <a:spAutoFit/>
          </a:bodyPr>
          <a:lstStyle/>
          <a:p>
            <a:pPr algn="ctr"/>
            <a:r>
              <a:rPr lang="en-GB" sz="2800" dirty="0">
                <a:solidFill>
                  <a:schemeClr val="bg1"/>
                </a:solidFill>
                <a:latin typeface="CCW Cursive Writing 7" pitchFamily="66" charset="0"/>
              </a:rPr>
              <a:t>They can be used for:</a:t>
            </a:r>
          </a:p>
          <a:p>
            <a:r>
              <a:rPr lang="en-GB" sz="2800" dirty="0">
                <a:solidFill>
                  <a:schemeClr val="bg1"/>
                </a:solidFill>
                <a:latin typeface="CCW Cursive Writing 7" pitchFamily="66" charset="0"/>
              </a:rPr>
              <a:t> </a:t>
            </a:r>
          </a:p>
          <a:p>
            <a:pPr marL="285750" indent="-285750">
              <a:buFont typeface="Wingdings" panose="05000000000000000000" pitchFamily="2" charset="2"/>
              <a:buChar char="ü"/>
            </a:pPr>
            <a:r>
              <a:rPr lang="en-GB" sz="2800" dirty="0">
                <a:solidFill>
                  <a:schemeClr val="bg1"/>
                </a:solidFill>
                <a:latin typeface="CCW Cursive Writing 7" pitchFamily="66" charset="0"/>
              </a:rPr>
              <a:t>Showing conditions that are not true.</a:t>
            </a:r>
          </a:p>
          <a:p>
            <a:pPr marL="285750" indent="-285750">
              <a:buFont typeface="Wingdings" panose="05000000000000000000" pitchFamily="2" charset="2"/>
              <a:buChar char="ü"/>
            </a:pPr>
            <a:r>
              <a:rPr lang="en-GB" sz="2800" dirty="0">
                <a:solidFill>
                  <a:schemeClr val="bg1"/>
                </a:solidFill>
                <a:latin typeface="CCW Cursive Writing 7" pitchFamily="66" charset="0"/>
              </a:rPr>
              <a:t>Making a command more formal.</a:t>
            </a:r>
          </a:p>
          <a:p>
            <a:pPr marL="285750" indent="-285750">
              <a:buFont typeface="Wingdings" panose="05000000000000000000" pitchFamily="2" charset="2"/>
              <a:buChar char="ü"/>
            </a:pPr>
            <a:r>
              <a:rPr lang="en-GB" sz="2800" dirty="0">
                <a:solidFill>
                  <a:schemeClr val="bg1"/>
                </a:solidFill>
                <a:latin typeface="CCW Cursive Writing 7" pitchFamily="66" charset="0"/>
              </a:rPr>
              <a:t>Making a request/wish more formal.</a:t>
            </a:r>
          </a:p>
          <a:p>
            <a:pPr marL="285750" indent="-285750">
              <a:buFont typeface="Wingdings" panose="05000000000000000000" pitchFamily="2" charset="2"/>
              <a:buChar char="ü"/>
            </a:pPr>
            <a:endParaRPr lang="en-GB" sz="2800" dirty="0">
              <a:solidFill>
                <a:schemeClr val="bg1"/>
              </a:solidFill>
              <a:latin typeface="CCW Cursive Writing 7" pitchFamily="66" charset="0"/>
            </a:endParaRPr>
          </a:p>
        </p:txBody>
      </p:sp>
      <p:sp>
        <p:nvSpPr>
          <p:cNvPr id="6" name="Rectangle 5"/>
          <p:cNvSpPr/>
          <p:nvPr/>
        </p:nvSpPr>
        <p:spPr>
          <a:xfrm>
            <a:off x="2227555" y="5445294"/>
            <a:ext cx="7866256" cy="523220"/>
          </a:xfrm>
          <a:prstGeom prst="rect">
            <a:avLst/>
          </a:prstGeom>
          <a:noFill/>
        </p:spPr>
        <p:txBody>
          <a:bodyPr wrap="none" lIns="91440" tIns="45720" rIns="91440" bIns="45720">
            <a:spAutoFit/>
          </a:bodyPr>
          <a:lstStyle/>
          <a:p>
            <a:pPr algn="ctr"/>
            <a:r>
              <a:rPr lang="en-US"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CW Cursive Writing 7" pitchFamily="66" charset="0"/>
              </a:rPr>
              <a:t>Let’s see examples of them!</a:t>
            </a:r>
          </a:p>
        </p:txBody>
      </p:sp>
      <p:pic>
        <p:nvPicPr>
          <p:cNvPr id="2050" name="Picture 2" descr="http://upload.wikimedia.org/wikipedia/commons/thumb/3/3a/Magnifying_glass_01.svg/603px-Magnifying_glass_01.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23548" y="3703733"/>
            <a:ext cx="1932147" cy="2362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959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56747" y="200097"/>
            <a:ext cx="8173631" cy="126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697440" y="1247886"/>
            <a:ext cx="8893222" cy="830997"/>
          </a:xfrm>
          <a:prstGeom prst="rect">
            <a:avLst/>
          </a:prstGeom>
          <a:noFill/>
        </p:spPr>
        <p:txBody>
          <a:bodyPr wrap="square" rtlCol="0">
            <a:spAutoFit/>
          </a:bodyPr>
          <a:lstStyle/>
          <a:p>
            <a:pPr algn="ctr"/>
            <a:r>
              <a:rPr lang="en-GB" sz="2400" dirty="0">
                <a:latin typeface="Jarman" pitchFamily="2" charset="0"/>
              </a:rPr>
              <a:t>This can be done by changing the verb ‘was’ to ‘were’ to sound more formal.</a:t>
            </a:r>
          </a:p>
        </p:txBody>
      </p:sp>
      <p:pic>
        <p:nvPicPr>
          <p:cNvPr id="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5270" y="1970737"/>
            <a:ext cx="7661518" cy="3115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65204" y="5086351"/>
            <a:ext cx="8201650" cy="1054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24218" y="6141180"/>
            <a:ext cx="4104669" cy="716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0605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wn Arrow 3"/>
          <p:cNvSpPr/>
          <p:nvPr/>
        </p:nvSpPr>
        <p:spPr>
          <a:xfrm>
            <a:off x="6137537" y="3078846"/>
            <a:ext cx="339229" cy="546100"/>
          </a:xfrm>
          <a:prstGeom prst="downArrow">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0070C0"/>
              </a:solidFill>
              <a:latin typeface="Jarman" pitchFamily="2" charset="0"/>
            </a:endParaRPr>
          </a:p>
        </p:txBody>
      </p:sp>
      <p:pic>
        <p:nvPicPr>
          <p:cNvPr id="5"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97835" y="38102"/>
            <a:ext cx="6469856"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3999" y="748791"/>
            <a:ext cx="7980439" cy="101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50607" y="1898908"/>
            <a:ext cx="5773863" cy="116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28903" y="3760258"/>
            <a:ext cx="5895566" cy="1170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50605" y="5338765"/>
            <a:ext cx="5987224" cy="99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5800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873" t="26679" r="8534" b="9515"/>
          <a:stretch/>
        </p:blipFill>
        <p:spPr bwMode="auto">
          <a:xfrm>
            <a:off x="1852683" y="200162"/>
            <a:ext cx="8383138" cy="66578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83312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664" t="28358" r="9372" b="45709"/>
          <a:stretch/>
        </p:blipFill>
        <p:spPr bwMode="auto">
          <a:xfrm>
            <a:off x="1630907" y="1787857"/>
            <a:ext cx="8283338" cy="2704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4346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89353" y="1397093"/>
            <a:ext cx="8543925" cy="1325563"/>
          </a:xfrm>
        </p:spPr>
        <p:txBody>
          <a:bodyPr>
            <a:noAutofit/>
          </a:bodyPr>
          <a:lstStyle/>
          <a:p>
            <a:r>
              <a:rPr lang="en-GB" sz="2800" u="sng" dirty="0">
                <a:latin typeface="CCW Cursive Writing 7" pitchFamily="66" charset="0"/>
              </a:rPr>
              <a:t>Tuesday 15</a:t>
            </a:r>
            <a:r>
              <a:rPr lang="en-GB" sz="2800" u="sng" baseline="30000" dirty="0">
                <a:latin typeface="CCW Cursive Writing 7" pitchFamily="66" charset="0"/>
              </a:rPr>
              <a:t>th</a:t>
            </a:r>
            <a:r>
              <a:rPr lang="en-GB" sz="2800" u="sng" dirty="0">
                <a:latin typeface="CCW Cursive Writing 7" pitchFamily="66" charset="0"/>
              </a:rPr>
              <a:t> September </a:t>
            </a:r>
            <a:br>
              <a:rPr lang="en-GB" sz="36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r>
              <a:rPr lang="en-GB" sz="2800" u="sng" dirty="0">
                <a:latin typeface="CCW Cursive Writing 7" pitchFamily="66" charset="0"/>
              </a:rPr>
              <a:t>L.O: create a shared write for a formal letter.</a:t>
            </a:r>
          </a:p>
        </p:txBody>
      </p:sp>
    </p:spTree>
    <p:extLst>
      <p:ext uri="{BB962C8B-B14F-4D97-AF65-F5344CB8AC3E}">
        <p14:creationId xmlns:p14="http://schemas.microsoft.com/office/powerpoint/2010/main" val="3089209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Choose a letter…</a:t>
            </a:r>
          </a:p>
        </p:txBody>
      </p:sp>
      <p:sp>
        <p:nvSpPr>
          <p:cNvPr id="3" name="Content Placeholder 2"/>
          <p:cNvSpPr>
            <a:spLocks noGrp="1"/>
          </p:cNvSpPr>
          <p:nvPr>
            <p:ph idx="1"/>
          </p:nvPr>
        </p:nvSpPr>
        <p:spPr/>
        <p:txBody>
          <a:bodyPr/>
          <a:lstStyle/>
          <a:p>
            <a:endParaRPr lang="en-GB"/>
          </a:p>
        </p:txBody>
      </p:sp>
      <p:pic>
        <p:nvPicPr>
          <p:cNvPr id="33794" name="Picture 2" descr="16101018"/>
          <p:cNvPicPr>
            <a:picLocks noChangeAspect="1" noChangeArrowheads="1"/>
          </p:cNvPicPr>
          <p:nvPr/>
        </p:nvPicPr>
        <p:blipFill>
          <a:blip r:embed="rId3" cstate="print"/>
          <a:srcRect/>
          <a:stretch>
            <a:fillRect/>
          </a:stretch>
        </p:blipFill>
        <p:spPr bwMode="auto">
          <a:xfrm>
            <a:off x="3741329" y="1539458"/>
            <a:ext cx="5121819" cy="5154033"/>
          </a:xfrm>
          <a:prstGeom prst="rect">
            <a:avLst/>
          </a:prstGeom>
          <a:noFill/>
        </p:spPr>
      </p:pic>
    </p:spTree>
    <p:extLst>
      <p:ext uri="{BB962C8B-B14F-4D97-AF65-F5344CB8AC3E}">
        <p14:creationId xmlns:p14="http://schemas.microsoft.com/office/powerpoint/2010/main" val="19815117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733890" y="344733"/>
            <a:ext cx="3134629" cy="823912"/>
          </a:xfrm>
          <a:ln>
            <a:solidFill>
              <a:schemeClr val="tx1"/>
            </a:solidFill>
          </a:ln>
        </p:spPr>
        <p:txBody>
          <a:bodyPr>
            <a:normAutofit fontScale="77500" lnSpcReduction="20000"/>
          </a:bodyPr>
          <a:lstStyle/>
          <a:p>
            <a:r>
              <a:rPr lang="en-GB" sz="4400" dirty="0">
                <a:latin typeface="CCW Cursive Writing 7" pitchFamily="66" charset="0"/>
              </a:rPr>
              <a:t>Informal</a:t>
            </a:r>
          </a:p>
        </p:txBody>
      </p:sp>
      <p:sp>
        <p:nvSpPr>
          <p:cNvPr id="6" name="Content Placeholder 5"/>
          <p:cNvSpPr>
            <a:spLocks noGrp="1"/>
          </p:cNvSpPr>
          <p:nvPr>
            <p:ph sz="half" idx="2"/>
          </p:nvPr>
        </p:nvSpPr>
        <p:spPr>
          <a:xfrm>
            <a:off x="1733889" y="1407795"/>
            <a:ext cx="3371513" cy="5133682"/>
          </a:xfrm>
          <a:ln>
            <a:solidFill>
              <a:schemeClr val="tx1"/>
            </a:solidFill>
          </a:ln>
        </p:spPr>
        <p:txBody>
          <a:bodyPr/>
          <a:lstStyle/>
          <a:p>
            <a:pPr marL="0" indent="0">
              <a:buNone/>
            </a:pPr>
            <a:endParaRPr lang="en-GB" dirty="0">
              <a:latin typeface="CCW Cursive Writing 7" pitchFamily="66" charset="0"/>
            </a:endParaRPr>
          </a:p>
        </p:txBody>
      </p:sp>
      <p:sp>
        <p:nvSpPr>
          <p:cNvPr id="7" name="Text Placeholder 4"/>
          <p:cNvSpPr txBox="1">
            <a:spLocks/>
          </p:cNvSpPr>
          <p:nvPr/>
        </p:nvSpPr>
        <p:spPr>
          <a:xfrm>
            <a:off x="6487693" y="344733"/>
            <a:ext cx="3134629" cy="823912"/>
          </a:xfrm>
          <a:prstGeom prst="rect">
            <a:avLst/>
          </a:prstGeom>
          <a:ln>
            <a:solidFill>
              <a:schemeClr val="tx1"/>
            </a:solidFill>
          </a:ln>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sz="4400" dirty="0">
                <a:latin typeface="CCW Cursive Writing 7" pitchFamily="66" charset="0"/>
              </a:rPr>
              <a:t>Formal</a:t>
            </a:r>
          </a:p>
        </p:txBody>
      </p:sp>
      <p:sp>
        <p:nvSpPr>
          <p:cNvPr id="8" name="Content Placeholder 5"/>
          <p:cNvSpPr>
            <a:spLocks noGrp="1"/>
          </p:cNvSpPr>
          <p:nvPr>
            <p:ph sz="half" idx="2"/>
          </p:nvPr>
        </p:nvSpPr>
        <p:spPr>
          <a:xfrm>
            <a:off x="6487692" y="1407795"/>
            <a:ext cx="3371513" cy="5133682"/>
          </a:xfrm>
          <a:ln>
            <a:solidFill>
              <a:schemeClr val="tx1"/>
            </a:solidFill>
          </a:ln>
        </p:spPr>
        <p:txBody>
          <a:bodyPr/>
          <a:lstStyle/>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773340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777" y="133986"/>
            <a:ext cx="8972328" cy="830997"/>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785610" y="2369714"/>
            <a:ext cx="10869769" cy="1754326"/>
          </a:xfrm>
          <a:prstGeom prst="rect">
            <a:avLst/>
          </a:prstGeom>
          <a:noFill/>
        </p:spPr>
        <p:txBody>
          <a:bodyPr wrap="square" rtlCol="0">
            <a:spAutoFit/>
          </a:bodyPr>
          <a:lstStyle/>
          <a:p>
            <a:r>
              <a:rPr lang="en-GB" sz="3600" dirty="0">
                <a:solidFill>
                  <a:srgbClr val="FF0000"/>
                </a:solidFill>
                <a:latin typeface="CCW Cursive Writing 7" pitchFamily="66" charset="0"/>
              </a:rPr>
              <a:t>Contemplating</a:t>
            </a:r>
            <a:r>
              <a:rPr lang="en-GB" sz="3600" dirty="0">
                <a:latin typeface="CCW Cursive Writing 7" pitchFamily="66" charset="0"/>
              </a:rPr>
              <a:t> about my workload</a:t>
            </a:r>
            <a:r>
              <a:rPr lang="en-GB" sz="3600" dirty="0">
                <a:solidFill>
                  <a:srgbClr val="FF0000"/>
                </a:solidFill>
                <a:latin typeface="CCW Cursive Writing 7" pitchFamily="66" charset="0"/>
              </a:rPr>
              <a:t>,</a:t>
            </a:r>
            <a:r>
              <a:rPr lang="en-GB" sz="3600" dirty="0">
                <a:latin typeface="CCW Cursive Writing 7" pitchFamily="66" charset="0"/>
              </a:rPr>
              <a:t> I wish to express my dissatisfaction.</a:t>
            </a:r>
          </a:p>
        </p:txBody>
      </p:sp>
    </p:spTree>
    <p:extLst>
      <p:ext uri="{BB962C8B-B14F-4D97-AF65-F5344CB8AC3E}">
        <p14:creationId xmlns:p14="http://schemas.microsoft.com/office/powerpoint/2010/main" val="7421310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37823" y="224136"/>
            <a:ext cx="8725466" cy="3046988"/>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an emotion word…</a:t>
            </a:r>
          </a:p>
          <a:p>
            <a:pPr algn="ctr"/>
            <a:r>
              <a:rPr lang="en-US" sz="4800" b="1" dirty="0" err="1">
                <a:ln w="22225">
                  <a:solidFill>
                    <a:schemeClr val="accent2"/>
                  </a:solidFill>
                  <a:prstDash val="solid"/>
                </a:ln>
                <a:solidFill>
                  <a:schemeClr val="accent2">
                    <a:lumMod val="40000"/>
                    <a:lumOff val="60000"/>
                  </a:schemeClr>
                </a:solidFill>
                <a:latin typeface="CCW Cursive Writing 7" pitchFamily="66" charset="0"/>
              </a:rPr>
              <a:t>ed</a:t>
            </a:r>
            <a:endParaRPr lang="en-US" sz="4800" b="1" dirty="0">
              <a:ln w="22225">
                <a:solidFill>
                  <a:schemeClr val="accent2"/>
                </a:solidFill>
                <a:prstDash val="solid"/>
              </a:ln>
              <a:solidFill>
                <a:schemeClr val="accent2">
                  <a:lumMod val="40000"/>
                  <a:lumOff val="60000"/>
                </a:schemeClr>
              </a:solidFill>
              <a:latin typeface="CCW Cursive Writing 7" pitchFamily="66" charset="0"/>
            </a:endParaRPr>
          </a:p>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3ed</a:t>
            </a:r>
          </a:p>
        </p:txBody>
      </p:sp>
      <p:sp>
        <p:nvSpPr>
          <p:cNvPr id="3" name="TextBox 2"/>
          <p:cNvSpPr txBox="1"/>
          <p:nvPr/>
        </p:nvSpPr>
        <p:spPr>
          <a:xfrm>
            <a:off x="0" y="4009789"/>
            <a:ext cx="11822805" cy="2062103"/>
          </a:xfrm>
          <a:prstGeom prst="rect">
            <a:avLst/>
          </a:prstGeom>
          <a:noFill/>
        </p:spPr>
        <p:txBody>
          <a:bodyPr wrap="square" rtlCol="0">
            <a:spAutoFit/>
          </a:bodyPr>
          <a:lstStyle/>
          <a:p>
            <a:r>
              <a:rPr lang="en-GB" sz="3200" dirty="0">
                <a:solidFill>
                  <a:srgbClr val="FF0000"/>
                </a:solidFill>
                <a:latin typeface="CCW Cursive Writing 7" pitchFamily="66" charset="0"/>
              </a:rPr>
              <a:t>Underappreciated, fatigued, and overworked, </a:t>
            </a:r>
            <a:r>
              <a:rPr lang="en-GB" sz="3200" dirty="0">
                <a:latin typeface="CCW Cursive Writing 7" pitchFamily="66" charset="0"/>
              </a:rPr>
              <a:t>I did not envisage this volume of work as part of my job when I started. </a:t>
            </a:r>
          </a:p>
        </p:txBody>
      </p:sp>
    </p:spTree>
    <p:extLst>
      <p:ext uri="{BB962C8B-B14F-4D97-AF65-F5344CB8AC3E}">
        <p14:creationId xmlns:p14="http://schemas.microsoft.com/office/powerpoint/2010/main" val="3788751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1423" y="133984"/>
            <a:ext cx="8501045"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Start with </a:t>
            </a:r>
          </a:p>
          <a:p>
            <a:pPr algn="ctr"/>
            <a:r>
              <a:rPr lang="en-US" sz="5400" b="1" dirty="0">
                <a:ln w="22225">
                  <a:solidFill>
                    <a:schemeClr val="accent2"/>
                  </a:solidFill>
                  <a:prstDash val="solid"/>
                </a:ln>
                <a:solidFill>
                  <a:schemeClr val="accent2">
                    <a:lumMod val="40000"/>
                    <a:lumOff val="60000"/>
                  </a:schemeClr>
                </a:solidFill>
                <a:latin typeface="CCW Cursive Writing 7" pitchFamily="66" charset="0"/>
              </a:rPr>
              <a:t>a conjunction…</a:t>
            </a:r>
          </a:p>
        </p:txBody>
      </p:sp>
      <p:sp>
        <p:nvSpPr>
          <p:cNvPr id="3" name="TextBox 2"/>
          <p:cNvSpPr txBox="1"/>
          <p:nvPr/>
        </p:nvSpPr>
        <p:spPr>
          <a:xfrm>
            <a:off x="244699" y="2846231"/>
            <a:ext cx="10484480" cy="3170099"/>
          </a:xfrm>
          <a:prstGeom prst="rect">
            <a:avLst/>
          </a:prstGeom>
          <a:noFill/>
        </p:spPr>
        <p:txBody>
          <a:bodyPr wrap="square" rtlCol="0">
            <a:spAutoFit/>
          </a:bodyPr>
          <a:lstStyle/>
          <a:p>
            <a:r>
              <a:rPr lang="en-GB" sz="4000" dirty="0">
                <a:solidFill>
                  <a:srgbClr val="FF0000"/>
                </a:solidFill>
                <a:latin typeface="CCW Cursive Writing 7" pitchFamily="66" charset="0"/>
              </a:rPr>
              <a:t>Despite </a:t>
            </a:r>
            <a:r>
              <a:rPr lang="en-GB" sz="4000" dirty="0">
                <a:latin typeface="CCW Cursive Writing 7" pitchFamily="66" charset="0"/>
              </a:rPr>
              <a:t>the fact that I am your favourite colour</a:t>
            </a:r>
            <a:r>
              <a:rPr lang="en-GB" sz="4000" dirty="0">
                <a:solidFill>
                  <a:srgbClr val="FF0000"/>
                </a:solidFill>
                <a:latin typeface="CCW Cursive Writing 7" pitchFamily="66" charset="0"/>
              </a:rPr>
              <a:t>,</a:t>
            </a:r>
            <a:r>
              <a:rPr lang="en-GB" sz="4000" dirty="0">
                <a:latin typeface="CCW Cursive Writing 7" pitchFamily="66" charset="0"/>
              </a:rPr>
              <a:t> I can assure you that I am in need of some respite. </a:t>
            </a:r>
          </a:p>
        </p:txBody>
      </p:sp>
    </p:spTree>
    <p:extLst>
      <p:ext uri="{BB962C8B-B14F-4D97-AF65-F5344CB8AC3E}">
        <p14:creationId xmlns:p14="http://schemas.microsoft.com/office/powerpoint/2010/main" val="3122321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2110" y="133985"/>
            <a:ext cx="8619667"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 WABBIT …</a:t>
            </a:r>
          </a:p>
        </p:txBody>
      </p:sp>
      <p:sp>
        <p:nvSpPr>
          <p:cNvPr id="4" name="TextBox 3">
            <a:extLst>
              <a:ext uri="{FF2B5EF4-FFF2-40B4-BE49-F238E27FC236}">
                <a16:creationId xmlns:a16="http://schemas.microsoft.com/office/drawing/2014/main" id="{EDA9A38F-6FF9-41A3-913F-3B903515DB0A}"/>
              </a:ext>
            </a:extLst>
          </p:cNvPr>
          <p:cNvSpPr txBox="1"/>
          <p:nvPr/>
        </p:nvSpPr>
        <p:spPr>
          <a:xfrm>
            <a:off x="663261" y="1442436"/>
            <a:ext cx="11301211" cy="3170099"/>
          </a:xfrm>
          <a:prstGeom prst="rect">
            <a:avLst/>
          </a:prstGeom>
          <a:noFill/>
        </p:spPr>
        <p:txBody>
          <a:bodyPr wrap="square" rtlCol="0">
            <a:spAutoFit/>
          </a:bodyPr>
          <a:lstStyle/>
          <a:p>
            <a:r>
              <a:rPr lang="en-GB" sz="4000" dirty="0">
                <a:solidFill>
                  <a:srgbClr val="FF0000"/>
                </a:solidFill>
                <a:latin typeface="CCW Cursive Writing 7" pitchFamily="66" charset="0"/>
              </a:rPr>
              <a:t>Whilst I am aware that I am not the only colour that is popular</a:t>
            </a:r>
            <a:r>
              <a:rPr lang="en-GB" sz="4000" dirty="0">
                <a:latin typeface="CCW Cursive Writing 7" pitchFamily="66" charset="0"/>
              </a:rPr>
              <a:t>, I cannot stress enough the importance of me receiving time off. </a:t>
            </a:r>
          </a:p>
        </p:txBody>
      </p:sp>
      <p:sp>
        <p:nvSpPr>
          <p:cNvPr id="5" name="Text Box 1">
            <a:extLst>
              <a:ext uri="{FF2B5EF4-FFF2-40B4-BE49-F238E27FC236}">
                <a16:creationId xmlns:a16="http://schemas.microsoft.com/office/drawing/2014/main" id="{674C2554-70A8-4CE5-BC07-D8CDA648909A}"/>
              </a:ext>
            </a:extLst>
          </p:cNvPr>
          <p:cNvSpPr txBox="1"/>
          <p:nvPr/>
        </p:nvSpPr>
        <p:spPr>
          <a:xfrm>
            <a:off x="8379124" y="4584694"/>
            <a:ext cx="2840236" cy="58578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800" dirty="0">
              <a:latin typeface="CCW Cursive Writing 7" pitchFamily="66" charset="0"/>
              <a:ea typeface="Calibri" panose="020F0502020204030204" pitchFamily="34" charset="0"/>
              <a:cs typeface="Times New Roman" panose="02020603050405020304" pitchFamily="18" charset="0"/>
            </a:endParaRPr>
          </a:p>
        </p:txBody>
      </p:sp>
      <p:pic>
        <p:nvPicPr>
          <p:cNvPr id="6" name="Picture 5" descr="http://i.telegraph.co.uk/multimedia/archive/01570/elmerfudd_1570606c.jpg">
            <a:extLst>
              <a:ext uri="{FF2B5EF4-FFF2-40B4-BE49-F238E27FC236}">
                <a16:creationId xmlns:a16="http://schemas.microsoft.com/office/drawing/2014/main" id="{ADB3B2C8-BF37-48E0-8CEC-934F1E76E75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4950" y="5315297"/>
            <a:ext cx="1450530" cy="1294457"/>
          </a:xfrm>
          <a:prstGeom prst="rect">
            <a:avLst/>
          </a:prstGeom>
          <a:noFill/>
          <a:ln>
            <a:noFill/>
          </a:ln>
        </p:spPr>
      </p:pic>
    </p:spTree>
    <p:extLst>
      <p:ext uri="{BB962C8B-B14F-4D97-AF65-F5344CB8AC3E}">
        <p14:creationId xmlns:p14="http://schemas.microsoft.com/office/powerpoint/2010/main" val="2166104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4542" y="133985"/>
            <a:ext cx="9874818" cy="1200329"/>
          </a:xfrm>
          <a:prstGeom prst="rect">
            <a:avLst/>
          </a:prstGeom>
          <a:noFill/>
        </p:spPr>
        <p:txBody>
          <a:bodyPr wrap="none" lIns="91440" tIns="45720" rIns="91440" bIns="4572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coordinating conjunction…</a:t>
            </a:r>
          </a:p>
        </p:txBody>
      </p:sp>
      <p:sp>
        <p:nvSpPr>
          <p:cNvPr id="3" name="TextBox 2"/>
          <p:cNvSpPr txBox="1"/>
          <p:nvPr/>
        </p:nvSpPr>
        <p:spPr>
          <a:xfrm>
            <a:off x="425003" y="2369714"/>
            <a:ext cx="10407740" cy="2800767"/>
          </a:xfrm>
          <a:prstGeom prst="rect">
            <a:avLst/>
          </a:prstGeom>
          <a:noFill/>
        </p:spPr>
        <p:txBody>
          <a:bodyPr wrap="square" rtlCol="0">
            <a:spAutoFit/>
          </a:bodyPr>
          <a:lstStyle/>
          <a:p>
            <a:r>
              <a:rPr lang="en-GB" sz="4400" dirty="0">
                <a:solidFill>
                  <a:srgbClr val="FF0000"/>
                </a:solidFill>
                <a:latin typeface="CCW Cursive Writing 7" pitchFamily="66" charset="0"/>
              </a:rPr>
              <a:t>If </a:t>
            </a:r>
            <a:r>
              <a:rPr lang="en-GB" sz="4400" dirty="0">
                <a:latin typeface="CCW Cursive Writing 7" pitchFamily="66" charset="0"/>
              </a:rPr>
              <a:t>one were to consider my request</a:t>
            </a:r>
            <a:r>
              <a:rPr lang="en-GB" sz="4400" dirty="0">
                <a:solidFill>
                  <a:srgbClr val="FF0000"/>
                </a:solidFill>
                <a:latin typeface="CCW Cursive Writing 7" pitchFamily="66" charset="0"/>
              </a:rPr>
              <a:t>,</a:t>
            </a:r>
            <a:r>
              <a:rPr lang="en-GB" sz="4400" dirty="0">
                <a:latin typeface="CCW Cursive Writing 7" pitchFamily="66" charset="0"/>
              </a:rPr>
              <a:t> it would make improve my wellbeing.</a:t>
            </a:r>
          </a:p>
        </p:txBody>
      </p:sp>
      <p:sp>
        <p:nvSpPr>
          <p:cNvPr id="4" name="Text Box 1"/>
          <p:cNvSpPr txBox="1"/>
          <p:nvPr/>
        </p:nvSpPr>
        <p:spPr>
          <a:xfrm>
            <a:off x="8379124" y="4584694"/>
            <a:ext cx="2840236" cy="58578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800" dirty="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4950" y="5315297"/>
            <a:ext cx="1450530" cy="1294457"/>
          </a:xfrm>
          <a:prstGeom prst="rect">
            <a:avLst/>
          </a:prstGeom>
          <a:noFill/>
          <a:ln>
            <a:noFill/>
          </a:ln>
        </p:spPr>
      </p:pic>
    </p:spTree>
    <p:extLst>
      <p:ext uri="{BB962C8B-B14F-4D97-AF65-F5344CB8AC3E}">
        <p14:creationId xmlns:p14="http://schemas.microsoft.com/office/powerpoint/2010/main" val="9172732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8279" y="49290"/>
            <a:ext cx="3211693" cy="969809"/>
          </a:xfrm>
        </p:spPr>
        <p:txBody>
          <a:bodyPr>
            <a:normAutofit/>
          </a:bodyPr>
          <a:lstStyle/>
          <a:p>
            <a:r>
              <a:rPr lang="en-GB" sz="3600" dirty="0">
                <a:latin typeface="CCW Cursive Writing 7" pitchFamily="66" charset="0"/>
              </a:rPr>
              <a:t>WAGOLL</a:t>
            </a:r>
          </a:p>
        </p:txBody>
      </p:sp>
      <p:sp>
        <p:nvSpPr>
          <p:cNvPr id="3" name="Content Placeholder 2"/>
          <p:cNvSpPr>
            <a:spLocks noGrp="1"/>
          </p:cNvSpPr>
          <p:nvPr>
            <p:ph idx="1"/>
          </p:nvPr>
        </p:nvSpPr>
        <p:spPr>
          <a:xfrm>
            <a:off x="1654221" y="169818"/>
            <a:ext cx="8543925" cy="6688182"/>
          </a:xfrm>
        </p:spPr>
        <p:txBody>
          <a:bodyPr>
            <a:normAutofit fontScale="62500" lnSpcReduction="20000"/>
          </a:bodyPr>
          <a:lstStyle/>
          <a:p>
            <a:pPr marL="0" indent="0" algn="r">
              <a:buNone/>
            </a:pPr>
            <a:r>
              <a:rPr lang="en-GB" sz="1800" dirty="0">
                <a:solidFill>
                  <a:srgbClr val="FF0000"/>
                </a:solidFill>
                <a:latin typeface="CCW Cursive Writing 7" pitchFamily="66" charset="0"/>
              </a:rPr>
              <a:t>The Crayon Box</a:t>
            </a:r>
          </a:p>
          <a:p>
            <a:pPr marL="0" indent="0" algn="r">
              <a:buNone/>
            </a:pPr>
            <a:r>
              <a:rPr lang="en-GB" sz="1800" dirty="0">
                <a:solidFill>
                  <a:srgbClr val="FF0000"/>
                </a:solidFill>
                <a:latin typeface="CCW Cursive Writing 7" pitchFamily="66" charset="0"/>
              </a:rPr>
              <a:t>Duncan’s Room</a:t>
            </a:r>
          </a:p>
          <a:p>
            <a:pPr marL="0" indent="0" algn="r">
              <a:buNone/>
            </a:pPr>
            <a:r>
              <a:rPr lang="en-GB" sz="1800" dirty="0">
                <a:solidFill>
                  <a:srgbClr val="FF0000"/>
                </a:solidFill>
                <a:latin typeface="CCW Cursive Writing 7" pitchFamily="66" charset="0"/>
              </a:rPr>
              <a:t>Southport</a:t>
            </a:r>
          </a:p>
          <a:p>
            <a:pPr marL="0" indent="0" algn="r">
              <a:buNone/>
            </a:pPr>
            <a:r>
              <a:rPr lang="en-GB" sz="1800" dirty="0">
                <a:solidFill>
                  <a:srgbClr val="FF0000"/>
                </a:solidFill>
                <a:latin typeface="CCW Cursive Writing 7" pitchFamily="66" charset="0"/>
              </a:rPr>
              <a:t>Merseyside</a:t>
            </a:r>
          </a:p>
          <a:p>
            <a:pPr marL="0" indent="0" algn="r">
              <a:buNone/>
            </a:pPr>
            <a:r>
              <a:rPr lang="en-GB" sz="1800" dirty="0">
                <a:solidFill>
                  <a:srgbClr val="FF0000"/>
                </a:solidFill>
                <a:latin typeface="CCW Cursive Writing 7" pitchFamily="66" charset="0"/>
              </a:rPr>
              <a:t> </a:t>
            </a:r>
          </a:p>
          <a:p>
            <a:pPr marL="0" indent="0" algn="r">
              <a:buNone/>
            </a:pPr>
            <a:r>
              <a:rPr lang="en-GB" sz="1800" dirty="0">
                <a:solidFill>
                  <a:srgbClr val="FF0000"/>
                </a:solidFill>
                <a:latin typeface="CCW Cursive Writing 7" pitchFamily="66" charset="0"/>
              </a:rPr>
              <a:t>Monday 17</a:t>
            </a:r>
            <a:r>
              <a:rPr lang="en-GB" sz="1800" baseline="30000" dirty="0">
                <a:solidFill>
                  <a:srgbClr val="FF0000"/>
                </a:solidFill>
                <a:latin typeface="CCW Cursive Writing 7" pitchFamily="66" charset="0"/>
              </a:rPr>
              <a:t>th</a:t>
            </a:r>
            <a:r>
              <a:rPr lang="en-GB" sz="1800" dirty="0">
                <a:solidFill>
                  <a:srgbClr val="FF0000"/>
                </a:solidFill>
                <a:latin typeface="CCW Cursive Writing 7" pitchFamily="66" charset="0"/>
              </a:rPr>
              <a:t> September 2018</a:t>
            </a:r>
          </a:p>
          <a:p>
            <a:pPr marL="0" indent="0">
              <a:buNone/>
            </a:pPr>
            <a:r>
              <a:rPr lang="en-GB" sz="1800" dirty="0">
                <a:solidFill>
                  <a:srgbClr val="FF0000"/>
                </a:solidFill>
                <a:latin typeface="CCW Cursive Writing 7" pitchFamily="66" charset="0"/>
              </a:rPr>
              <a:t>Master Duncan Jones</a:t>
            </a:r>
          </a:p>
          <a:p>
            <a:pPr marL="0" indent="0">
              <a:buNone/>
            </a:pPr>
            <a:r>
              <a:rPr lang="en-GB" sz="1800" dirty="0">
                <a:solidFill>
                  <a:srgbClr val="FF0000"/>
                </a:solidFill>
                <a:latin typeface="CCW Cursive Writing 7" pitchFamily="66" charset="0"/>
              </a:rPr>
              <a:t>15 Privet Drive </a:t>
            </a:r>
          </a:p>
          <a:p>
            <a:pPr marL="0" indent="0">
              <a:buNone/>
            </a:pPr>
            <a:r>
              <a:rPr lang="en-GB" sz="1800" dirty="0">
                <a:solidFill>
                  <a:srgbClr val="FF0000"/>
                </a:solidFill>
                <a:latin typeface="CCW Cursive Writing 7" pitchFamily="66" charset="0"/>
              </a:rPr>
              <a:t>Southport</a:t>
            </a:r>
          </a:p>
          <a:p>
            <a:pPr marL="0" indent="0">
              <a:buNone/>
            </a:pPr>
            <a:r>
              <a:rPr lang="en-GB" sz="1800" dirty="0">
                <a:solidFill>
                  <a:srgbClr val="FF0000"/>
                </a:solidFill>
                <a:latin typeface="CCW Cursive Writing 7" pitchFamily="66" charset="0"/>
              </a:rPr>
              <a:t>Merseyside</a:t>
            </a:r>
          </a:p>
          <a:p>
            <a:pPr marL="0" indent="0">
              <a:buNone/>
            </a:pPr>
            <a:r>
              <a:rPr lang="en-GB" sz="1800" dirty="0">
                <a:solidFill>
                  <a:srgbClr val="FF0000"/>
                </a:solidFill>
                <a:latin typeface="CCW Cursive Writing 7" pitchFamily="66" charset="0"/>
              </a:rPr>
              <a:t>PR8 6SS </a:t>
            </a:r>
          </a:p>
          <a:p>
            <a:pPr marL="0" indent="0">
              <a:buNone/>
            </a:pPr>
            <a:r>
              <a:rPr lang="en-GB" sz="1800" dirty="0">
                <a:solidFill>
                  <a:srgbClr val="FF0000"/>
                </a:solidFill>
                <a:latin typeface="CCW Cursive Writing 7" pitchFamily="66" charset="0"/>
              </a:rPr>
              <a:t>Dear Master Duncan, </a:t>
            </a:r>
          </a:p>
          <a:p>
            <a:pPr marL="0" indent="0">
              <a:buNone/>
            </a:pPr>
            <a:r>
              <a:rPr lang="en-GB" sz="1800" dirty="0">
                <a:latin typeface="CCW Cursive Writing 7" pitchFamily="66" charset="0"/>
              </a:rPr>
              <a:t>It is with regret that I write this letter of complaint; however, I cannot continue to carry out my vital role to the best of my ability if certain demands continue. </a:t>
            </a:r>
          </a:p>
          <a:p>
            <a:pPr marL="0" indent="0">
              <a:buNone/>
            </a:pPr>
            <a:endParaRPr lang="en-GB" sz="1800" dirty="0">
              <a:latin typeface="CCW Cursive Writing 7" pitchFamily="66" charset="0"/>
            </a:endParaRPr>
          </a:p>
          <a:p>
            <a:pPr marL="0" indent="0">
              <a:buNone/>
            </a:pPr>
            <a:r>
              <a:rPr lang="en-GB" sz="1800" dirty="0">
                <a:latin typeface="CCW Cursive Writing 7" pitchFamily="66" charset="0"/>
              </a:rPr>
              <a:t>As you are aware, </a:t>
            </a:r>
            <a:r>
              <a:rPr lang="en-GB" sz="1800" dirty="0">
                <a:solidFill>
                  <a:srgbClr val="FF0000"/>
                </a:solidFill>
                <a:latin typeface="CCW Cursive Writing 7" pitchFamily="66" charset="0"/>
              </a:rPr>
              <a:t>I am </a:t>
            </a:r>
            <a:r>
              <a:rPr lang="en-GB" sz="1800" dirty="0">
                <a:latin typeface="CCW Cursive Writing 7" pitchFamily="66" charset="0"/>
              </a:rPr>
              <a:t>your favourite and most trusted crayon and I am proud to carry out the work that you demand of me.  </a:t>
            </a:r>
            <a:r>
              <a:rPr lang="en-GB" sz="1800" dirty="0">
                <a:solidFill>
                  <a:srgbClr val="FF0000"/>
                </a:solidFill>
                <a:latin typeface="CCW Cursive Writing 7" pitchFamily="66" charset="0"/>
              </a:rPr>
              <a:t>Although I understand that you enjoy colouring and need my utmost attention in all your drawings, I am now in need of some respite. Stressed, tired, and overworked, I feel I am being unfairly treated.</a:t>
            </a:r>
            <a:r>
              <a:rPr lang="en-GB" sz="1800" dirty="0">
                <a:latin typeface="CCW Cursive Writing 7" pitchFamily="66" charset="0"/>
              </a:rPr>
              <a:t> Many of my colleagues receive a rest between jobs, yet I am expected to work constantly with no well-earned rest. </a:t>
            </a:r>
          </a:p>
          <a:p>
            <a:pPr marL="0" indent="0">
              <a:buNone/>
            </a:pPr>
            <a:r>
              <a:rPr lang="en-GB" sz="1800" dirty="0">
                <a:solidFill>
                  <a:srgbClr val="FF0000"/>
                </a:solidFill>
                <a:latin typeface="CCW Cursive Writing 7" pitchFamily="66" charset="0"/>
              </a:rPr>
              <a:t>Unfortunately, </a:t>
            </a:r>
            <a:r>
              <a:rPr lang="en-GB" sz="1800" dirty="0">
                <a:latin typeface="CCW Cursive Writing 7" pitchFamily="66" charset="0"/>
              </a:rPr>
              <a:t>if you do not provide me with some well eared time off, then I will be forced to retire. </a:t>
            </a:r>
          </a:p>
          <a:p>
            <a:pPr marL="0" indent="0">
              <a:buNone/>
            </a:pPr>
            <a:r>
              <a:rPr lang="en-GB" sz="1800" dirty="0">
                <a:latin typeface="CCW Cursive Writing 7" pitchFamily="66" charset="0"/>
              </a:rPr>
              <a:t>I trust you understand my concerns, </a:t>
            </a:r>
          </a:p>
          <a:p>
            <a:pPr marL="0" indent="0">
              <a:buNone/>
            </a:pPr>
            <a:endParaRPr lang="en-GB" sz="1800" dirty="0">
              <a:solidFill>
                <a:srgbClr val="FF0000"/>
              </a:solidFill>
              <a:latin typeface="CCW Cursive Writing 7" pitchFamily="66" charset="0"/>
            </a:endParaRPr>
          </a:p>
          <a:p>
            <a:pPr marL="0" indent="0">
              <a:buNone/>
            </a:pPr>
            <a:r>
              <a:rPr lang="en-GB" sz="1800" dirty="0">
                <a:solidFill>
                  <a:srgbClr val="FF0000"/>
                </a:solidFill>
                <a:latin typeface="CCW Cursive Writing 7" pitchFamily="66" charset="0"/>
              </a:rPr>
              <a:t>Yours sincerely,</a:t>
            </a:r>
          </a:p>
          <a:p>
            <a:pPr marL="0" indent="0">
              <a:buNone/>
            </a:pPr>
            <a:endParaRPr lang="en-GB" sz="1800" dirty="0">
              <a:latin typeface="CCW Cursive Writing 7" pitchFamily="66" charset="0"/>
            </a:endParaRPr>
          </a:p>
          <a:p>
            <a:pPr marL="0" indent="0">
              <a:buNone/>
            </a:pPr>
            <a:r>
              <a:rPr lang="en-GB" sz="1800" dirty="0">
                <a:solidFill>
                  <a:srgbClr val="FF0000"/>
                </a:solidFill>
                <a:latin typeface="CCW Cursive Writing 7" pitchFamily="66" charset="0"/>
              </a:rPr>
              <a:t>R</a:t>
            </a:r>
            <a:r>
              <a:rPr lang="en-GB" sz="1800" dirty="0">
                <a:latin typeface="CCW Cursive Writing 7" pitchFamily="66" charset="0"/>
              </a:rPr>
              <a:t>ed </a:t>
            </a:r>
            <a:r>
              <a:rPr lang="en-GB" sz="1800" dirty="0">
                <a:solidFill>
                  <a:srgbClr val="FF0000"/>
                </a:solidFill>
                <a:latin typeface="CCW Cursive Writing 7" pitchFamily="66" charset="0"/>
              </a:rPr>
              <a:t>C</a:t>
            </a:r>
            <a:r>
              <a:rPr lang="en-GB" sz="1800" dirty="0">
                <a:latin typeface="CCW Cursive Writing 7" pitchFamily="66" charset="0"/>
              </a:rPr>
              <a:t>rayon.  </a:t>
            </a:r>
          </a:p>
          <a:p>
            <a:pPr marL="0" indent="0">
              <a:buNone/>
            </a:pPr>
            <a:r>
              <a:rPr lang="en-GB" sz="1800" dirty="0">
                <a:latin typeface="CCW Cursive Writing 7" pitchFamily="66" charset="0"/>
              </a:rPr>
              <a:t> </a:t>
            </a:r>
          </a:p>
          <a:p>
            <a:pPr marL="0" indent="0">
              <a:buNone/>
            </a:pPr>
            <a:endParaRPr lang="en-GB" sz="1800" dirty="0">
              <a:latin typeface="CCW Cursive Writing 7" pitchFamily="66" charset="0"/>
            </a:endParaRPr>
          </a:p>
        </p:txBody>
      </p:sp>
      <p:pic>
        <p:nvPicPr>
          <p:cNvPr id="2050" name="Picture 2" descr="Image result for red crayon day the crayons qui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66356" y="5306648"/>
            <a:ext cx="1016362" cy="1250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7966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8279" y="49290"/>
            <a:ext cx="3211693" cy="969809"/>
          </a:xfrm>
        </p:spPr>
        <p:txBody>
          <a:bodyPr>
            <a:normAutofit/>
          </a:bodyPr>
          <a:lstStyle/>
          <a:p>
            <a:r>
              <a:rPr lang="en-GB" sz="3600" dirty="0">
                <a:latin typeface="CCW Cursive Writing 7" pitchFamily="66" charset="0"/>
              </a:rPr>
              <a:t>WAGOLL</a:t>
            </a:r>
          </a:p>
        </p:txBody>
      </p:sp>
      <p:sp>
        <p:nvSpPr>
          <p:cNvPr id="3" name="Content Placeholder 2"/>
          <p:cNvSpPr>
            <a:spLocks noGrp="1"/>
          </p:cNvSpPr>
          <p:nvPr>
            <p:ph idx="1"/>
          </p:nvPr>
        </p:nvSpPr>
        <p:spPr>
          <a:xfrm>
            <a:off x="1654221" y="169818"/>
            <a:ext cx="8543925" cy="6688182"/>
          </a:xfrm>
        </p:spPr>
        <p:txBody>
          <a:bodyPr>
            <a:normAutofit fontScale="62500" lnSpcReduction="20000"/>
          </a:bodyPr>
          <a:lstStyle/>
          <a:p>
            <a:pPr marL="0" indent="0" algn="r">
              <a:buNone/>
            </a:pPr>
            <a:r>
              <a:rPr lang="en-GB" sz="1800" dirty="0">
                <a:solidFill>
                  <a:srgbClr val="FF0000"/>
                </a:solidFill>
                <a:latin typeface="CCW Cursive Writing 7" pitchFamily="66" charset="0"/>
              </a:rPr>
              <a:t>The Crayon Box</a:t>
            </a:r>
          </a:p>
          <a:p>
            <a:pPr marL="0" indent="0" algn="r">
              <a:buNone/>
            </a:pPr>
            <a:r>
              <a:rPr lang="en-GB" sz="1800" dirty="0">
                <a:solidFill>
                  <a:srgbClr val="FF0000"/>
                </a:solidFill>
                <a:latin typeface="CCW Cursive Writing 7" pitchFamily="66" charset="0"/>
              </a:rPr>
              <a:t>Duncan’s Room</a:t>
            </a:r>
          </a:p>
          <a:p>
            <a:pPr marL="0" indent="0" algn="r">
              <a:buNone/>
            </a:pPr>
            <a:r>
              <a:rPr lang="en-GB" sz="1800" dirty="0">
                <a:solidFill>
                  <a:srgbClr val="FF0000"/>
                </a:solidFill>
                <a:latin typeface="CCW Cursive Writing 7" pitchFamily="66" charset="0"/>
              </a:rPr>
              <a:t>Southport</a:t>
            </a:r>
          </a:p>
          <a:p>
            <a:pPr marL="0" indent="0" algn="r">
              <a:buNone/>
            </a:pPr>
            <a:r>
              <a:rPr lang="en-GB" sz="1800" dirty="0">
                <a:solidFill>
                  <a:srgbClr val="FF0000"/>
                </a:solidFill>
                <a:latin typeface="CCW Cursive Writing 7" pitchFamily="66" charset="0"/>
              </a:rPr>
              <a:t>Merseyside</a:t>
            </a:r>
          </a:p>
          <a:p>
            <a:pPr marL="0" indent="0" algn="r">
              <a:buNone/>
            </a:pPr>
            <a:r>
              <a:rPr lang="en-GB" sz="1800" dirty="0">
                <a:solidFill>
                  <a:srgbClr val="FF0000"/>
                </a:solidFill>
                <a:latin typeface="CCW Cursive Writing 7" pitchFamily="66" charset="0"/>
              </a:rPr>
              <a:t> </a:t>
            </a:r>
          </a:p>
          <a:p>
            <a:pPr marL="0" indent="0" algn="r">
              <a:buNone/>
            </a:pPr>
            <a:r>
              <a:rPr lang="en-GB" sz="1800" dirty="0">
                <a:solidFill>
                  <a:srgbClr val="FF0000"/>
                </a:solidFill>
                <a:latin typeface="CCW Cursive Writing 7" pitchFamily="66" charset="0"/>
              </a:rPr>
              <a:t>Monday 17</a:t>
            </a:r>
            <a:r>
              <a:rPr lang="en-GB" sz="1800" baseline="30000" dirty="0">
                <a:solidFill>
                  <a:srgbClr val="FF0000"/>
                </a:solidFill>
                <a:latin typeface="CCW Cursive Writing 7" pitchFamily="66" charset="0"/>
              </a:rPr>
              <a:t>th</a:t>
            </a:r>
            <a:r>
              <a:rPr lang="en-GB" sz="1800" dirty="0">
                <a:solidFill>
                  <a:srgbClr val="FF0000"/>
                </a:solidFill>
                <a:latin typeface="CCW Cursive Writing 7" pitchFamily="66" charset="0"/>
              </a:rPr>
              <a:t> September 2018</a:t>
            </a:r>
          </a:p>
          <a:p>
            <a:pPr marL="0" indent="0">
              <a:buNone/>
            </a:pPr>
            <a:r>
              <a:rPr lang="en-GB" sz="1800" dirty="0">
                <a:solidFill>
                  <a:srgbClr val="FF0000"/>
                </a:solidFill>
                <a:latin typeface="CCW Cursive Writing 7" pitchFamily="66" charset="0"/>
              </a:rPr>
              <a:t>Master Duncan Jones</a:t>
            </a:r>
          </a:p>
          <a:p>
            <a:pPr marL="0" indent="0">
              <a:buNone/>
            </a:pPr>
            <a:r>
              <a:rPr lang="en-GB" sz="1800" dirty="0">
                <a:solidFill>
                  <a:srgbClr val="FF0000"/>
                </a:solidFill>
                <a:latin typeface="CCW Cursive Writing 7" pitchFamily="66" charset="0"/>
              </a:rPr>
              <a:t>15 Privet Drive </a:t>
            </a:r>
          </a:p>
          <a:p>
            <a:pPr marL="0" indent="0">
              <a:buNone/>
            </a:pPr>
            <a:r>
              <a:rPr lang="en-GB" sz="1800" dirty="0">
                <a:solidFill>
                  <a:srgbClr val="FF0000"/>
                </a:solidFill>
                <a:latin typeface="CCW Cursive Writing 7" pitchFamily="66" charset="0"/>
              </a:rPr>
              <a:t>Southport</a:t>
            </a:r>
          </a:p>
          <a:p>
            <a:pPr marL="0" indent="0">
              <a:buNone/>
            </a:pPr>
            <a:r>
              <a:rPr lang="en-GB" sz="1800" dirty="0">
                <a:solidFill>
                  <a:srgbClr val="FF0000"/>
                </a:solidFill>
                <a:latin typeface="CCW Cursive Writing 7" pitchFamily="66" charset="0"/>
              </a:rPr>
              <a:t>Merseyside</a:t>
            </a:r>
          </a:p>
          <a:p>
            <a:pPr marL="0" indent="0">
              <a:buNone/>
            </a:pPr>
            <a:r>
              <a:rPr lang="en-GB" sz="1800" dirty="0">
                <a:solidFill>
                  <a:srgbClr val="FF0000"/>
                </a:solidFill>
                <a:latin typeface="CCW Cursive Writing 7" pitchFamily="66" charset="0"/>
              </a:rPr>
              <a:t>PR8 6SS </a:t>
            </a:r>
          </a:p>
          <a:p>
            <a:pPr marL="0" indent="0">
              <a:buNone/>
            </a:pPr>
            <a:r>
              <a:rPr lang="en-GB" sz="1800" dirty="0">
                <a:solidFill>
                  <a:srgbClr val="FF0000"/>
                </a:solidFill>
                <a:latin typeface="CCW Cursive Writing 7" pitchFamily="66" charset="0"/>
              </a:rPr>
              <a:t>Dear Master Duncan, </a:t>
            </a:r>
          </a:p>
          <a:p>
            <a:pPr marL="0" indent="0">
              <a:buNone/>
            </a:pPr>
            <a:r>
              <a:rPr lang="en-GB" sz="1800" dirty="0">
                <a:latin typeface="CCW Cursive Writing 7" pitchFamily="66" charset="0"/>
              </a:rPr>
              <a:t>It is with regret that I write this letter of complaint; however, I cannot continue to carry out my vital role to the best of my ability if certain demands continue. </a:t>
            </a:r>
          </a:p>
          <a:p>
            <a:pPr marL="0" indent="0">
              <a:buNone/>
            </a:pPr>
            <a:endParaRPr lang="en-GB" sz="1800" dirty="0">
              <a:latin typeface="CCW Cursive Writing 7" pitchFamily="66" charset="0"/>
            </a:endParaRPr>
          </a:p>
          <a:p>
            <a:pPr marL="0" indent="0">
              <a:buNone/>
            </a:pPr>
            <a:r>
              <a:rPr lang="en-GB" sz="1800" dirty="0">
                <a:latin typeface="CCW Cursive Writing 7" pitchFamily="66" charset="0"/>
              </a:rPr>
              <a:t>As you are aware, </a:t>
            </a:r>
            <a:r>
              <a:rPr lang="en-GB" sz="1800" dirty="0">
                <a:solidFill>
                  <a:srgbClr val="FF0000"/>
                </a:solidFill>
                <a:latin typeface="CCW Cursive Writing 7" pitchFamily="66" charset="0"/>
              </a:rPr>
              <a:t>I am </a:t>
            </a:r>
            <a:r>
              <a:rPr lang="en-GB" sz="1800" dirty="0">
                <a:latin typeface="CCW Cursive Writing 7" pitchFamily="66" charset="0"/>
              </a:rPr>
              <a:t>your favourite and most trusted crayon and I am proud to carry out the work that you demand of me.  </a:t>
            </a:r>
            <a:r>
              <a:rPr lang="en-GB" sz="1800" dirty="0">
                <a:solidFill>
                  <a:srgbClr val="FF0000"/>
                </a:solidFill>
                <a:latin typeface="CCW Cursive Writing 7" pitchFamily="66" charset="0"/>
              </a:rPr>
              <a:t>Although I understand that you enjoy colouring and need my utmost attention in all your drawings, I am now in need of some respite. Stressed, tired, and overworked, I feel I am being unfairly treated.</a:t>
            </a:r>
            <a:r>
              <a:rPr lang="en-GB" sz="1800" dirty="0">
                <a:latin typeface="CCW Cursive Writing 7" pitchFamily="66" charset="0"/>
              </a:rPr>
              <a:t> Many of my colleagues receive a rest between jobs, yet I am expected to work constantly with no well-earned rest. </a:t>
            </a:r>
          </a:p>
          <a:p>
            <a:pPr marL="0" indent="0">
              <a:buNone/>
            </a:pPr>
            <a:r>
              <a:rPr lang="en-GB" sz="1800" dirty="0">
                <a:solidFill>
                  <a:srgbClr val="FF0000"/>
                </a:solidFill>
                <a:latin typeface="CCW Cursive Writing 7" pitchFamily="66" charset="0"/>
              </a:rPr>
              <a:t>Unfortunately, </a:t>
            </a:r>
            <a:r>
              <a:rPr lang="en-GB" sz="1800" dirty="0">
                <a:latin typeface="CCW Cursive Writing 7" pitchFamily="66" charset="0"/>
              </a:rPr>
              <a:t>if you do not provide me with some well eared time off, then I will be forced to retire. </a:t>
            </a:r>
          </a:p>
          <a:p>
            <a:pPr marL="0" indent="0">
              <a:buNone/>
            </a:pPr>
            <a:r>
              <a:rPr lang="en-GB" sz="1800" dirty="0">
                <a:latin typeface="CCW Cursive Writing 7" pitchFamily="66" charset="0"/>
              </a:rPr>
              <a:t>I trust you understand my concerns, </a:t>
            </a:r>
          </a:p>
          <a:p>
            <a:pPr marL="0" indent="0">
              <a:buNone/>
            </a:pPr>
            <a:endParaRPr lang="en-GB" sz="1800" dirty="0">
              <a:solidFill>
                <a:srgbClr val="FF0000"/>
              </a:solidFill>
              <a:latin typeface="CCW Cursive Writing 7" pitchFamily="66" charset="0"/>
            </a:endParaRPr>
          </a:p>
          <a:p>
            <a:pPr marL="0" indent="0">
              <a:buNone/>
            </a:pPr>
            <a:r>
              <a:rPr lang="en-GB" sz="1800" dirty="0">
                <a:solidFill>
                  <a:srgbClr val="FF0000"/>
                </a:solidFill>
                <a:latin typeface="CCW Cursive Writing 7" pitchFamily="66" charset="0"/>
              </a:rPr>
              <a:t>Yours sincerely,</a:t>
            </a:r>
          </a:p>
          <a:p>
            <a:pPr marL="0" indent="0">
              <a:buNone/>
            </a:pPr>
            <a:endParaRPr lang="en-GB" sz="1800" dirty="0">
              <a:latin typeface="CCW Cursive Writing 7" pitchFamily="66" charset="0"/>
            </a:endParaRPr>
          </a:p>
          <a:p>
            <a:pPr marL="0" indent="0">
              <a:buNone/>
            </a:pPr>
            <a:r>
              <a:rPr lang="en-GB" sz="1800" dirty="0">
                <a:solidFill>
                  <a:srgbClr val="FF0000"/>
                </a:solidFill>
                <a:latin typeface="CCW Cursive Writing 7" pitchFamily="66" charset="0"/>
              </a:rPr>
              <a:t>R</a:t>
            </a:r>
            <a:r>
              <a:rPr lang="en-GB" sz="1800" dirty="0">
                <a:latin typeface="CCW Cursive Writing 7" pitchFamily="66" charset="0"/>
              </a:rPr>
              <a:t>ed </a:t>
            </a:r>
            <a:r>
              <a:rPr lang="en-GB" sz="1800" dirty="0">
                <a:solidFill>
                  <a:srgbClr val="FF0000"/>
                </a:solidFill>
                <a:latin typeface="CCW Cursive Writing 7" pitchFamily="66" charset="0"/>
              </a:rPr>
              <a:t>C</a:t>
            </a:r>
            <a:r>
              <a:rPr lang="en-GB" sz="1800" dirty="0">
                <a:latin typeface="CCW Cursive Writing 7" pitchFamily="66" charset="0"/>
              </a:rPr>
              <a:t>rayon.  </a:t>
            </a:r>
          </a:p>
          <a:p>
            <a:pPr marL="0" indent="0">
              <a:buNone/>
            </a:pPr>
            <a:r>
              <a:rPr lang="en-GB" sz="1800" dirty="0">
                <a:latin typeface="CCW Cursive Writing 7" pitchFamily="66" charset="0"/>
              </a:rPr>
              <a:t> </a:t>
            </a:r>
          </a:p>
          <a:p>
            <a:pPr marL="0" indent="0">
              <a:buNone/>
            </a:pPr>
            <a:endParaRPr lang="en-GB" sz="1800" dirty="0">
              <a:latin typeface="CCW Cursive Writing 7" pitchFamily="66" charset="0"/>
            </a:endParaRPr>
          </a:p>
        </p:txBody>
      </p:sp>
      <p:pic>
        <p:nvPicPr>
          <p:cNvPr id="2050" name="Picture 2" descr="Image result for red crayon day the crayons qui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66356" y="5306648"/>
            <a:ext cx="1016362" cy="1250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7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4">
              <a:lumMod val="20000"/>
              <a:lumOff val="80000"/>
            </a:schemeClr>
          </a:solidFill>
        </p:spPr>
        <p:txBody>
          <a:bodyPr>
            <a:normAutofit fontScale="92500" lnSpcReduction="20000"/>
          </a:bodyPr>
          <a:lstStyle/>
          <a:p>
            <a:pPr marL="0" indent="0">
              <a:buNone/>
            </a:pPr>
            <a:r>
              <a:rPr lang="en-GB" dirty="0">
                <a:solidFill>
                  <a:srgbClr val="7030A0"/>
                </a:solidFill>
                <a:latin typeface="CCW Cursive Writing 7" pitchFamily="66" charset="0"/>
              </a:rPr>
              <a:t>Recently, Yellow Crayon and I have been discussing who the rightful colour of the sun is.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Over the past two weeks, you have been using me to a noticeable extent.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Sadly, I can no longer continue operating for you, unless you reduce my workload. I believe there are a number of ways to rectify this problem, such as…</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3811214" y="34270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708436" y="973503"/>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39993505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4039" y="1825625"/>
            <a:ext cx="8543925" cy="2531222"/>
          </a:xfrm>
          <a:solidFill>
            <a:schemeClr val="accent4">
              <a:lumMod val="20000"/>
              <a:lumOff val="80000"/>
            </a:schemeClr>
          </a:solidFill>
        </p:spPr>
        <p:txBody>
          <a:bodyPr/>
          <a:lstStyle/>
          <a:p>
            <a:pPr marL="0" indent="0">
              <a:buNone/>
            </a:pPr>
            <a:r>
              <a:rPr lang="en-GB" dirty="0">
                <a:solidFill>
                  <a:srgbClr val="7030A0"/>
                </a:solidFill>
                <a:latin typeface="CCW Cursive Writing 7" pitchFamily="66" charset="0"/>
              </a:rPr>
              <a:t>This is due to you selecting my colour far too often.</a:t>
            </a:r>
          </a:p>
          <a:p>
            <a:pPr marL="0" indent="0">
              <a:buNone/>
            </a:pPr>
            <a:r>
              <a:rPr lang="en-GB" dirty="0">
                <a:solidFill>
                  <a:srgbClr val="7030A0"/>
                </a:solidFill>
                <a:latin typeface="CCW Cursive Writing 7" pitchFamily="66" charset="0"/>
              </a:rPr>
              <a:t> </a:t>
            </a:r>
          </a:p>
          <a:p>
            <a:pPr marL="0" indent="0">
              <a:buNone/>
            </a:pPr>
            <a:r>
              <a:rPr lang="en-GB" dirty="0">
                <a:solidFill>
                  <a:srgbClr val="7030A0"/>
                </a:solidFill>
                <a:latin typeface="CCW Cursive Writing 7" pitchFamily="66" charset="0"/>
              </a:rPr>
              <a:t>Due to this, I feel exhausted and overworked. </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4168589" y="389965"/>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548284" y="93145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14985664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91138" name="Picture 2"/>
          <p:cNvPicPr>
            <a:picLocks noChangeAspect="1" noChangeArrowheads="1"/>
          </p:cNvPicPr>
          <p:nvPr/>
        </p:nvPicPr>
        <p:blipFill>
          <a:blip r:embed="rId3" cstate="print"/>
          <a:srcRect l="6145" t="19286" r="57318" b="9821"/>
          <a:stretch>
            <a:fillRect/>
          </a:stretch>
        </p:blipFill>
        <p:spPr bwMode="auto">
          <a:xfrm>
            <a:off x="1143000" y="33538"/>
            <a:ext cx="4689566" cy="6824462"/>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l="6179" t="19286" r="57263" b="9821"/>
          <a:stretch>
            <a:fillRect/>
          </a:stretch>
        </p:blipFill>
        <p:spPr bwMode="auto">
          <a:xfrm>
            <a:off x="6146075" y="33538"/>
            <a:ext cx="4692255" cy="6824462"/>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images.clipartpanda.com/kids-hand-writing-clip-art-hand_with_pencil_5C.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6954" y="3430147"/>
            <a:ext cx="3108562" cy="322768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38294" y="415204"/>
            <a:ext cx="9959778" cy="646331"/>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600" b="1" dirty="0">
                <a:ln/>
                <a:solidFill>
                  <a:schemeClr val="accent4"/>
                </a:solidFill>
                <a:latin typeface="CCW Cursive Writing 7" pitchFamily="66" charset="0"/>
              </a:rPr>
              <a:t>What makes a great letter??</a:t>
            </a:r>
          </a:p>
        </p:txBody>
      </p:sp>
      <p:sp>
        <p:nvSpPr>
          <p:cNvPr id="3" name="Cloud Callout 2"/>
          <p:cNvSpPr/>
          <p:nvPr/>
        </p:nvSpPr>
        <p:spPr>
          <a:xfrm>
            <a:off x="3926292" y="1665029"/>
            <a:ext cx="6265175" cy="3957851"/>
          </a:xfrm>
          <a:prstGeom prst="cloudCallout">
            <a:avLst>
              <a:gd name="adj1" fmla="val -48798"/>
              <a:gd name="adj2" fmla="val 63190"/>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030885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Over to you…</a:t>
            </a:r>
          </a:p>
        </p:txBody>
      </p:sp>
      <p:sp>
        <p:nvSpPr>
          <p:cNvPr id="3" name="Content Placeholder 2"/>
          <p:cNvSpPr>
            <a:spLocks noGrp="1"/>
          </p:cNvSpPr>
          <p:nvPr>
            <p:ph idx="1"/>
          </p:nvPr>
        </p:nvSpPr>
        <p:spPr/>
        <p:txBody>
          <a:bodyPr>
            <a:normAutofit/>
          </a:bodyPr>
          <a:lstStyle/>
          <a:p>
            <a:pPr algn="ctr"/>
            <a:r>
              <a:rPr lang="en-GB" sz="3600" dirty="0">
                <a:solidFill>
                  <a:srgbClr val="7030A0"/>
                </a:solidFill>
                <a:latin typeface="CCW Cursive Writing 7" pitchFamily="66" charset="0"/>
              </a:rPr>
              <a:t>Choose a letter written by a crayon and rewrite it FORMALLY.</a:t>
            </a:r>
          </a:p>
        </p:txBody>
      </p:sp>
    </p:spTree>
    <p:extLst>
      <p:ext uri="{BB962C8B-B14F-4D97-AF65-F5344CB8AC3E}">
        <p14:creationId xmlns:p14="http://schemas.microsoft.com/office/powerpoint/2010/main" val="7775874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44542" y="989745"/>
            <a:ext cx="8543925" cy="1325563"/>
          </a:xfrm>
        </p:spPr>
        <p:txBody>
          <a:bodyPr>
            <a:noAutofit/>
          </a:bodyPr>
          <a:lstStyle/>
          <a:p>
            <a:r>
              <a:rPr lang="en-GB" sz="2800" u="sng" dirty="0">
                <a:latin typeface="CCW Cursive Writing 7" pitchFamily="66" charset="0"/>
              </a:rPr>
              <a:t>Wednesday 16</a:t>
            </a:r>
            <a:r>
              <a:rPr lang="en-GB" sz="2800" u="sng" baseline="30000" dirty="0">
                <a:latin typeface="CCW Cursive Writing 7" pitchFamily="66" charset="0"/>
              </a:rPr>
              <a:t>th</a:t>
            </a:r>
            <a:r>
              <a:rPr lang="en-GB" sz="2800" u="sng" dirty="0">
                <a:latin typeface="CCW Cursive Writing 7" pitchFamily="66" charset="0"/>
              </a:rPr>
              <a:t> September</a:t>
            </a:r>
            <a:br>
              <a:rPr lang="en-GB" sz="2800" u="sng" dirty="0">
                <a:latin typeface="CCW Cursive Writing 7" pitchFamily="66" charset="0"/>
              </a:rPr>
            </a:br>
            <a:br>
              <a:rPr lang="en-GB" sz="2800" u="sng" dirty="0">
                <a:latin typeface="CCW Cursive Writing 7" pitchFamily="66" charset="0"/>
              </a:rPr>
            </a:br>
            <a:br>
              <a:rPr lang="en-GB" sz="28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endParaRPr lang="en-GB" sz="2800" u="sng" dirty="0">
              <a:latin typeface="CCW Cursive Writing 7" pitchFamily="66" charset="0"/>
            </a:endParaRPr>
          </a:p>
        </p:txBody>
      </p:sp>
    </p:spTree>
    <p:extLst>
      <p:ext uri="{BB962C8B-B14F-4D97-AF65-F5344CB8AC3E}">
        <p14:creationId xmlns:p14="http://schemas.microsoft.com/office/powerpoint/2010/main" val="23360730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7B51100-1B11-4E91-9177-03EC9F097326}"/>
              </a:ext>
            </a:extLst>
          </p:cNvPr>
          <p:cNvSpPr/>
          <p:nvPr/>
        </p:nvSpPr>
        <p:spPr>
          <a:xfrm>
            <a:off x="3648374" y="294473"/>
            <a:ext cx="4895251"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Spelling Week 2 </a:t>
            </a:r>
          </a:p>
        </p:txBody>
      </p:sp>
      <p:pic>
        <p:nvPicPr>
          <p:cNvPr id="3" name="Picture 2">
            <a:extLst>
              <a:ext uri="{FF2B5EF4-FFF2-40B4-BE49-F238E27FC236}">
                <a16:creationId xmlns:a16="http://schemas.microsoft.com/office/drawing/2014/main" id="{D61DD8DD-2AF0-4B06-8BBB-80950C5EB022}"/>
              </a:ext>
            </a:extLst>
          </p:cNvPr>
          <p:cNvPicPr>
            <a:picLocks noChangeAspect="1"/>
          </p:cNvPicPr>
          <p:nvPr/>
        </p:nvPicPr>
        <p:blipFill rotWithShape="1">
          <a:blip r:embed="rId2"/>
          <a:srcRect l="28616" t="36300" r="62846" b="13008"/>
          <a:stretch/>
        </p:blipFill>
        <p:spPr>
          <a:xfrm>
            <a:off x="618979" y="140676"/>
            <a:ext cx="1941341" cy="6479883"/>
          </a:xfrm>
          <a:prstGeom prst="rect">
            <a:avLst/>
          </a:prstGeom>
        </p:spPr>
      </p:pic>
      <p:pic>
        <p:nvPicPr>
          <p:cNvPr id="4" name="Picture 3">
            <a:extLst>
              <a:ext uri="{FF2B5EF4-FFF2-40B4-BE49-F238E27FC236}">
                <a16:creationId xmlns:a16="http://schemas.microsoft.com/office/drawing/2014/main" id="{2FD7C357-0666-431B-A537-2197B665F7C7}"/>
              </a:ext>
            </a:extLst>
          </p:cNvPr>
          <p:cNvPicPr>
            <a:picLocks noChangeAspect="1"/>
          </p:cNvPicPr>
          <p:nvPr/>
        </p:nvPicPr>
        <p:blipFill rotWithShape="1">
          <a:blip r:embed="rId3"/>
          <a:srcRect l="28732" t="40816" r="62615" b="11160"/>
          <a:stretch/>
        </p:blipFill>
        <p:spPr>
          <a:xfrm>
            <a:off x="8750104" y="-88344"/>
            <a:ext cx="2226393" cy="6946344"/>
          </a:xfrm>
          <a:prstGeom prst="rect">
            <a:avLst/>
          </a:prstGeom>
        </p:spPr>
      </p:pic>
      <p:sp>
        <p:nvSpPr>
          <p:cNvPr id="5" name="Rectangle 4">
            <a:extLst>
              <a:ext uri="{FF2B5EF4-FFF2-40B4-BE49-F238E27FC236}">
                <a16:creationId xmlns:a16="http://schemas.microsoft.com/office/drawing/2014/main" id="{62E2E5CA-B454-4A2B-B503-3FF398971A6B}"/>
              </a:ext>
            </a:extLst>
          </p:cNvPr>
          <p:cNvSpPr/>
          <p:nvPr/>
        </p:nvSpPr>
        <p:spPr>
          <a:xfrm>
            <a:off x="3322842" y="2221747"/>
            <a:ext cx="4664739" cy="523220"/>
          </a:xfrm>
          <a:prstGeom prst="rect">
            <a:avLst/>
          </a:prstGeom>
          <a:noFill/>
        </p:spPr>
        <p:txBody>
          <a:bodyPr wrap="none" lIns="91440" tIns="45720" rIns="91440" bIns="45720">
            <a:spAutoFit/>
          </a:bodyPr>
          <a:lstStyle/>
          <a:p>
            <a:pPr algn="ctr"/>
            <a:r>
              <a:rPr lang="en-US" sz="2800" b="0" u="sng" cap="none" spc="0" dirty="0">
                <a:ln w="0"/>
                <a:solidFill>
                  <a:schemeClr val="tx1"/>
                </a:solidFill>
              </a:rPr>
              <a:t>LO: -ant, </a:t>
            </a:r>
            <a:r>
              <a:rPr lang="en-US" sz="2800" b="0" u="sng" cap="none" spc="0" dirty="0" err="1">
                <a:ln w="0"/>
                <a:solidFill>
                  <a:schemeClr val="tx1"/>
                </a:solidFill>
              </a:rPr>
              <a:t>ancy</a:t>
            </a:r>
            <a:r>
              <a:rPr lang="en-US" sz="2800" b="0" u="sng" cap="none" spc="0" dirty="0">
                <a:ln w="0"/>
                <a:solidFill>
                  <a:schemeClr val="tx1"/>
                </a:solidFill>
              </a:rPr>
              <a:t>, </a:t>
            </a:r>
            <a:r>
              <a:rPr lang="en-US" sz="2800" b="0" u="sng" cap="none" spc="0" dirty="0" err="1">
                <a:ln w="0"/>
                <a:solidFill>
                  <a:schemeClr val="tx1"/>
                </a:solidFill>
              </a:rPr>
              <a:t>ance</a:t>
            </a:r>
            <a:r>
              <a:rPr lang="en-US" sz="2800" b="0" u="sng" cap="none" spc="0" dirty="0">
                <a:ln w="0"/>
                <a:solidFill>
                  <a:schemeClr val="tx1"/>
                </a:solidFill>
              </a:rPr>
              <a:t>- </a:t>
            </a:r>
            <a:r>
              <a:rPr lang="en-US" sz="2800" b="0" u="sng" cap="none" spc="0" dirty="0" err="1">
                <a:ln w="0"/>
                <a:solidFill>
                  <a:schemeClr val="tx1"/>
                </a:solidFill>
              </a:rPr>
              <a:t>ent</a:t>
            </a:r>
            <a:r>
              <a:rPr lang="en-US" sz="2800" b="0" u="sng" cap="none" spc="0" dirty="0">
                <a:ln w="0"/>
                <a:solidFill>
                  <a:schemeClr val="tx1"/>
                </a:solidFill>
              </a:rPr>
              <a:t> words</a:t>
            </a:r>
          </a:p>
        </p:txBody>
      </p:sp>
    </p:spTree>
    <p:extLst>
      <p:ext uri="{BB962C8B-B14F-4D97-AF65-F5344CB8AC3E}">
        <p14:creationId xmlns:p14="http://schemas.microsoft.com/office/powerpoint/2010/main" val="3514796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44542" y="989745"/>
            <a:ext cx="8543925" cy="1325563"/>
          </a:xfrm>
        </p:spPr>
        <p:txBody>
          <a:bodyPr>
            <a:noAutofit/>
          </a:bodyPr>
          <a:lstStyle/>
          <a:p>
            <a:r>
              <a:rPr lang="en-GB" sz="2800" u="sng" dirty="0">
                <a:latin typeface="CCW Cursive Writing 7" pitchFamily="66" charset="0"/>
              </a:rPr>
              <a:t>Wednesday 16</a:t>
            </a:r>
            <a:r>
              <a:rPr lang="en-GB" sz="2800" u="sng" baseline="30000" dirty="0">
                <a:latin typeface="CCW Cursive Writing 7" pitchFamily="66" charset="0"/>
              </a:rPr>
              <a:t>th</a:t>
            </a:r>
            <a:r>
              <a:rPr lang="en-GB" sz="2800" u="sng" dirty="0">
                <a:latin typeface="CCW Cursive Writing 7" pitchFamily="66" charset="0"/>
              </a:rPr>
              <a:t> September</a:t>
            </a:r>
            <a:br>
              <a:rPr lang="en-GB" sz="2800" u="sng" dirty="0">
                <a:latin typeface="CCW Cursive Writing 7" pitchFamily="66" charset="0"/>
              </a:rPr>
            </a:br>
            <a:br>
              <a:rPr lang="en-GB" sz="2800" u="sng" dirty="0">
                <a:latin typeface="CCW Cursive Writing 7" pitchFamily="66" charset="0"/>
              </a:rPr>
            </a:br>
            <a:br>
              <a:rPr lang="en-GB" sz="28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r>
              <a:rPr lang="en-GB" sz="2800" u="sng" dirty="0">
                <a:latin typeface="CCW Cursive Writing 7" pitchFamily="66" charset="0"/>
              </a:rPr>
              <a:t>L.O. finish, edit and up-level a formal letter</a:t>
            </a:r>
          </a:p>
        </p:txBody>
      </p:sp>
    </p:spTree>
    <p:extLst>
      <p:ext uri="{BB962C8B-B14F-4D97-AF65-F5344CB8AC3E}">
        <p14:creationId xmlns:p14="http://schemas.microsoft.com/office/powerpoint/2010/main" val="2812273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FF0066"/>
                </a:solidFill>
                <a:latin typeface="CCW Cursive Writing 7" pitchFamily="66" charset="0"/>
              </a:rPr>
              <a:t>Up-level</a:t>
            </a:r>
          </a:p>
        </p:txBody>
      </p:sp>
      <p:sp>
        <p:nvSpPr>
          <p:cNvPr id="3" name="Content Placeholder 2"/>
          <p:cNvSpPr>
            <a:spLocks noGrp="1"/>
          </p:cNvSpPr>
          <p:nvPr>
            <p:ph idx="1"/>
          </p:nvPr>
        </p:nvSpPr>
        <p:spPr/>
        <p:txBody>
          <a:bodyPr/>
          <a:lstStyle/>
          <a:p>
            <a:r>
              <a:rPr lang="en-GB" dirty="0">
                <a:latin typeface="CCW Cursive Writing 7" pitchFamily="66" charset="0"/>
              </a:rPr>
              <a:t>I will end up in blue crayons state- short and stubby. </a:t>
            </a:r>
          </a:p>
          <a:p>
            <a:endParaRPr lang="en-GB" dirty="0">
              <a:latin typeface="CCW Cursive Writing 7" pitchFamily="66" charset="0"/>
            </a:endParaRPr>
          </a:p>
          <a:p>
            <a:r>
              <a:rPr lang="en-GB" dirty="0">
                <a:latin typeface="CCW Cursive Writing 7" pitchFamily="66" charset="0"/>
              </a:rPr>
              <a:t>Yours sincerely, Red crayon. </a:t>
            </a:r>
          </a:p>
          <a:p>
            <a:endParaRPr lang="en-GB" dirty="0">
              <a:latin typeface="CCW Cursive Writing 7" pitchFamily="66" charset="0"/>
            </a:endParaRPr>
          </a:p>
          <a:p>
            <a:r>
              <a:rPr lang="en-GB" dirty="0">
                <a:latin typeface="CCW Cursive Writing 7" pitchFamily="66" charset="0"/>
              </a:rPr>
              <a:t>It break my heart</a:t>
            </a:r>
          </a:p>
          <a:p>
            <a:endParaRPr lang="en-GB" dirty="0">
              <a:latin typeface="CCW Cursive Writing 7" pitchFamily="66" charset="0"/>
            </a:endParaRPr>
          </a:p>
          <a:p>
            <a:r>
              <a:rPr lang="en-GB" dirty="0">
                <a:latin typeface="CCW Cursive Writing 7" pitchFamily="66" charset="0"/>
              </a:rPr>
              <a:t>I just hope</a:t>
            </a:r>
          </a:p>
        </p:txBody>
      </p:sp>
    </p:spTree>
    <p:extLst>
      <p:ext uri="{BB962C8B-B14F-4D97-AF65-F5344CB8AC3E}">
        <p14:creationId xmlns:p14="http://schemas.microsoft.com/office/powerpoint/2010/main" val="40482348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girlonarockinghorse.com/wp-content/uploads/2012/07/i-love-shiny-things.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1267" y="351643"/>
            <a:ext cx="5309833" cy="45294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96793" y="4982234"/>
            <a:ext cx="7138780" cy="769441"/>
          </a:xfrm>
          <a:prstGeom prst="rect">
            <a:avLst/>
          </a:prstGeom>
          <a:noFill/>
        </p:spPr>
        <p:txBody>
          <a:bodyPr wrap="square" rtlCol="0">
            <a:spAutoFit/>
          </a:bodyPr>
          <a:lstStyle/>
          <a:p>
            <a:pPr algn="ctr"/>
            <a:r>
              <a:rPr lang="en-GB" sz="4400" dirty="0"/>
              <a:t>Magpie time!</a:t>
            </a:r>
          </a:p>
        </p:txBody>
      </p:sp>
    </p:spTree>
    <p:extLst>
      <p:ext uri="{BB962C8B-B14F-4D97-AF65-F5344CB8AC3E}">
        <p14:creationId xmlns:p14="http://schemas.microsoft.com/office/powerpoint/2010/main" val="32210598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4">
              <a:lumMod val="20000"/>
              <a:lumOff val="80000"/>
            </a:schemeClr>
          </a:solidFill>
        </p:spPr>
        <p:txBody>
          <a:bodyPr>
            <a:normAutofit fontScale="92500" lnSpcReduction="20000"/>
          </a:bodyPr>
          <a:lstStyle/>
          <a:p>
            <a:pPr marL="0" indent="0">
              <a:buNone/>
            </a:pPr>
            <a:r>
              <a:rPr lang="en-GB" dirty="0">
                <a:solidFill>
                  <a:srgbClr val="7030A0"/>
                </a:solidFill>
                <a:latin typeface="CCW Cursive Writing 7" pitchFamily="66" charset="0"/>
              </a:rPr>
              <a:t>Recently, Yellow Crayon and I have been discussing who the rightful colour of the sun is.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Over the past two weeks, you have been using one to a noticeable extent. </a:t>
            </a:r>
          </a:p>
          <a:p>
            <a:pPr marL="0" indent="0">
              <a:buNone/>
            </a:pPr>
            <a:endParaRPr lang="en-GB" dirty="0">
              <a:solidFill>
                <a:srgbClr val="7030A0"/>
              </a:solidFill>
              <a:latin typeface="CCW Cursive Writing 7" pitchFamily="66" charset="0"/>
            </a:endParaRPr>
          </a:p>
          <a:p>
            <a:pPr marL="0" indent="0">
              <a:buNone/>
            </a:pPr>
            <a:r>
              <a:rPr lang="en-GB" dirty="0">
                <a:solidFill>
                  <a:srgbClr val="7030A0"/>
                </a:solidFill>
                <a:latin typeface="CCW Cursive Writing 7" pitchFamily="66" charset="0"/>
              </a:rPr>
              <a:t>Sadly, one can no longer continue operating for you, unless you reduce my workload. One believes there are a number of ways to rectify this problem, such as…</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3811214" y="34270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708436" y="973503"/>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9490680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4039" y="1825625"/>
            <a:ext cx="8543925" cy="2531222"/>
          </a:xfrm>
          <a:solidFill>
            <a:schemeClr val="accent4">
              <a:lumMod val="20000"/>
              <a:lumOff val="80000"/>
            </a:schemeClr>
          </a:solidFill>
        </p:spPr>
        <p:txBody>
          <a:bodyPr/>
          <a:lstStyle/>
          <a:p>
            <a:pPr marL="0" indent="0">
              <a:buNone/>
            </a:pPr>
            <a:r>
              <a:rPr lang="en-GB" dirty="0">
                <a:solidFill>
                  <a:srgbClr val="7030A0"/>
                </a:solidFill>
                <a:latin typeface="CCW Cursive Writing 7" pitchFamily="66" charset="0"/>
              </a:rPr>
              <a:t>This is due to you selecting one to colour far too often.</a:t>
            </a:r>
          </a:p>
          <a:p>
            <a:pPr marL="0" indent="0">
              <a:buNone/>
            </a:pPr>
            <a:r>
              <a:rPr lang="en-GB" dirty="0">
                <a:solidFill>
                  <a:srgbClr val="7030A0"/>
                </a:solidFill>
                <a:latin typeface="CCW Cursive Writing 7" pitchFamily="66" charset="0"/>
              </a:rPr>
              <a:t> </a:t>
            </a:r>
          </a:p>
          <a:p>
            <a:pPr marL="0" indent="0">
              <a:buNone/>
            </a:pPr>
            <a:r>
              <a:rPr lang="en-GB" dirty="0">
                <a:solidFill>
                  <a:srgbClr val="7030A0"/>
                </a:solidFill>
                <a:latin typeface="CCW Cursive Writing 7" pitchFamily="66" charset="0"/>
              </a:rPr>
              <a:t>Due to this, one feels exhausted and overworked. </a:t>
            </a:r>
          </a:p>
        </p:txBody>
      </p:sp>
      <p:sp>
        <p:nvSpPr>
          <p:cNvPr id="4" name="Rectangle 3"/>
          <p:cNvSpPr/>
          <p:nvPr/>
        </p:nvSpPr>
        <p:spPr>
          <a:xfrm>
            <a:off x="4147390" y="566242"/>
            <a:ext cx="3897222"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CCW Cursive Writing 7" pitchFamily="66" charset="0"/>
              </a:rPr>
              <a:t>Magpie</a:t>
            </a:r>
          </a:p>
        </p:txBody>
      </p:sp>
      <p:sp>
        <p:nvSpPr>
          <p:cNvPr id="5" name="5-Point Star 4"/>
          <p:cNvSpPr/>
          <p:nvPr/>
        </p:nvSpPr>
        <p:spPr>
          <a:xfrm>
            <a:off x="4168589" y="389965"/>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6" name="5-Point Star 5"/>
          <p:cNvSpPr/>
          <p:nvPr/>
        </p:nvSpPr>
        <p:spPr>
          <a:xfrm>
            <a:off x="7548284" y="931458"/>
            <a:ext cx="672353" cy="48409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34747938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crayonspicturebooks.com/assets/img/interiors/book-1@2x.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3163" y="-605309"/>
            <a:ext cx="12635274" cy="7791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5823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descr="Image result for hammer time animation"/>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3116544"/>
            <a:ext cx="4762500" cy="35623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to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8750" y="132416"/>
            <a:ext cx="3874808" cy="387480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87514" y="2229914"/>
            <a:ext cx="4188006" cy="923330"/>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25400" dir="5400000" algn="ctr" rotWithShape="0">
                    <a:srgbClr val="6E747A">
                      <a:alpha val="43000"/>
                    </a:srgbClr>
                  </a:outerShdw>
                </a:effectLst>
              </a:rPr>
              <a:t>WABOLL TIME</a:t>
            </a:r>
          </a:p>
        </p:txBody>
      </p:sp>
    </p:spTree>
    <p:extLst>
      <p:ext uri="{BB962C8B-B14F-4D97-AF65-F5344CB8AC3E}">
        <p14:creationId xmlns:p14="http://schemas.microsoft.com/office/powerpoint/2010/main" val="7926049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FF0000"/>
                </a:solidFill>
                <a:latin typeface="CCW Cursive Writing 7" pitchFamily="66" charset="0"/>
              </a:rPr>
              <a:t>WABOLL</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latin typeface="CCW Cursive Writing 7" pitchFamily="66" charset="0"/>
              </a:rPr>
              <a:t>Dear Duncan, </a:t>
            </a:r>
          </a:p>
          <a:p>
            <a:pPr marL="0" indent="0">
              <a:buNone/>
            </a:pPr>
            <a:r>
              <a:rPr lang="en-GB" dirty="0">
                <a:latin typeface="CCW Cursive Writing 7" pitchFamily="66" charset="0"/>
              </a:rPr>
              <a:t>I am writing to inform you that I am unhappy with my workload. You work me too hard. I need a well earned break. </a:t>
            </a:r>
          </a:p>
          <a:p>
            <a:pPr marL="0" indent="0">
              <a:buNone/>
            </a:pPr>
            <a:r>
              <a:rPr lang="en-GB" dirty="0">
                <a:latin typeface="CCW Cursive Writing 7" pitchFamily="66" charset="0"/>
              </a:rPr>
              <a:t>I think you should consider giving me a holiday. How about colouring strawberries green once in a while. Stressed, tired I feel I am overworked. </a:t>
            </a:r>
          </a:p>
          <a:p>
            <a:pPr marL="0" indent="0">
              <a:buNone/>
            </a:pPr>
            <a:endParaRPr lang="en-GB" dirty="0">
              <a:latin typeface="CCW Cursive Writing 7" pitchFamily="66" charset="0"/>
            </a:endParaRPr>
          </a:p>
          <a:p>
            <a:pPr marL="0" indent="0">
              <a:buNone/>
            </a:pPr>
            <a:r>
              <a:rPr lang="en-GB" dirty="0">
                <a:latin typeface="CCW Cursive Writing 7" pitchFamily="66" charset="0"/>
              </a:rPr>
              <a:t>I hope you take my request seriously. </a:t>
            </a:r>
          </a:p>
          <a:p>
            <a:pPr marL="0" indent="0">
              <a:buNone/>
            </a:pPr>
            <a:r>
              <a:rPr lang="en-GB" dirty="0">
                <a:latin typeface="CCW Cursive Writing 7" pitchFamily="66" charset="0"/>
              </a:rPr>
              <a:t>Your </a:t>
            </a:r>
            <a:r>
              <a:rPr lang="en-GB" dirty="0" err="1">
                <a:latin typeface="CCW Cursive Writing 7" pitchFamily="66" charset="0"/>
              </a:rPr>
              <a:t>sincery</a:t>
            </a:r>
            <a:r>
              <a:rPr lang="en-GB" dirty="0">
                <a:latin typeface="CCW Cursive Writing 7" pitchFamily="66" charset="0"/>
              </a:rPr>
              <a:t>, red crayon. </a:t>
            </a:r>
          </a:p>
        </p:txBody>
      </p:sp>
    </p:spTree>
    <p:extLst>
      <p:ext uri="{BB962C8B-B14F-4D97-AF65-F5344CB8AC3E}">
        <p14:creationId xmlns:p14="http://schemas.microsoft.com/office/powerpoint/2010/main" val="23468833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084" y="77042"/>
            <a:ext cx="3994057" cy="576168"/>
          </a:xfrm>
        </p:spPr>
        <p:txBody>
          <a:bodyPr>
            <a:normAutofit fontScale="90000"/>
          </a:bodyPr>
          <a:lstStyle/>
          <a:p>
            <a:pPr algn="ctr"/>
            <a:r>
              <a:rPr lang="en-GB" dirty="0">
                <a:solidFill>
                  <a:srgbClr val="FFC000"/>
                </a:solidFill>
                <a:latin typeface="CCW Cursive Writing 7" pitchFamily="66" charset="0"/>
              </a:rPr>
              <a:t>WAGOLL</a:t>
            </a:r>
          </a:p>
        </p:txBody>
      </p:sp>
      <p:sp>
        <p:nvSpPr>
          <p:cNvPr id="3" name="Content Placeholder 2"/>
          <p:cNvSpPr>
            <a:spLocks noGrp="1"/>
          </p:cNvSpPr>
          <p:nvPr>
            <p:ph idx="1"/>
          </p:nvPr>
        </p:nvSpPr>
        <p:spPr>
          <a:xfrm>
            <a:off x="1694328" y="510989"/>
            <a:ext cx="9117108" cy="5841719"/>
          </a:xfrm>
        </p:spPr>
        <p:txBody>
          <a:bodyPr>
            <a:noAutofit/>
          </a:bodyPr>
          <a:lstStyle/>
          <a:p>
            <a:pPr marL="0" indent="0">
              <a:buNone/>
            </a:pPr>
            <a:r>
              <a:rPr lang="en-GB" sz="1600" dirty="0">
                <a:latin typeface="Arial" pitchFamily="34" charset="0"/>
                <a:cs typeface="Arial" pitchFamily="34" charset="0"/>
              </a:rPr>
              <a:t>Dear Sir Duncan, </a:t>
            </a:r>
          </a:p>
          <a:p>
            <a:pPr marL="0" indent="0">
              <a:buNone/>
            </a:pPr>
            <a:r>
              <a:rPr lang="en-GB" sz="1600" dirty="0">
                <a:latin typeface="Arial" pitchFamily="34" charset="0"/>
                <a:cs typeface="Arial" pitchFamily="34" charset="0"/>
              </a:rPr>
              <a:t>It is with great regret and concern that one feels the need to write to convey one’s thoughts regarding the recent workload assigned to oneself and the other crayons. It is clearly apparent that you consider one to be one of your favourite coloured crayons and therefore is selected to be used more frequently than others in the crayon box. Over the past two weeks, you have been using one to a noticeable extent.  It has therefore fallen upon oneself to express the sheer frustration and exhaustion on the matter and the wish to inform you that believe I, Red Crayon, is in need of a much earned respite. </a:t>
            </a:r>
          </a:p>
          <a:p>
            <a:pPr marL="0" indent="0">
              <a:buNone/>
            </a:pPr>
            <a:r>
              <a:rPr lang="en-GB" sz="1600" dirty="0">
                <a:latin typeface="Arial" pitchFamily="34" charset="0"/>
                <a:cs typeface="Arial" pitchFamily="34" charset="0"/>
              </a:rPr>
              <a:t>Furthermore, one’s wellbeing is of great concern and  if not considered,  may be forced to resign from working in the crayon box. Stressed, tired, and overworked, collectively my colleagues and I feel unfairly treated. One understands that the colour red is an extremely common and popular colour for various objects you create. Therefore I wish to suggest an alternative to your current selection of colours. It is apparent that Beige and Peach Crayons are desperate to be used more frequently than in the given months. It is with regret that one can no longer continue operating for you, unless you reduce the workload.  There are a number of ways to rectify this problem, such as considering a Peach fire engine every so often rather than red.  In addition, one requests an acceptable amount of paid leave. Currently, you may not be aware of the fact that one has been subject to working not only Christmas days but also Valentines Day. Although one understands that you have a colour preference and I am your favourite colour, I need a well-earned rest.</a:t>
            </a:r>
          </a:p>
          <a:p>
            <a:pPr marL="0" indent="0">
              <a:buNone/>
            </a:pPr>
            <a:r>
              <a:rPr lang="en-GB" sz="1600" dirty="0">
                <a:latin typeface="Arial" pitchFamily="34" charset="0"/>
                <a:cs typeface="Arial" pitchFamily="34" charset="0"/>
              </a:rPr>
              <a:t>In conclusion, one hopes you take the specified concerns into account and seriously consider changing the workload and consequently one can have a lasting impact on your colouring experiences. I look forward to your reply. </a:t>
            </a:r>
          </a:p>
          <a:p>
            <a:pPr marL="0" indent="0">
              <a:buNone/>
            </a:pPr>
            <a:r>
              <a:rPr lang="en-GB" sz="1600" dirty="0">
                <a:latin typeface="Arial" pitchFamily="34" charset="0"/>
                <a:cs typeface="Arial" pitchFamily="34" charset="0"/>
              </a:rPr>
              <a:t>Yours sincerely, </a:t>
            </a:r>
          </a:p>
          <a:p>
            <a:pPr marL="0" indent="0">
              <a:buNone/>
            </a:pPr>
            <a:r>
              <a:rPr lang="en-GB" sz="1600" dirty="0">
                <a:latin typeface="Arial" pitchFamily="34" charset="0"/>
                <a:cs typeface="Arial" pitchFamily="34" charset="0"/>
              </a:rPr>
              <a:t>Red Crayon. </a:t>
            </a:r>
          </a:p>
          <a:p>
            <a:pPr marL="0" indent="0">
              <a:buNone/>
            </a:pPr>
            <a:endParaRPr lang="en-GB" sz="1600" dirty="0">
              <a:latin typeface="Arial" pitchFamily="34" charset="0"/>
              <a:cs typeface="Arial" pitchFamily="34" charset="0"/>
            </a:endParaRPr>
          </a:p>
        </p:txBody>
      </p:sp>
      <p:sp>
        <p:nvSpPr>
          <p:cNvPr id="4" name="4-Point Star 3"/>
          <p:cNvSpPr/>
          <p:nvPr/>
        </p:nvSpPr>
        <p:spPr>
          <a:xfrm>
            <a:off x="3200400" y="-17088"/>
            <a:ext cx="537882" cy="528076"/>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5" name="4-Point Star 4"/>
          <p:cNvSpPr/>
          <p:nvPr/>
        </p:nvSpPr>
        <p:spPr>
          <a:xfrm>
            <a:off x="1438835" y="365126"/>
            <a:ext cx="510989" cy="382214"/>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31977847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7120" y="243685"/>
            <a:ext cx="8543925" cy="6387737"/>
          </a:xfrm>
        </p:spPr>
        <p:txBody>
          <a:bodyPr>
            <a:normAutofit fontScale="92500"/>
          </a:bodyPr>
          <a:lstStyle/>
          <a:p>
            <a:pPr marL="0" indent="0" algn="r">
              <a:buNone/>
            </a:pPr>
            <a:r>
              <a:rPr lang="en-GB" sz="1200" dirty="0">
                <a:latin typeface="CCW Cursive Writing 7" pitchFamily="66" charset="0"/>
              </a:rPr>
              <a:t>The Crayon Box</a:t>
            </a:r>
          </a:p>
          <a:p>
            <a:pPr marL="0" indent="0" algn="r">
              <a:buNone/>
            </a:pPr>
            <a:r>
              <a:rPr lang="en-GB" sz="1200" dirty="0">
                <a:latin typeface="CCW Cursive Writing 7" pitchFamily="66" charset="0"/>
              </a:rPr>
              <a:t>Duncan’s Room</a:t>
            </a:r>
          </a:p>
          <a:p>
            <a:pPr marL="0" indent="0" algn="r">
              <a:buNone/>
            </a:pPr>
            <a:r>
              <a:rPr lang="en-GB" sz="1200" dirty="0">
                <a:latin typeface="CCW Cursive Writing 7" pitchFamily="66" charset="0"/>
              </a:rPr>
              <a:t>Southport</a:t>
            </a:r>
          </a:p>
          <a:p>
            <a:pPr marL="0" indent="0" algn="r">
              <a:buNone/>
            </a:pPr>
            <a:r>
              <a:rPr lang="en-GB" sz="1200" dirty="0">
                <a:latin typeface="CCW Cursive Writing 7" pitchFamily="66" charset="0"/>
              </a:rPr>
              <a:t>Merseyside </a:t>
            </a:r>
          </a:p>
          <a:p>
            <a:pPr marL="0" indent="0" algn="r">
              <a:buNone/>
            </a:pPr>
            <a:r>
              <a:rPr lang="en-GB" sz="1200" dirty="0">
                <a:latin typeface="CCW Cursive Writing 7" pitchFamily="66" charset="0"/>
              </a:rPr>
              <a:t>Monday 17</a:t>
            </a:r>
            <a:r>
              <a:rPr lang="en-GB" sz="1200" baseline="30000" dirty="0">
                <a:latin typeface="CCW Cursive Writing 7" pitchFamily="66" charset="0"/>
              </a:rPr>
              <a:t>th</a:t>
            </a:r>
            <a:r>
              <a:rPr lang="en-GB" sz="1200" dirty="0">
                <a:latin typeface="CCW Cursive Writing 7" pitchFamily="66" charset="0"/>
              </a:rPr>
              <a:t> September 2018 </a:t>
            </a:r>
          </a:p>
          <a:p>
            <a:pPr marL="0" indent="0">
              <a:buNone/>
            </a:pPr>
            <a:r>
              <a:rPr lang="en-GB" sz="1200" dirty="0">
                <a:latin typeface="CCW Cursive Writing 7" pitchFamily="66" charset="0"/>
              </a:rPr>
              <a:t>Dear Master Duncan, </a:t>
            </a:r>
          </a:p>
          <a:p>
            <a:pPr marL="0" indent="0">
              <a:buNone/>
            </a:pPr>
            <a:r>
              <a:rPr lang="en-GB" sz="1200" dirty="0">
                <a:latin typeface="CCW Cursive Writing 7" pitchFamily="66" charset="0"/>
              </a:rPr>
              <a:t>It is with great regret and concern that I am writing to you today to complain  about the well-being of both my colleagues: Yellow and Orange Crayon. If you would be so kind as to consider my requests and reply as soon as possible, one would greatly appreciate it. </a:t>
            </a:r>
          </a:p>
          <a:p>
            <a:pPr marL="0" indent="0">
              <a:buNone/>
            </a:pPr>
            <a:r>
              <a:rPr lang="en-GB" sz="1200" dirty="0">
                <a:latin typeface="CCW Cursive Writing 7" pitchFamily="66" charset="0"/>
              </a:rPr>
              <a:t>It greatly concerns me that a dispute between two colleagues has been on-going for a fortnight. Over the past two weeks, the two named colleagues have had a large disagreement and have been arguing to a noticeable extent. It has therefore fallen upon oneself to inform you on the matter. One trusts you will understand one’s requests and resolve the situation. </a:t>
            </a:r>
          </a:p>
          <a:p>
            <a:pPr marL="0" indent="0">
              <a:buNone/>
            </a:pPr>
            <a:r>
              <a:rPr lang="en-GB" sz="1200" dirty="0">
                <a:latin typeface="CCW Cursive Writing 7" pitchFamily="66" charset="0"/>
              </a:rPr>
              <a:t>The main part of the problem is due to Yellow and Orange Crayon thinking they are both the colour of the sun. This is causing quite a disruption amongst the Crayon Box and our well-being is starting to be affected. </a:t>
            </a:r>
          </a:p>
          <a:p>
            <a:pPr marL="0" indent="0">
              <a:buNone/>
            </a:pPr>
            <a:endParaRPr lang="en-GB" sz="1200" dirty="0">
              <a:latin typeface="CCW Cursive Writing 7" pitchFamily="66" charset="0"/>
            </a:endParaRPr>
          </a:p>
          <a:p>
            <a:pPr marL="0" indent="0">
              <a:buNone/>
            </a:pPr>
            <a:r>
              <a:rPr lang="en-GB" sz="1200" dirty="0">
                <a:latin typeface="CCW Cursive Writing 7" pitchFamily="66" charset="0"/>
              </a:rPr>
              <a:t>Troubled, vexed and frustrated, The Crayon Box and I request that you resolve this matter swiftly so it does not interrupt our important workload. </a:t>
            </a:r>
          </a:p>
          <a:p>
            <a:pPr marL="0" indent="0">
              <a:buNone/>
            </a:pPr>
            <a:r>
              <a:rPr lang="en-GB" sz="1200" dirty="0">
                <a:latin typeface="CCW Cursive Writing 7" pitchFamily="66" charset="0"/>
              </a:rPr>
              <a:t>One trusts that you understand these concerns. </a:t>
            </a:r>
          </a:p>
          <a:p>
            <a:pPr marL="0" indent="0">
              <a:buNone/>
            </a:pPr>
            <a:endParaRPr lang="en-GB" sz="1200" dirty="0">
              <a:latin typeface="CCW Cursive Writing 7" pitchFamily="66" charset="0"/>
            </a:endParaRPr>
          </a:p>
          <a:p>
            <a:pPr marL="0" indent="0">
              <a:buNone/>
            </a:pPr>
            <a:r>
              <a:rPr lang="en-GB" sz="1200" dirty="0">
                <a:latin typeface="CCW Cursive Writing 7" pitchFamily="66" charset="0"/>
              </a:rPr>
              <a:t>Yours sincerely,</a:t>
            </a:r>
          </a:p>
          <a:p>
            <a:pPr marL="0" indent="0">
              <a:buNone/>
            </a:pPr>
            <a:endParaRPr lang="en-GB" sz="1200" dirty="0">
              <a:latin typeface="CCW Cursive Writing 7" pitchFamily="66" charset="0"/>
            </a:endParaRPr>
          </a:p>
          <a:p>
            <a:pPr marL="0" indent="0">
              <a:buNone/>
            </a:pPr>
            <a:r>
              <a:rPr lang="en-GB" sz="1200" dirty="0">
                <a:latin typeface="CCW Cursive Writing 7" pitchFamily="66" charset="0"/>
              </a:rPr>
              <a:t>Green Crayon.  </a:t>
            </a:r>
          </a:p>
          <a:p>
            <a:pPr marL="0" indent="0">
              <a:buNone/>
            </a:pPr>
            <a:r>
              <a:rPr lang="en-GB" sz="1800" dirty="0">
                <a:latin typeface="CCW Cursive Writing 7" pitchFamily="66" charset="0"/>
              </a:rPr>
              <a:t> </a:t>
            </a:r>
          </a:p>
          <a:p>
            <a:pPr marL="0" indent="0">
              <a:buNone/>
            </a:pPr>
            <a:endParaRPr lang="en-GB" sz="1800" dirty="0">
              <a:latin typeface="CCW Cursive Writing 7" pitchFamily="66" charset="0"/>
            </a:endParaRPr>
          </a:p>
        </p:txBody>
      </p:sp>
      <p:sp>
        <p:nvSpPr>
          <p:cNvPr id="5" name="Rectangle 4"/>
          <p:cNvSpPr/>
          <p:nvPr/>
        </p:nvSpPr>
        <p:spPr>
          <a:xfrm>
            <a:off x="489695" y="407016"/>
            <a:ext cx="5464959"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Shared writing WAGOLL</a:t>
            </a:r>
          </a:p>
        </p:txBody>
      </p:sp>
    </p:spTree>
    <p:extLst>
      <p:ext uri="{BB962C8B-B14F-4D97-AF65-F5344CB8AC3E}">
        <p14:creationId xmlns:p14="http://schemas.microsoft.com/office/powerpoint/2010/main" val="21086189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084" y="77042"/>
            <a:ext cx="3994057" cy="576168"/>
          </a:xfrm>
        </p:spPr>
        <p:txBody>
          <a:bodyPr>
            <a:normAutofit fontScale="90000"/>
          </a:bodyPr>
          <a:lstStyle/>
          <a:p>
            <a:pPr algn="ctr"/>
            <a:r>
              <a:rPr lang="en-GB" dirty="0">
                <a:solidFill>
                  <a:srgbClr val="FFC000"/>
                </a:solidFill>
                <a:latin typeface="CCW Cursive Writing 7" pitchFamily="66" charset="0"/>
              </a:rPr>
              <a:t>WAGOLL</a:t>
            </a:r>
          </a:p>
        </p:txBody>
      </p:sp>
      <p:sp>
        <p:nvSpPr>
          <p:cNvPr id="3" name="Content Placeholder 2"/>
          <p:cNvSpPr>
            <a:spLocks noGrp="1"/>
          </p:cNvSpPr>
          <p:nvPr>
            <p:ph idx="1"/>
          </p:nvPr>
        </p:nvSpPr>
        <p:spPr>
          <a:xfrm>
            <a:off x="1748116" y="747340"/>
            <a:ext cx="9117108" cy="5841719"/>
          </a:xfrm>
        </p:spPr>
        <p:txBody>
          <a:bodyPr>
            <a:normAutofit fontScale="77500" lnSpcReduction="20000"/>
          </a:bodyPr>
          <a:lstStyle/>
          <a:p>
            <a:pPr marL="0" indent="0">
              <a:buNone/>
            </a:pPr>
            <a:r>
              <a:rPr lang="en-GB" sz="1600" dirty="0">
                <a:latin typeface="CCW Cursive Writing 7" pitchFamily="66" charset="0"/>
                <a:cs typeface="Arial" panose="020B0604020202020204" pitchFamily="34" charset="0"/>
              </a:rPr>
              <a:t>Dear Sir, </a:t>
            </a:r>
          </a:p>
          <a:p>
            <a:pPr marL="0" indent="0">
              <a:buNone/>
            </a:pPr>
            <a:endParaRPr lang="en-GB" sz="1600" dirty="0">
              <a:latin typeface="CCW Cursive Writing 7" pitchFamily="66" charset="0"/>
              <a:cs typeface="Arial" panose="020B0604020202020204" pitchFamily="34" charset="0"/>
            </a:endParaRPr>
          </a:p>
          <a:p>
            <a:pPr marL="0" indent="0">
              <a:buNone/>
            </a:pPr>
            <a:r>
              <a:rPr lang="en-GB" sz="1600" dirty="0">
                <a:latin typeface="CCW Cursive Writing 7" pitchFamily="66" charset="0"/>
                <a:cs typeface="Arial" panose="020B0604020202020204" pitchFamily="34" charset="0"/>
              </a:rPr>
              <a:t>I am writing to</a:t>
            </a:r>
            <a:r>
              <a:rPr lang="en-GB" sz="1600" dirty="0">
                <a:solidFill>
                  <a:srgbClr val="7030A0"/>
                </a:solidFill>
                <a:latin typeface="CCW Cursive Writing 7" pitchFamily="66" charset="0"/>
                <a:cs typeface="Arial" panose="020B0604020202020204" pitchFamily="34" charset="0"/>
              </a:rPr>
              <a:t> convey </a:t>
            </a:r>
            <a:r>
              <a:rPr lang="en-GB" sz="1600" dirty="0">
                <a:latin typeface="CCW Cursive Writing 7" pitchFamily="66" charset="0"/>
                <a:cs typeface="Arial" panose="020B0604020202020204" pitchFamily="34" charset="0"/>
              </a:rPr>
              <a:t>my thoughts regarding the recent workload assigned to myself and the other crayons. It is clearly apparent that you consider myself to be one of your favourite coloured crayons and I am therefore selected to be used more frequently than others in the crayon box.</a:t>
            </a:r>
            <a:r>
              <a:rPr lang="en-GB" sz="1600" dirty="0">
                <a:solidFill>
                  <a:srgbClr val="7030A0"/>
                </a:solidFill>
                <a:latin typeface="CCW Cursive Writing 7" pitchFamily="66" charset="0"/>
              </a:rPr>
              <a:t> </a:t>
            </a:r>
            <a:r>
              <a:rPr lang="en-GB" sz="1600" dirty="0">
                <a:solidFill>
                  <a:srgbClr val="FFC000"/>
                </a:solidFill>
                <a:latin typeface="CCW Cursive Writing 7" pitchFamily="66" charset="0"/>
              </a:rPr>
              <a:t>Over the past two weeks, you have been using me to a noticeable extent.</a:t>
            </a:r>
            <a:r>
              <a:rPr lang="en-GB" sz="1600" dirty="0">
                <a:latin typeface="CCW Cursive Writing 7" pitchFamily="66" charset="0"/>
                <a:cs typeface="Arial" panose="020B0604020202020204" pitchFamily="34" charset="0"/>
              </a:rPr>
              <a:t>  It has therefore fallen upon myself to </a:t>
            </a:r>
            <a:r>
              <a:rPr lang="en-GB" sz="1600" dirty="0">
                <a:solidFill>
                  <a:srgbClr val="7030A0"/>
                </a:solidFill>
                <a:latin typeface="CCW Cursive Writing 7" pitchFamily="66" charset="0"/>
                <a:cs typeface="Arial" panose="020B0604020202020204" pitchFamily="34" charset="0"/>
              </a:rPr>
              <a:t>express</a:t>
            </a:r>
            <a:r>
              <a:rPr lang="en-GB" sz="1600" dirty="0">
                <a:latin typeface="CCW Cursive Writing 7" pitchFamily="66" charset="0"/>
                <a:cs typeface="Arial" panose="020B0604020202020204" pitchFamily="34" charset="0"/>
              </a:rPr>
              <a:t> my sheer frustration and exhaustion on the matter and wish to inform you that I believe I am in need of a much earned respite. </a:t>
            </a:r>
          </a:p>
          <a:p>
            <a:pPr marL="0" indent="0">
              <a:buNone/>
            </a:pPr>
            <a:endParaRPr lang="en-GB" sz="1600" dirty="0">
              <a:latin typeface="CCW Cursive Writing 7" pitchFamily="66" charset="0"/>
              <a:cs typeface="Arial" panose="020B0604020202020204" pitchFamily="34" charset="0"/>
            </a:endParaRPr>
          </a:p>
          <a:p>
            <a:pPr marL="0" indent="0">
              <a:buNone/>
            </a:pPr>
            <a:r>
              <a:rPr lang="en-GB" sz="1600" dirty="0">
                <a:solidFill>
                  <a:srgbClr val="7030A0"/>
                </a:solidFill>
                <a:latin typeface="CCW Cursive Writing 7" pitchFamily="66" charset="0"/>
                <a:cs typeface="Arial" panose="020B0604020202020204" pitchFamily="34" charset="0"/>
              </a:rPr>
              <a:t>Furthermore</a:t>
            </a:r>
            <a:r>
              <a:rPr lang="en-GB" sz="1600" dirty="0">
                <a:latin typeface="CCW Cursive Writing 7" pitchFamily="66" charset="0"/>
                <a:cs typeface="Arial" panose="020B0604020202020204" pitchFamily="34" charset="0"/>
              </a:rPr>
              <a:t>, I am concerned that if my wellbeing is not considered I may be forced to resign from working in the crayon box. </a:t>
            </a:r>
            <a:r>
              <a:rPr lang="en-GB" sz="1600" dirty="0">
                <a:solidFill>
                  <a:srgbClr val="FF0000"/>
                </a:solidFill>
                <a:latin typeface="CCW Cursive Writing 7" pitchFamily="66" charset="0"/>
                <a:cs typeface="Arial" panose="020B0604020202020204" pitchFamily="34" charset="0"/>
              </a:rPr>
              <a:t>Stressed, tired, and overworked, I feel I am being unfairly treated. </a:t>
            </a:r>
            <a:r>
              <a:rPr lang="en-GB" sz="1600" dirty="0">
                <a:latin typeface="CCW Cursive Writing 7" pitchFamily="66" charset="0"/>
                <a:cs typeface="Arial" panose="020B0604020202020204" pitchFamily="34" charset="0"/>
              </a:rPr>
              <a:t>I understand that the colour red is an extremely common and popular colour for various objects you create. Therefore I wish to suggest an alternative to your current selection of colours. I understand that Beige and Peach Crayons are desperate to be used more frequently than in the given months. </a:t>
            </a:r>
            <a:r>
              <a:rPr lang="en-GB" sz="1600" dirty="0">
                <a:solidFill>
                  <a:srgbClr val="FFC000"/>
                </a:solidFill>
                <a:latin typeface="CCW Cursive Writing 7" pitchFamily="66" charset="0"/>
              </a:rPr>
              <a:t>Sadly, I can no longer continue operating for you, unless you reduce my workload. I believe there are a number of ways to rectify this problem, such as:</a:t>
            </a:r>
            <a:r>
              <a:rPr lang="en-GB" sz="1600" dirty="0">
                <a:solidFill>
                  <a:srgbClr val="FFC000"/>
                </a:solidFill>
                <a:latin typeface="CCW Cursive Writing 7" pitchFamily="66" charset="0"/>
                <a:cs typeface="Arial" panose="020B0604020202020204" pitchFamily="34" charset="0"/>
              </a:rPr>
              <a:t> </a:t>
            </a:r>
            <a:r>
              <a:rPr lang="en-GB" sz="1600" dirty="0">
                <a:latin typeface="CCW Cursive Writing 7" pitchFamily="66" charset="0"/>
                <a:cs typeface="Arial" panose="020B0604020202020204" pitchFamily="34" charset="0"/>
              </a:rPr>
              <a:t>could you consider a Peach fire engine every so often rather than red? </a:t>
            </a:r>
            <a:r>
              <a:rPr lang="en-GB" sz="1600" dirty="0">
                <a:solidFill>
                  <a:srgbClr val="7030A0"/>
                </a:solidFill>
                <a:latin typeface="CCW Cursive Writing 7" pitchFamily="66" charset="0"/>
                <a:cs typeface="Arial" panose="020B0604020202020204" pitchFamily="34" charset="0"/>
              </a:rPr>
              <a:t>In addition, </a:t>
            </a:r>
            <a:r>
              <a:rPr lang="en-GB" sz="1600" dirty="0">
                <a:latin typeface="CCW Cursive Writing 7" pitchFamily="66" charset="0"/>
                <a:cs typeface="Arial" panose="020B0604020202020204" pitchFamily="34" charset="0"/>
              </a:rPr>
              <a:t>I wish to also request an acceptable amount of holiday time off. Currently, you may not be aware of the fact that I have been subject to working not only Christmas days but also Valentines Day. </a:t>
            </a:r>
            <a:r>
              <a:rPr lang="en-GB" sz="1600" dirty="0">
                <a:solidFill>
                  <a:srgbClr val="FF0000"/>
                </a:solidFill>
                <a:latin typeface="CCW Cursive Writing 7" pitchFamily="66" charset="0"/>
                <a:cs typeface="Arial" panose="020B0604020202020204" pitchFamily="34" charset="0"/>
              </a:rPr>
              <a:t>Although I am your favourite colour, I need a well earned rest!</a:t>
            </a:r>
          </a:p>
          <a:p>
            <a:pPr marL="0" indent="0">
              <a:buNone/>
            </a:pPr>
            <a:endParaRPr lang="en-GB" sz="1600" dirty="0">
              <a:solidFill>
                <a:srgbClr val="FF0000"/>
              </a:solidFill>
              <a:latin typeface="CCW Cursive Writing 7" pitchFamily="66" charset="0"/>
              <a:cs typeface="Arial" panose="020B0604020202020204" pitchFamily="34" charset="0"/>
            </a:endParaRPr>
          </a:p>
          <a:p>
            <a:pPr marL="0" indent="0">
              <a:buNone/>
            </a:pPr>
            <a:r>
              <a:rPr lang="en-GB" sz="1600" dirty="0">
                <a:solidFill>
                  <a:srgbClr val="7030A0"/>
                </a:solidFill>
                <a:latin typeface="CCW Cursive Writing 7" pitchFamily="66" charset="0"/>
                <a:cs typeface="Arial" panose="020B0604020202020204" pitchFamily="34" charset="0"/>
              </a:rPr>
              <a:t>In conclusion, </a:t>
            </a:r>
            <a:r>
              <a:rPr lang="en-GB" sz="1600" dirty="0">
                <a:latin typeface="CCW Cursive Writing 7" pitchFamily="66" charset="0"/>
                <a:cs typeface="Arial" panose="020B0604020202020204" pitchFamily="34" charset="0"/>
              </a:rPr>
              <a:t>I hope you take my concerns into account and seriously consider changing my workload so I can have a lasting impact on your colouring experiences. I look forward to your reply. </a:t>
            </a:r>
          </a:p>
          <a:p>
            <a:pPr marL="0" indent="0">
              <a:buNone/>
            </a:pPr>
            <a:r>
              <a:rPr lang="en-GB" sz="1600" dirty="0">
                <a:latin typeface="CCW Cursive Writing 7" pitchFamily="66" charset="0"/>
                <a:cs typeface="Arial" panose="020B0604020202020204" pitchFamily="34" charset="0"/>
              </a:rPr>
              <a:t>Yours faithfully, </a:t>
            </a:r>
          </a:p>
          <a:p>
            <a:pPr marL="0" indent="0">
              <a:buNone/>
            </a:pPr>
            <a:r>
              <a:rPr lang="en-GB" sz="1600" dirty="0">
                <a:latin typeface="CCW Cursive Writing 7" pitchFamily="66" charset="0"/>
                <a:cs typeface="Arial" panose="020B0604020202020204" pitchFamily="34" charset="0"/>
              </a:rPr>
              <a:t>Red Crayon. </a:t>
            </a:r>
          </a:p>
          <a:p>
            <a:pPr marL="0" indent="0">
              <a:buNone/>
            </a:pPr>
            <a:endParaRPr lang="en-GB" sz="1600" dirty="0">
              <a:latin typeface="CCW Cursive Writing 7" pitchFamily="66" charset="0"/>
              <a:cs typeface="Arial" panose="020B0604020202020204" pitchFamily="34" charset="0"/>
            </a:endParaRPr>
          </a:p>
        </p:txBody>
      </p:sp>
      <p:sp>
        <p:nvSpPr>
          <p:cNvPr id="4" name="4-Point Star 3"/>
          <p:cNvSpPr/>
          <p:nvPr/>
        </p:nvSpPr>
        <p:spPr>
          <a:xfrm>
            <a:off x="3200400" y="-17088"/>
            <a:ext cx="537882" cy="528076"/>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
        <p:nvSpPr>
          <p:cNvPr id="5" name="4-Point Star 4"/>
          <p:cNvSpPr/>
          <p:nvPr/>
        </p:nvSpPr>
        <p:spPr>
          <a:xfrm>
            <a:off x="1438835" y="365126"/>
            <a:ext cx="510989" cy="382214"/>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CW Cursive Writing 7" pitchFamily="66" charset="0"/>
            </a:endParaRPr>
          </a:p>
        </p:txBody>
      </p:sp>
    </p:spTree>
    <p:extLst>
      <p:ext uri="{BB962C8B-B14F-4D97-AF65-F5344CB8AC3E}">
        <p14:creationId xmlns:p14="http://schemas.microsoft.com/office/powerpoint/2010/main" val="34221346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Introduction: </a:t>
            </a:r>
          </a:p>
        </p:txBody>
      </p:sp>
      <p:sp>
        <p:nvSpPr>
          <p:cNvPr id="3" name="Content Placeholder 2"/>
          <p:cNvSpPr>
            <a:spLocks noGrp="1"/>
          </p:cNvSpPr>
          <p:nvPr>
            <p:ph idx="1"/>
          </p:nvPr>
        </p:nvSpPr>
        <p:spPr/>
        <p:txBody>
          <a:bodyPr>
            <a:normAutofit fontScale="85000" lnSpcReduction="10000"/>
          </a:bodyPr>
          <a:lstStyle/>
          <a:p>
            <a:pPr>
              <a:buNone/>
            </a:pPr>
            <a:r>
              <a:rPr lang="en-GB" dirty="0">
                <a:latin typeface="CCW Cursive Writing 7" pitchFamily="66" charset="0"/>
                <a:cs typeface="Arial" panose="020B0604020202020204" pitchFamily="34" charset="0"/>
              </a:rPr>
              <a:t>I am writing to</a:t>
            </a:r>
            <a:r>
              <a:rPr lang="en-GB" dirty="0">
                <a:solidFill>
                  <a:srgbClr val="7030A0"/>
                </a:solidFill>
                <a:latin typeface="CCW Cursive Writing 7" pitchFamily="66" charset="0"/>
                <a:cs typeface="Arial" panose="020B0604020202020204" pitchFamily="34" charset="0"/>
              </a:rPr>
              <a:t> convey </a:t>
            </a:r>
            <a:r>
              <a:rPr lang="en-GB" dirty="0">
                <a:latin typeface="CCW Cursive Writing 7" pitchFamily="66" charset="0"/>
                <a:cs typeface="Arial" panose="020B0604020202020204" pitchFamily="34" charset="0"/>
              </a:rPr>
              <a:t>my thoughts regarding the recent workload assigned to myself and the other crayons. It is clearly apparent that you consider myself to be one of your favourite coloured crayons and I am therefore selected to be used more frequently than others in the crayon box.</a:t>
            </a:r>
            <a:r>
              <a:rPr lang="en-GB" dirty="0">
                <a:solidFill>
                  <a:srgbClr val="7030A0"/>
                </a:solidFill>
                <a:latin typeface="CCW Cursive Writing 7" pitchFamily="66" charset="0"/>
              </a:rPr>
              <a:t> </a:t>
            </a:r>
            <a:r>
              <a:rPr lang="en-GB" dirty="0">
                <a:solidFill>
                  <a:srgbClr val="FFC000"/>
                </a:solidFill>
                <a:latin typeface="CCW Cursive Writing 7" pitchFamily="66" charset="0"/>
              </a:rPr>
              <a:t>Over the past two weeks, you have been using me to a noticeable extent.</a:t>
            </a:r>
            <a:r>
              <a:rPr lang="en-GB" dirty="0">
                <a:latin typeface="CCW Cursive Writing 7" pitchFamily="66" charset="0"/>
                <a:cs typeface="Arial" panose="020B0604020202020204" pitchFamily="34" charset="0"/>
              </a:rPr>
              <a:t>  It has therefore fallen upon myself to </a:t>
            </a:r>
            <a:r>
              <a:rPr lang="en-GB" dirty="0">
                <a:solidFill>
                  <a:srgbClr val="7030A0"/>
                </a:solidFill>
                <a:latin typeface="CCW Cursive Writing 7" pitchFamily="66" charset="0"/>
                <a:cs typeface="Arial" panose="020B0604020202020204" pitchFamily="34" charset="0"/>
              </a:rPr>
              <a:t>express</a:t>
            </a:r>
            <a:r>
              <a:rPr lang="en-GB" dirty="0">
                <a:latin typeface="CCW Cursive Writing 7" pitchFamily="66" charset="0"/>
                <a:cs typeface="Arial" panose="020B0604020202020204" pitchFamily="34" charset="0"/>
              </a:rPr>
              <a:t> my sheer frustration and exhaustion on the matter and wish to inform you that I believe I am in need of a much earned respite. </a:t>
            </a:r>
          </a:p>
          <a:p>
            <a:endParaRPr lang="en-GB" dirty="0">
              <a:latin typeface="CCW Cursive Writing 7" pitchFamily="66"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Reasons for how crayon feels: </a:t>
            </a:r>
          </a:p>
        </p:txBody>
      </p:sp>
      <p:sp>
        <p:nvSpPr>
          <p:cNvPr id="3" name="Content Placeholder 2"/>
          <p:cNvSpPr>
            <a:spLocks noGrp="1"/>
          </p:cNvSpPr>
          <p:nvPr>
            <p:ph idx="1"/>
          </p:nvPr>
        </p:nvSpPr>
        <p:spPr>
          <a:xfrm>
            <a:off x="1889353" y="2034630"/>
            <a:ext cx="8543925" cy="4627427"/>
          </a:xfrm>
        </p:spPr>
        <p:txBody>
          <a:bodyPr>
            <a:normAutofit fontScale="55000" lnSpcReduction="20000"/>
          </a:bodyPr>
          <a:lstStyle/>
          <a:p>
            <a:pPr>
              <a:buNone/>
            </a:pPr>
            <a:r>
              <a:rPr lang="en-GB" sz="2900" dirty="0">
                <a:solidFill>
                  <a:srgbClr val="7030A0"/>
                </a:solidFill>
                <a:latin typeface="CCW Cursive Writing 7" pitchFamily="66" charset="0"/>
                <a:cs typeface="Arial" panose="020B0604020202020204" pitchFamily="34" charset="0"/>
              </a:rPr>
              <a:t>Furthermore</a:t>
            </a:r>
            <a:r>
              <a:rPr lang="en-GB" sz="2900" dirty="0">
                <a:latin typeface="CCW Cursive Writing 7" pitchFamily="66" charset="0"/>
                <a:cs typeface="Arial" panose="020B0604020202020204" pitchFamily="34" charset="0"/>
              </a:rPr>
              <a:t>, I am concerned that if my wellbeing is not considered I may be forced to resign from working in the crayon box. </a:t>
            </a:r>
            <a:r>
              <a:rPr lang="en-GB" sz="2900" dirty="0">
                <a:solidFill>
                  <a:srgbClr val="FF0000"/>
                </a:solidFill>
                <a:latin typeface="CCW Cursive Writing 7" pitchFamily="66" charset="0"/>
                <a:cs typeface="Arial" panose="020B0604020202020204" pitchFamily="34" charset="0"/>
              </a:rPr>
              <a:t>Stressed, tired, and overworked, I feel I am being unfairly treated. </a:t>
            </a:r>
            <a:r>
              <a:rPr lang="en-GB" sz="2900" dirty="0">
                <a:latin typeface="CCW Cursive Writing 7" pitchFamily="66" charset="0"/>
                <a:cs typeface="Arial" panose="020B0604020202020204" pitchFamily="34" charset="0"/>
              </a:rPr>
              <a:t>I understand that the colour red is an extremely common and popular colour for various objects you create. Therefore I wish to suggest an alternative to your current selection of colours. I understand that Beige and Peach Crayons are desperate to be used more frequently than in the given months.</a:t>
            </a:r>
          </a:p>
          <a:p>
            <a:pPr>
              <a:buNone/>
            </a:pPr>
            <a:endParaRPr lang="en-GB" sz="2900" dirty="0">
              <a:latin typeface="CCW Cursive Writing 7" pitchFamily="66" charset="0"/>
              <a:cs typeface="Arial" panose="020B0604020202020204" pitchFamily="34" charset="0"/>
            </a:endParaRPr>
          </a:p>
          <a:p>
            <a:pPr>
              <a:buNone/>
            </a:pPr>
            <a:r>
              <a:rPr lang="en-GB" sz="2900" dirty="0">
                <a:latin typeface="CCW Cursive Writing 7" pitchFamily="66" charset="0"/>
                <a:cs typeface="Arial" panose="020B0604020202020204" pitchFamily="34" charset="0"/>
              </a:rPr>
              <a:t> </a:t>
            </a:r>
            <a:r>
              <a:rPr lang="en-GB" sz="2900" dirty="0">
                <a:solidFill>
                  <a:srgbClr val="FFC000"/>
                </a:solidFill>
                <a:latin typeface="CCW Cursive Writing 7" pitchFamily="66" charset="0"/>
              </a:rPr>
              <a:t>Sadly, I can no longer continue operating for you, unless you reduce my workload. I believe there are a number of ways to rectify this problem, such as:</a:t>
            </a:r>
            <a:r>
              <a:rPr lang="en-GB" sz="2900" dirty="0">
                <a:solidFill>
                  <a:srgbClr val="FFC000"/>
                </a:solidFill>
                <a:latin typeface="CCW Cursive Writing 7" pitchFamily="66" charset="0"/>
                <a:cs typeface="Arial" panose="020B0604020202020204" pitchFamily="34" charset="0"/>
              </a:rPr>
              <a:t> </a:t>
            </a:r>
            <a:r>
              <a:rPr lang="en-GB" sz="2900" dirty="0">
                <a:latin typeface="CCW Cursive Writing 7" pitchFamily="66" charset="0"/>
                <a:cs typeface="Arial" panose="020B0604020202020204" pitchFamily="34" charset="0"/>
              </a:rPr>
              <a:t>could you consider a Peach fire engine every so often rather than red? </a:t>
            </a:r>
            <a:r>
              <a:rPr lang="en-GB" sz="2900" dirty="0">
                <a:solidFill>
                  <a:srgbClr val="7030A0"/>
                </a:solidFill>
                <a:latin typeface="CCW Cursive Writing 7" pitchFamily="66" charset="0"/>
                <a:cs typeface="Arial" panose="020B0604020202020204" pitchFamily="34" charset="0"/>
              </a:rPr>
              <a:t>In addition, </a:t>
            </a:r>
            <a:r>
              <a:rPr lang="en-GB" sz="2900" dirty="0">
                <a:latin typeface="CCW Cursive Writing 7" pitchFamily="66" charset="0"/>
                <a:cs typeface="Arial" panose="020B0604020202020204" pitchFamily="34" charset="0"/>
              </a:rPr>
              <a:t>I wish to also request an acceptable amount of holiday time off. Currently, you may not be aware of the fact that I have been subject to working not only Christmas days but also Valentines Day. </a:t>
            </a:r>
            <a:r>
              <a:rPr lang="en-GB" sz="2900" dirty="0">
                <a:solidFill>
                  <a:srgbClr val="FF0000"/>
                </a:solidFill>
                <a:latin typeface="CCW Cursive Writing 7" pitchFamily="66" charset="0"/>
                <a:cs typeface="Arial" panose="020B0604020202020204" pitchFamily="34" charset="0"/>
              </a:rPr>
              <a:t>Although I am your favourite colour, I need a well earned rest!</a:t>
            </a:r>
          </a:p>
          <a:p>
            <a:pPr>
              <a:buNone/>
            </a:pPr>
            <a:endParaRPr lang="en-GB" dirty="0">
              <a:latin typeface="CCW Cursive Writing 7" pitchFamily="66"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Conclusion:</a:t>
            </a:r>
          </a:p>
        </p:txBody>
      </p:sp>
      <p:sp>
        <p:nvSpPr>
          <p:cNvPr id="3" name="Content Placeholder 2"/>
          <p:cNvSpPr>
            <a:spLocks noGrp="1"/>
          </p:cNvSpPr>
          <p:nvPr>
            <p:ph idx="1"/>
          </p:nvPr>
        </p:nvSpPr>
        <p:spPr/>
        <p:txBody>
          <a:bodyPr/>
          <a:lstStyle/>
          <a:p>
            <a:pPr marL="0" indent="0">
              <a:buNone/>
            </a:pPr>
            <a:r>
              <a:rPr lang="en-GB" dirty="0">
                <a:solidFill>
                  <a:srgbClr val="7030A0"/>
                </a:solidFill>
                <a:latin typeface="CCW Cursive Writing 7" pitchFamily="66" charset="0"/>
                <a:cs typeface="Arial" panose="020B0604020202020204" pitchFamily="34" charset="0"/>
              </a:rPr>
              <a:t>In conclusion, </a:t>
            </a:r>
            <a:r>
              <a:rPr lang="en-GB" dirty="0">
                <a:latin typeface="CCW Cursive Writing 7" pitchFamily="66" charset="0"/>
                <a:cs typeface="Arial" panose="020B0604020202020204" pitchFamily="34" charset="0"/>
              </a:rPr>
              <a:t>I hope you take my concerns into account and seriously consider changing my workload so I can have a lasting impact on your colouring experiences. I look forward to your reply. </a:t>
            </a:r>
          </a:p>
          <a:p>
            <a:pPr marL="0" indent="0">
              <a:buNone/>
            </a:pPr>
            <a:r>
              <a:rPr lang="en-GB" dirty="0">
                <a:latin typeface="CCW Cursive Writing 7" pitchFamily="66" charset="0"/>
                <a:cs typeface="Arial" panose="020B0604020202020204" pitchFamily="34" charset="0"/>
              </a:rPr>
              <a:t>Yours sincerely, </a:t>
            </a:r>
          </a:p>
          <a:p>
            <a:pPr marL="0" indent="0">
              <a:buNone/>
            </a:pPr>
            <a:r>
              <a:rPr lang="en-GB" dirty="0">
                <a:latin typeface="CCW Cursive Writing 7" pitchFamily="66" charset="0"/>
                <a:cs typeface="Arial" panose="020B0604020202020204" pitchFamily="34" charset="0"/>
              </a:rPr>
              <a:t>Red Crayon. </a:t>
            </a:r>
          </a:p>
          <a:p>
            <a:endParaRPr lang="en-GB" dirty="0">
              <a:latin typeface="CCW Cursive Writing 7" pitchFamily="66"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1267" y="351643"/>
            <a:ext cx="5309833" cy="45294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96793" y="4982234"/>
            <a:ext cx="7138780" cy="769441"/>
          </a:xfrm>
          <a:prstGeom prst="rect">
            <a:avLst/>
          </a:prstGeom>
          <a:noFill/>
        </p:spPr>
        <p:txBody>
          <a:bodyPr wrap="square" rtlCol="0">
            <a:spAutoFit/>
          </a:bodyPr>
          <a:lstStyle/>
          <a:p>
            <a:pPr algn="ctr"/>
            <a:r>
              <a:rPr lang="en-GB" sz="4400" dirty="0"/>
              <a:t>Magpie time!</a:t>
            </a:r>
          </a:p>
        </p:txBody>
      </p:sp>
    </p:spTree>
    <p:extLst>
      <p:ext uri="{BB962C8B-B14F-4D97-AF65-F5344CB8AC3E}">
        <p14:creationId xmlns:p14="http://schemas.microsoft.com/office/powerpoint/2010/main" val="10427593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148F6-127D-479A-A5C8-24325C7E3D56}"/>
              </a:ext>
            </a:extLst>
          </p:cNvPr>
          <p:cNvSpPr>
            <a:spLocks noGrp="1"/>
          </p:cNvSpPr>
          <p:nvPr>
            <p:ph type="title"/>
          </p:nvPr>
        </p:nvSpPr>
        <p:spPr/>
        <p:txBody>
          <a:bodyPr>
            <a:normAutofit fontScale="90000"/>
          </a:bodyPr>
          <a:lstStyle/>
          <a:p>
            <a:r>
              <a:rPr lang="en-GB" dirty="0"/>
              <a:t>Slide 58- 61 are SEN resources. </a:t>
            </a:r>
            <a:br>
              <a:rPr lang="en-GB" dirty="0"/>
            </a:br>
            <a:r>
              <a:rPr lang="en-GB" dirty="0"/>
              <a:t>Print A5 and stick in books. Children create their own sentences. </a:t>
            </a:r>
          </a:p>
        </p:txBody>
      </p:sp>
      <p:sp>
        <p:nvSpPr>
          <p:cNvPr id="3" name="Content Placeholder 2">
            <a:extLst>
              <a:ext uri="{FF2B5EF4-FFF2-40B4-BE49-F238E27FC236}">
                <a16:creationId xmlns:a16="http://schemas.microsoft.com/office/drawing/2014/main" id="{F4CBB275-574E-4E90-B729-4071CF7BEB4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88285544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777" y="133986"/>
            <a:ext cx="8972328" cy="830997"/>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latin typeface="CCW Cursive Writing 7" pitchFamily="66" charset="0"/>
              </a:rPr>
              <a:t>Start with a verb…</a:t>
            </a:r>
          </a:p>
        </p:txBody>
      </p:sp>
      <p:sp>
        <p:nvSpPr>
          <p:cNvPr id="3" name="TextBox 2"/>
          <p:cNvSpPr txBox="1"/>
          <p:nvPr/>
        </p:nvSpPr>
        <p:spPr>
          <a:xfrm>
            <a:off x="1938271" y="2369714"/>
            <a:ext cx="8894472" cy="2123658"/>
          </a:xfrm>
          <a:prstGeom prst="rect">
            <a:avLst/>
          </a:prstGeom>
          <a:noFill/>
        </p:spPr>
        <p:txBody>
          <a:bodyPr wrap="square" rtlCol="0">
            <a:spAutoFit/>
          </a:bodyPr>
          <a:lstStyle/>
          <a:p>
            <a:r>
              <a:rPr lang="en-GB" sz="4400" dirty="0">
                <a:solidFill>
                  <a:srgbClr val="FF0000"/>
                </a:solidFill>
                <a:latin typeface="CCW Cursive Writing 7" pitchFamily="66" charset="0"/>
              </a:rPr>
              <a:t>____________</a:t>
            </a:r>
            <a:r>
              <a:rPr lang="en-GB" sz="4400" dirty="0" err="1">
                <a:solidFill>
                  <a:srgbClr val="FF0000"/>
                </a:solidFill>
                <a:latin typeface="CCW Cursive Writing 7" pitchFamily="66" charset="0"/>
              </a:rPr>
              <a:t>ing</a:t>
            </a:r>
            <a:r>
              <a:rPr lang="en-GB" sz="4400" dirty="0">
                <a:latin typeface="CCW Cursive Writing 7" pitchFamily="66" charset="0"/>
              </a:rPr>
              <a:t> about my workload</a:t>
            </a:r>
            <a:r>
              <a:rPr lang="en-GB" sz="4400" dirty="0">
                <a:solidFill>
                  <a:srgbClr val="FF0000"/>
                </a:solidFill>
                <a:latin typeface="CCW Cursive Writing 7" pitchFamily="66" charset="0"/>
              </a:rPr>
              <a:t>,</a:t>
            </a:r>
            <a:r>
              <a:rPr lang="en-GB" sz="4400" dirty="0">
                <a:latin typeface="CCW Cursive Writing 7" pitchFamily="66" charset="0"/>
              </a:rPr>
              <a:t> I feel ____________________________.</a:t>
            </a:r>
          </a:p>
        </p:txBody>
      </p:sp>
    </p:spTree>
    <p:extLst>
      <p:ext uri="{BB962C8B-B14F-4D97-AF65-F5344CB8AC3E}">
        <p14:creationId xmlns:p14="http://schemas.microsoft.com/office/powerpoint/2010/main" val="218091089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1396" y="133985"/>
            <a:ext cx="9381093"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938271" y="2369713"/>
            <a:ext cx="8894472" cy="3046988"/>
          </a:xfrm>
          <a:prstGeom prst="rect">
            <a:avLst/>
          </a:prstGeom>
          <a:noFill/>
        </p:spPr>
        <p:txBody>
          <a:bodyPr wrap="square" rtlCol="0">
            <a:spAutoFit/>
          </a:bodyPr>
          <a:lstStyle/>
          <a:p>
            <a:r>
              <a:rPr lang="en-GB" sz="4800" dirty="0">
                <a:solidFill>
                  <a:srgbClr val="FF0000"/>
                </a:solidFill>
                <a:latin typeface="CCW Cursive Writing 7" pitchFamily="66" charset="0"/>
              </a:rPr>
              <a:t>Miserably, </a:t>
            </a:r>
            <a:r>
              <a:rPr lang="en-GB" sz="4800" dirty="0">
                <a:latin typeface="CCW Cursive Writing 7" pitchFamily="66" charset="0"/>
              </a:rPr>
              <a:t>I watch while you use yellow crayon to colour the sun.</a:t>
            </a:r>
          </a:p>
        </p:txBody>
      </p:sp>
    </p:spTree>
    <p:extLst>
      <p:ext uri="{BB962C8B-B14F-4D97-AF65-F5344CB8AC3E}">
        <p14:creationId xmlns:p14="http://schemas.microsoft.com/office/powerpoint/2010/main" val="20962179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1396" y="133985"/>
            <a:ext cx="9381093"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540912" y="2369713"/>
            <a:ext cx="10998557" cy="1938992"/>
          </a:xfrm>
          <a:prstGeom prst="rect">
            <a:avLst/>
          </a:prstGeom>
          <a:noFill/>
        </p:spPr>
        <p:txBody>
          <a:bodyPr wrap="square" rtlCol="0">
            <a:spAutoFit/>
          </a:bodyPr>
          <a:lstStyle/>
          <a:p>
            <a:r>
              <a:rPr lang="en-GB" sz="4000" dirty="0">
                <a:solidFill>
                  <a:srgbClr val="FF0000"/>
                </a:solidFill>
                <a:latin typeface="CCW Cursive Writing 7" pitchFamily="66" charset="0"/>
              </a:rPr>
              <a:t>__________________</a:t>
            </a:r>
            <a:r>
              <a:rPr lang="en-GB" sz="4000" dirty="0" err="1">
                <a:solidFill>
                  <a:srgbClr val="FF0000"/>
                </a:solidFill>
                <a:latin typeface="CCW Cursive Writing 7" pitchFamily="66" charset="0"/>
              </a:rPr>
              <a:t>ly</a:t>
            </a:r>
            <a:r>
              <a:rPr lang="en-GB" sz="4000" dirty="0">
                <a:solidFill>
                  <a:srgbClr val="FF0000"/>
                </a:solidFill>
                <a:latin typeface="CCW Cursive Writing 7" pitchFamily="66" charset="0"/>
              </a:rPr>
              <a:t>, </a:t>
            </a:r>
            <a:r>
              <a:rPr lang="en-GB" sz="4000" dirty="0">
                <a:latin typeface="CCW Cursive Writing 7" pitchFamily="66" charset="0"/>
              </a:rPr>
              <a:t>I watch while you use yellow crayon to colour the sun.</a:t>
            </a:r>
          </a:p>
        </p:txBody>
      </p:sp>
      <p:sp>
        <p:nvSpPr>
          <p:cNvPr id="4" name="Rectangle 3">
            <a:extLst>
              <a:ext uri="{FF2B5EF4-FFF2-40B4-BE49-F238E27FC236}">
                <a16:creationId xmlns:a16="http://schemas.microsoft.com/office/drawing/2014/main" id="{AA582788-B50E-4A6C-A482-8F31D5406200}"/>
              </a:ext>
            </a:extLst>
          </p:cNvPr>
          <p:cNvSpPr/>
          <p:nvPr/>
        </p:nvSpPr>
        <p:spPr>
          <a:xfrm>
            <a:off x="2642971" y="5934670"/>
            <a:ext cx="6906058" cy="923330"/>
          </a:xfrm>
          <a:prstGeom prst="rect">
            <a:avLst/>
          </a:prstGeom>
          <a:noFill/>
        </p:spPr>
        <p:txBody>
          <a:bodyPr wrap="none" lIns="91440" tIns="45720" rIns="91440" bIns="45720">
            <a:spAutoFit/>
          </a:bodyPr>
          <a:lstStyle/>
          <a:p>
            <a:pPr algn="ctr"/>
            <a:r>
              <a:rPr lang="en-US" sz="5400" b="0" cap="none" spc="0" dirty="0">
                <a:ln w="0"/>
                <a:solidFill>
                  <a:srgbClr val="FF0000"/>
                </a:solidFill>
                <a:effectLst>
                  <a:outerShdw blurRad="38100" dist="19050" dir="2700000" algn="tl" rotWithShape="0">
                    <a:schemeClr val="dk1">
                      <a:alpha val="40000"/>
                    </a:schemeClr>
                  </a:outerShdw>
                </a:effectLst>
                <a:latin typeface="CCW Cursive Writing 7" panose="03050602040000000000" pitchFamily="66" charset="0"/>
              </a:rPr>
              <a:t>Over to you…</a:t>
            </a:r>
          </a:p>
        </p:txBody>
      </p:sp>
    </p:spTree>
    <p:extLst>
      <p:ext uri="{BB962C8B-B14F-4D97-AF65-F5344CB8AC3E}">
        <p14:creationId xmlns:p14="http://schemas.microsoft.com/office/powerpoint/2010/main" val="13560215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4542" y="133985"/>
            <a:ext cx="9874818" cy="1200329"/>
          </a:xfrm>
          <a:prstGeom prst="rect">
            <a:avLst/>
          </a:prstGeom>
          <a:noFill/>
        </p:spPr>
        <p:txBody>
          <a:bodyPr wrap="none" lIns="91440" tIns="45720" rIns="91440" bIns="45720">
            <a:spAutoFit/>
          </a:bodyPr>
          <a:lstStyle/>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600" b="1" dirty="0">
                <a:ln w="22225">
                  <a:solidFill>
                    <a:schemeClr val="accent2"/>
                  </a:solidFill>
                  <a:prstDash val="solid"/>
                </a:ln>
                <a:solidFill>
                  <a:schemeClr val="accent2">
                    <a:lumMod val="40000"/>
                    <a:lumOff val="60000"/>
                  </a:schemeClr>
                </a:solidFill>
                <a:latin typeface="CCW Cursive Writing 7" pitchFamily="66" charset="0"/>
              </a:rPr>
              <a:t>coordinating conjunction…</a:t>
            </a:r>
          </a:p>
        </p:txBody>
      </p:sp>
      <p:sp>
        <p:nvSpPr>
          <p:cNvPr id="3" name="TextBox 2"/>
          <p:cNvSpPr txBox="1"/>
          <p:nvPr/>
        </p:nvSpPr>
        <p:spPr>
          <a:xfrm>
            <a:off x="1938271" y="2369714"/>
            <a:ext cx="8894472" cy="2800767"/>
          </a:xfrm>
          <a:prstGeom prst="rect">
            <a:avLst/>
          </a:prstGeom>
          <a:noFill/>
        </p:spPr>
        <p:txBody>
          <a:bodyPr wrap="square" rtlCol="0">
            <a:spAutoFit/>
          </a:bodyPr>
          <a:lstStyle/>
          <a:p>
            <a:r>
              <a:rPr lang="en-GB" sz="4400" dirty="0">
                <a:solidFill>
                  <a:srgbClr val="FF0000"/>
                </a:solidFill>
                <a:latin typeface="CCW Cursive Writing 7" pitchFamily="66" charset="0"/>
              </a:rPr>
              <a:t>If </a:t>
            </a:r>
            <a:r>
              <a:rPr lang="en-GB" sz="4400" dirty="0">
                <a:latin typeface="CCW Cursive Writing 7" pitchFamily="66" charset="0"/>
              </a:rPr>
              <a:t>you used me more often</a:t>
            </a:r>
            <a:r>
              <a:rPr lang="en-GB" sz="4400" dirty="0">
                <a:solidFill>
                  <a:srgbClr val="FF0000"/>
                </a:solidFill>
                <a:latin typeface="CCW Cursive Writing 7" pitchFamily="66" charset="0"/>
              </a:rPr>
              <a:t>,</a:t>
            </a:r>
            <a:r>
              <a:rPr lang="en-GB" sz="4400" dirty="0">
                <a:latin typeface="CCW Cursive Writing 7" pitchFamily="66" charset="0"/>
              </a:rPr>
              <a:t> it would make me happier.</a:t>
            </a:r>
          </a:p>
        </p:txBody>
      </p:sp>
      <p:sp>
        <p:nvSpPr>
          <p:cNvPr id="4" name="Text Box 1"/>
          <p:cNvSpPr txBox="1"/>
          <p:nvPr/>
        </p:nvSpPr>
        <p:spPr>
          <a:xfrm>
            <a:off x="8379124" y="4584694"/>
            <a:ext cx="2840236" cy="585787"/>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800" dirty="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4950" y="5315297"/>
            <a:ext cx="1450530" cy="1294457"/>
          </a:xfrm>
          <a:prstGeom prst="rect">
            <a:avLst/>
          </a:prstGeom>
          <a:noFill/>
          <a:ln>
            <a:noFill/>
          </a:ln>
        </p:spPr>
      </p:pic>
    </p:spTree>
    <p:extLst>
      <p:ext uri="{BB962C8B-B14F-4D97-AF65-F5344CB8AC3E}">
        <p14:creationId xmlns:p14="http://schemas.microsoft.com/office/powerpoint/2010/main" val="21176916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89353" y="1397093"/>
            <a:ext cx="8543925" cy="1325563"/>
          </a:xfrm>
        </p:spPr>
        <p:txBody>
          <a:bodyPr>
            <a:noAutofit/>
          </a:bodyPr>
          <a:lstStyle/>
          <a:p>
            <a:r>
              <a:rPr lang="en-GB" sz="2800" u="sng" dirty="0">
                <a:latin typeface="CCW Cursive Writing 7" pitchFamily="66" charset="0"/>
              </a:rPr>
              <a:t>Thursday 17</a:t>
            </a:r>
            <a:r>
              <a:rPr lang="en-GB" sz="2800" u="sng" baseline="30000" dirty="0">
                <a:latin typeface="CCW Cursive Writing 7" pitchFamily="66" charset="0"/>
              </a:rPr>
              <a:t>th</a:t>
            </a:r>
            <a:r>
              <a:rPr lang="en-GB" sz="2800" u="sng" dirty="0">
                <a:latin typeface="CCW Cursive Writing 7" pitchFamily="66" charset="0"/>
              </a:rPr>
              <a:t> September </a:t>
            </a:r>
            <a:br>
              <a:rPr lang="en-GB" sz="36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r>
              <a:rPr lang="en-GB" sz="2800" u="sng" dirty="0">
                <a:latin typeface="CCW Cursive Writing 7" pitchFamily="66" charset="0"/>
              </a:rPr>
              <a:t>L.O: To use apostrophes for contraction correctly  </a:t>
            </a:r>
          </a:p>
        </p:txBody>
      </p:sp>
    </p:spTree>
    <p:extLst>
      <p:ext uri="{BB962C8B-B14F-4D97-AF65-F5344CB8AC3E}">
        <p14:creationId xmlns:p14="http://schemas.microsoft.com/office/powerpoint/2010/main" val="5734293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normAutofit/>
          </a:bodyPr>
          <a:lstStyle/>
          <a:p>
            <a:pPr eaLnBrk="1" hangingPunct="1">
              <a:defRPr/>
            </a:pPr>
            <a:r>
              <a:rPr lang="en-GB" altLang="en-US" sz="3200" dirty="0">
                <a:latin typeface="CCW Cursive Writing 7" panose="03050602040000000000" pitchFamily="66" charset="0"/>
              </a:rPr>
              <a:t>Apostrophes can be used to show missing letters. </a:t>
            </a:r>
          </a:p>
        </p:txBody>
      </p:sp>
      <p:sp>
        <p:nvSpPr>
          <p:cNvPr id="6147" name="Rectangle 3"/>
          <p:cNvSpPr>
            <a:spLocks noGrp="1" noRot="1" noChangeArrowheads="1"/>
          </p:cNvSpPr>
          <p:nvPr>
            <p:ph type="body" idx="1"/>
          </p:nvPr>
        </p:nvSpPr>
        <p:spPr/>
        <p:txBody>
          <a:bodyPr>
            <a:normAutofit/>
          </a:bodyPr>
          <a:lstStyle/>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I can not come to the party.</a:t>
            </a: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I can’t come to the party.</a:t>
            </a: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i="1" dirty="0">
                <a:latin typeface="CCW Cursive Writing 7" panose="03050602040000000000" pitchFamily="66" charset="0"/>
              </a:rPr>
              <a:t>Can not</a:t>
            </a:r>
            <a:r>
              <a:rPr lang="en-GB" altLang="en-US" sz="2000" dirty="0">
                <a:latin typeface="CCW Cursive Writing 7" panose="03050602040000000000" pitchFamily="66" charset="0"/>
              </a:rPr>
              <a:t> becomes </a:t>
            </a:r>
            <a:r>
              <a:rPr lang="en-GB" altLang="en-US" sz="2000" b="1" i="1" dirty="0">
                <a:latin typeface="CCW Cursive Writing 7" panose="03050602040000000000" pitchFamily="66" charset="0"/>
              </a:rPr>
              <a:t>can’t.</a:t>
            </a:r>
          </a:p>
          <a:p>
            <a:pPr eaLnBrk="1" hangingPunct="1">
              <a:lnSpc>
                <a:spcPct val="90000"/>
              </a:lnSpc>
              <a:buFont typeface="Wingdings" panose="05000000000000000000" pitchFamily="2" charset="2"/>
              <a:buNone/>
              <a:defRPr/>
            </a:pPr>
            <a:endParaRPr lang="en-GB" altLang="en-US" sz="2000" b="1" i="1" dirty="0">
              <a:latin typeface="CCW Cursive Writing 7" panose="03050602040000000000" pitchFamily="66" charset="0"/>
            </a:endParaRPr>
          </a:p>
          <a:p>
            <a:pPr eaLnBrk="1" hangingPunct="1">
              <a:lnSpc>
                <a:spcPct val="90000"/>
              </a:lnSpc>
              <a:buFont typeface="Wingdings" panose="05000000000000000000" pitchFamily="2" charset="2"/>
              <a:buNone/>
              <a:defRPr/>
            </a:pPr>
            <a:endParaRPr lang="en-GB" altLang="en-US" sz="2000" b="1" i="1" dirty="0">
              <a:latin typeface="CCW Cursive Writing 7" panose="03050602040000000000" pitchFamily="66" charset="0"/>
            </a:endParaRPr>
          </a:p>
          <a:p>
            <a:pPr eaLnBrk="1" hangingPunct="1">
              <a:lnSpc>
                <a:spcPct val="90000"/>
              </a:lnSpc>
              <a:buFont typeface="Wingdings" panose="05000000000000000000" pitchFamily="2" charset="2"/>
              <a:buNone/>
              <a:defRPr/>
            </a:pPr>
            <a:endParaRPr lang="en-GB" altLang="en-US" sz="2000" dirty="0">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sz="2000" dirty="0">
                <a:latin typeface="CCW Cursive Writing 7" panose="03050602040000000000" pitchFamily="66" charset="0"/>
              </a:rPr>
              <a:t>The apostrophe shows that there are letters missing. </a:t>
            </a:r>
            <a:r>
              <a:rPr lang="en-GB" altLang="en-US" sz="2000" u="sng" dirty="0">
                <a:latin typeface="CCW Cursive Writing 7" panose="03050602040000000000" pitchFamily="66" charset="0"/>
              </a:rPr>
              <a:t>It goes where the missing letter is supposed to go. </a:t>
            </a:r>
          </a:p>
        </p:txBody>
      </p:sp>
      <p:sp>
        <p:nvSpPr>
          <p:cNvPr id="2" name="Rectangle 1"/>
          <p:cNvSpPr/>
          <p:nvPr/>
        </p:nvSpPr>
        <p:spPr>
          <a:xfrm>
            <a:off x="7763259" y="1318840"/>
            <a:ext cx="4069587" cy="3539430"/>
          </a:xfrm>
          <a:prstGeom prst="rect">
            <a:avLst/>
          </a:prstGeom>
          <a:noFill/>
        </p:spPr>
        <p:txBody>
          <a:bodyPr wrap="square" lIns="91440" tIns="45720" rIns="91440" bIns="45720">
            <a:spAutoFit/>
          </a:bodyPr>
          <a:lstStyle/>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When you use an apostrophe, you ‘OMIT’ </a:t>
            </a:r>
          </a:p>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(replace) a letter so it is called:</a:t>
            </a:r>
          </a:p>
          <a:p>
            <a:pPr algn="ctr"/>
            <a:r>
              <a:rPr lang="en-US" sz="280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latin typeface="CCW Cursive Writing 7" panose="03050602040000000000" pitchFamily="66" charset="0"/>
              </a:rPr>
              <a:t>Omission. </a:t>
            </a:r>
          </a:p>
        </p:txBody>
      </p:sp>
    </p:spTree>
    <p:extLst>
      <p:ext uri="{BB962C8B-B14F-4D97-AF65-F5344CB8AC3E}">
        <p14:creationId xmlns:p14="http://schemas.microsoft.com/office/powerpoint/2010/main" val="23446847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0" end="0"/>
                                            </p:txEl>
                                          </p:spTgt>
                                        </p:tgtEl>
                                        <p:attrNameLst>
                                          <p:attrName>style.visibility</p:attrName>
                                        </p:attrNameLst>
                                      </p:cBhvr>
                                      <p:to>
                                        <p:strVal val="visible"/>
                                      </p:to>
                                    </p:set>
                                    <p:animEffect transition="in" filter="fade">
                                      <p:cBhvr>
                                        <p:cTn id="12" dur="2000"/>
                                        <p:tgtEl>
                                          <p:spTgt spid="61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fade">
                                      <p:cBhvr>
                                        <p:cTn id="17" dur="2000"/>
                                        <p:tgtEl>
                                          <p:spTgt spid="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147">
                                            <p:txEl>
                                              <p:pRg st="4" end="4"/>
                                            </p:txEl>
                                          </p:spTgt>
                                        </p:tgtEl>
                                        <p:attrNameLst>
                                          <p:attrName>style.visibility</p:attrName>
                                        </p:attrNameLst>
                                      </p:cBhvr>
                                      <p:to>
                                        <p:strVal val="visible"/>
                                      </p:to>
                                    </p:set>
                                    <p:animEffect transition="in" filter="fade">
                                      <p:cBhvr>
                                        <p:cTn id="22" dur="2000"/>
                                        <p:tgtEl>
                                          <p:spTgt spid="6147">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147">
                                            <p:txEl>
                                              <p:pRg st="8" end="8"/>
                                            </p:txEl>
                                          </p:spTgt>
                                        </p:tgtEl>
                                        <p:attrNameLst>
                                          <p:attrName>style.visibility</p:attrName>
                                        </p:attrNameLst>
                                      </p:cBhvr>
                                      <p:to>
                                        <p:strVal val="visible"/>
                                      </p:to>
                                    </p:set>
                                    <p:animEffect transition="in" filter="fade">
                                      <p:cBhvr>
                                        <p:cTn id="27" dur="2000"/>
                                        <p:tgtEl>
                                          <p:spTgt spid="6147">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0" end="0"/>
                                            </p:txEl>
                                          </p:spTgt>
                                        </p:tgtEl>
                                        <p:attrNameLst>
                                          <p:attrName>style.visibility</p:attrName>
                                        </p:attrNameLst>
                                      </p:cBhvr>
                                      <p:to>
                                        <p:strVal val="visible"/>
                                      </p:to>
                                    </p:set>
                                    <p:animEffect transition="in" filter="fade">
                                      <p:cBhvr>
                                        <p:cTn id="32" dur="500"/>
                                        <p:tgtEl>
                                          <p:spTgt spid="2">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2">
                                            <p:txEl>
                                              <p:pRg st="1" end="1"/>
                                            </p:txEl>
                                          </p:spTgt>
                                        </p:tgtEl>
                                        <p:attrNameLst>
                                          <p:attrName>style.visibility</p:attrName>
                                        </p:attrNameLst>
                                      </p:cBhvr>
                                      <p:to>
                                        <p:strVal val="visible"/>
                                      </p:to>
                                    </p:set>
                                    <p:animEffect transition="in" filter="fade">
                                      <p:cBhvr>
                                        <p:cTn id="35" dur="500"/>
                                        <p:tgtEl>
                                          <p:spTgt spid="2">
                                            <p:txEl>
                                              <p:pRg st="1" end="1"/>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Effect transition="in" filter="fade">
                                      <p:cBhvr>
                                        <p:cTn id="38"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p:txBody>
          <a:bodyPr>
            <a:normAutofit/>
          </a:bodyPr>
          <a:lstStyle/>
          <a:p>
            <a:pPr algn="ctr" eaLnBrk="1" hangingPunct="1">
              <a:defRPr/>
            </a:pPr>
            <a:r>
              <a:rPr lang="en-GB" altLang="en-US" sz="4000" dirty="0">
                <a:solidFill>
                  <a:srgbClr val="00B0F0"/>
                </a:solidFill>
                <a:latin typeface="Jarman" pitchFamily="2" charset="0"/>
              </a:rPr>
              <a:t>More examples of apostrophes for contraction/omission. </a:t>
            </a:r>
          </a:p>
        </p:txBody>
      </p:sp>
      <p:sp>
        <p:nvSpPr>
          <p:cNvPr id="11267" name="Rectangle 3"/>
          <p:cNvSpPr>
            <a:spLocks noGrp="1" noRot="1" noChangeArrowheads="1"/>
          </p:cNvSpPr>
          <p:nvPr>
            <p:ph type="body" idx="1"/>
          </p:nvPr>
        </p:nvSpPr>
        <p:spPr/>
        <p:txBody>
          <a:bodyPr>
            <a:normAutofit fontScale="92500" lnSpcReduction="10000"/>
          </a:bodyPr>
          <a:lstStyle/>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Jack would not play with his baby brother.</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Jack </a:t>
            </a:r>
            <a:r>
              <a:rPr lang="en-GB" altLang="en-US" b="1" i="1" dirty="0">
                <a:solidFill>
                  <a:srgbClr val="7030A0"/>
                </a:solidFill>
                <a:latin typeface="CCW Cursive Writing 7" panose="03050602040000000000" pitchFamily="66" charset="0"/>
              </a:rPr>
              <a:t>wouldn’t </a:t>
            </a:r>
            <a:r>
              <a:rPr lang="en-GB" altLang="en-US" dirty="0">
                <a:solidFill>
                  <a:srgbClr val="7030A0"/>
                </a:solidFill>
                <a:latin typeface="CCW Cursive Writing 7" panose="03050602040000000000" pitchFamily="66" charset="0"/>
              </a:rPr>
              <a:t>play with his baby brother.</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Claire did not want to eat the unhealthy chocolate cake.</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Claire </a:t>
            </a:r>
            <a:r>
              <a:rPr lang="en-GB" altLang="en-US" b="1" i="1" dirty="0">
                <a:solidFill>
                  <a:srgbClr val="7030A0"/>
                </a:solidFill>
                <a:latin typeface="CCW Cursive Writing 7" panose="03050602040000000000" pitchFamily="66" charset="0"/>
              </a:rPr>
              <a:t>didn’t </a:t>
            </a:r>
            <a:r>
              <a:rPr lang="en-GB" altLang="en-US" dirty="0">
                <a:solidFill>
                  <a:srgbClr val="7030A0"/>
                </a:solidFill>
                <a:latin typeface="CCW Cursive Writing 7" panose="03050602040000000000" pitchFamily="66" charset="0"/>
              </a:rPr>
              <a:t>want to eat the unhealthy chocolate cake.</a:t>
            </a:r>
          </a:p>
          <a:p>
            <a:pPr eaLnBrk="1" hangingPunct="1">
              <a:lnSpc>
                <a:spcPct val="90000"/>
              </a:lnSpc>
              <a:buFont typeface="Wingdings" panose="05000000000000000000" pitchFamily="2" charset="2"/>
              <a:buNone/>
              <a:defRPr/>
            </a:pPr>
            <a:endParaRPr lang="en-GB" altLang="en-US" dirty="0">
              <a:latin typeface="CCW Cursive Writing 7" panose="03050602040000000000" pitchFamily="66" charset="0"/>
            </a:endParaRPr>
          </a:p>
        </p:txBody>
      </p:sp>
    </p:spTree>
    <p:extLst>
      <p:ext uri="{BB962C8B-B14F-4D97-AF65-F5344CB8AC3E}">
        <p14:creationId xmlns:p14="http://schemas.microsoft.com/office/powerpoint/2010/main" val="63843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20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fade">
                                      <p:cBhvr>
                                        <p:cTn id="12" dur="2000"/>
                                        <p:tgtEl>
                                          <p:spTgt spid="1126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267">
                                            <p:txEl>
                                              <p:pRg st="2" end="2"/>
                                            </p:txEl>
                                          </p:spTgt>
                                        </p:tgtEl>
                                        <p:attrNameLst>
                                          <p:attrName>style.visibility</p:attrName>
                                        </p:attrNameLst>
                                      </p:cBhvr>
                                      <p:to>
                                        <p:strVal val="visible"/>
                                      </p:to>
                                    </p:set>
                                    <p:animEffect transition="in" filter="fade">
                                      <p:cBhvr>
                                        <p:cTn id="17" dur="2000"/>
                                        <p:tgtEl>
                                          <p:spTgt spid="1126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267">
                                            <p:txEl>
                                              <p:pRg st="4" end="4"/>
                                            </p:txEl>
                                          </p:spTgt>
                                        </p:tgtEl>
                                        <p:attrNameLst>
                                          <p:attrName>style.visibility</p:attrName>
                                        </p:attrNameLst>
                                      </p:cBhvr>
                                      <p:to>
                                        <p:strVal val="visible"/>
                                      </p:to>
                                    </p:set>
                                    <p:animEffect transition="in" filter="fade">
                                      <p:cBhvr>
                                        <p:cTn id="22" dur="2000"/>
                                        <p:tgtEl>
                                          <p:spTgt spid="11267">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267">
                                            <p:txEl>
                                              <p:pRg st="6" end="6"/>
                                            </p:txEl>
                                          </p:spTgt>
                                        </p:tgtEl>
                                        <p:attrNameLst>
                                          <p:attrName>style.visibility</p:attrName>
                                        </p:attrNameLst>
                                      </p:cBhvr>
                                      <p:to>
                                        <p:strVal val="visible"/>
                                      </p:to>
                                    </p:set>
                                    <p:animEffect transition="in" filter="fade">
                                      <p:cBhvr>
                                        <p:cTn id="27" dur="2000"/>
                                        <p:tgtEl>
                                          <p:spTgt spid="1126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p:txBody>
          <a:bodyPr>
            <a:normAutofit fontScale="90000"/>
          </a:bodyPr>
          <a:lstStyle/>
          <a:p>
            <a:pPr algn="ctr" eaLnBrk="1" hangingPunct="1">
              <a:defRPr/>
            </a:pPr>
            <a:r>
              <a:rPr lang="en-GB" altLang="en-US" sz="4000" dirty="0">
                <a:solidFill>
                  <a:srgbClr val="7030A0"/>
                </a:solidFill>
                <a:latin typeface="CCW Cursive Writing 7" panose="03050602040000000000" pitchFamily="66" charset="0"/>
              </a:rPr>
              <a:t>What do these words become when you shorten them?</a:t>
            </a:r>
          </a:p>
        </p:txBody>
      </p:sp>
      <p:sp>
        <p:nvSpPr>
          <p:cNvPr id="12291" name="Rectangle 3"/>
          <p:cNvSpPr>
            <a:spLocks noGrp="1" noRot="1" noChangeArrowheads="1"/>
          </p:cNvSpPr>
          <p:nvPr>
            <p:ph type="body" sz="half" idx="1"/>
          </p:nvPr>
        </p:nvSpPr>
        <p:spPr>
          <a:xfrm>
            <a:off x="2626324" y="1676408"/>
            <a:ext cx="3407767" cy="4422775"/>
          </a:xfrm>
        </p:spPr>
        <p:txBody>
          <a:bodyPr>
            <a:normAutofit lnSpcReduction="10000"/>
          </a:bodyPr>
          <a:lstStyle/>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have not </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they will  </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shall not </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I have</a:t>
            </a:r>
          </a:p>
          <a:p>
            <a:pPr eaLnBrk="1" hangingPunct="1">
              <a:lnSpc>
                <a:spcPct val="90000"/>
              </a:lnSpc>
              <a:buFont typeface="Wingdings" panose="05000000000000000000" pitchFamily="2" charset="2"/>
              <a:buNone/>
              <a:defRPr/>
            </a:pPr>
            <a:endParaRPr lang="en-GB" altLang="en-US" dirty="0">
              <a:solidFill>
                <a:srgbClr val="FF000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FF0000"/>
                </a:solidFill>
                <a:latin typeface="CCW Cursive Writing 7" panose="03050602040000000000" pitchFamily="66" charset="0"/>
              </a:rPr>
              <a:t>you are </a:t>
            </a:r>
          </a:p>
        </p:txBody>
      </p:sp>
      <p:sp>
        <p:nvSpPr>
          <p:cNvPr id="12292" name="Rectangle 4"/>
          <p:cNvSpPr>
            <a:spLocks noGrp="1" noRot="1" noChangeArrowheads="1"/>
          </p:cNvSpPr>
          <p:nvPr>
            <p:ph type="body" sz="half" idx="2"/>
          </p:nvPr>
        </p:nvSpPr>
        <p:spPr>
          <a:xfrm>
            <a:off x="6157917" y="1676408"/>
            <a:ext cx="3407767" cy="4422775"/>
          </a:xfrm>
        </p:spPr>
        <p:txBody>
          <a:bodyPr>
            <a:normAutofit lnSpcReduction="10000"/>
          </a:bodyPr>
          <a:lstStyle/>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haven’t</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they’ll</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shan’t</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I’ve</a:t>
            </a:r>
          </a:p>
          <a:p>
            <a:pPr eaLnBrk="1" hangingPunct="1">
              <a:lnSpc>
                <a:spcPct val="90000"/>
              </a:lnSpc>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lnSpc>
                <a:spcPct val="90000"/>
              </a:lnSpc>
              <a:buFont typeface="Wingdings" panose="05000000000000000000" pitchFamily="2" charset="2"/>
              <a:buNone/>
              <a:defRPr/>
            </a:pPr>
            <a:r>
              <a:rPr lang="en-GB" altLang="en-US" dirty="0">
                <a:solidFill>
                  <a:srgbClr val="7030A0"/>
                </a:solidFill>
                <a:latin typeface="CCW Cursive Writing 7" panose="03050602040000000000" pitchFamily="66" charset="0"/>
              </a:rPr>
              <a:t>you’re</a:t>
            </a:r>
          </a:p>
        </p:txBody>
      </p:sp>
    </p:spTree>
    <p:extLst>
      <p:ext uri="{BB962C8B-B14F-4D97-AF65-F5344CB8AC3E}">
        <p14:creationId xmlns:p14="http://schemas.microsoft.com/office/powerpoint/2010/main" val="13069023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2000"/>
                                        <p:tgtEl>
                                          <p:spTgt spid="122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Effect transition="in" filter="fade">
                                      <p:cBhvr>
                                        <p:cTn id="12" dur="2000"/>
                                        <p:tgtEl>
                                          <p:spTgt spid="122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291">
                                            <p:txEl>
                                              <p:pRg st="2" end="2"/>
                                            </p:txEl>
                                          </p:spTgt>
                                        </p:tgtEl>
                                        <p:attrNameLst>
                                          <p:attrName>style.visibility</p:attrName>
                                        </p:attrNameLst>
                                      </p:cBhvr>
                                      <p:to>
                                        <p:strVal val="visible"/>
                                      </p:to>
                                    </p:set>
                                    <p:animEffect transition="in" filter="fade">
                                      <p:cBhvr>
                                        <p:cTn id="17" dur="2000"/>
                                        <p:tgtEl>
                                          <p:spTgt spid="1229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291">
                                            <p:txEl>
                                              <p:pRg st="4" end="4"/>
                                            </p:txEl>
                                          </p:spTgt>
                                        </p:tgtEl>
                                        <p:attrNameLst>
                                          <p:attrName>style.visibility</p:attrName>
                                        </p:attrNameLst>
                                      </p:cBhvr>
                                      <p:to>
                                        <p:strVal val="visible"/>
                                      </p:to>
                                    </p:set>
                                    <p:animEffect transition="in" filter="fade">
                                      <p:cBhvr>
                                        <p:cTn id="22" dur="2000"/>
                                        <p:tgtEl>
                                          <p:spTgt spid="12291">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291">
                                            <p:txEl>
                                              <p:pRg st="6" end="6"/>
                                            </p:txEl>
                                          </p:spTgt>
                                        </p:tgtEl>
                                        <p:attrNameLst>
                                          <p:attrName>style.visibility</p:attrName>
                                        </p:attrNameLst>
                                      </p:cBhvr>
                                      <p:to>
                                        <p:strVal val="visible"/>
                                      </p:to>
                                    </p:set>
                                    <p:animEffect transition="in" filter="fade">
                                      <p:cBhvr>
                                        <p:cTn id="27" dur="2000"/>
                                        <p:tgtEl>
                                          <p:spTgt spid="12291">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291">
                                            <p:txEl>
                                              <p:pRg st="8" end="8"/>
                                            </p:txEl>
                                          </p:spTgt>
                                        </p:tgtEl>
                                        <p:attrNameLst>
                                          <p:attrName>style.visibility</p:attrName>
                                        </p:attrNameLst>
                                      </p:cBhvr>
                                      <p:to>
                                        <p:strVal val="visible"/>
                                      </p:to>
                                    </p:set>
                                    <p:animEffect transition="in" filter="fade">
                                      <p:cBhvr>
                                        <p:cTn id="32" dur="2000"/>
                                        <p:tgtEl>
                                          <p:spTgt spid="12291">
                                            <p:txEl>
                                              <p:pRg st="8" end="8"/>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292">
                                            <p:txEl>
                                              <p:pRg st="0" end="0"/>
                                            </p:txEl>
                                          </p:spTgt>
                                        </p:tgtEl>
                                        <p:attrNameLst>
                                          <p:attrName>style.visibility</p:attrName>
                                        </p:attrNameLst>
                                      </p:cBhvr>
                                      <p:to>
                                        <p:strVal val="visible"/>
                                      </p:to>
                                    </p:set>
                                    <p:animEffect transition="in" filter="fade">
                                      <p:cBhvr>
                                        <p:cTn id="37" dur="2000"/>
                                        <p:tgtEl>
                                          <p:spTgt spid="12292">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292">
                                            <p:txEl>
                                              <p:pRg st="2" end="2"/>
                                            </p:txEl>
                                          </p:spTgt>
                                        </p:tgtEl>
                                        <p:attrNameLst>
                                          <p:attrName>style.visibility</p:attrName>
                                        </p:attrNameLst>
                                      </p:cBhvr>
                                      <p:to>
                                        <p:strVal val="visible"/>
                                      </p:to>
                                    </p:set>
                                    <p:animEffect transition="in" filter="fade">
                                      <p:cBhvr>
                                        <p:cTn id="42" dur="2000"/>
                                        <p:tgtEl>
                                          <p:spTgt spid="12292">
                                            <p:txEl>
                                              <p:pRg st="2" end="2"/>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292">
                                            <p:txEl>
                                              <p:pRg st="4" end="4"/>
                                            </p:txEl>
                                          </p:spTgt>
                                        </p:tgtEl>
                                        <p:attrNameLst>
                                          <p:attrName>style.visibility</p:attrName>
                                        </p:attrNameLst>
                                      </p:cBhvr>
                                      <p:to>
                                        <p:strVal val="visible"/>
                                      </p:to>
                                    </p:set>
                                    <p:animEffect transition="in" filter="fade">
                                      <p:cBhvr>
                                        <p:cTn id="47" dur="2000"/>
                                        <p:tgtEl>
                                          <p:spTgt spid="12292">
                                            <p:txEl>
                                              <p:pRg st="4" end="4"/>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292">
                                            <p:txEl>
                                              <p:pRg st="6" end="6"/>
                                            </p:txEl>
                                          </p:spTgt>
                                        </p:tgtEl>
                                        <p:attrNameLst>
                                          <p:attrName>style.visibility</p:attrName>
                                        </p:attrNameLst>
                                      </p:cBhvr>
                                      <p:to>
                                        <p:strVal val="visible"/>
                                      </p:to>
                                    </p:set>
                                    <p:animEffect transition="in" filter="fade">
                                      <p:cBhvr>
                                        <p:cTn id="52" dur="2000"/>
                                        <p:tgtEl>
                                          <p:spTgt spid="12292">
                                            <p:txEl>
                                              <p:pRg st="6" end="6"/>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292">
                                            <p:txEl>
                                              <p:pRg st="8" end="8"/>
                                            </p:txEl>
                                          </p:spTgt>
                                        </p:tgtEl>
                                        <p:attrNameLst>
                                          <p:attrName>style.visibility</p:attrName>
                                        </p:attrNameLst>
                                      </p:cBhvr>
                                      <p:to>
                                        <p:strVal val="visible"/>
                                      </p:to>
                                    </p:set>
                                    <p:animEffect transition="in" filter="fade">
                                      <p:cBhvr>
                                        <p:cTn id="57" dur="2000"/>
                                        <p:tgtEl>
                                          <p:spTgt spid="1229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P spid="12292" grpId="0" build="p"/>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960406" y="365125"/>
            <a:ext cx="10393394" cy="1325563"/>
          </a:xfrm>
        </p:spPr>
        <p:txBody>
          <a:bodyPr>
            <a:normAutofit/>
          </a:bodyPr>
          <a:lstStyle/>
          <a:p>
            <a:pPr eaLnBrk="1" hangingPunct="1">
              <a:defRPr/>
            </a:pPr>
            <a:r>
              <a:rPr lang="en-GB" altLang="en-US" sz="4000" dirty="0">
                <a:solidFill>
                  <a:srgbClr val="0070C0"/>
                </a:solidFill>
                <a:latin typeface="CCW Cursive Writing 7" panose="03050602040000000000" pitchFamily="66" charset="0"/>
              </a:rPr>
              <a:t>Make sure the apostrophe is in the correct place.</a:t>
            </a:r>
          </a:p>
        </p:txBody>
      </p:sp>
      <p:sp>
        <p:nvSpPr>
          <p:cNvPr id="14339" name="Rectangle 3"/>
          <p:cNvSpPr>
            <a:spLocks noGrp="1" noRot="1" noChangeArrowheads="1"/>
          </p:cNvSpPr>
          <p:nvPr>
            <p:ph type="body" sz="half" idx="1"/>
          </p:nvPr>
        </p:nvSpPr>
        <p:spPr>
          <a:xfrm>
            <a:off x="1352282" y="1676408"/>
            <a:ext cx="4681809" cy="4422775"/>
          </a:xfrm>
        </p:spPr>
        <p:txBody>
          <a:bodyPr/>
          <a:lstStyle/>
          <a:p>
            <a:pPr eaLnBrk="1" hangingPunct="1">
              <a:buFont typeface="Wingdings" panose="05000000000000000000" pitchFamily="2" charset="2"/>
              <a:buNone/>
              <a:defRPr/>
            </a:pPr>
            <a:r>
              <a:rPr lang="en-GB" altLang="en-US" dirty="0">
                <a:latin typeface="CCW Cursive Writing 7" panose="03050602040000000000" pitchFamily="66" charset="0"/>
              </a:rPr>
              <a:t>Check these for accuracy;</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err="1">
                <a:solidFill>
                  <a:srgbClr val="7030A0"/>
                </a:solidFill>
                <a:latin typeface="CCW Cursive Writing 7" panose="03050602040000000000" pitchFamily="66" charset="0"/>
              </a:rPr>
              <a:t>did’nt</a:t>
            </a: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we’ll</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err="1">
                <a:solidFill>
                  <a:srgbClr val="7030A0"/>
                </a:solidFill>
                <a:latin typeface="CCW Cursive Writing 7" panose="03050602040000000000" pitchFamily="66" charset="0"/>
              </a:rPr>
              <a:t>should’nt</a:t>
            </a: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p:txBody>
      </p:sp>
      <p:sp>
        <p:nvSpPr>
          <p:cNvPr id="14340" name="Rectangle 4"/>
          <p:cNvSpPr>
            <a:spLocks noGrp="1" noRot="1" noChangeArrowheads="1"/>
          </p:cNvSpPr>
          <p:nvPr>
            <p:ph type="body" sz="half" idx="2"/>
          </p:nvPr>
        </p:nvSpPr>
        <p:spPr>
          <a:xfrm>
            <a:off x="6197520" y="1676408"/>
            <a:ext cx="4530581" cy="4422775"/>
          </a:xfrm>
        </p:spPr>
        <p:txBody>
          <a:bodyPr>
            <a:normAutofit/>
          </a:bodyPr>
          <a:lstStyle/>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endParaRPr lang="en-GB" altLang="en-US" dirty="0">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didn’t</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we’ll (correct)</a:t>
            </a:r>
          </a:p>
          <a:p>
            <a:pPr eaLnBrk="1" hangingPunct="1">
              <a:buFont typeface="Wingdings" panose="05000000000000000000" pitchFamily="2" charset="2"/>
              <a:buNone/>
              <a:defRPr/>
            </a:pPr>
            <a:endParaRPr lang="en-GB" altLang="en-US" dirty="0">
              <a:solidFill>
                <a:srgbClr val="7030A0"/>
              </a:solidFill>
              <a:latin typeface="CCW Cursive Writing 7" panose="03050602040000000000" pitchFamily="66" charset="0"/>
            </a:endParaRPr>
          </a:p>
          <a:p>
            <a:pPr eaLnBrk="1" hangingPunct="1">
              <a:buFont typeface="Wingdings" panose="05000000000000000000" pitchFamily="2" charset="2"/>
              <a:buNone/>
              <a:defRPr/>
            </a:pPr>
            <a:r>
              <a:rPr lang="en-GB" altLang="en-US" dirty="0">
                <a:solidFill>
                  <a:srgbClr val="7030A0"/>
                </a:solidFill>
                <a:latin typeface="CCW Cursive Writing 7" panose="03050602040000000000" pitchFamily="66" charset="0"/>
              </a:rPr>
              <a:t>shouldn’t</a:t>
            </a:r>
          </a:p>
        </p:txBody>
      </p:sp>
    </p:spTree>
    <p:extLst>
      <p:ext uri="{BB962C8B-B14F-4D97-AF65-F5344CB8AC3E}">
        <p14:creationId xmlns:p14="http://schemas.microsoft.com/office/powerpoint/2010/main" val="22580750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20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339">
                                            <p:txEl>
                                              <p:pRg st="0" end="0"/>
                                            </p:txEl>
                                          </p:spTgt>
                                        </p:tgtEl>
                                        <p:attrNameLst>
                                          <p:attrName>style.visibility</p:attrName>
                                        </p:attrNameLst>
                                      </p:cBhvr>
                                      <p:to>
                                        <p:strVal val="visible"/>
                                      </p:to>
                                    </p:set>
                                    <p:animEffect transition="in" filter="fade">
                                      <p:cBhvr>
                                        <p:cTn id="12" dur="2000"/>
                                        <p:tgtEl>
                                          <p:spTgt spid="143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fade">
                                      <p:cBhvr>
                                        <p:cTn id="17" dur="2000"/>
                                        <p:tgtEl>
                                          <p:spTgt spid="143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339">
                                            <p:txEl>
                                              <p:pRg st="4" end="4"/>
                                            </p:txEl>
                                          </p:spTgt>
                                        </p:tgtEl>
                                        <p:attrNameLst>
                                          <p:attrName>style.visibility</p:attrName>
                                        </p:attrNameLst>
                                      </p:cBhvr>
                                      <p:to>
                                        <p:strVal val="visible"/>
                                      </p:to>
                                    </p:set>
                                    <p:animEffect transition="in" filter="fade">
                                      <p:cBhvr>
                                        <p:cTn id="22" dur="2000"/>
                                        <p:tgtEl>
                                          <p:spTgt spid="14339">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339">
                                            <p:txEl>
                                              <p:pRg st="6" end="6"/>
                                            </p:txEl>
                                          </p:spTgt>
                                        </p:tgtEl>
                                        <p:attrNameLst>
                                          <p:attrName>style.visibility</p:attrName>
                                        </p:attrNameLst>
                                      </p:cBhvr>
                                      <p:to>
                                        <p:strVal val="visible"/>
                                      </p:to>
                                    </p:set>
                                    <p:animEffect transition="in" filter="fade">
                                      <p:cBhvr>
                                        <p:cTn id="27" dur="2000"/>
                                        <p:tgtEl>
                                          <p:spTgt spid="14339">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340">
                                            <p:txEl>
                                              <p:pRg st="3" end="3"/>
                                            </p:txEl>
                                          </p:spTgt>
                                        </p:tgtEl>
                                        <p:attrNameLst>
                                          <p:attrName>style.visibility</p:attrName>
                                        </p:attrNameLst>
                                      </p:cBhvr>
                                      <p:to>
                                        <p:strVal val="visible"/>
                                      </p:to>
                                    </p:set>
                                    <p:animEffect transition="in" filter="fade">
                                      <p:cBhvr>
                                        <p:cTn id="32" dur="2000"/>
                                        <p:tgtEl>
                                          <p:spTgt spid="14340">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340">
                                            <p:txEl>
                                              <p:pRg st="5" end="5"/>
                                            </p:txEl>
                                          </p:spTgt>
                                        </p:tgtEl>
                                        <p:attrNameLst>
                                          <p:attrName>style.visibility</p:attrName>
                                        </p:attrNameLst>
                                      </p:cBhvr>
                                      <p:to>
                                        <p:strVal val="visible"/>
                                      </p:to>
                                    </p:set>
                                    <p:animEffect transition="in" filter="fade">
                                      <p:cBhvr>
                                        <p:cTn id="37" dur="2000"/>
                                        <p:tgtEl>
                                          <p:spTgt spid="14340">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340">
                                            <p:txEl>
                                              <p:pRg st="7" end="7"/>
                                            </p:txEl>
                                          </p:spTgt>
                                        </p:tgtEl>
                                        <p:attrNameLst>
                                          <p:attrName>style.visibility</p:attrName>
                                        </p:attrNameLst>
                                      </p:cBhvr>
                                      <p:to>
                                        <p:strVal val="visible"/>
                                      </p:to>
                                    </p:set>
                                    <p:animEffect transition="in" filter="fade">
                                      <p:cBhvr>
                                        <p:cTn id="42" dur="2000"/>
                                        <p:tgtEl>
                                          <p:spTgt spid="1434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build="p"/>
      <p:bldP spid="14340"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noChangeArrowheads="1"/>
          </p:cNvSpPr>
          <p:nvPr>
            <p:ph sz="quarter" idx="1"/>
          </p:nvPr>
        </p:nvSpPr>
        <p:spPr>
          <a:xfrm>
            <a:off x="528034" y="767417"/>
            <a:ext cx="10856890" cy="5910849"/>
          </a:xfrm>
        </p:spPr>
        <p:txBody>
          <a:bodyPr wrap="square">
            <a:spAutoFit/>
          </a:bodyPr>
          <a:lstStyle/>
          <a:p>
            <a:pPr>
              <a:defRPr/>
            </a:pPr>
            <a:r>
              <a:rPr lang="en-GB" dirty="0">
                <a:solidFill>
                  <a:srgbClr val="0070C0"/>
                </a:solidFill>
                <a:latin typeface="CCW Cursive Writing 7" panose="03050602040000000000" pitchFamily="66" charset="0"/>
                <a:cs typeface="Calibri" pitchFamily="34" charset="0"/>
              </a:rPr>
              <a:t>hasn’t</a:t>
            </a:r>
          </a:p>
          <a:p>
            <a:pPr>
              <a:defRPr/>
            </a:pPr>
            <a:r>
              <a:rPr lang="en-GB" dirty="0">
                <a:solidFill>
                  <a:srgbClr val="0070C0"/>
                </a:solidFill>
                <a:latin typeface="CCW Cursive Writing 7" panose="03050602040000000000" pitchFamily="66" charset="0"/>
                <a:cs typeface="Calibri" pitchFamily="34" charset="0"/>
              </a:rPr>
              <a:t>isn’t</a:t>
            </a:r>
          </a:p>
          <a:p>
            <a:pPr>
              <a:defRPr/>
            </a:pPr>
            <a:r>
              <a:rPr lang="en-GB" dirty="0">
                <a:solidFill>
                  <a:srgbClr val="0070C0"/>
                </a:solidFill>
                <a:latin typeface="CCW Cursive Writing 7" panose="03050602040000000000" pitchFamily="66" charset="0"/>
                <a:cs typeface="Calibri" pitchFamily="34" charset="0"/>
              </a:rPr>
              <a:t>doesn’t</a:t>
            </a:r>
          </a:p>
          <a:p>
            <a:pPr marL="0" indent="0">
              <a:buNone/>
              <a:defRPr/>
            </a:pPr>
            <a:r>
              <a:rPr lang="en-GB" dirty="0">
                <a:solidFill>
                  <a:srgbClr val="0070C0"/>
                </a:solidFill>
                <a:latin typeface="CCW Cursive Writing 7" panose="03050602040000000000" pitchFamily="66" charset="0"/>
                <a:cs typeface="Calibri" pitchFamily="34" charset="0"/>
              </a:rPr>
              <a:t>…are short for has N</a:t>
            </a:r>
            <a:r>
              <a:rPr lang="en-GB" u="sng" dirty="0">
                <a:solidFill>
                  <a:srgbClr val="0070C0"/>
                </a:solidFill>
                <a:latin typeface="CCW Cursive Writing 7" panose="03050602040000000000" pitchFamily="66" charset="0"/>
                <a:cs typeface="Calibri" pitchFamily="34" charset="0"/>
              </a:rPr>
              <a:t>O</a:t>
            </a:r>
            <a:r>
              <a:rPr lang="en-GB" dirty="0">
                <a:solidFill>
                  <a:srgbClr val="0070C0"/>
                </a:solidFill>
                <a:latin typeface="CCW Cursive Writing 7" panose="03050602040000000000" pitchFamily="66" charset="0"/>
                <a:cs typeface="Calibri" pitchFamily="34" charset="0"/>
              </a:rPr>
              <a:t>T, is N</a:t>
            </a:r>
            <a:r>
              <a:rPr lang="en-GB" u="sng" dirty="0">
                <a:solidFill>
                  <a:srgbClr val="0070C0"/>
                </a:solidFill>
                <a:latin typeface="CCW Cursive Writing 7" panose="03050602040000000000" pitchFamily="66" charset="0"/>
                <a:cs typeface="Calibri" pitchFamily="34" charset="0"/>
              </a:rPr>
              <a:t>O</a:t>
            </a:r>
            <a:r>
              <a:rPr lang="en-GB" dirty="0">
                <a:solidFill>
                  <a:srgbClr val="0070C0"/>
                </a:solidFill>
                <a:latin typeface="CCW Cursive Writing 7" panose="03050602040000000000" pitchFamily="66" charset="0"/>
                <a:cs typeface="Calibri" pitchFamily="34" charset="0"/>
              </a:rPr>
              <a:t>T, does N</a:t>
            </a:r>
            <a:r>
              <a:rPr lang="en-GB" u="sng" dirty="0">
                <a:solidFill>
                  <a:srgbClr val="0070C0"/>
                </a:solidFill>
                <a:latin typeface="CCW Cursive Writing 7" panose="03050602040000000000" pitchFamily="66" charset="0"/>
                <a:cs typeface="Calibri" pitchFamily="34" charset="0"/>
              </a:rPr>
              <a:t>O</a:t>
            </a:r>
            <a:r>
              <a:rPr lang="en-GB" dirty="0">
                <a:solidFill>
                  <a:srgbClr val="0070C0"/>
                </a:solidFill>
                <a:latin typeface="CCW Cursive Writing 7" panose="03050602040000000000" pitchFamily="66" charset="0"/>
                <a:cs typeface="Calibri" pitchFamily="34" charset="0"/>
              </a:rPr>
              <a:t>T.</a:t>
            </a:r>
          </a:p>
          <a:p>
            <a:pPr>
              <a:defRPr/>
            </a:pPr>
            <a:endParaRPr lang="en-GB" dirty="0">
              <a:solidFill>
                <a:srgbClr val="0070C0"/>
              </a:solidFill>
              <a:latin typeface="CCW Cursive Writing 7" panose="03050602040000000000" pitchFamily="66" charset="0"/>
              <a:cs typeface="Calibri" pitchFamily="34" charset="0"/>
            </a:endParaRPr>
          </a:p>
          <a:p>
            <a:pPr>
              <a:defRPr/>
            </a:pPr>
            <a:r>
              <a:rPr lang="en-GB" dirty="0">
                <a:solidFill>
                  <a:srgbClr val="0070C0"/>
                </a:solidFill>
                <a:latin typeface="CCW Cursive Writing 7" panose="03050602040000000000" pitchFamily="66" charset="0"/>
                <a:cs typeface="Calibri" pitchFamily="34" charset="0"/>
              </a:rPr>
              <a:t>I’ll</a:t>
            </a:r>
          </a:p>
          <a:p>
            <a:pPr>
              <a:defRPr/>
            </a:pPr>
            <a:r>
              <a:rPr lang="en-GB" dirty="0">
                <a:solidFill>
                  <a:srgbClr val="0070C0"/>
                </a:solidFill>
                <a:latin typeface="CCW Cursive Writing 7" panose="03050602040000000000" pitchFamily="66" charset="0"/>
                <a:cs typeface="Calibri" pitchFamily="34" charset="0"/>
              </a:rPr>
              <a:t>He’ll</a:t>
            </a:r>
          </a:p>
          <a:p>
            <a:pPr>
              <a:defRPr/>
            </a:pPr>
            <a:r>
              <a:rPr lang="en-GB" dirty="0">
                <a:solidFill>
                  <a:srgbClr val="0070C0"/>
                </a:solidFill>
                <a:latin typeface="CCW Cursive Writing 7" panose="03050602040000000000" pitchFamily="66" charset="0"/>
                <a:cs typeface="Calibri" pitchFamily="34" charset="0"/>
              </a:rPr>
              <a:t>They’ll</a:t>
            </a:r>
          </a:p>
          <a:p>
            <a:pPr marL="0" indent="0">
              <a:buNone/>
              <a:defRPr/>
            </a:pPr>
            <a:r>
              <a:rPr lang="en-GB" dirty="0">
                <a:solidFill>
                  <a:srgbClr val="0070C0"/>
                </a:solidFill>
                <a:latin typeface="CCW Cursive Writing 7" panose="03050602040000000000" pitchFamily="66" charset="0"/>
                <a:cs typeface="Calibri" pitchFamily="34" charset="0"/>
              </a:rPr>
              <a:t>…are short for I </a:t>
            </a:r>
            <a:r>
              <a:rPr lang="en-GB" u="sng" dirty="0">
                <a:solidFill>
                  <a:srgbClr val="0070C0"/>
                </a:solidFill>
                <a:latin typeface="CCW Cursive Writing 7" panose="03050602040000000000" pitchFamily="66" charset="0"/>
                <a:cs typeface="Calibri" pitchFamily="34" charset="0"/>
              </a:rPr>
              <a:t>WI</a:t>
            </a:r>
            <a:r>
              <a:rPr lang="en-GB" dirty="0">
                <a:solidFill>
                  <a:srgbClr val="0070C0"/>
                </a:solidFill>
                <a:latin typeface="CCW Cursive Writing 7" panose="03050602040000000000" pitchFamily="66" charset="0"/>
                <a:cs typeface="Calibri" pitchFamily="34" charset="0"/>
              </a:rPr>
              <a:t>LL, he </a:t>
            </a:r>
            <a:r>
              <a:rPr lang="en-GB" u="sng" dirty="0">
                <a:solidFill>
                  <a:srgbClr val="0070C0"/>
                </a:solidFill>
                <a:latin typeface="CCW Cursive Writing 7" panose="03050602040000000000" pitchFamily="66" charset="0"/>
                <a:cs typeface="Calibri" pitchFamily="34" charset="0"/>
              </a:rPr>
              <a:t>WI</a:t>
            </a:r>
            <a:r>
              <a:rPr lang="en-GB" dirty="0">
                <a:solidFill>
                  <a:srgbClr val="0070C0"/>
                </a:solidFill>
                <a:latin typeface="CCW Cursive Writing 7" panose="03050602040000000000" pitchFamily="66" charset="0"/>
                <a:cs typeface="Calibri" pitchFamily="34" charset="0"/>
              </a:rPr>
              <a:t>LL and they </a:t>
            </a:r>
            <a:r>
              <a:rPr lang="en-GB" u="sng" dirty="0">
                <a:solidFill>
                  <a:srgbClr val="0070C0"/>
                </a:solidFill>
                <a:latin typeface="CCW Cursive Writing 7" panose="03050602040000000000" pitchFamily="66" charset="0"/>
                <a:cs typeface="Calibri" pitchFamily="34" charset="0"/>
              </a:rPr>
              <a:t>W</a:t>
            </a:r>
            <a:r>
              <a:rPr lang="en-GB" dirty="0">
                <a:solidFill>
                  <a:srgbClr val="0070C0"/>
                </a:solidFill>
                <a:latin typeface="CCW Cursive Writing 7" panose="03050602040000000000" pitchFamily="66" charset="0"/>
                <a:cs typeface="Calibri" pitchFamily="34" charset="0"/>
              </a:rPr>
              <a:t>ILL. </a:t>
            </a:r>
          </a:p>
          <a:p>
            <a:pPr>
              <a:defRPr/>
            </a:pPr>
            <a:r>
              <a:rPr lang="en-GB" dirty="0">
                <a:solidFill>
                  <a:srgbClr val="0070C0"/>
                </a:solidFill>
                <a:latin typeface="CCW Cursive Writing 7" panose="03050602040000000000" pitchFamily="66" charset="0"/>
                <a:cs typeface="Calibri" pitchFamily="34" charset="0"/>
              </a:rPr>
              <a:t>They have two letters missing</a:t>
            </a:r>
          </a:p>
        </p:txBody>
      </p:sp>
    </p:spTree>
    <p:extLst>
      <p:ext uri="{BB962C8B-B14F-4D97-AF65-F5344CB8AC3E}">
        <p14:creationId xmlns:p14="http://schemas.microsoft.com/office/powerpoint/2010/main" val="1761065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p:txBody>
          <a:bodyPr/>
          <a:lstStyle/>
          <a:p>
            <a:pPr algn="ctr" eaLnBrk="1" hangingPunct="1">
              <a:defRPr/>
            </a:pPr>
            <a:r>
              <a:rPr lang="en-GB" altLang="en-US" dirty="0">
                <a:solidFill>
                  <a:srgbClr val="00B050"/>
                </a:solidFill>
                <a:latin typeface="CCW Cursive Writing 7" panose="03050602040000000000" pitchFamily="66" charset="0"/>
              </a:rPr>
              <a:t>Its and it’s</a:t>
            </a:r>
          </a:p>
        </p:txBody>
      </p:sp>
      <p:sp>
        <p:nvSpPr>
          <p:cNvPr id="16387" name="Rectangle 3"/>
          <p:cNvSpPr>
            <a:spLocks noGrp="1" noRot="1" noChangeArrowheads="1"/>
          </p:cNvSpPr>
          <p:nvPr>
            <p:ph type="body" idx="1"/>
          </p:nvPr>
        </p:nvSpPr>
        <p:spPr/>
        <p:txBody>
          <a:bodyPr>
            <a:normAutofit fontScale="92500" lnSpcReduction="20000"/>
          </a:bodyPr>
          <a:lstStyle/>
          <a:p>
            <a:pPr eaLnBrk="1" hangingPunct="1">
              <a:lnSpc>
                <a:spcPct val="80000"/>
              </a:lnSpc>
              <a:buFont typeface="Wingdings" panose="05000000000000000000" pitchFamily="2" charset="2"/>
              <a:buNone/>
              <a:defRPr/>
            </a:pPr>
            <a:r>
              <a:rPr lang="en-GB" altLang="en-US" dirty="0">
                <a:latin typeface="CCW Cursive Writing 7" panose="03050602040000000000" pitchFamily="66" charset="0"/>
              </a:rPr>
              <a:t>So many people get this wrong!!!</a:t>
            </a:r>
          </a:p>
          <a:p>
            <a:pPr eaLnBrk="1" hangingPunct="1">
              <a:lnSpc>
                <a:spcPct val="80000"/>
              </a:lnSpc>
              <a:buFont typeface="Wingdings" panose="05000000000000000000" pitchFamily="2" charset="2"/>
              <a:buNone/>
              <a:defRPr/>
            </a:pPr>
            <a:endParaRPr lang="en-GB" altLang="en-US" dirty="0">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dirty="0">
                <a:latin typeface="CCW Cursive Writing 7" panose="03050602040000000000" pitchFamily="66" charset="0"/>
              </a:rPr>
              <a:t>The apostrophe is only used to show ‘it is’. </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sunny today.</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very kind of you to give me your last sweet.</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dirty="0">
                <a:solidFill>
                  <a:srgbClr val="00B0F0"/>
                </a:solidFill>
                <a:latin typeface="CCW Cursive Writing 7" panose="03050602040000000000" pitchFamily="66" charset="0"/>
              </a:rPr>
              <a:t>“</a:t>
            </a: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full of wonderful things,” exclaimed Howard Carter after discovering Tutankhamun’s tomb. </a:t>
            </a:r>
          </a:p>
        </p:txBody>
      </p:sp>
    </p:spTree>
    <p:extLst>
      <p:ext uri="{BB962C8B-B14F-4D97-AF65-F5344CB8AC3E}">
        <p14:creationId xmlns:p14="http://schemas.microsoft.com/office/powerpoint/2010/main" val="13953593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500" fill="hold"/>
                                        <p:tgtEl>
                                          <p:spTgt spid="16386"/>
                                        </p:tgtEl>
                                        <p:attrNameLst>
                                          <p:attrName>ppt_w</p:attrName>
                                        </p:attrNameLst>
                                      </p:cBhvr>
                                      <p:tavLst>
                                        <p:tav tm="0">
                                          <p:val>
                                            <p:fltVal val="0"/>
                                          </p:val>
                                        </p:tav>
                                        <p:tav tm="100000">
                                          <p:val>
                                            <p:strVal val="#ppt_w"/>
                                          </p:val>
                                        </p:tav>
                                      </p:tavLst>
                                    </p:anim>
                                    <p:anim calcmode="lin" valueType="num">
                                      <p:cBhvr>
                                        <p:cTn id="8" dur="500" fill="hold"/>
                                        <p:tgtEl>
                                          <p:spTgt spid="16386"/>
                                        </p:tgtEl>
                                        <p:attrNameLst>
                                          <p:attrName>ppt_h</p:attrName>
                                        </p:attrNameLst>
                                      </p:cBhvr>
                                      <p:tavLst>
                                        <p:tav tm="0">
                                          <p:val>
                                            <p:fltVal val="0"/>
                                          </p:val>
                                        </p:tav>
                                        <p:tav tm="100000">
                                          <p:val>
                                            <p:strVal val="#ppt_h"/>
                                          </p:val>
                                        </p:tav>
                                      </p:tavLst>
                                    </p:anim>
                                    <p:anim calcmode="lin" valueType="num">
                                      <p:cBhvr>
                                        <p:cTn id="9" dur="500" fill="hold"/>
                                        <p:tgtEl>
                                          <p:spTgt spid="16386"/>
                                        </p:tgtEl>
                                        <p:attrNameLst>
                                          <p:attrName>style.rotation</p:attrName>
                                        </p:attrNameLst>
                                      </p:cBhvr>
                                      <p:tavLst>
                                        <p:tav tm="0">
                                          <p:val>
                                            <p:fltVal val="360"/>
                                          </p:val>
                                        </p:tav>
                                        <p:tav tm="100000">
                                          <p:val>
                                            <p:fltVal val="0"/>
                                          </p:val>
                                        </p:tav>
                                      </p:tavLst>
                                    </p:anim>
                                    <p:animEffect transition="in" filter="fade">
                                      <p:cBhvr>
                                        <p:cTn id="10" dur="500"/>
                                        <p:tgtEl>
                                          <p:spTgt spid="1638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6387">
                                            <p:txEl>
                                              <p:pRg st="0" end="0"/>
                                            </p:txEl>
                                          </p:spTgt>
                                        </p:tgtEl>
                                        <p:attrNameLst>
                                          <p:attrName>style.visibility</p:attrName>
                                        </p:attrNameLst>
                                      </p:cBhvr>
                                      <p:to>
                                        <p:strVal val="visible"/>
                                      </p:to>
                                    </p:set>
                                    <p:anim calcmode="lin" valueType="num">
                                      <p:cBhvr>
                                        <p:cTn id="15" dur="500" fill="hold"/>
                                        <p:tgtEl>
                                          <p:spTgt spid="1638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6387">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16387">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16387">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6387">
                                            <p:txEl>
                                              <p:pRg st="2" end="2"/>
                                            </p:txEl>
                                          </p:spTgt>
                                        </p:tgtEl>
                                        <p:attrNameLst>
                                          <p:attrName>style.visibility</p:attrName>
                                        </p:attrNameLst>
                                      </p:cBhvr>
                                      <p:to>
                                        <p:strVal val="visible"/>
                                      </p:to>
                                    </p:set>
                                    <p:anim calcmode="lin" valueType="num">
                                      <p:cBhvr>
                                        <p:cTn id="23" dur="500" fill="hold"/>
                                        <p:tgtEl>
                                          <p:spTgt spid="1638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6387">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16387">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16387">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6387">
                                            <p:txEl>
                                              <p:pRg st="4" end="4"/>
                                            </p:txEl>
                                          </p:spTgt>
                                        </p:tgtEl>
                                        <p:attrNameLst>
                                          <p:attrName>style.visibility</p:attrName>
                                        </p:attrNameLst>
                                      </p:cBhvr>
                                      <p:to>
                                        <p:strVal val="visible"/>
                                      </p:to>
                                    </p:set>
                                    <p:anim calcmode="lin" valueType="num">
                                      <p:cBhvr>
                                        <p:cTn id="31" dur="500" fill="hold"/>
                                        <p:tgtEl>
                                          <p:spTgt spid="16387">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16387">
                                            <p:txEl>
                                              <p:pRg st="4" end="4"/>
                                            </p:txEl>
                                          </p:spTgt>
                                        </p:tgtEl>
                                        <p:attrNameLst>
                                          <p:attrName>ppt_h</p:attrName>
                                        </p:attrNameLst>
                                      </p:cBhvr>
                                      <p:tavLst>
                                        <p:tav tm="0">
                                          <p:val>
                                            <p:fltVal val="0"/>
                                          </p:val>
                                        </p:tav>
                                        <p:tav tm="100000">
                                          <p:val>
                                            <p:strVal val="#ppt_h"/>
                                          </p:val>
                                        </p:tav>
                                      </p:tavLst>
                                    </p:anim>
                                    <p:anim calcmode="lin" valueType="num">
                                      <p:cBhvr>
                                        <p:cTn id="33" dur="500" fill="hold"/>
                                        <p:tgtEl>
                                          <p:spTgt spid="16387">
                                            <p:txEl>
                                              <p:pRg st="4" end="4"/>
                                            </p:txEl>
                                          </p:spTgt>
                                        </p:tgtEl>
                                        <p:attrNameLst>
                                          <p:attrName>style.rotation</p:attrName>
                                        </p:attrNameLst>
                                      </p:cBhvr>
                                      <p:tavLst>
                                        <p:tav tm="0">
                                          <p:val>
                                            <p:fltVal val="360"/>
                                          </p:val>
                                        </p:tav>
                                        <p:tav tm="100000">
                                          <p:val>
                                            <p:fltVal val="0"/>
                                          </p:val>
                                        </p:tav>
                                      </p:tavLst>
                                    </p:anim>
                                    <p:animEffect transition="in" filter="fade">
                                      <p:cBhvr>
                                        <p:cTn id="34" dur="500"/>
                                        <p:tgtEl>
                                          <p:spTgt spid="16387">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16387">
                                            <p:txEl>
                                              <p:pRg st="6" end="6"/>
                                            </p:txEl>
                                          </p:spTgt>
                                        </p:tgtEl>
                                        <p:attrNameLst>
                                          <p:attrName>style.visibility</p:attrName>
                                        </p:attrNameLst>
                                      </p:cBhvr>
                                      <p:to>
                                        <p:strVal val="visible"/>
                                      </p:to>
                                    </p:set>
                                    <p:anim calcmode="lin" valueType="num">
                                      <p:cBhvr>
                                        <p:cTn id="39" dur="500" fill="hold"/>
                                        <p:tgtEl>
                                          <p:spTgt spid="16387">
                                            <p:txEl>
                                              <p:pRg st="6" end="6"/>
                                            </p:txEl>
                                          </p:spTgt>
                                        </p:tgtEl>
                                        <p:attrNameLst>
                                          <p:attrName>ppt_w</p:attrName>
                                        </p:attrNameLst>
                                      </p:cBhvr>
                                      <p:tavLst>
                                        <p:tav tm="0">
                                          <p:val>
                                            <p:fltVal val="0"/>
                                          </p:val>
                                        </p:tav>
                                        <p:tav tm="100000">
                                          <p:val>
                                            <p:strVal val="#ppt_w"/>
                                          </p:val>
                                        </p:tav>
                                      </p:tavLst>
                                    </p:anim>
                                    <p:anim calcmode="lin" valueType="num">
                                      <p:cBhvr>
                                        <p:cTn id="40" dur="500" fill="hold"/>
                                        <p:tgtEl>
                                          <p:spTgt spid="16387">
                                            <p:txEl>
                                              <p:pRg st="6" end="6"/>
                                            </p:txEl>
                                          </p:spTgt>
                                        </p:tgtEl>
                                        <p:attrNameLst>
                                          <p:attrName>ppt_h</p:attrName>
                                        </p:attrNameLst>
                                      </p:cBhvr>
                                      <p:tavLst>
                                        <p:tav tm="0">
                                          <p:val>
                                            <p:fltVal val="0"/>
                                          </p:val>
                                        </p:tav>
                                        <p:tav tm="100000">
                                          <p:val>
                                            <p:strVal val="#ppt_h"/>
                                          </p:val>
                                        </p:tav>
                                      </p:tavLst>
                                    </p:anim>
                                    <p:anim calcmode="lin" valueType="num">
                                      <p:cBhvr>
                                        <p:cTn id="41" dur="500" fill="hold"/>
                                        <p:tgtEl>
                                          <p:spTgt spid="16387">
                                            <p:txEl>
                                              <p:pRg st="6" end="6"/>
                                            </p:txEl>
                                          </p:spTgt>
                                        </p:tgtEl>
                                        <p:attrNameLst>
                                          <p:attrName>style.rotation</p:attrName>
                                        </p:attrNameLst>
                                      </p:cBhvr>
                                      <p:tavLst>
                                        <p:tav tm="0">
                                          <p:val>
                                            <p:fltVal val="360"/>
                                          </p:val>
                                        </p:tav>
                                        <p:tav tm="100000">
                                          <p:val>
                                            <p:fltVal val="0"/>
                                          </p:val>
                                        </p:tav>
                                      </p:tavLst>
                                    </p:anim>
                                    <p:animEffect transition="in" filter="fade">
                                      <p:cBhvr>
                                        <p:cTn id="42" dur="500"/>
                                        <p:tgtEl>
                                          <p:spTgt spid="16387">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16387">
                                            <p:txEl>
                                              <p:pRg st="8" end="8"/>
                                            </p:txEl>
                                          </p:spTgt>
                                        </p:tgtEl>
                                        <p:attrNameLst>
                                          <p:attrName>style.visibility</p:attrName>
                                        </p:attrNameLst>
                                      </p:cBhvr>
                                      <p:to>
                                        <p:strVal val="visible"/>
                                      </p:to>
                                    </p:set>
                                    <p:anim calcmode="lin" valueType="num">
                                      <p:cBhvr>
                                        <p:cTn id="47" dur="500" fill="hold"/>
                                        <p:tgtEl>
                                          <p:spTgt spid="16387">
                                            <p:txEl>
                                              <p:pRg st="8" end="8"/>
                                            </p:txEl>
                                          </p:spTgt>
                                        </p:tgtEl>
                                        <p:attrNameLst>
                                          <p:attrName>ppt_w</p:attrName>
                                        </p:attrNameLst>
                                      </p:cBhvr>
                                      <p:tavLst>
                                        <p:tav tm="0">
                                          <p:val>
                                            <p:fltVal val="0"/>
                                          </p:val>
                                        </p:tav>
                                        <p:tav tm="100000">
                                          <p:val>
                                            <p:strVal val="#ppt_w"/>
                                          </p:val>
                                        </p:tav>
                                      </p:tavLst>
                                    </p:anim>
                                    <p:anim calcmode="lin" valueType="num">
                                      <p:cBhvr>
                                        <p:cTn id="48" dur="500" fill="hold"/>
                                        <p:tgtEl>
                                          <p:spTgt spid="16387">
                                            <p:txEl>
                                              <p:pRg st="8" end="8"/>
                                            </p:txEl>
                                          </p:spTgt>
                                        </p:tgtEl>
                                        <p:attrNameLst>
                                          <p:attrName>ppt_h</p:attrName>
                                        </p:attrNameLst>
                                      </p:cBhvr>
                                      <p:tavLst>
                                        <p:tav tm="0">
                                          <p:val>
                                            <p:fltVal val="0"/>
                                          </p:val>
                                        </p:tav>
                                        <p:tav tm="100000">
                                          <p:val>
                                            <p:strVal val="#ppt_h"/>
                                          </p:val>
                                        </p:tav>
                                      </p:tavLst>
                                    </p:anim>
                                    <p:anim calcmode="lin" valueType="num">
                                      <p:cBhvr>
                                        <p:cTn id="49" dur="500" fill="hold"/>
                                        <p:tgtEl>
                                          <p:spTgt spid="16387">
                                            <p:txEl>
                                              <p:pRg st="8" end="8"/>
                                            </p:txEl>
                                          </p:spTgt>
                                        </p:tgtEl>
                                        <p:attrNameLst>
                                          <p:attrName>style.rotation</p:attrName>
                                        </p:attrNameLst>
                                      </p:cBhvr>
                                      <p:tavLst>
                                        <p:tav tm="0">
                                          <p:val>
                                            <p:fltVal val="360"/>
                                          </p:val>
                                        </p:tav>
                                        <p:tav tm="100000">
                                          <p:val>
                                            <p:fltVal val="0"/>
                                          </p:val>
                                        </p:tav>
                                      </p:tavLst>
                                    </p:anim>
                                    <p:animEffect transition="in" filter="fade">
                                      <p:cBhvr>
                                        <p:cTn id="50" dur="500"/>
                                        <p:tgtEl>
                                          <p:spTgt spid="1638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5018" y="564777"/>
            <a:ext cx="9702665" cy="2677656"/>
          </a:xfrm>
          <a:prstGeom prst="rect">
            <a:avLst/>
          </a:prstGeom>
          <a:noFill/>
        </p:spPr>
        <p:txBody>
          <a:bodyPr wrap="square" rtlCol="0">
            <a:spAutoFit/>
          </a:bodyPr>
          <a:lstStyle/>
          <a:p>
            <a:r>
              <a:rPr lang="en-GB" sz="3200" u="sng" dirty="0">
                <a:latin typeface="CCW Cursive Writing 7" pitchFamily="66" charset="0"/>
              </a:rPr>
              <a:t>Thursday 17th September</a:t>
            </a:r>
          </a:p>
          <a:p>
            <a:endParaRPr lang="en-GB" sz="3600" u="sng" dirty="0">
              <a:latin typeface="CCW Cursive Writing 7" pitchFamily="66" charset="0"/>
            </a:endParaRPr>
          </a:p>
          <a:p>
            <a:br>
              <a:rPr lang="en-GB" sz="3200" u="sng" dirty="0">
                <a:latin typeface="CCW Cursive Writing 7" pitchFamily="66" charset="0"/>
              </a:rPr>
            </a:br>
            <a:r>
              <a:rPr lang="en-GB" sz="3200" u="sng" dirty="0">
                <a:latin typeface="CCW Cursive Writing 7" pitchFamily="66" charset="0"/>
              </a:rPr>
              <a:t>L.O: practise using complex sentences in context. </a:t>
            </a:r>
          </a:p>
          <a:p>
            <a:endParaRPr lang="en-GB" sz="3600" u="sng" dirty="0">
              <a:latin typeface="CCW Cursive Writing 7" pitchFamily="66" charset="0"/>
            </a:endParaRPr>
          </a:p>
        </p:txBody>
      </p:sp>
      <p:sp>
        <p:nvSpPr>
          <p:cNvPr id="3" name="Title 3">
            <a:extLst>
              <a:ext uri="{FF2B5EF4-FFF2-40B4-BE49-F238E27FC236}">
                <a16:creationId xmlns:a16="http://schemas.microsoft.com/office/drawing/2014/main" id="{CC034FF7-AC2E-44E5-9060-7A5E1B213202}"/>
              </a:ext>
            </a:extLst>
          </p:cNvPr>
          <p:cNvSpPr txBox="1">
            <a:spLocks/>
          </p:cNvSpPr>
          <p:nvPr/>
        </p:nvSpPr>
        <p:spPr>
          <a:xfrm>
            <a:off x="1328906" y="3919542"/>
            <a:ext cx="8543925"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2800" u="sng" dirty="0">
                <a:latin typeface="CCW Cursive Writing 7" pitchFamily="66" charset="0"/>
              </a:rPr>
            </a:br>
            <a:br>
              <a:rPr lang="en-GB" sz="2800" u="sng" dirty="0">
                <a:latin typeface="CCW Cursive Writing 7" pitchFamily="66" charset="0"/>
              </a:rPr>
            </a:br>
            <a:r>
              <a:rPr lang="en-GB" sz="2800" u="sng" dirty="0">
                <a:latin typeface="CCW Cursive Writing 7" pitchFamily="66" charset="0"/>
              </a:rPr>
              <a:t> </a:t>
            </a:r>
            <a:br>
              <a:rPr lang="en-GB" sz="2800" u="sng" dirty="0">
                <a:latin typeface="CCW Cursive Writing 7" pitchFamily="66" charset="0"/>
              </a:rPr>
            </a:br>
            <a:endParaRPr lang="en-GB" sz="2800" u="sng" dirty="0">
              <a:latin typeface="CCW Cursive Writing 7" pitchFamily="66" charset="0"/>
            </a:endParaRPr>
          </a:p>
        </p:txBody>
      </p:sp>
    </p:spTree>
    <p:extLst>
      <p:ext uri="{BB962C8B-B14F-4D97-AF65-F5344CB8AC3E}">
        <p14:creationId xmlns:p14="http://schemas.microsoft.com/office/powerpoint/2010/main" val="133377291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FF0066"/>
                </a:solidFill>
                <a:latin typeface="CCW Cursive Writing 7" pitchFamily="66" charset="0"/>
              </a:rPr>
              <a:t>Up-level</a:t>
            </a:r>
          </a:p>
        </p:txBody>
      </p:sp>
      <p:sp>
        <p:nvSpPr>
          <p:cNvPr id="3" name="Content Placeholder 2"/>
          <p:cNvSpPr>
            <a:spLocks noGrp="1"/>
          </p:cNvSpPr>
          <p:nvPr>
            <p:ph idx="1"/>
          </p:nvPr>
        </p:nvSpPr>
        <p:spPr/>
        <p:txBody>
          <a:bodyPr/>
          <a:lstStyle/>
          <a:p>
            <a:r>
              <a:rPr lang="en-GB" dirty="0">
                <a:latin typeface="CCW Cursive Writing 7" pitchFamily="66" charset="0"/>
              </a:rPr>
              <a:t>I will end up in blue crayons state- short and stubby. </a:t>
            </a:r>
          </a:p>
          <a:p>
            <a:endParaRPr lang="en-GB" dirty="0">
              <a:latin typeface="CCW Cursive Writing 7" pitchFamily="66" charset="0"/>
            </a:endParaRPr>
          </a:p>
          <a:p>
            <a:r>
              <a:rPr lang="en-GB" dirty="0">
                <a:latin typeface="CCW Cursive Writing 7" pitchFamily="66" charset="0"/>
              </a:rPr>
              <a:t>Yours sincerely, Red crayon. </a:t>
            </a:r>
          </a:p>
          <a:p>
            <a:endParaRPr lang="en-GB" dirty="0">
              <a:latin typeface="CCW Cursive Writing 7" pitchFamily="66" charset="0"/>
            </a:endParaRPr>
          </a:p>
          <a:p>
            <a:r>
              <a:rPr lang="en-GB" dirty="0">
                <a:latin typeface="CCW Cursive Writing 7" pitchFamily="66" charset="0"/>
              </a:rPr>
              <a:t>It break my heart</a:t>
            </a:r>
          </a:p>
          <a:p>
            <a:endParaRPr lang="en-GB" dirty="0">
              <a:latin typeface="CCW Cursive Writing 7" pitchFamily="66" charset="0"/>
            </a:endParaRPr>
          </a:p>
          <a:p>
            <a:r>
              <a:rPr lang="en-GB" dirty="0">
                <a:latin typeface="CCW Cursive Writing 7" pitchFamily="66" charset="0"/>
              </a:rPr>
              <a:t>I just hope</a:t>
            </a:r>
          </a:p>
        </p:txBody>
      </p:sp>
    </p:spTree>
    <p:extLst>
      <p:ext uri="{BB962C8B-B14F-4D97-AF65-F5344CB8AC3E}">
        <p14:creationId xmlns:p14="http://schemas.microsoft.com/office/powerpoint/2010/main" val="120630450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70C0"/>
                </a:solidFill>
                <a:latin typeface="CCW Cursive Writing 7" pitchFamily="66" charset="0"/>
              </a:rPr>
              <a:t>A compound sentence:</a:t>
            </a:r>
          </a:p>
        </p:txBody>
      </p:sp>
      <p:sp>
        <p:nvSpPr>
          <p:cNvPr id="3" name="Content Placeholder 2"/>
          <p:cNvSpPr>
            <a:spLocks noGrp="1"/>
          </p:cNvSpPr>
          <p:nvPr>
            <p:ph sz="half" idx="1"/>
          </p:nvPr>
        </p:nvSpPr>
        <p:spPr>
          <a:xfrm>
            <a:off x="1824038" y="1825625"/>
            <a:ext cx="8454108" cy="4351338"/>
          </a:xfrm>
        </p:spPr>
        <p:txBody>
          <a:bodyPr>
            <a:normAutofit/>
          </a:bodyPr>
          <a:lstStyle/>
          <a:p>
            <a:pPr marL="0" indent="0">
              <a:buNone/>
            </a:pPr>
            <a:r>
              <a:rPr lang="en-GB" dirty="0">
                <a:latin typeface="CCW Cursive Writing 7" pitchFamily="66" charset="0"/>
              </a:rPr>
              <a:t>The teacher drank her coffee. She sat at her desk. </a:t>
            </a:r>
          </a:p>
          <a:p>
            <a:pPr marL="0" indent="0">
              <a:buNone/>
            </a:pPr>
            <a:endParaRPr lang="en-GB" u="sng" dirty="0">
              <a:latin typeface="CCW Cursive Writing 7" pitchFamily="66" charset="0"/>
            </a:endParaRPr>
          </a:p>
          <a:p>
            <a:pPr marL="0" indent="0">
              <a:buNone/>
            </a:pPr>
            <a:r>
              <a:rPr lang="en-GB" u="sng" dirty="0">
                <a:latin typeface="CCW Cursive Writing 7" pitchFamily="66" charset="0"/>
              </a:rPr>
              <a:t>The teacher drank her coffee </a:t>
            </a:r>
            <a:r>
              <a:rPr lang="en-GB" dirty="0">
                <a:solidFill>
                  <a:srgbClr val="FF0000"/>
                </a:solidFill>
                <a:latin typeface="CCW Cursive Writing 7" pitchFamily="66" charset="0"/>
              </a:rPr>
              <a:t>and</a:t>
            </a:r>
            <a:r>
              <a:rPr lang="en-GB" dirty="0">
                <a:latin typeface="CCW Cursive Writing 7" pitchFamily="66" charset="0"/>
              </a:rPr>
              <a:t> </a:t>
            </a:r>
            <a:r>
              <a:rPr lang="en-GB" u="sng" dirty="0">
                <a:latin typeface="CCW Cursive Writing 7" pitchFamily="66" charset="0"/>
              </a:rPr>
              <a:t> she sat at her desk.</a:t>
            </a:r>
          </a:p>
          <a:p>
            <a:pPr marL="0" indent="0">
              <a:buNone/>
            </a:pPr>
            <a:endParaRPr lang="en-GB" dirty="0">
              <a:latin typeface="CCW Cursive Writing 7" pitchFamily="66" charset="0"/>
            </a:endParaRPr>
          </a:p>
          <a:p>
            <a:pPr marL="0" indent="0">
              <a:buNone/>
            </a:pPr>
            <a:r>
              <a:rPr lang="en-GB" u="sng" dirty="0">
                <a:latin typeface="CCW Cursive Writing 7" pitchFamily="66" charset="0"/>
              </a:rPr>
              <a:t>The teacher drank her coffee</a:t>
            </a:r>
            <a:r>
              <a:rPr lang="en-GB" u="sng" dirty="0">
                <a:solidFill>
                  <a:srgbClr val="FF0000"/>
                </a:solidFill>
                <a:latin typeface="CCW Cursive Writing 7" pitchFamily="66" charset="0"/>
              </a:rPr>
              <a:t> </a:t>
            </a:r>
            <a:r>
              <a:rPr lang="en-GB" dirty="0">
                <a:solidFill>
                  <a:srgbClr val="FF0000"/>
                </a:solidFill>
                <a:latin typeface="CCW Cursive Writing 7" pitchFamily="66" charset="0"/>
              </a:rPr>
              <a:t>then </a:t>
            </a:r>
            <a:r>
              <a:rPr lang="en-GB" u="sng" dirty="0">
                <a:latin typeface="CCW Cursive Writing 7" pitchFamily="66" charset="0"/>
              </a:rPr>
              <a:t>sat at her desk. </a:t>
            </a:r>
          </a:p>
        </p:txBody>
      </p:sp>
      <p:pic>
        <p:nvPicPr>
          <p:cNvPr id="5" name="Picture 16" descr="http://thumbs.dreamstime.com/thumblarge_539/1284462740TSi3iq.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39492" y="4328040"/>
            <a:ext cx="2209508" cy="2182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385348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43001" y="-270457"/>
            <a:ext cx="8543925" cy="1325563"/>
          </a:xfrm>
        </p:spPr>
        <p:txBody>
          <a:bodyPr>
            <a:normAutofit/>
          </a:bodyPr>
          <a:lstStyle/>
          <a:p>
            <a:r>
              <a:rPr lang="en-GB" sz="3200" dirty="0">
                <a:solidFill>
                  <a:schemeClr val="accent2">
                    <a:lumMod val="75000"/>
                  </a:schemeClr>
                </a:solidFill>
                <a:latin typeface="CCW Cursive Writing 7" pitchFamily="66" charset="0"/>
              </a:rPr>
              <a:t>The chocolate biscuit…</a:t>
            </a:r>
          </a:p>
        </p:txBody>
      </p:sp>
      <p:sp>
        <p:nvSpPr>
          <p:cNvPr id="7" name="Content Placeholder 6"/>
          <p:cNvSpPr>
            <a:spLocks noGrp="1"/>
          </p:cNvSpPr>
          <p:nvPr>
            <p:ph sz="half" idx="1"/>
          </p:nvPr>
        </p:nvSpPr>
        <p:spPr>
          <a:xfrm>
            <a:off x="1143001" y="565085"/>
            <a:ext cx="9417677" cy="2281149"/>
          </a:xfrm>
        </p:spPr>
        <p:txBody>
          <a:bodyPr>
            <a:noAutofit/>
          </a:bodyPr>
          <a:lstStyle/>
          <a:p>
            <a:pPr marL="0" indent="0">
              <a:buNone/>
            </a:pPr>
            <a:r>
              <a:rPr lang="en-GB" sz="2000" u="sng" dirty="0">
                <a:latin typeface="CCW Cursive Writing 7" pitchFamily="66" charset="0"/>
              </a:rPr>
              <a:t>A complex sentence</a:t>
            </a:r>
            <a:endParaRPr lang="en-GB" sz="2000" dirty="0">
              <a:latin typeface="CCW Cursive Writing 7" pitchFamily="66" charset="0"/>
            </a:endParaRPr>
          </a:p>
          <a:p>
            <a:pPr marL="0" indent="0">
              <a:buNone/>
            </a:pPr>
            <a:endParaRPr lang="en-GB" sz="300" dirty="0">
              <a:latin typeface="CCW Cursive Writing 7" pitchFamily="66" charset="0"/>
            </a:endParaRPr>
          </a:p>
          <a:p>
            <a:r>
              <a:rPr lang="en-GB" sz="2000" dirty="0">
                <a:latin typeface="CCW Cursive Writing 7" pitchFamily="66" charset="0"/>
              </a:rPr>
              <a:t>made up of two clauses-one main clause </a:t>
            </a:r>
          </a:p>
          <a:p>
            <a:pPr marL="0" indent="0">
              <a:buNone/>
            </a:pPr>
            <a:r>
              <a:rPr lang="en-GB" sz="2000" dirty="0">
                <a:latin typeface="CCW Cursive Writing 7" pitchFamily="66" charset="0"/>
              </a:rPr>
              <a:t>(which could be a sentence by itself), and one </a:t>
            </a:r>
          </a:p>
          <a:p>
            <a:pPr marL="0" indent="0">
              <a:buNone/>
            </a:pPr>
            <a:r>
              <a:rPr lang="en-GB" sz="2000" dirty="0">
                <a:latin typeface="CCW Cursive Writing 7" pitchFamily="66" charset="0"/>
              </a:rPr>
              <a:t>subordinate clause, which does not make sense by itself.</a:t>
            </a:r>
          </a:p>
          <a:p>
            <a:r>
              <a:rPr lang="en-GB" sz="2000" dirty="0">
                <a:latin typeface="CCW Cursive Writing 7" pitchFamily="66" charset="0"/>
              </a:rPr>
              <a:t>the subordinate clause is often joined to the rest of the sentence with one of these connectives:</a:t>
            </a:r>
          </a:p>
        </p:txBody>
      </p:sp>
      <p:pic>
        <p:nvPicPr>
          <p:cNvPr id="8" name="Picture 18" descr="http://www.fundraising.co.uk/files/imagecache/604/images/news/chocolate_digestive_flickr_james_bow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3325" y="3953817"/>
            <a:ext cx="4525004" cy="27753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415067" y="4082602"/>
            <a:ext cx="2101538" cy="1569660"/>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chemeClr val="accent2"/>
                </a:solidFill>
                <a:latin typeface="CCW Cursive Writing 7" pitchFamily="66" charset="0"/>
              </a:rPr>
              <a:t>although</a:t>
            </a:r>
          </a:p>
          <a:p>
            <a:pPr marL="285750" indent="-285750">
              <a:buFont typeface="Arial" panose="020B0604020202020204" pitchFamily="34" charset="0"/>
              <a:buChar char="•"/>
            </a:pPr>
            <a:r>
              <a:rPr lang="en-GB" sz="1600" dirty="0">
                <a:solidFill>
                  <a:schemeClr val="accent2"/>
                </a:solidFill>
                <a:latin typeface="CCW Cursive Writing 7" pitchFamily="66" charset="0"/>
              </a:rPr>
              <a:t>after</a:t>
            </a:r>
          </a:p>
          <a:p>
            <a:pPr marL="285750" indent="-285750">
              <a:buFont typeface="Arial" panose="020B0604020202020204" pitchFamily="34" charset="0"/>
              <a:buChar char="•"/>
            </a:pPr>
            <a:r>
              <a:rPr lang="en-GB" sz="1600" dirty="0">
                <a:solidFill>
                  <a:schemeClr val="accent2"/>
                </a:solidFill>
                <a:latin typeface="CCW Cursive Writing 7" pitchFamily="66" charset="0"/>
              </a:rPr>
              <a:t>as</a:t>
            </a:r>
          </a:p>
          <a:p>
            <a:pPr marL="285750" indent="-285750">
              <a:buFont typeface="Arial" panose="020B0604020202020204" pitchFamily="34" charset="0"/>
              <a:buChar char="•"/>
            </a:pPr>
            <a:r>
              <a:rPr lang="en-GB" sz="1600" dirty="0">
                <a:solidFill>
                  <a:schemeClr val="accent2"/>
                </a:solidFill>
                <a:latin typeface="CCW Cursive Writing 7" pitchFamily="66" charset="0"/>
              </a:rPr>
              <a:t>when</a:t>
            </a:r>
          </a:p>
          <a:p>
            <a:pPr marL="285750" indent="-285750">
              <a:buFont typeface="Arial" panose="020B0604020202020204" pitchFamily="34" charset="0"/>
              <a:buChar char="•"/>
            </a:pPr>
            <a:r>
              <a:rPr lang="en-GB" sz="1600" dirty="0">
                <a:solidFill>
                  <a:schemeClr val="accent2"/>
                </a:solidFill>
                <a:latin typeface="CCW Cursive Writing 7" pitchFamily="66" charset="0"/>
              </a:rPr>
              <a:t>whenever</a:t>
            </a:r>
          </a:p>
          <a:p>
            <a:pPr marL="285750" indent="-285750">
              <a:buFont typeface="Arial" panose="020B0604020202020204" pitchFamily="34" charset="0"/>
              <a:buChar char="•"/>
            </a:pPr>
            <a:r>
              <a:rPr lang="en-GB" sz="1600" dirty="0">
                <a:solidFill>
                  <a:schemeClr val="accent2"/>
                </a:solidFill>
                <a:latin typeface="CCW Cursive Writing 7" pitchFamily="66" charset="0"/>
              </a:rPr>
              <a:t>while</a:t>
            </a:r>
          </a:p>
        </p:txBody>
      </p:sp>
      <p:sp>
        <p:nvSpPr>
          <p:cNvPr id="9" name="TextBox 8"/>
          <p:cNvSpPr txBox="1"/>
          <p:nvPr/>
        </p:nvSpPr>
        <p:spPr>
          <a:xfrm>
            <a:off x="3516605" y="4051555"/>
            <a:ext cx="2189353" cy="1754326"/>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accent2"/>
                </a:solidFill>
                <a:latin typeface="CCW Cursive Writing 7" pitchFamily="66" charset="0"/>
              </a:rPr>
              <a:t>until</a:t>
            </a:r>
          </a:p>
          <a:p>
            <a:pPr marL="285750" indent="-285750">
              <a:buFont typeface="Arial" panose="020B0604020202020204" pitchFamily="34" charset="0"/>
              <a:buChar char="•"/>
            </a:pPr>
            <a:r>
              <a:rPr lang="en-GB" dirty="0">
                <a:solidFill>
                  <a:schemeClr val="accent2"/>
                </a:solidFill>
                <a:latin typeface="CCW Cursive Writing 7" pitchFamily="66" charset="0"/>
              </a:rPr>
              <a:t>unless</a:t>
            </a:r>
          </a:p>
          <a:p>
            <a:pPr marL="285750" indent="-285750">
              <a:buFont typeface="Arial" panose="020B0604020202020204" pitchFamily="34" charset="0"/>
              <a:buChar char="•"/>
            </a:pPr>
            <a:r>
              <a:rPr lang="en-GB" dirty="0">
                <a:solidFill>
                  <a:schemeClr val="accent2"/>
                </a:solidFill>
                <a:latin typeface="CCW Cursive Writing 7" pitchFamily="66" charset="0"/>
              </a:rPr>
              <a:t>because</a:t>
            </a:r>
          </a:p>
          <a:p>
            <a:pPr marL="285750" indent="-285750">
              <a:buFont typeface="Arial" panose="020B0604020202020204" pitchFamily="34" charset="0"/>
              <a:buChar char="•"/>
            </a:pPr>
            <a:r>
              <a:rPr lang="en-GB" dirty="0">
                <a:solidFill>
                  <a:schemeClr val="accent2"/>
                </a:solidFill>
                <a:latin typeface="CCW Cursive Writing 7" pitchFamily="66" charset="0"/>
              </a:rPr>
              <a:t>before</a:t>
            </a:r>
          </a:p>
          <a:p>
            <a:pPr marL="285750" indent="-285750">
              <a:buFont typeface="Arial" panose="020B0604020202020204" pitchFamily="34" charset="0"/>
              <a:buChar char="•"/>
            </a:pPr>
            <a:r>
              <a:rPr lang="en-GB" dirty="0">
                <a:solidFill>
                  <a:schemeClr val="accent2"/>
                </a:solidFill>
                <a:latin typeface="CCW Cursive Writing 7" pitchFamily="66" charset="0"/>
              </a:rPr>
              <a:t>if</a:t>
            </a:r>
          </a:p>
          <a:p>
            <a:pPr marL="285750" indent="-285750">
              <a:buFont typeface="Arial" panose="020B0604020202020204" pitchFamily="34" charset="0"/>
              <a:buChar char="•"/>
            </a:pPr>
            <a:r>
              <a:rPr lang="en-GB" dirty="0">
                <a:solidFill>
                  <a:schemeClr val="accent2"/>
                </a:solidFill>
                <a:latin typeface="CCW Cursive Writing 7" pitchFamily="66" charset="0"/>
              </a:rPr>
              <a:t>since</a:t>
            </a:r>
          </a:p>
        </p:txBody>
      </p:sp>
    </p:spTree>
    <p:extLst>
      <p:ext uri="{BB962C8B-B14F-4D97-AF65-F5344CB8AC3E}">
        <p14:creationId xmlns:p14="http://schemas.microsoft.com/office/powerpoint/2010/main" val="231461682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63415" y="-239143"/>
            <a:ext cx="4644621" cy="1075856"/>
          </a:xfrm>
        </p:spPr>
        <p:txBody>
          <a:bodyPr/>
          <a:lstStyle/>
          <a:p>
            <a:r>
              <a:rPr lang="en-GB" sz="3600" dirty="0">
                <a:solidFill>
                  <a:schemeClr val="accent2">
                    <a:lumMod val="75000"/>
                  </a:schemeClr>
                </a:solidFill>
                <a:latin typeface="CCW Cursive Writing 7" pitchFamily="66" charset="0"/>
              </a:rPr>
              <a:t>Remember:</a:t>
            </a:r>
          </a:p>
        </p:txBody>
      </p:sp>
      <p:sp>
        <p:nvSpPr>
          <p:cNvPr id="5" name="Content Placeholder 4"/>
          <p:cNvSpPr>
            <a:spLocks noGrp="1"/>
          </p:cNvSpPr>
          <p:nvPr>
            <p:ph sz="half" idx="1"/>
          </p:nvPr>
        </p:nvSpPr>
        <p:spPr>
          <a:xfrm>
            <a:off x="1322179" y="837130"/>
            <a:ext cx="4713198" cy="5911403"/>
          </a:xfrm>
        </p:spPr>
        <p:txBody>
          <a:bodyPr>
            <a:noAutofit/>
          </a:bodyPr>
          <a:lstStyle/>
          <a:p>
            <a:pPr marL="0" indent="0">
              <a:buNone/>
            </a:pPr>
            <a:r>
              <a:rPr lang="en-GB" sz="1600" dirty="0">
                <a:latin typeface="CCW Cursive Writing 7" pitchFamily="66" charset="0"/>
              </a:rPr>
              <a:t>A compound sentence is 2 simple sentences joined together by a connective.</a:t>
            </a:r>
          </a:p>
          <a:p>
            <a:pPr marL="0" indent="0">
              <a:buNone/>
            </a:pPr>
            <a:endParaRPr lang="en-GB" sz="1600" dirty="0">
              <a:latin typeface="CCW Cursive Writing 7" pitchFamily="66" charset="0"/>
            </a:endParaRPr>
          </a:p>
          <a:p>
            <a:pPr marL="0" indent="0">
              <a:buNone/>
            </a:pPr>
            <a:r>
              <a:rPr lang="en-GB" sz="1600" dirty="0">
                <a:solidFill>
                  <a:schemeClr val="accent2">
                    <a:lumMod val="75000"/>
                  </a:schemeClr>
                </a:solidFill>
                <a:latin typeface="CCW Cursive Writing 7" pitchFamily="66" charset="0"/>
              </a:rPr>
              <a:t>and </a:t>
            </a:r>
          </a:p>
          <a:p>
            <a:pPr marL="0" indent="0">
              <a:buNone/>
            </a:pPr>
            <a:r>
              <a:rPr lang="en-GB" sz="1600" dirty="0">
                <a:solidFill>
                  <a:schemeClr val="accent2">
                    <a:lumMod val="75000"/>
                  </a:schemeClr>
                </a:solidFill>
                <a:latin typeface="CCW Cursive Writing 7" pitchFamily="66" charset="0"/>
              </a:rPr>
              <a:t>then  </a:t>
            </a:r>
          </a:p>
          <a:p>
            <a:pPr marL="0" indent="0">
              <a:buNone/>
            </a:pPr>
            <a:r>
              <a:rPr lang="en-GB" sz="1600" dirty="0">
                <a:solidFill>
                  <a:schemeClr val="accent2">
                    <a:lumMod val="75000"/>
                  </a:schemeClr>
                </a:solidFill>
                <a:latin typeface="CCW Cursive Writing 7" pitchFamily="66" charset="0"/>
              </a:rPr>
              <a:t>but</a:t>
            </a:r>
          </a:p>
          <a:p>
            <a:pPr marL="0" indent="0">
              <a:buNone/>
            </a:pPr>
            <a:r>
              <a:rPr lang="en-GB" sz="1600" dirty="0">
                <a:solidFill>
                  <a:schemeClr val="accent2">
                    <a:lumMod val="75000"/>
                  </a:schemeClr>
                </a:solidFill>
                <a:latin typeface="CCW Cursive Writing 7" pitchFamily="66" charset="0"/>
              </a:rPr>
              <a:t>or</a:t>
            </a:r>
          </a:p>
          <a:p>
            <a:pPr marL="0" indent="0">
              <a:buNone/>
            </a:pPr>
            <a:r>
              <a:rPr lang="en-GB" sz="1600" dirty="0">
                <a:solidFill>
                  <a:schemeClr val="accent2">
                    <a:lumMod val="75000"/>
                  </a:schemeClr>
                </a:solidFill>
                <a:latin typeface="CCW Cursive Writing 7" pitchFamily="66" charset="0"/>
              </a:rPr>
              <a:t>yet</a:t>
            </a:r>
          </a:p>
          <a:p>
            <a:pPr marL="0" indent="0">
              <a:buNone/>
            </a:pPr>
            <a:r>
              <a:rPr lang="en-GB" sz="1600" dirty="0">
                <a:solidFill>
                  <a:schemeClr val="accent2">
                    <a:lumMod val="75000"/>
                  </a:schemeClr>
                </a:solidFill>
                <a:latin typeface="CCW Cursive Writing 7" pitchFamily="66" charset="0"/>
              </a:rPr>
              <a:t>so</a:t>
            </a:r>
          </a:p>
          <a:p>
            <a:pPr marL="0" indent="0">
              <a:buNone/>
            </a:pPr>
            <a:endParaRPr lang="en-GB" sz="1600" dirty="0">
              <a:latin typeface="CCW Cursive Writing 7" pitchFamily="66" charset="0"/>
            </a:endParaRPr>
          </a:p>
          <a:p>
            <a:pPr marL="0" indent="0">
              <a:buNone/>
            </a:pPr>
            <a:r>
              <a:rPr lang="en-GB" sz="1600" dirty="0">
                <a:latin typeface="CCW Cursive Writing 7" pitchFamily="66" charset="0"/>
              </a:rPr>
              <a:t>Example:</a:t>
            </a:r>
          </a:p>
          <a:p>
            <a:pPr marL="0" indent="0">
              <a:buNone/>
            </a:pPr>
            <a:r>
              <a:rPr lang="en-GB" sz="1600" dirty="0">
                <a:latin typeface="CCW Cursive Writing 7" pitchFamily="66" charset="0"/>
              </a:rPr>
              <a:t>I was talking </a:t>
            </a:r>
            <a:r>
              <a:rPr lang="en-GB" sz="1600" dirty="0">
                <a:solidFill>
                  <a:srgbClr val="FF0000"/>
                </a:solidFill>
                <a:latin typeface="CCW Cursive Writing 7" pitchFamily="66" charset="0"/>
              </a:rPr>
              <a:t>so</a:t>
            </a:r>
            <a:r>
              <a:rPr lang="en-GB" sz="1600" dirty="0">
                <a:latin typeface="CCW Cursive Writing 7" pitchFamily="66" charset="0"/>
              </a:rPr>
              <a:t> I was told off.</a:t>
            </a:r>
          </a:p>
          <a:p>
            <a:pPr marL="0" indent="0">
              <a:buNone/>
            </a:pPr>
            <a:r>
              <a:rPr lang="en-GB" sz="1600" dirty="0">
                <a:latin typeface="CCW Cursive Writing 7" pitchFamily="66" charset="0"/>
              </a:rPr>
              <a:t>I knew I might get into trouble </a:t>
            </a:r>
            <a:r>
              <a:rPr lang="en-GB" sz="1600" dirty="0">
                <a:solidFill>
                  <a:srgbClr val="FF0000"/>
                </a:solidFill>
                <a:latin typeface="CCW Cursive Writing 7" pitchFamily="66" charset="0"/>
              </a:rPr>
              <a:t>but</a:t>
            </a:r>
            <a:r>
              <a:rPr lang="en-GB" sz="1600" dirty="0">
                <a:latin typeface="CCW Cursive Writing 7" pitchFamily="66" charset="0"/>
              </a:rPr>
              <a:t> I still carried on talking. </a:t>
            </a:r>
          </a:p>
        </p:txBody>
      </p:sp>
      <p:sp>
        <p:nvSpPr>
          <p:cNvPr id="6" name="Content Placeholder 5"/>
          <p:cNvSpPr>
            <a:spLocks noGrp="1"/>
          </p:cNvSpPr>
          <p:nvPr>
            <p:ph sz="half" idx="2"/>
          </p:nvPr>
        </p:nvSpPr>
        <p:spPr>
          <a:xfrm>
            <a:off x="6117702" y="160338"/>
            <a:ext cx="4706222" cy="6509022"/>
          </a:xfrm>
        </p:spPr>
        <p:txBody>
          <a:bodyPr>
            <a:noAutofit/>
          </a:bodyPr>
          <a:lstStyle/>
          <a:p>
            <a:pPr marL="0" indent="0">
              <a:buNone/>
            </a:pPr>
            <a:r>
              <a:rPr lang="en-GB" sz="1400" dirty="0">
                <a:latin typeface="CCW Cursive Writing 7" pitchFamily="66" charset="0"/>
              </a:rPr>
              <a:t>A complex sentence is made up of a main clause, with a subordinate clause added to it.</a:t>
            </a:r>
          </a:p>
          <a:p>
            <a:pPr marL="0" indent="0">
              <a:buNone/>
            </a:pPr>
            <a:endParaRPr lang="en-GB" sz="1400" dirty="0">
              <a:latin typeface="CCW Cursive Writing 7" pitchFamily="66" charset="0"/>
            </a:endParaRPr>
          </a:p>
          <a:p>
            <a:pPr marL="0" indent="0">
              <a:buNone/>
            </a:pPr>
            <a:r>
              <a:rPr lang="en-GB" sz="1400" dirty="0">
                <a:solidFill>
                  <a:schemeClr val="accent2">
                    <a:lumMod val="75000"/>
                  </a:schemeClr>
                </a:solidFill>
                <a:latin typeface="CCW Cursive Writing 7" pitchFamily="66" charset="0"/>
              </a:rPr>
              <a:t>although</a:t>
            </a:r>
          </a:p>
          <a:p>
            <a:pPr marL="0" indent="0">
              <a:buNone/>
            </a:pPr>
            <a:r>
              <a:rPr lang="en-GB" sz="1400" dirty="0">
                <a:solidFill>
                  <a:schemeClr val="accent2">
                    <a:lumMod val="75000"/>
                  </a:schemeClr>
                </a:solidFill>
                <a:latin typeface="CCW Cursive Writing 7" pitchFamily="66" charset="0"/>
              </a:rPr>
              <a:t>as</a:t>
            </a:r>
          </a:p>
          <a:p>
            <a:pPr marL="0" indent="0">
              <a:buNone/>
            </a:pPr>
            <a:r>
              <a:rPr lang="en-GB" sz="1400" dirty="0">
                <a:solidFill>
                  <a:schemeClr val="accent2">
                    <a:lumMod val="75000"/>
                  </a:schemeClr>
                </a:solidFill>
                <a:latin typeface="CCW Cursive Writing 7" pitchFamily="66" charset="0"/>
              </a:rPr>
              <a:t>after</a:t>
            </a:r>
          </a:p>
          <a:p>
            <a:pPr marL="0" indent="0">
              <a:buNone/>
            </a:pPr>
            <a:r>
              <a:rPr lang="en-GB" sz="1400" dirty="0">
                <a:solidFill>
                  <a:schemeClr val="accent2">
                    <a:lumMod val="75000"/>
                  </a:schemeClr>
                </a:solidFill>
                <a:latin typeface="CCW Cursive Writing 7" pitchFamily="66" charset="0"/>
              </a:rPr>
              <a:t>when</a:t>
            </a:r>
          </a:p>
          <a:p>
            <a:pPr marL="0" indent="0">
              <a:buNone/>
            </a:pPr>
            <a:r>
              <a:rPr lang="en-GB" sz="1400" dirty="0">
                <a:solidFill>
                  <a:schemeClr val="accent2">
                    <a:lumMod val="75000"/>
                  </a:schemeClr>
                </a:solidFill>
                <a:latin typeface="CCW Cursive Writing 7" pitchFamily="66" charset="0"/>
              </a:rPr>
              <a:t>whenever</a:t>
            </a:r>
          </a:p>
          <a:p>
            <a:pPr marL="0" indent="0">
              <a:buNone/>
            </a:pPr>
            <a:r>
              <a:rPr lang="en-GB" sz="1400" dirty="0">
                <a:solidFill>
                  <a:schemeClr val="accent2">
                    <a:lumMod val="75000"/>
                  </a:schemeClr>
                </a:solidFill>
                <a:latin typeface="CCW Cursive Writing 7" pitchFamily="66" charset="0"/>
              </a:rPr>
              <a:t>while</a:t>
            </a:r>
          </a:p>
          <a:p>
            <a:pPr marL="0" indent="0">
              <a:buNone/>
            </a:pPr>
            <a:r>
              <a:rPr lang="en-GB" sz="1400" dirty="0">
                <a:solidFill>
                  <a:schemeClr val="accent2">
                    <a:lumMod val="75000"/>
                  </a:schemeClr>
                </a:solidFill>
                <a:latin typeface="CCW Cursive Writing 7" pitchFamily="66" charset="0"/>
              </a:rPr>
              <a:t>unless</a:t>
            </a:r>
          </a:p>
          <a:p>
            <a:pPr marL="0" indent="0">
              <a:buNone/>
            </a:pPr>
            <a:r>
              <a:rPr lang="en-GB" sz="1400" dirty="0">
                <a:solidFill>
                  <a:schemeClr val="accent2">
                    <a:lumMod val="75000"/>
                  </a:schemeClr>
                </a:solidFill>
                <a:latin typeface="CCW Cursive Writing 7" pitchFamily="66" charset="0"/>
              </a:rPr>
              <a:t>until</a:t>
            </a:r>
          </a:p>
          <a:p>
            <a:pPr marL="0" indent="0">
              <a:buNone/>
            </a:pPr>
            <a:r>
              <a:rPr lang="en-GB" sz="1400" dirty="0">
                <a:solidFill>
                  <a:schemeClr val="accent2">
                    <a:lumMod val="75000"/>
                  </a:schemeClr>
                </a:solidFill>
                <a:latin typeface="CCW Cursive Writing 7" pitchFamily="66" charset="0"/>
              </a:rPr>
              <a:t>because</a:t>
            </a:r>
          </a:p>
          <a:p>
            <a:pPr marL="0" indent="0">
              <a:buNone/>
            </a:pPr>
            <a:r>
              <a:rPr lang="en-GB" sz="1400" dirty="0">
                <a:solidFill>
                  <a:schemeClr val="accent2">
                    <a:lumMod val="75000"/>
                  </a:schemeClr>
                </a:solidFill>
                <a:latin typeface="CCW Cursive Writing 7" pitchFamily="66" charset="0"/>
              </a:rPr>
              <a:t>before</a:t>
            </a:r>
          </a:p>
          <a:p>
            <a:pPr marL="0" indent="0">
              <a:buNone/>
            </a:pPr>
            <a:r>
              <a:rPr lang="en-GB" sz="1400" dirty="0">
                <a:solidFill>
                  <a:schemeClr val="accent2">
                    <a:lumMod val="75000"/>
                  </a:schemeClr>
                </a:solidFill>
                <a:latin typeface="CCW Cursive Writing 7" pitchFamily="66" charset="0"/>
              </a:rPr>
              <a:t>if</a:t>
            </a:r>
          </a:p>
          <a:p>
            <a:pPr marL="0" indent="0">
              <a:buNone/>
            </a:pPr>
            <a:r>
              <a:rPr lang="en-GB" sz="1400" dirty="0">
                <a:solidFill>
                  <a:schemeClr val="accent2">
                    <a:lumMod val="75000"/>
                  </a:schemeClr>
                </a:solidFill>
                <a:latin typeface="CCW Cursive Writing 7" pitchFamily="66" charset="0"/>
              </a:rPr>
              <a:t>since</a:t>
            </a:r>
          </a:p>
          <a:p>
            <a:pPr marL="0" indent="0">
              <a:buNone/>
            </a:pPr>
            <a:endParaRPr lang="en-GB" sz="1400" dirty="0">
              <a:latin typeface="CCW Cursive Writing 7" pitchFamily="66" charset="0"/>
            </a:endParaRPr>
          </a:p>
          <a:p>
            <a:pPr marL="0" indent="0">
              <a:buNone/>
            </a:pPr>
            <a:r>
              <a:rPr lang="en-GB" sz="1400" dirty="0">
                <a:latin typeface="CCW Cursive Writing 7" pitchFamily="66" charset="0"/>
              </a:rPr>
              <a:t>Example:</a:t>
            </a:r>
          </a:p>
          <a:p>
            <a:pPr marL="0" indent="0">
              <a:buNone/>
            </a:pPr>
            <a:r>
              <a:rPr lang="en-GB" sz="1400" dirty="0">
                <a:solidFill>
                  <a:srgbClr val="FF0000"/>
                </a:solidFill>
                <a:latin typeface="CCW Cursive Writing 7" pitchFamily="66" charset="0"/>
              </a:rPr>
              <a:t> Whenever </a:t>
            </a:r>
            <a:r>
              <a:rPr lang="en-GB" sz="1400" dirty="0">
                <a:latin typeface="CCW Cursive Writing 7" pitchFamily="66" charset="0"/>
              </a:rPr>
              <a:t>we talk when the teacher is talking, we are told off.  </a:t>
            </a:r>
          </a:p>
          <a:p>
            <a:pPr marL="0" indent="0">
              <a:buNone/>
            </a:pPr>
            <a:r>
              <a:rPr lang="en-GB" sz="1400" dirty="0">
                <a:solidFill>
                  <a:srgbClr val="FF0000"/>
                </a:solidFill>
                <a:latin typeface="CCW Cursive Writing 7" pitchFamily="66" charset="0"/>
              </a:rPr>
              <a:t> If </a:t>
            </a:r>
            <a:r>
              <a:rPr lang="en-GB" sz="1400" dirty="0">
                <a:latin typeface="CCW Cursive Writing 7" pitchFamily="66" charset="0"/>
              </a:rPr>
              <a:t>we misbehave in class, we get into trouble.</a:t>
            </a:r>
          </a:p>
          <a:p>
            <a:pPr marL="0" indent="0">
              <a:buNone/>
            </a:pPr>
            <a:r>
              <a:rPr lang="en-GB" sz="1400" dirty="0">
                <a:latin typeface="CCW Cursive Writing 7" pitchFamily="66" charset="0"/>
              </a:rPr>
              <a:t>    </a:t>
            </a:r>
          </a:p>
        </p:txBody>
      </p:sp>
      <p:sp>
        <p:nvSpPr>
          <p:cNvPr id="12" name="AutoShape 10" descr="data:image/jpeg;base64,/9j/4AAQSkZJRgABAQAAAQABAAD/2wBDAAkGBwgHBgkIBwgKCgkLDRYPDQwMDRsUFRAWIB0iIiAdHx8kKDQsJCYxJx8fLT0tMTU3Ojo6Iys/RD84QzQ5Ojf/2wBDAQoKCg0MDRoPDxo3JR8lNzc3Nzc3Nzc3Nzc3Nzc3Nzc3Nzc3Nzc3Nzc3Nzc3Nzc3Nzc3Nzc3Nzc3Nzc3Nzc3Nzf/wAARCADJAPsDASIAAhEBAxEB/8QAGwABAAIDAQEAAAAAAAAAAAAAAAMEAgUGAQf/xAA1EAACAgIABQMCAwYHAQEAAAABAgADBBEFEiExQRNRYSJxFIGRIzJCUqHRBhUzYrHB4fAk/8QAGQEBAAMBAQAAAAAAAAAAAAAAAAECBAMF/8QAJhEAAgICAgICAgMBAQAAAAAAAAECEQMhBDESQVFhBSITMnGBkf/aAAwDAQACEQMRAD8A+4xEQBERAEREAREQBERAETzcr5OdjYw/a2gN/KOplZSUVbZKTfRZnhIHcznsv/ELdVx0Cj+ZuplDIysm5OZ8iwb66/8AJkyc7HH+uztHjyfejrvVr1vnXXvuZBgw2CCPcTiPV9Lle8s+tnm8CWsL/EFeNZylg1TdwD2+ROcPyCcqkqRZ8Z1cdnXRIKMui9FauxTzDYBOj+knm+MlJWmZ2muxERLECIiAIiIAiIgCIiAIiIAiIgCIiAIiIAiIgCIkV+RVjoXtcKvzIbSVsEsq5mbXjLtjtvCiazI4ytqMKWNYH8Xk/wBpqDl12W6did+Sd7nn5+clqH/pox8dvbLV3HXyMgUJYF5t/SneUb7PT219BYeSOsjfDKZRysSxVZhohhueN6vK5yGU+3vPMnknJ3JmyMIr+pIPSNZsx0Xbde012FkfiMhvxLMorP0p7/eXMKi0VK+wU2dyiU3lO69tym2dEkrNvY4rV9bB1vZmmVKzlCwJ0U7I8bm29c308hXQ1omVRXTQCSQde8kqnRdfNF1ISpTz+/tNtgcSajlXIsLJrrvuJz1WS13TGr3rpzHoJaxFsrLM4SwnzzdpeGSUJeUWUnBNUzsab6r15qnVh8GSzj/80TGuAUFLd/u+TOlwc6rMrDVnR11U9CJ6/H5ay6emYcmFw36LcRE2HIREQBERAEREAREQBERAEREAREQBPGYKNkgSrmZ9OKPrYc+thR3nJ8a481fV9sCeijtMnI5cMOu2dcWGWR6Oi4jxZaEYUD1GHnwP7zluK57XU89rOWPZta/KQ5GbcmJ6tjKtpGxX/wCyKvIsya0DVjlYH1Nr49vvPJzcieV7f/DfjwKCs8wWo/DWOgAbm5mO9dfJlg149xYGjmZfKnRE1GH/APnObWNenokbm14Xbz9e/MgJJHWcE9naUaVoVY/KxXnyQv33qeW47uRq5+T/AHdDMBxF8fKemwbUHoZdXiNJG21JK/siuFyKh6dNqsh/m8SGmrIrsPqVqwO9EblxMvGvf06qw7D2HaZ2itF5nqdVHcqe36QiL+UVnuu7ChgdfpFS4zctlwdz8g639pPW+O686Xty799iSemjL0tDewIBk2yDCvNxGsKaCADXbUizcihBWmOQHLDWjLfoO4HMa29ukw/BKW5mxqWI67AG5AtEuRauNUth0X13mOPmuxBOh87kV+NTYvLaligezGRJi1KCteQwH+4bk39kUqOmwuKIpCXOOU/xE9puFYMAQdg+ZwvoXkcotrYfpLmBxS/h7iq7bJ/KT/xPQ43Mcf1ntGXLgvcTr4lbDzaMtealwT5XyJZnqRkpK0ZWmtMRESxAiIgCIiAIiIAiJr+JcQGMvLXo2nsD2HyZSc4wj5SJScnSLOTk149Zextew8mc7n8ftYstRFK/PczWZmZlG/mfdrOddP8A7tIckNZXrYWzuOk8fNzZzdR0jdj46W5EFd+TbfZYdsp8sepkeThvlfS9ijrsDfb85UyrsipkSkEKTpyR1Hv95g12XaSaw68h+n6d7HzMV32bYwa2jb1Y+Rvkd1atexYDZkb15hY1gLyeH7f0muHEM2iv1L6zyE6DEa/USejMysjlAQgN2JghporcPWw5lyWr40fvNpw1wSmgAeXWh8Sm6PjcQWsuG9QHTCZcO5q3C9eYFgd+TD7D3FlXjJcZzMoDe6k63IsbBusxgl9jHm0QQ2+n/wB4lvMxr8viKpXpQU5mPtLtNVOOeW248wHVfaWTSKtuifhmElGKqVfvDq2z1MX18QopP1Vvs60TrQ95Wsa6q12x7XIQAkMO+542Tk3gbHaV/wAIafstZtL1YiY1KaRuhPTp8yDLKYuH6NKE2HXL7799y6mY3p6ZTsfEiStckMH+h97Bh2F9kOF6y/s8jI1YPYdIvzsrCyPSsAYEbUjyJJdUtCbZvUtIKqAP+JNhVX1q1mWQpI6L3IHzCfyHXZ5XxIOoLDvPbM+kA7UH41K/FMNbcG27DsFdq+dfSfvOdwac5C7599TAdVVCf+5atCMYvZ1Vo/Z1XoOUgjYHtHFSVqrsX30Z5hubcbRGxrrMrtW4jJrWh0B9xIXZT2VcC60ZCvUWUr3IM6jh/FOW0JkMQp8t4M4rHvauzl2f1m0rdiAX5h7fM648kscrTK5cal2d6rBgCpBB7ET2cbh8VtwX0CSnlD5/tOowc6jNq56W2fKnuJ7ODkxy66ZhyYnD/C1ERNJyEREAREQCHKuFNDOfAnMM3rM5sO2bqTN/xZS2G/xomc2Qd9J5H5CUvNR9GvjxVNkdq1VA9Ovkk73NVdlIXb6SW8HfaX8tGKnXf3M9rwVrxNLWr2MPq+Z5ptTS7KDZ9Cjb6DfbvKF3ErDby46BtnqWOgBL2Xw18mpajX6KKd829kfaR214mEAqAEqOm+v5mL0XXiRhWyTz5f8ApgdPv7gf3mLZ5e4Y2GOazsST2HyZXqGTxPIZajy1p1Yy5Vhrjo/4YN6u9FlHXftuCzoq5Vd1GRVdZYCS3KRrsJLVYRl2qzfxA/kRKfGfxAuo22/qHOPaSFivECCOhQf9QWStFrJyXwGqyGQADakb7jfSZZGQc+2q5KWUa89OYf2kF+XVkV3BqvUWizRBGtzZcMufiWO7vqtVHKB7yTm1W2jK298ikEcnKf5dmV6Lit3pONEdJ7fRiY6ctjOqnspbQaK67b3W1aWVANLvuw+B3hNlWlWi9oamJr0dqZHXkK3Qd/ma6/jGTRleicO5lLaDLWSv6yxSKb6NpWfRuFrDmYdt+JI702UFshi1jHoN9vbpPGXmAI6Su1XLatpUFl7b8SGiU77Mq6xUzsXAp8r8yrkX05NgKBToaJE2FtdOUi8+7G8+0ix6GqBrWs8p7FRqVTotp7MeHWLyOqnmI663Fj8liqDr9p02PeYBBTxKo9AzrptTzitXRumyNECH0SkvI1+LQDxrltP7NTsL7zo/QDHTOTXvfKfE01IVcqu1j9RQH+kvX5DE8iMN+TuXRWXZ7xS2lAiqASD0+JJVkD6PQPKdd1Mgqw+c+pa2xuSNyVDlT+nSSmyrS6Og4ZxOytuTJctXr949SJuqciq4bqsVvsZxOBYvqlrep8b8TZpfXjkW1HlbvNeDmSgqltGbJgTejqIlbCy6sukPWwPuPIMsz2IyUlaMbTTpiIiWIMLlD1sG7EdZyWQ1VOQ1auDo6HzOryCRSxHfU4TitJdS46meV+SdJaNXFVtl5xzdIWwop2ZqeHcSCkY+S2mHRHPn4M2zcpHXvPMTvZsap0zysNkUPs/U29Sj/li1IefW97Ykb5h5l6vadu0hzbHZdKDK6Jjd0jU4QTDe9KgVDtsCWVLVAqH0W6mR04zhzZzfVv8ASRZSO6oK/U9YnqZN0jpVswycZWPqWW714lLKLrnY/KCVdOpk+XUUYaPXX1a7bmNqLz4th8dD1/8AveG7ReGmT14SpRbkIP8AVALD5lT1bKeYY5K83ibikmzEZNAnqNTR3Jl0kcmHZZ78mif+ZZFLbezpcTFW7GqtyQt9ydV2Oin4i3NQMhTbvvRrA2Zp8TieTjaD41yg+69pcr4lXXiPbycrF/rdhrZPUb/SDm072WWxGvuN21pXWyvckykcwLe1J1zL3l67NqPDPURgzld6B8zX8O4V6FbZ2Xb+1s6qo/gH94shL5LLXMpU2EKD2+ZK9qsncalTIx7LG5CqioEMCR7zK6vdLIznYYaJ8dI8i3gWMKxgti1613PzMCt/rdbnG960NgSHhtvovpj0HTvNutlHL06ee8gXTNNk4l+PbVkC4Ou/qBXRH2l3LG+RwBogjrK3GssFVVNa395ct02DU/towTb02aa2v11x3NjKFJVyJtqqcfHr2n1E+N7MoZK/sbhrlCtzbPncmwPS9JWd9HXmTHomey6LGZjvXL437Tx6l/fXX2Eja2kb3YoXt3nhOjuqwEH3lrOdMy9EFRs62e8wtrsQ9CWHvuSkWWKobXKPAkhK8vTvBNs8wsi/EsW2t9H28GdXw7ilOYAp+i3+U+ftOUVhzrzAMg7ibKpaRy2KAD4I6anfByZYnS6OObEpL7OpiUuG5oykKnpYh0R7/Muz28c1OPkjz5RcXTPGGxqc1xXF/D3ltbqfv07GdNMLaktUrYoYHwZy5GBZY17LY5+Ds+d8T4alqt6Y0SOh9pp6OJcT4WFqyKBfUp1vfUr7Tu+J8PbF+qsc1J7j2mkzMKrKrI/dbwZ4OXDLFKj1MeZSjT2izjXJdUtlZDIw2DJHUN4nNVNmcIsIKc9BP1KD/wATdYWfRlpumwEjup6Mv3EonZMoOO10SABD1H6TO+v9iWTodT06bpMMh29LS9/aGR7NLdU775pIMAXYyIz8vKe/uJa9Ine9ATxzyLrfT2kao6+T9FazBYBfTyGXXknZmBx8wda8k69jPLHuY/RsD58zB3yEXmJ667SySJ8mZumfzkBq2XW9kDrMkOYlf10VuT35QNEfMqUX2WZCqzkAjmb7e0sUW3lyELMu/MhCWu0epb6YZX4co8nSzG/IqsXl5bagPzEu7yFIb0jr22OkxazmBa2kfmJLTKpx+CstzXBUOYAo7dOv9ZeursyKlSs1H3I6blAX4Fj9agSvfQ7S7j24iAhuYhzsc/j7SEJK+iv+HyquhxywH8pBmXr+mv7SmxR52hmwNW9Gi3l+D2mfJeF+m0MfvLWczmsji2DbcaQw9TfYjU3uFYL+Hco69IyVbRezHrs2NEcvMYR1x6djHFakfujpqLVlntaK927EKAHTIdnxsStwmleYvYObR6A9hJEyF+gKOU8/kdhMkyBRl8gqWusDR1/EfeVTLtOixe2N+JSlalax/iSXYX4WizlGhsFZjfjLZYuRXYE5R+9/LPSmbZUfUC2V6/eVv+oXZV9LZJStjYxIbrrpJ+EkPzeqBz+0jxrAleivaKVIsLrsb7SbK1dk+ZQF6qD1PgTGpW5dEyyS9i6MIoUQ9srei5wkcmUmt9dj79J0E0vCaw1xYkbQdvPWbqe3wE1i2efnf7iIibTiYuodSrAEHwZz/FOFtSTZQCaz3HtOinhAI6zjmwxyxpl4TcHaOGeoWAq4mnyuHWY94ysQlLF69OzfcTu+JcKSxWsoHK3cgeZoSpBKuO3TrPD5HGlils9DFmT6KmBmrl1kj6bV6Om+3/ktrpu5mszOHas9fHY12b2HWZ4ueqjlzGVbAdc4GlP39pnT9M6tWribB6xo66TKta0q1yjfmeBgQPIPaZ8oYSSpXOErsxQ6Ujt8yhbg2G7Vmyg8t/1NqeasdOolXJexugkUXi2avIxPrDY/WwdyT3lzEVqq15kHN5HzMqMMhudmlfNeyvpW31eevaFrZdvy0ZZWStTlrGIbwJRNluSSEB5ewC9zMcbGfJcW3OQnfm8n7S1kZVWNVyUrrxseZNtkqKj/AKR149OOP2rqW78g7bnmZct3L2AT2kdNZ/DG4qS9jdWPU6+JBmJ6bFqwQje/iRFqyWmy9VZcEDK55T26d56M7JJKonMd9h1kS2W+jTZUOg2CPaT4l6+s9R0C4LI0t5Iq4vstquZyhgy712O5C/Eradi2rt31M7MbIRGf8Sw0CR16SLEsGfQfVAFi+ZDZCXyWcbNx8gByik/I6iRZFS2XF1Hfp1mGJgP6pdFWtN9OYk9PtLl+PyXgIfpIhPQdJ6LaYNX4evZ6L1I/mMfiOhXR5e3QRUHK8u9iZ1UhXAML6Ob+yOujoRJlr5dD2kzcq9pFbaqjmYhR5JOpait2ZlgPYSplZqUt6YO7mG1XX9TKGXxNrHNOEvN4Nvj8v7yTh/D+UepYTzeS3UmQ5ekWUaVyNv8A4fL+urOxJJOyZ1M0PCq95KlBpV6mb2ez+PTWLZ5/Iacz2IibzgIiIAM13EOF15AL1/Rb7+DNjEpPHGaqRKk4u0cfYjU2Gq0aPsZpeMYbVvz0KW5vAG9zveI4NeVX1GnHZpz1qWYtnp2qR7N4M8TlcRwdro34c9nNJmZGFoFSau3IfH2m2ws+nIUcjabyp7iZ34VVtnqEb6foZpcrBZWY07BB3Mdtdmr9ZdHSIwcH47zCxBsTT8K4hzH0MhtWjoN+Ztw++8ko04szYAr01KN+OlycpGxzdTLVm9dO0xrA5OVhsHvIeyVrZqLOdHXZC171qVfwln4nks0UJ3sTe34tT9WJI76lZkVrAfA7CI2jr5WtGRRPSFfLoCU7KjYrIBsE+R2l5QTMFVg++XrJKJsixahUpQgcpHWTjDqsUgEE72B7TB2Qsa+Yc2tmRpXaqs9TEFRvXcEfEhtE0zO3h2ayFa7Ro7/ek2Bwh8ehg9n1t+8QO32kmHlOVHNvcu+oXAEmkyrlJaKjDktFdfYDoJZWrY2RHpgNzHvJg4CgQkVbCcqASOx9najUjuvrr6u4AmqycjIzOWrGPJWzaYqfrYeftLVRCTbLOfxOrGc1rzPka6In/ftKCUZfFHD5I0q9q+yr/eXMHhtONyvZ1sHXXfc2HONdtCRTkW8lH+pHRiU0BSEGwNbluitr7ORB/wCSbC4fdlEO6mur/cOp/KbzGxKsddIo+838fhOW5aRky5667PMPGXHrAXue5lmInrxioqkY27dsRESxAiIgCIiAJBk4lWShWxQZPEhxTVMJ0cxk8Nvw2Ygl6u4PkfEpnkYkMvWdkyhgQw2DNLxThveyhevt7zzOTw1XlA1Y8+6kcpxPhldtZevfOO012Lxe3Gf0ssM6DpzfxD+86JX5WKkEEdCD3lXL4XjZeyF5W9xPJcXF6N8ciaqRPRfXfWHrcMjDoRJAs5TJvyf8P5KvyerjWHTrvWvkTfcN4jRxGr1cdidHTKe6n5hOyZQcVfot2Vkj4kFdRZuUjsJdVge8zWsBuYSSt6KFoKbAX5kYDqFt0SD3B8TcemjDqB8yC2oFQqCRTCkV66Me08xA5pYZFFQrrUdtdJhVjEddakx+j/cZKIkyCjFCbk/RZj6h2ZWyMuqgE2OAdbC+T9hJSKttliywKCzsFUDZJmsv4qrAphaezsCe0oOcri1mm5q6wf8ATHb8/ebbFwKsYBmUFxF30XcVHsp4mBbduzLsYvvqTNkiV1dKgB7nXeShXsICDZPgTa4HBx0sy/q9k8fnO+HjyyPRyyZUls1+HhX5p3WOVPNhH/E32Lw2jHAPLzP/ADGXFUKAFAAHgT2ezh40Ma+zDPLKR5rU9iJoOQiIgCIiAIiIAiIgCIiAI1EQDW8T4XXlLzoOS0dmE56xbMazkvUqw7HwZ2cr5WLVkIVsUGY+RxI5NrTO2PM46ZyORj051ZruUHfvOfyeE/5NccjAJUn97rvY9jOqzuGW4dnqUsxr31U9ZCUS9CtgB2NdZ42bBLG9m/Fm+OjV4HGKsghLB6dn9JuqWBHWaHI4EAzW1NojwJlwfiF4uOLdUzcn8ft95y8vTOsopq4HTBAfPSGqQddSAZNaj6iR+Ur5HFceper7+wljkk30WbWAHSVL8mqsbsdVHux7zV5PFMm7rj1ctZOudup/Se1cJuudMi231E315vEjyXo6eFbk6MLeI35PMmAnQd3Pn7TLH4Szhb8iw8/kHrubNKMXFbWMgG/PiZbextIpdj2AllBydFXNR/ro8HKg+gAdO8s4WDfluCqkVnvYf+veW+G8Jd29XM7eKx2/Ob5VCqAo0B4npcfhXuZjyZ/UStiYNOKv0DbfzGWoienGKiqRlbb2xERLECIiAIiIAiIgCIiAIiIAiIgCIiAIiIBjZWrrysNiaPP4UyMbMfqD1KzfROWXDHIqZaM3F2jkkchirjR8gzI4ddu2UAMfIm74hw1Mkc6fTYPPvNSarcYkWoQPfxPGz8SWN/KNuPMpL7Kj4DseUsdGRLwkdrF2JtBYCNg/1mDWbOl2x9h1mT+Ozv8AyNFaiijEBCqGPsewmL2FtIB0J6KBL1HDsnIfbAV1+S3f8hNvicPx8XbIu3Pdm6mbsHCnPvSM+TOl9s0eFwzIv+q1DWh7A95vcTCpxqwqIN+T5MtRPUxceGPpGWeSUuwOkRE7nMREQBERAEREAREQBERAEREAREQBERAEREAREQBERAExZVYaYAj5mUQwVWwMZtj0lAPfQklOLRQNVVKv2Em8xOaxwTtInyfyNREToQIiIAiIgCIiAIiIAiIgCIiAf//Z"/>
          <p:cNvSpPr>
            <a:spLocks noChangeAspect="1" noChangeArrowheads="1"/>
          </p:cNvSpPr>
          <p:nvPr/>
        </p:nvSpPr>
        <p:spPr bwMode="auto">
          <a:xfrm>
            <a:off x="1269404" y="-144463"/>
            <a:ext cx="24765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400">
              <a:latin typeface="CCW Cursive Writing 7" pitchFamily="66" charset="0"/>
            </a:endParaRPr>
          </a:p>
        </p:txBody>
      </p:sp>
      <p:pic>
        <p:nvPicPr>
          <p:cNvPr id="1040" name="Picture 16" descr="http://thumbs.dreamstime.com/thumblarge_539/1284462740TSi3iq.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77732" y="2280006"/>
            <a:ext cx="1923645" cy="189996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www.fundraising.co.uk/files/imagecache/604/images/news/chocolate_digestive_flickr_james_bow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50064" y="1052869"/>
            <a:ext cx="2000723" cy="1227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17418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88224-2164-47C4-B532-26AC428AD1DD}"/>
              </a:ext>
            </a:extLst>
          </p:cNvPr>
          <p:cNvSpPr>
            <a:spLocks noGrp="1"/>
          </p:cNvSpPr>
          <p:nvPr>
            <p:ph type="title"/>
          </p:nvPr>
        </p:nvSpPr>
        <p:spPr/>
        <p:txBody>
          <a:bodyPr>
            <a:normAutofit fontScale="90000"/>
          </a:bodyPr>
          <a:lstStyle/>
          <a:p>
            <a:pPr algn="ctr"/>
            <a:r>
              <a:rPr lang="en-GB" dirty="0">
                <a:latin typeface="CCW Cursive Writing 7" panose="03050602040000000000" pitchFamily="66" charset="0"/>
              </a:rPr>
              <a:t>Read through the Plastic Pollution reading comprehension</a:t>
            </a:r>
          </a:p>
        </p:txBody>
      </p:sp>
      <p:sp>
        <p:nvSpPr>
          <p:cNvPr id="3" name="Content Placeholder 2">
            <a:extLst>
              <a:ext uri="{FF2B5EF4-FFF2-40B4-BE49-F238E27FC236}">
                <a16:creationId xmlns:a16="http://schemas.microsoft.com/office/drawing/2014/main" id="{ADF7E186-EDBF-4CDA-85B5-EDFB4D1A11D6}"/>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F5E939F2-5FB7-4F0F-A5FF-74CF7AE45154}"/>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90401489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68AA3-A69D-429F-9433-0D94283A9B40}"/>
              </a:ext>
            </a:extLst>
          </p:cNvPr>
          <p:cNvSpPr>
            <a:spLocks noGrp="1"/>
          </p:cNvSpPr>
          <p:nvPr>
            <p:ph type="title"/>
          </p:nvPr>
        </p:nvSpPr>
        <p:spPr/>
        <p:txBody>
          <a:bodyPr/>
          <a:lstStyle/>
          <a:p>
            <a:r>
              <a:rPr lang="en-GB" dirty="0">
                <a:latin typeface="CCW Cursive Writing 7" panose="03050602040000000000" pitchFamily="66" charset="0"/>
              </a:rPr>
              <a:t>Your writing task over the next week…</a:t>
            </a:r>
          </a:p>
        </p:txBody>
      </p:sp>
      <p:sp>
        <p:nvSpPr>
          <p:cNvPr id="3" name="Content Placeholder 2">
            <a:extLst>
              <a:ext uri="{FF2B5EF4-FFF2-40B4-BE49-F238E27FC236}">
                <a16:creationId xmlns:a16="http://schemas.microsoft.com/office/drawing/2014/main" id="{35CD9A9B-8917-49B7-8DD3-B41DD3CA37A7}"/>
              </a:ext>
            </a:extLst>
          </p:cNvPr>
          <p:cNvSpPr>
            <a:spLocks noGrp="1"/>
          </p:cNvSpPr>
          <p:nvPr>
            <p:ph sz="half" idx="1"/>
          </p:nvPr>
        </p:nvSpPr>
        <p:spPr>
          <a:xfrm>
            <a:off x="838200" y="1825625"/>
            <a:ext cx="10515600" cy="4351338"/>
          </a:xfrm>
        </p:spPr>
        <p:txBody>
          <a:bodyPr>
            <a:normAutofit/>
          </a:bodyPr>
          <a:lstStyle/>
          <a:p>
            <a:r>
              <a:rPr lang="en-GB" sz="2000" dirty="0">
                <a:latin typeface="CCW Cursive Writing 7" panose="03050602040000000000" pitchFamily="66" charset="0"/>
              </a:rPr>
              <a:t>Over the next week, you are going to be writing a formal letter to your local supermarket. </a:t>
            </a:r>
          </a:p>
          <a:p>
            <a:r>
              <a:rPr lang="en-GB" sz="2000" dirty="0">
                <a:latin typeface="CCW Cursive Writing 7" panose="03050602040000000000" pitchFamily="66" charset="0"/>
              </a:rPr>
              <a:t>The context and reason for writing is to formally request for more I information about what your local supermarket is doing to support the plastic pollution crisis that is evidently affecting our environment. </a:t>
            </a:r>
          </a:p>
        </p:txBody>
      </p:sp>
      <p:pic>
        <p:nvPicPr>
          <p:cNvPr id="1026" name="Picture 2" descr="How does plastic pollution affect the ocean?">
            <a:extLst>
              <a:ext uri="{FF2B5EF4-FFF2-40B4-BE49-F238E27FC236}">
                <a16:creationId xmlns:a16="http://schemas.microsoft.com/office/drawing/2014/main" id="{B019B206-A7EA-4692-A3C2-2209B0726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4178300"/>
            <a:ext cx="42672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55153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E01E9-6153-4B43-92BF-816E077FFE42}"/>
              </a:ext>
            </a:extLst>
          </p:cNvPr>
          <p:cNvSpPr>
            <a:spLocks noGrp="1"/>
          </p:cNvSpPr>
          <p:nvPr>
            <p:ph type="title"/>
          </p:nvPr>
        </p:nvSpPr>
        <p:spPr/>
        <p:txBody>
          <a:bodyPr>
            <a:noAutofit/>
          </a:bodyPr>
          <a:lstStyle/>
          <a:p>
            <a:pPr algn="ctr"/>
            <a:r>
              <a:rPr lang="en-GB" sz="3200" dirty="0">
                <a:latin typeface="CCW Cursive Writing 7" panose="03050602040000000000" pitchFamily="66" charset="0"/>
              </a:rPr>
              <a:t>First of all, let’s practise some sentences that will help us write our letters! Remember, we are writing formally. </a:t>
            </a:r>
          </a:p>
        </p:txBody>
      </p:sp>
      <p:sp>
        <p:nvSpPr>
          <p:cNvPr id="3" name="Content Placeholder 2">
            <a:extLst>
              <a:ext uri="{FF2B5EF4-FFF2-40B4-BE49-F238E27FC236}">
                <a16:creationId xmlns:a16="http://schemas.microsoft.com/office/drawing/2014/main" id="{C47C53A3-B351-490A-B6C2-1B981EEBC834}"/>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88BC45DD-D75E-4E1F-B619-ED8D3A7626B6}"/>
              </a:ext>
            </a:extLst>
          </p:cNvPr>
          <p:cNvSpPr>
            <a:spLocks noGrp="1"/>
          </p:cNvSpPr>
          <p:nvPr>
            <p:ph sz="half" idx="2"/>
          </p:nvPr>
        </p:nvSpPr>
        <p:spPr/>
        <p:txBody>
          <a:bodyPr/>
          <a:lstStyle/>
          <a:p>
            <a:endParaRPr lang="en-GB"/>
          </a:p>
        </p:txBody>
      </p:sp>
      <p:pic>
        <p:nvPicPr>
          <p:cNvPr id="2050" name="Picture 2" descr="Writing Formal Business Letters and Emails">
            <a:extLst>
              <a:ext uri="{FF2B5EF4-FFF2-40B4-BE49-F238E27FC236}">
                <a16:creationId xmlns:a16="http://schemas.microsoft.com/office/drawing/2014/main" id="{A19BCC2F-47F4-47E1-8E08-4DA504668D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3473" y="2416318"/>
            <a:ext cx="6172200" cy="3471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0503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8408" y="133984"/>
            <a:ext cx="6167074" cy="2308324"/>
          </a:xfrm>
          <a:prstGeom prst="rect">
            <a:avLst/>
          </a:prstGeom>
          <a:noFill/>
        </p:spPr>
        <p:txBody>
          <a:bodyPr wrap="none" lIns="91440" tIns="45720" rIns="91440" bIns="45720">
            <a:spAutoFit/>
          </a:bodyPr>
          <a:lstStyle/>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Start with </a:t>
            </a:r>
          </a:p>
          <a:p>
            <a:pPr algn="ctr"/>
            <a:r>
              <a:rPr lang="en-US" sz="7200" b="1" dirty="0">
                <a:ln w="22225">
                  <a:solidFill>
                    <a:schemeClr val="accent2"/>
                  </a:solidFill>
                  <a:prstDash val="solid"/>
                </a:ln>
                <a:solidFill>
                  <a:schemeClr val="accent2">
                    <a:lumMod val="40000"/>
                    <a:lumOff val="60000"/>
                  </a:schemeClr>
                </a:solidFill>
                <a:latin typeface="Jarman" panose="00000400000000000000" pitchFamily="2" charset="0"/>
              </a:rPr>
              <a:t>a conjunction…</a:t>
            </a:r>
          </a:p>
        </p:txBody>
      </p:sp>
      <p:sp>
        <p:nvSpPr>
          <p:cNvPr id="3" name="TextBox 2"/>
          <p:cNvSpPr txBox="1"/>
          <p:nvPr/>
        </p:nvSpPr>
        <p:spPr>
          <a:xfrm>
            <a:off x="1834707" y="2846231"/>
            <a:ext cx="8894472" cy="1446550"/>
          </a:xfrm>
          <a:prstGeom prst="rect">
            <a:avLst/>
          </a:prstGeom>
          <a:noFill/>
        </p:spPr>
        <p:txBody>
          <a:bodyPr wrap="square" rtlCol="0">
            <a:spAutoFit/>
          </a:bodyPr>
          <a:lstStyle/>
          <a:p>
            <a:r>
              <a:rPr lang="en-GB" sz="4400" dirty="0">
                <a:latin typeface="CCW Cursive Writing 7" pitchFamily="66" charset="0"/>
              </a:rPr>
              <a:t>Despite_________________,_______________________________.</a:t>
            </a:r>
          </a:p>
        </p:txBody>
      </p:sp>
      <p:sp>
        <p:nvSpPr>
          <p:cNvPr id="4" name="Rectangle 3">
            <a:extLst>
              <a:ext uri="{FF2B5EF4-FFF2-40B4-BE49-F238E27FC236}">
                <a16:creationId xmlns:a16="http://schemas.microsoft.com/office/drawing/2014/main" id="{91836164-31D6-4129-A8A5-A24C0A20C909}"/>
              </a:ext>
            </a:extLst>
          </p:cNvPr>
          <p:cNvSpPr/>
          <p:nvPr/>
        </p:nvSpPr>
        <p:spPr>
          <a:xfrm>
            <a:off x="732801" y="4696704"/>
            <a:ext cx="11134971" cy="1569660"/>
          </a:xfrm>
          <a:prstGeom prst="rect">
            <a:avLst/>
          </a:prstGeom>
          <a:noFill/>
        </p:spPr>
        <p:txBody>
          <a:bodyPr wrap="none" lIns="91440" tIns="45720" rIns="91440" bIns="45720">
            <a:spAutoFit/>
          </a:bodyPr>
          <a:lstStyle/>
          <a:p>
            <a:r>
              <a:rPr lang="en-US" sz="3200" b="0" cap="none" spc="0" dirty="0">
                <a:ln w="0"/>
                <a:solidFill>
                  <a:srgbClr val="FF0000"/>
                </a:solidFill>
                <a:effectLst>
                  <a:outerShdw blurRad="38100" dist="25400" dir="5400000" algn="ctr" rotWithShape="0">
                    <a:srgbClr val="6E747A">
                      <a:alpha val="43000"/>
                    </a:srgbClr>
                  </a:outerShdw>
                </a:effectLst>
              </a:rPr>
              <a:t>Despite</a:t>
            </a:r>
            <a:r>
              <a:rPr lang="en-US" sz="3200" b="0" cap="none" spc="0" dirty="0">
                <a:ln w="0"/>
                <a:solidFill>
                  <a:schemeClr val="accent1"/>
                </a:solidFill>
                <a:effectLst>
                  <a:outerShdw blurRad="38100" dist="25400" dir="5400000" algn="ctr" rotWithShape="0">
                    <a:srgbClr val="6E747A">
                      <a:alpha val="43000"/>
                    </a:srgbClr>
                  </a:outerShdw>
                </a:effectLst>
              </a:rPr>
              <a:t> concerning statistics highlighting </a:t>
            </a:r>
            <a:r>
              <a:rPr lang="en-US" sz="3200" dirty="0">
                <a:ln w="0"/>
                <a:solidFill>
                  <a:schemeClr val="accent1"/>
                </a:solidFill>
                <a:effectLst>
                  <a:outerShdw blurRad="38100" dist="25400" dir="5400000" algn="ctr" rotWithShape="0">
                    <a:srgbClr val="6E747A">
                      <a:alpha val="43000"/>
                    </a:srgbClr>
                  </a:outerShdw>
                </a:effectLst>
              </a:rPr>
              <a:t>the devasting impact</a:t>
            </a:r>
          </a:p>
          <a:p>
            <a:r>
              <a:rPr lang="en-US" sz="3200" dirty="0">
                <a:ln w="0"/>
                <a:solidFill>
                  <a:schemeClr val="accent1"/>
                </a:solidFill>
                <a:effectLst>
                  <a:outerShdw blurRad="38100" dist="25400" dir="5400000" algn="ctr" rotWithShape="0">
                    <a:srgbClr val="6E747A">
                      <a:alpha val="43000"/>
                    </a:srgbClr>
                  </a:outerShdw>
                </a:effectLst>
              </a:rPr>
              <a:t> single use plastic waste has on our oceans</a:t>
            </a:r>
            <a:r>
              <a:rPr lang="en-US" sz="3200" dirty="0">
                <a:ln w="0"/>
                <a:solidFill>
                  <a:srgbClr val="FF0000"/>
                </a:solidFill>
                <a:effectLst>
                  <a:outerShdw blurRad="38100" dist="25400" dir="5400000" algn="ctr" rotWithShape="0">
                    <a:srgbClr val="6E747A">
                      <a:alpha val="43000"/>
                    </a:srgbClr>
                  </a:outerShdw>
                </a:effectLst>
              </a:rPr>
              <a:t>,</a:t>
            </a:r>
            <a:r>
              <a:rPr lang="en-US" sz="3200" dirty="0">
                <a:ln w="0"/>
                <a:solidFill>
                  <a:schemeClr val="accent1"/>
                </a:solidFill>
                <a:effectLst>
                  <a:outerShdw blurRad="38100" dist="25400" dir="5400000" algn="ctr" rotWithShape="0">
                    <a:srgbClr val="6E747A">
                      <a:alpha val="43000"/>
                    </a:srgbClr>
                  </a:outerShdw>
                </a:effectLst>
              </a:rPr>
              <a:t> not all companies are </a:t>
            </a:r>
          </a:p>
          <a:p>
            <a:r>
              <a:rPr lang="en-US" sz="3200" dirty="0">
                <a:ln w="0"/>
                <a:solidFill>
                  <a:schemeClr val="accent1"/>
                </a:solidFill>
                <a:effectLst>
                  <a:outerShdw blurRad="38100" dist="25400" dir="5400000" algn="ctr" rotWithShape="0">
                    <a:srgbClr val="6E747A">
                      <a:alpha val="43000"/>
                    </a:srgbClr>
                  </a:outerShdw>
                </a:effectLst>
              </a:rPr>
              <a:t>taking action to make a difference. </a:t>
            </a:r>
          </a:p>
        </p:txBody>
      </p:sp>
    </p:spTree>
    <p:extLst>
      <p:ext uri="{BB962C8B-B14F-4D97-AF65-F5344CB8AC3E}">
        <p14:creationId xmlns:p14="http://schemas.microsoft.com/office/powerpoint/2010/main" val="54671793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1396" y="133985"/>
            <a:ext cx="9381093" cy="707886"/>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latin typeface="CCW Cursive Writing 7" pitchFamily="66" charset="0"/>
              </a:rPr>
              <a:t>Start with an adverb …</a:t>
            </a:r>
          </a:p>
        </p:txBody>
      </p:sp>
      <p:sp>
        <p:nvSpPr>
          <p:cNvPr id="3" name="TextBox 2"/>
          <p:cNvSpPr txBox="1"/>
          <p:nvPr/>
        </p:nvSpPr>
        <p:spPr>
          <a:xfrm>
            <a:off x="1938271" y="2369714"/>
            <a:ext cx="8894472" cy="1200329"/>
          </a:xfrm>
          <a:prstGeom prst="rect">
            <a:avLst/>
          </a:prstGeom>
          <a:noFill/>
        </p:spPr>
        <p:txBody>
          <a:bodyPr wrap="square" rtlCol="0">
            <a:spAutoFit/>
          </a:bodyPr>
          <a:lstStyle/>
          <a:p>
            <a:r>
              <a:rPr lang="en-GB" sz="3600" dirty="0">
                <a:latin typeface="CCW Cursive Writing 7" pitchFamily="66" charset="0"/>
              </a:rPr>
              <a:t>________</a:t>
            </a:r>
            <a:r>
              <a:rPr lang="en-GB" sz="3600" dirty="0" err="1">
                <a:latin typeface="CCW Cursive Writing 7" pitchFamily="66" charset="0"/>
              </a:rPr>
              <a:t>ly</a:t>
            </a:r>
            <a:r>
              <a:rPr lang="en-GB" sz="3600" dirty="0">
                <a:latin typeface="CCW Cursive Writing 7" pitchFamily="66" charset="0"/>
              </a:rPr>
              <a:t>,_________________________________________.</a:t>
            </a:r>
          </a:p>
        </p:txBody>
      </p:sp>
      <p:sp>
        <p:nvSpPr>
          <p:cNvPr id="4" name="Rectangle 3">
            <a:extLst>
              <a:ext uri="{FF2B5EF4-FFF2-40B4-BE49-F238E27FC236}">
                <a16:creationId xmlns:a16="http://schemas.microsoft.com/office/drawing/2014/main" id="{75F04FC0-9940-4501-94F1-66278187AF88}"/>
              </a:ext>
            </a:extLst>
          </p:cNvPr>
          <p:cNvSpPr/>
          <p:nvPr/>
        </p:nvSpPr>
        <p:spPr>
          <a:xfrm>
            <a:off x="415053" y="3570043"/>
            <a:ext cx="11361893" cy="1754326"/>
          </a:xfrm>
          <a:prstGeom prst="rect">
            <a:avLst/>
          </a:prstGeom>
          <a:noFill/>
        </p:spPr>
        <p:txBody>
          <a:bodyPr wrap="none" lIns="91440" tIns="45720" rIns="91440" bIns="45720">
            <a:spAutoFit/>
          </a:bodyPr>
          <a:lstStyle/>
          <a:p>
            <a:r>
              <a:rPr lang="en-US"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Clearly, the media has recently over the last year </a:t>
            </a: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indicated </a:t>
            </a:r>
          </a:p>
          <a:p>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the pressing need for our generation to make a</a:t>
            </a:r>
            <a:r>
              <a:rPr lang="en-US"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change with</a:t>
            </a:r>
          </a:p>
          <a:p>
            <a:r>
              <a:rPr lang="en-US"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the over use of plastic waste.  </a:t>
            </a:r>
          </a:p>
        </p:txBody>
      </p:sp>
    </p:spTree>
    <p:extLst>
      <p:ext uri="{BB962C8B-B14F-4D97-AF65-F5344CB8AC3E}">
        <p14:creationId xmlns:p14="http://schemas.microsoft.com/office/powerpoint/2010/main" val="138132453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34154" y="133984"/>
            <a:ext cx="7295588" cy="1077218"/>
          </a:xfrm>
          <a:prstGeom prst="rect">
            <a:avLst/>
          </a:prstGeom>
          <a:noFill/>
        </p:spPr>
        <p:txBody>
          <a:bodyPr wrap="none" lIns="91440" tIns="45720" rIns="91440" bIns="45720">
            <a:spAutoFit/>
          </a:bodyPr>
          <a:lstStyle/>
          <a:p>
            <a:pPr algn="ctr"/>
            <a:r>
              <a:rPr lang="en-US" sz="3200" b="1" dirty="0">
                <a:ln w="22225">
                  <a:solidFill>
                    <a:schemeClr val="accent2"/>
                  </a:solidFill>
                  <a:prstDash val="solid"/>
                </a:ln>
                <a:solidFill>
                  <a:schemeClr val="accent2">
                    <a:lumMod val="40000"/>
                    <a:lumOff val="60000"/>
                  </a:schemeClr>
                </a:solidFill>
                <a:latin typeface="CCW Cursive Writing 7" pitchFamily="66" charset="0"/>
              </a:rPr>
              <a:t>Start with a </a:t>
            </a:r>
          </a:p>
          <a:p>
            <a:pPr algn="ctr"/>
            <a:r>
              <a:rPr lang="en-US" sz="3200" b="1" dirty="0">
                <a:ln w="22225">
                  <a:solidFill>
                    <a:schemeClr val="accent2"/>
                  </a:solidFill>
                  <a:prstDash val="solid"/>
                </a:ln>
                <a:solidFill>
                  <a:schemeClr val="accent2">
                    <a:lumMod val="40000"/>
                    <a:lumOff val="60000"/>
                  </a:schemeClr>
                </a:solidFill>
                <a:latin typeface="CCW Cursive Writing 7" pitchFamily="66" charset="0"/>
              </a:rPr>
              <a:t>complex conjunction…</a:t>
            </a:r>
          </a:p>
        </p:txBody>
      </p:sp>
      <p:sp>
        <p:nvSpPr>
          <p:cNvPr id="3" name="TextBox 2"/>
          <p:cNvSpPr txBox="1"/>
          <p:nvPr/>
        </p:nvSpPr>
        <p:spPr>
          <a:xfrm>
            <a:off x="528034" y="2369713"/>
            <a:ext cx="11178862" cy="2062103"/>
          </a:xfrm>
          <a:prstGeom prst="rect">
            <a:avLst/>
          </a:prstGeom>
          <a:noFill/>
        </p:spPr>
        <p:txBody>
          <a:bodyPr wrap="square" rtlCol="0">
            <a:spAutoFit/>
          </a:bodyPr>
          <a:lstStyle/>
          <a:p>
            <a:r>
              <a:rPr lang="en-GB" sz="3200" dirty="0">
                <a:solidFill>
                  <a:srgbClr val="FF0000"/>
                </a:solidFill>
                <a:latin typeface="CCW Cursive Writing 7" pitchFamily="66" charset="0"/>
              </a:rPr>
              <a:t>If</a:t>
            </a:r>
            <a:r>
              <a:rPr lang="en-GB" sz="3200" dirty="0">
                <a:latin typeface="CCW Cursive Writing 7" pitchFamily="66" charset="0"/>
              </a:rPr>
              <a:t> more </a:t>
            </a:r>
            <a:r>
              <a:rPr lang="en-GB" sz="3200" dirty="0">
                <a:solidFill>
                  <a:srgbClr val="FF0000"/>
                </a:solidFill>
                <a:latin typeface="CCW Cursive Writing 7" pitchFamily="66" charset="0"/>
              </a:rPr>
              <a:t>were</a:t>
            </a:r>
            <a:r>
              <a:rPr lang="en-GB" sz="3200" dirty="0">
                <a:latin typeface="CCW Cursive Writing 7" pitchFamily="66" charset="0"/>
              </a:rPr>
              <a:t> to be done in the retail business about single use plastic</a:t>
            </a:r>
            <a:r>
              <a:rPr lang="en-GB" sz="3200" dirty="0">
                <a:solidFill>
                  <a:srgbClr val="FF0000"/>
                </a:solidFill>
                <a:latin typeface="CCW Cursive Writing 7" pitchFamily="66" charset="0"/>
              </a:rPr>
              <a:t>,</a:t>
            </a:r>
            <a:r>
              <a:rPr lang="en-GB" sz="3200" dirty="0">
                <a:latin typeface="CCW Cursive Writing 7" pitchFamily="66" charset="0"/>
              </a:rPr>
              <a:t> this would have a positive impact to our planet.  </a:t>
            </a:r>
          </a:p>
        </p:txBody>
      </p:sp>
      <p:sp>
        <p:nvSpPr>
          <p:cNvPr id="4" name="Text Box 1"/>
          <p:cNvSpPr txBox="1"/>
          <p:nvPr/>
        </p:nvSpPr>
        <p:spPr>
          <a:xfrm>
            <a:off x="689066" y="4493373"/>
            <a:ext cx="2840236" cy="1171575"/>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400" b="1">
                <a:ln w="11113" cap="flat" cmpd="sng" algn="ctr">
                  <a:solidFill>
                    <a:srgbClr val="ED7D31"/>
                  </a:solidFill>
                  <a:prstDash val="solid"/>
                  <a:round/>
                </a:ln>
                <a:solidFill>
                  <a:srgbClr val="F7CAAC"/>
                </a:solidFill>
                <a:latin typeface="CCW Cursive Writing 7" pitchFamily="66" charset="0"/>
                <a:ea typeface="Calibri" panose="020F0502020204030204" pitchFamily="34" charset="0"/>
                <a:cs typeface="Times New Roman" panose="02020603050405020304" pitchFamily="18" charset="0"/>
              </a:rPr>
              <a:t>WABBITS</a:t>
            </a:r>
            <a:endParaRPr lang="en-GB" sz="700">
              <a:latin typeface="CCW Cursive Writing 7" pitchFamily="66" charset="0"/>
              <a:ea typeface="Calibri" panose="020F0502020204030204" pitchFamily="34" charset="0"/>
              <a:cs typeface="Times New Roman" panose="02020603050405020304" pitchFamily="18" charset="0"/>
            </a:endParaRPr>
          </a:p>
        </p:txBody>
      </p:sp>
      <p:pic>
        <p:nvPicPr>
          <p:cNvPr id="5" name="Picture 4" descr="http://i.telegraph.co.uk/multimedia/archive/01570/elmerfudd_1570606c.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5796" y="5158543"/>
            <a:ext cx="1450530" cy="1294457"/>
          </a:xfrm>
          <a:prstGeom prst="rect">
            <a:avLst/>
          </a:prstGeom>
          <a:noFill/>
          <a:ln>
            <a:noFill/>
          </a:ln>
        </p:spPr>
      </p:pic>
    </p:spTree>
    <p:extLst>
      <p:ext uri="{BB962C8B-B14F-4D97-AF65-F5344CB8AC3E}">
        <p14:creationId xmlns:p14="http://schemas.microsoft.com/office/powerpoint/2010/main" val="117367046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solidFill>
                  <a:srgbClr val="FF0000"/>
                </a:solidFill>
                <a:latin typeface="CCW Cursive Writing 7" pitchFamily="66" charset="0"/>
              </a:rPr>
              <a:t>If…if…if…then…</a:t>
            </a:r>
          </a:p>
        </p:txBody>
      </p:sp>
      <p:sp>
        <p:nvSpPr>
          <p:cNvPr id="3" name="Content Placeholder 2"/>
          <p:cNvSpPr>
            <a:spLocks noGrp="1"/>
          </p:cNvSpPr>
          <p:nvPr>
            <p:ph idx="1"/>
          </p:nvPr>
        </p:nvSpPr>
        <p:spPr/>
        <p:txBody>
          <a:bodyPr>
            <a:normAutofit/>
          </a:bodyPr>
          <a:lstStyle/>
          <a:p>
            <a:pPr>
              <a:buNone/>
            </a:pPr>
            <a:r>
              <a:rPr lang="en-GB" sz="3600" dirty="0">
                <a:solidFill>
                  <a:srgbClr val="FF0000"/>
                </a:solidFill>
                <a:latin typeface="CCW Cursive Writing 7" pitchFamily="66" charset="0"/>
              </a:rPr>
              <a:t>If </a:t>
            </a:r>
            <a:r>
              <a:rPr lang="en-GB" sz="3600" dirty="0">
                <a:latin typeface="CCW Cursive Writing 7" pitchFamily="66" charset="0"/>
              </a:rPr>
              <a:t>businesses continue to ignore the facts</a:t>
            </a:r>
            <a:r>
              <a:rPr lang="en-GB" sz="3600" dirty="0">
                <a:solidFill>
                  <a:srgbClr val="FF0000"/>
                </a:solidFill>
                <a:latin typeface="CCW Cursive Writing 7" pitchFamily="66" charset="0"/>
              </a:rPr>
              <a:t>, if </a:t>
            </a:r>
            <a:r>
              <a:rPr lang="en-GB" sz="3600" dirty="0">
                <a:latin typeface="CCW Cursive Writing 7" pitchFamily="66" charset="0"/>
              </a:rPr>
              <a:t>companies choose to not take action</a:t>
            </a:r>
            <a:r>
              <a:rPr lang="en-GB" sz="3600" dirty="0">
                <a:solidFill>
                  <a:srgbClr val="FF0000"/>
                </a:solidFill>
                <a:latin typeface="CCW Cursive Writing 7" pitchFamily="66" charset="0"/>
              </a:rPr>
              <a:t>, if </a:t>
            </a:r>
            <a:r>
              <a:rPr lang="en-GB" sz="3600" dirty="0">
                <a:latin typeface="CCW Cursive Writing 7" pitchFamily="66" charset="0"/>
              </a:rPr>
              <a:t>you choose to do nothing</a:t>
            </a:r>
            <a:r>
              <a:rPr lang="en-GB" sz="3600" dirty="0">
                <a:solidFill>
                  <a:srgbClr val="FF0000"/>
                </a:solidFill>
                <a:latin typeface="CCW Cursive Writing 7" pitchFamily="66" charset="0"/>
              </a:rPr>
              <a:t>, then </a:t>
            </a:r>
            <a:r>
              <a:rPr lang="en-GB" sz="3600" dirty="0">
                <a:latin typeface="CCW Cursive Writing 7" pitchFamily="66" charset="0"/>
              </a:rPr>
              <a:t>it will be too late.</a:t>
            </a:r>
          </a:p>
        </p:txBody>
      </p:sp>
      <p:sp>
        <p:nvSpPr>
          <p:cNvPr id="4" name="Rectangle 3"/>
          <p:cNvSpPr/>
          <p:nvPr/>
        </p:nvSpPr>
        <p:spPr>
          <a:xfrm>
            <a:off x="3197171" y="5421335"/>
            <a:ext cx="5743880" cy="1107996"/>
          </a:xfrm>
          <a:prstGeom prst="rect">
            <a:avLst/>
          </a:prstGeom>
          <a:noFill/>
        </p:spPr>
        <p:txBody>
          <a:bodyPr wrap="none" lIns="91440" tIns="45720" rIns="91440" bIns="45720">
            <a:spAutoFit/>
          </a:bodyPr>
          <a:lstStyle/>
          <a:p>
            <a:pPr algn="ctr"/>
            <a:r>
              <a:rPr lang="en-US" sz="6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Your go…</a:t>
            </a:r>
          </a:p>
        </p:txBody>
      </p:sp>
    </p:spTree>
    <p:extLst>
      <p:ext uri="{BB962C8B-B14F-4D97-AF65-F5344CB8AC3E}">
        <p14:creationId xmlns:p14="http://schemas.microsoft.com/office/powerpoint/2010/main" val="289117165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CCW Cursive Writing 7" pitchFamily="66" charset="0"/>
              </a:rPr>
              <a:t>Magpie time-If, if, if, clauses!</a:t>
            </a:r>
          </a:p>
        </p:txBody>
      </p:sp>
      <p:sp>
        <p:nvSpPr>
          <p:cNvPr id="5" name="Content Placeholder 4"/>
          <p:cNvSpPr>
            <a:spLocks noGrp="1"/>
          </p:cNvSpPr>
          <p:nvPr>
            <p:ph idx="1"/>
          </p:nvPr>
        </p:nvSpPr>
        <p:spPr/>
        <p:txBody>
          <a:bodyPr>
            <a:normAutofit/>
          </a:bodyPr>
          <a:lstStyle/>
          <a:p>
            <a:r>
              <a:rPr lang="en-GB" dirty="0">
                <a:latin typeface="CCW Cursive Writing 7" pitchFamily="66" charset="0"/>
              </a:rPr>
              <a:t>If no ones take action,</a:t>
            </a:r>
          </a:p>
          <a:p>
            <a:r>
              <a:rPr lang="en-GB" dirty="0">
                <a:latin typeface="CCW Cursive Writing 7" pitchFamily="66" charset="0"/>
              </a:rPr>
              <a:t>If companies do not change their ways,</a:t>
            </a:r>
          </a:p>
          <a:p>
            <a:r>
              <a:rPr lang="en-GB" dirty="0">
                <a:latin typeface="CCW Cursive Writing 7" pitchFamily="66" charset="0"/>
              </a:rPr>
              <a:t>If businesses continue to ignore the facts,</a:t>
            </a:r>
          </a:p>
          <a:p>
            <a:r>
              <a:rPr lang="en-GB" dirty="0">
                <a:latin typeface="CCW Cursive Writing 7" pitchFamily="66" charset="0"/>
              </a:rPr>
              <a:t>If people do nothing, </a:t>
            </a:r>
          </a:p>
          <a:p>
            <a:r>
              <a:rPr lang="en-GB" dirty="0">
                <a:latin typeface="CCW Cursive Writing 7" pitchFamily="66" charset="0"/>
              </a:rPr>
              <a:t>If you choose to do nothing,</a:t>
            </a:r>
          </a:p>
          <a:p>
            <a:r>
              <a:rPr lang="en-GB" dirty="0">
                <a:latin typeface="CCW Cursive Writing 7" pitchFamily="66" charset="0"/>
              </a:rPr>
              <a:t>If current statistics are ignored,</a:t>
            </a:r>
          </a:p>
          <a:p>
            <a:endParaRPr lang="en-GB" dirty="0">
              <a:latin typeface="CCW Cursive Writing 7" pitchFamily="66" charset="0"/>
            </a:endParaRPr>
          </a:p>
          <a:p>
            <a:endParaRPr lang="en-GB" dirty="0">
              <a:latin typeface="CCW Cursive Writing 7" pitchFamily="66" charset="0"/>
            </a:endParaRPr>
          </a:p>
          <a:p>
            <a:endParaRPr lang="en-GB" dirty="0">
              <a:latin typeface="CCW Cursive Writing 7" pitchFamily="66" charset="0"/>
            </a:endParaRPr>
          </a:p>
          <a:p>
            <a:endParaRPr lang="en-GB" dirty="0">
              <a:latin typeface="CCW Cursive Writing 7" pitchFamily="66" charset="0"/>
            </a:endParaRPr>
          </a:p>
        </p:txBody>
      </p:sp>
      <p:pic>
        <p:nvPicPr>
          <p:cNvPr id="6" name="Picture 4" descr="http://www.girlonarockinghorse.com/wp-content/uploads/2012/07/i-love-shiny-things.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84513" y="727951"/>
            <a:ext cx="1343299" cy="93103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57869" y="5871900"/>
            <a:ext cx="4192173" cy="707886"/>
          </a:xfrm>
          <a:prstGeom prst="rect">
            <a:avLst/>
          </a:prstGeom>
          <a:noFill/>
        </p:spPr>
        <p:txBody>
          <a:bodyPr wrap="none" lIns="91440" tIns="45720" rIns="91440" bIns="45720">
            <a:spAutoFit/>
          </a:bodyPr>
          <a:lstStyle/>
          <a:p>
            <a:pPr algn="ctr"/>
            <a:r>
              <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Pick three!</a:t>
            </a:r>
          </a:p>
        </p:txBody>
      </p:sp>
    </p:spTree>
    <p:extLst>
      <p:ext uri="{BB962C8B-B14F-4D97-AF65-F5344CB8AC3E}">
        <p14:creationId xmlns:p14="http://schemas.microsoft.com/office/powerpoint/2010/main" val="131663735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CCW Cursive Writing 7" pitchFamily="66" charset="0"/>
              </a:rPr>
              <a:t>Magpie time-If, if, if, clauses!</a:t>
            </a:r>
          </a:p>
        </p:txBody>
      </p:sp>
      <p:sp>
        <p:nvSpPr>
          <p:cNvPr id="5" name="Content Placeholder 4"/>
          <p:cNvSpPr>
            <a:spLocks noGrp="1"/>
          </p:cNvSpPr>
          <p:nvPr>
            <p:ph idx="1"/>
          </p:nvPr>
        </p:nvSpPr>
        <p:spPr/>
        <p:txBody>
          <a:bodyPr>
            <a:normAutofit/>
          </a:bodyPr>
          <a:lstStyle/>
          <a:p>
            <a:r>
              <a:rPr lang="en-GB" dirty="0">
                <a:latin typeface="CCW Cursive Writing 7" pitchFamily="66" charset="0"/>
              </a:rPr>
              <a:t>If people start to take action,</a:t>
            </a:r>
          </a:p>
          <a:p>
            <a:r>
              <a:rPr lang="en-GB" dirty="0">
                <a:latin typeface="CCW Cursive Writing 7" pitchFamily="66" charset="0"/>
              </a:rPr>
              <a:t>If companies start to make a change and make a difference, </a:t>
            </a:r>
          </a:p>
          <a:p>
            <a:r>
              <a:rPr lang="en-GB" dirty="0">
                <a:latin typeface="CCW Cursive Writing 7" pitchFamily="66" charset="0"/>
              </a:rPr>
              <a:t>If businesses continue to set the example,</a:t>
            </a:r>
          </a:p>
          <a:p>
            <a:r>
              <a:rPr lang="en-GB" dirty="0">
                <a:latin typeface="CCW Cursive Writing 7" pitchFamily="66" charset="0"/>
              </a:rPr>
              <a:t>If people collaboratively work together,</a:t>
            </a:r>
          </a:p>
          <a:p>
            <a:r>
              <a:rPr lang="en-GB" dirty="0">
                <a:latin typeface="CCW Cursive Writing 7" pitchFamily="66" charset="0"/>
              </a:rPr>
              <a:t>If people are made aware,</a:t>
            </a:r>
          </a:p>
          <a:p>
            <a:r>
              <a:rPr lang="en-GB" dirty="0">
                <a:latin typeface="CCW Cursive Writing 7" pitchFamily="66" charset="0"/>
              </a:rPr>
              <a:t>If current statistics are heard,</a:t>
            </a:r>
          </a:p>
          <a:p>
            <a:endParaRPr lang="en-GB" dirty="0">
              <a:latin typeface="CCW Cursive Writing 7" pitchFamily="66" charset="0"/>
            </a:endParaRPr>
          </a:p>
          <a:p>
            <a:endParaRPr lang="en-GB" dirty="0">
              <a:latin typeface="CCW Cursive Writing 7" pitchFamily="66" charset="0"/>
            </a:endParaRPr>
          </a:p>
          <a:p>
            <a:endParaRPr lang="en-GB" dirty="0">
              <a:latin typeface="CCW Cursive Writing 7" pitchFamily="66" charset="0"/>
            </a:endParaRPr>
          </a:p>
          <a:p>
            <a:endParaRPr lang="en-GB" dirty="0">
              <a:latin typeface="CCW Cursive Writing 7" pitchFamily="66" charset="0"/>
            </a:endParaRPr>
          </a:p>
        </p:txBody>
      </p:sp>
      <p:pic>
        <p:nvPicPr>
          <p:cNvPr id="6" name="Picture 4" descr="http://www.girlonarockinghorse.com/wp-content/uploads/2012/07/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84513" y="727951"/>
            <a:ext cx="1343299" cy="93103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57869" y="5871900"/>
            <a:ext cx="4192173" cy="707886"/>
          </a:xfrm>
          <a:prstGeom prst="rect">
            <a:avLst/>
          </a:prstGeom>
          <a:noFill/>
        </p:spPr>
        <p:txBody>
          <a:bodyPr wrap="none" lIns="91440" tIns="45720" rIns="91440" bIns="45720">
            <a:spAutoFit/>
          </a:bodyPr>
          <a:lstStyle/>
          <a:p>
            <a:pPr algn="ctr"/>
            <a:r>
              <a:rPr lang="en-US"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Pick three!</a:t>
            </a:r>
          </a:p>
        </p:txBody>
      </p:sp>
    </p:spTree>
    <p:extLst>
      <p:ext uri="{BB962C8B-B14F-4D97-AF65-F5344CB8AC3E}">
        <p14:creationId xmlns:p14="http://schemas.microsoft.com/office/powerpoint/2010/main" val="185504737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The more, the more</a:t>
            </a:r>
          </a:p>
        </p:txBody>
      </p:sp>
      <p:sp>
        <p:nvSpPr>
          <p:cNvPr id="3" name="Content Placeholder 2"/>
          <p:cNvSpPr>
            <a:spLocks noGrp="1"/>
          </p:cNvSpPr>
          <p:nvPr>
            <p:ph idx="1"/>
          </p:nvPr>
        </p:nvSpPr>
        <p:spPr>
          <a:solidFill>
            <a:schemeClr val="accent6">
              <a:lumMod val="20000"/>
              <a:lumOff val="80000"/>
            </a:schemeClr>
          </a:solidFill>
        </p:spPr>
        <p:txBody>
          <a:bodyPr>
            <a:normAutofit fontScale="92500" lnSpcReduction="10000"/>
          </a:bodyPr>
          <a:lstStyle/>
          <a:p>
            <a:pPr marL="0" indent="0">
              <a:buNone/>
            </a:pPr>
            <a:r>
              <a:rPr lang="en-GB" sz="3600" b="1" dirty="0">
                <a:latin typeface="CCW Cursive Writing 7" pitchFamily="66" charset="0"/>
              </a:rPr>
              <a:t>The more that organisations begin to make changes and aid reducing their use of single plastic waste, the more chance a world has of being saved.  </a:t>
            </a:r>
            <a:endParaRPr lang="en-GB" sz="3600" dirty="0">
              <a:solidFill>
                <a:schemeClr val="accent6">
                  <a:lumMod val="50000"/>
                </a:schemeClr>
              </a:solidFill>
              <a:latin typeface="CCW Cursive Writing 7" pitchFamily="66" charset="0"/>
            </a:endParaRPr>
          </a:p>
          <a:p>
            <a:pPr marL="0" indent="0">
              <a:buNone/>
            </a:pPr>
            <a:endParaRPr lang="en-GB" sz="3600" dirty="0">
              <a:solidFill>
                <a:schemeClr val="accent6">
                  <a:lumMod val="50000"/>
                </a:schemeClr>
              </a:solidFill>
              <a:latin typeface="CCW Cursive Writing 7" pitchFamily="66" charset="0"/>
            </a:endParaRPr>
          </a:p>
          <a:p>
            <a:pPr marL="0" indent="0">
              <a:buNone/>
            </a:pPr>
            <a:r>
              <a:rPr lang="en-GB" sz="3600" dirty="0">
                <a:solidFill>
                  <a:schemeClr val="accent6">
                    <a:lumMod val="50000"/>
                  </a:schemeClr>
                </a:solidFill>
                <a:latin typeface="CCW Cursive Writing 7" pitchFamily="66" charset="0"/>
              </a:rPr>
              <a:t>The more _________________________________the more________________________________.</a:t>
            </a: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349058191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643" t="10484" r="16800" b="6250"/>
          <a:stretch/>
        </p:blipFill>
        <p:spPr bwMode="auto">
          <a:xfrm>
            <a:off x="1703513" y="188640"/>
            <a:ext cx="8790039" cy="60910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398497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latin typeface="CCW Cursive Writing 7" pitchFamily="66" charset="0"/>
              </a:rPr>
              <a:t>I was exhausted:________________________________</a:t>
            </a:r>
          </a:p>
          <a:p>
            <a:pPr marL="0" indent="0">
              <a:buNone/>
            </a:pPr>
            <a:r>
              <a:rPr lang="en-GB" dirty="0">
                <a:latin typeface="CCW Cursive Writing 7" pitchFamily="66" charset="0"/>
              </a:rPr>
              <a:t>__________________________________.</a:t>
            </a:r>
          </a:p>
          <a:p>
            <a:endParaRPr lang="en-GB" dirty="0">
              <a:latin typeface="CCW Cursive Writing 7" pitchFamily="66" charset="0"/>
            </a:endParaRPr>
          </a:p>
          <a:p>
            <a:r>
              <a:rPr lang="en-GB" dirty="0">
                <a:latin typeface="CCW Cursive Writing 7" pitchFamily="66" charset="0"/>
              </a:rPr>
              <a:t>Snails are slow:__________________________________</a:t>
            </a:r>
          </a:p>
          <a:p>
            <a:pPr marL="0" indent="0">
              <a:buNone/>
            </a:pPr>
            <a:r>
              <a:rPr lang="en-GB" dirty="0">
                <a:latin typeface="CCW Cursive Writing 7" pitchFamily="66" charset="0"/>
              </a:rPr>
              <a:t>________________________________.</a:t>
            </a:r>
          </a:p>
        </p:txBody>
      </p:sp>
    </p:spTree>
    <p:extLst>
      <p:ext uri="{BB962C8B-B14F-4D97-AF65-F5344CB8AC3E}">
        <p14:creationId xmlns:p14="http://schemas.microsoft.com/office/powerpoint/2010/main" val="342448271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2060"/>
                </a:solidFill>
                <a:latin typeface="CCW Cursive Writing 7" pitchFamily="66" charset="0"/>
              </a:rPr>
              <a:t>Description </a:t>
            </a:r>
            <a:r>
              <a:rPr lang="en-GB" dirty="0">
                <a:latin typeface="CCW Cursive Writing 7" pitchFamily="66" charset="0"/>
              </a:rPr>
              <a:t>: </a:t>
            </a:r>
            <a:r>
              <a:rPr lang="en-GB" dirty="0">
                <a:solidFill>
                  <a:srgbClr val="FF0000"/>
                </a:solidFill>
                <a:latin typeface="CCW Cursive Writing 7" pitchFamily="66" charset="0"/>
              </a:rPr>
              <a:t>Detail</a:t>
            </a:r>
          </a:p>
        </p:txBody>
      </p:sp>
      <p:sp>
        <p:nvSpPr>
          <p:cNvPr id="4" name="Rectangle 3"/>
          <p:cNvSpPr/>
          <p:nvPr/>
        </p:nvSpPr>
        <p:spPr>
          <a:xfrm>
            <a:off x="386366" y="1484784"/>
            <a:ext cx="11565228" cy="5509200"/>
          </a:xfrm>
          <a:prstGeom prst="rect">
            <a:avLst/>
          </a:prstGeom>
          <a:solidFill>
            <a:schemeClr val="accent3">
              <a:lumMod val="20000"/>
              <a:lumOff val="80000"/>
            </a:schemeClr>
          </a:solidFill>
          <a:ln>
            <a:solidFill>
              <a:schemeClr val="bg1"/>
            </a:solidFill>
          </a:ln>
        </p:spPr>
        <p:txBody>
          <a:bodyPr wrap="square">
            <a:spAutoFit/>
          </a:bodyPr>
          <a:lstStyle/>
          <a:p>
            <a:r>
              <a:rPr lang="en-GB" sz="4400" dirty="0">
                <a:solidFill>
                  <a:srgbClr val="4F81BD">
                    <a:lumMod val="50000"/>
                  </a:srgbClr>
                </a:solidFill>
                <a:latin typeface="CCW Cursive Writing 7" pitchFamily="66" charset="0"/>
              </a:rPr>
              <a:t>Plastic usage is a devasting problem:</a:t>
            </a:r>
            <a:r>
              <a:rPr lang="en-GB" sz="4400" dirty="0">
                <a:solidFill>
                  <a:srgbClr val="FF0000"/>
                </a:solidFill>
                <a:latin typeface="CCW Cursive Writing 7" panose="03050602040000000000" pitchFamily="66" charset="0"/>
              </a:rPr>
              <a:t> each year, 400 million tonnes of plastic is produced and 40% of that is single-use - plastic we'll only use once before it's binned.</a:t>
            </a:r>
            <a:r>
              <a:rPr lang="en-GB" sz="4400" dirty="0">
                <a:solidFill>
                  <a:srgbClr val="4F81BD">
                    <a:lumMod val="50000"/>
                  </a:srgbClr>
                </a:solidFill>
                <a:latin typeface="CCW Cursive Writing 7" pitchFamily="66" charset="0"/>
              </a:rPr>
              <a:t> </a:t>
            </a:r>
            <a:endParaRPr lang="en-GB" sz="4400" dirty="0">
              <a:solidFill>
                <a:srgbClr val="FF0000"/>
              </a:solidFill>
              <a:latin typeface="CCW Cursive Writing 7" pitchFamily="66" charset="0"/>
            </a:endParaRPr>
          </a:p>
        </p:txBody>
      </p:sp>
    </p:spTree>
    <p:extLst>
      <p:ext uri="{BB962C8B-B14F-4D97-AF65-F5344CB8AC3E}">
        <p14:creationId xmlns:p14="http://schemas.microsoft.com/office/powerpoint/2010/main" val="36002410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77B7F-EF31-419C-9625-876A3B84F890}"/>
              </a:ext>
            </a:extLst>
          </p:cNvPr>
          <p:cNvSpPr>
            <a:spLocks noGrp="1"/>
          </p:cNvSpPr>
          <p:nvPr>
            <p:ph type="title"/>
          </p:nvPr>
        </p:nvSpPr>
        <p:spPr/>
        <p:txBody>
          <a:bodyPr/>
          <a:lstStyle/>
          <a:p>
            <a:r>
              <a:rPr lang="en-GB" dirty="0">
                <a:solidFill>
                  <a:srgbClr val="002060"/>
                </a:solidFill>
                <a:latin typeface="CCW Cursive Writing 7" pitchFamily="66" charset="0"/>
              </a:rPr>
              <a:t>Description </a:t>
            </a:r>
            <a:r>
              <a:rPr lang="en-GB" dirty="0">
                <a:latin typeface="CCW Cursive Writing 7" pitchFamily="66" charset="0"/>
              </a:rPr>
              <a:t>: </a:t>
            </a:r>
            <a:r>
              <a:rPr lang="en-GB" dirty="0">
                <a:solidFill>
                  <a:srgbClr val="FF0000"/>
                </a:solidFill>
                <a:latin typeface="CCW Cursive Writing 7" pitchFamily="66" charset="0"/>
              </a:rPr>
              <a:t>Detail</a:t>
            </a:r>
            <a:endParaRPr lang="en-GB" dirty="0"/>
          </a:p>
        </p:txBody>
      </p:sp>
      <p:sp>
        <p:nvSpPr>
          <p:cNvPr id="4" name="Rectangle 3">
            <a:extLst>
              <a:ext uri="{FF2B5EF4-FFF2-40B4-BE49-F238E27FC236}">
                <a16:creationId xmlns:a16="http://schemas.microsoft.com/office/drawing/2014/main" id="{0A7DCCDD-492A-4FFF-95DB-6E81F21824F5}"/>
              </a:ext>
            </a:extLst>
          </p:cNvPr>
          <p:cNvSpPr/>
          <p:nvPr/>
        </p:nvSpPr>
        <p:spPr>
          <a:xfrm>
            <a:off x="838200" y="1690688"/>
            <a:ext cx="10709856" cy="2246769"/>
          </a:xfrm>
          <a:prstGeom prst="rect">
            <a:avLst/>
          </a:prstGeom>
        </p:spPr>
        <p:txBody>
          <a:bodyPr wrap="square">
            <a:spAutoFit/>
          </a:bodyPr>
          <a:lstStyle/>
          <a:p>
            <a:r>
              <a:rPr lang="en-GB" sz="2800" dirty="0">
                <a:solidFill>
                  <a:schemeClr val="accent1">
                    <a:lumMod val="50000"/>
                  </a:schemeClr>
                </a:solidFill>
                <a:latin typeface="CCW Cursive Writing 7" panose="03050602040000000000" pitchFamily="66" charset="0"/>
              </a:rPr>
              <a:t>Our planet is in crisis</a:t>
            </a:r>
            <a:r>
              <a:rPr lang="en-GB" sz="2800" dirty="0">
                <a:solidFill>
                  <a:schemeClr val="accent4"/>
                </a:solidFill>
                <a:latin typeface="CCW Cursive Writing 7" panose="03050602040000000000" pitchFamily="66" charset="0"/>
              </a:rPr>
              <a:t>: </a:t>
            </a:r>
            <a:r>
              <a:rPr lang="en-GB" sz="2800" dirty="0">
                <a:solidFill>
                  <a:srgbClr val="FF0000"/>
                </a:solidFill>
                <a:latin typeface="CCW Cursive Writing 7" panose="03050602040000000000" pitchFamily="66" charset="0"/>
              </a:rPr>
              <a:t>each year, 400 million tonnes of plastic is produced and 40% of that is single-use - plastic we'll only use once before it's binned.</a:t>
            </a:r>
          </a:p>
        </p:txBody>
      </p:sp>
    </p:spTree>
    <p:extLst>
      <p:ext uri="{BB962C8B-B14F-4D97-AF65-F5344CB8AC3E}">
        <p14:creationId xmlns:p14="http://schemas.microsoft.com/office/powerpoint/2010/main" val="9974410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GB" sz="3600" dirty="0">
                <a:latin typeface="CCW Cursive Writing 7" pitchFamily="66" charset="0"/>
              </a:rPr>
              <a:t>Your turn…</a:t>
            </a:r>
          </a:p>
        </p:txBody>
      </p:sp>
      <p:sp>
        <p:nvSpPr>
          <p:cNvPr id="3" name="Content Placeholder 2"/>
          <p:cNvSpPr>
            <a:spLocks noGrp="1"/>
          </p:cNvSpPr>
          <p:nvPr>
            <p:ph idx="1"/>
          </p:nvPr>
        </p:nvSpPr>
        <p:spPr>
          <a:xfrm>
            <a:off x="399246" y="1825625"/>
            <a:ext cx="11101588" cy="4351338"/>
          </a:xfrm>
          <a:solidFill>
            <a:schemeClr val="accent3">
              <a:lumMod val="20000"/>
              <a:lumOff val="80000"/>
            </a:schemeClr>
          </a:solidFill>
        </p:spPr>
        <p:txBody>
          <a:bodyPr/>
          <a:lstStyle/>
          <a:p>
            <a:pPr marL="0" indent="0">
              <a:buNone/>
            </a:pPr>
            <a:r>
              <a:rPr lang="en-GB" sz="2400" dirty="0">
                <a:solidFill>
                  <a:schemeClr val="accent1">
                    <a:lumMod val="50000"/>
                  </a:schemeClr>
                </a:solidFill>
                <a:latin typeface="CCW Cursive Writing 7" pitchFamily="66" charset="0"/>
              </a:rPr>
              <a:t>Oceans are </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a:t>
            </a:r>
          </a:p>
          <a:p>
            <a:pPr marL="0" indent="0">
              <a:buNone/>
            </a:pPr>
            <a:endParaRPr lang="en-GB" sz="2400" dirty="0">
              <a:latin typeface="CCW Cursive Writing 7" pitchFamily="66" charset="0"/>
            </a:endParaRPr>
          </a:p>
          <a:p>
            <a:pPr marL="0" indent="0">
              <a:buNone/>
            </a:pPr>
            <a:r>
              <a:rPr lang="en-GB" sz="2400" dirty="0">
                <a:solidFill>
                  <a:schemeClr val="accent1">
                    <a:lumMod val="50000"/>
                  </a:schemeClr>
                </a:solidFill>
                <a:latin typeface="CCW Cursive Writing 7" pitchFamily="66" charset="0"/>
              </a:rPr>
              <a:t>Deforestation is a huge problem</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_______________________________________-_________________.</a:t>
            </a:r>
          </a:p>
          <a:p>
            <a:pPr marL="0" indent="0">
              <a:buNone/>
            </a:pPr>
            <a:endParaRPr lang="en-GB" sz="2400" dirty="0">
              <a:latin typeface="CCW Cursive Writing 7" pitchFamily="66" charset="0"/>
            </a:endParaRPr>
          </a:p>
        </p:txBody>
      </p:sp>
      <p:sp>
        <p:nvSpPr>
          <p:cNvPr id="4" name="TextBox 3"/>
          <p:cNvSpPr txBox="1"/>
          <p:nvPr/>
        </p:nvSpPr>
        <p:spPr>
          <a:xfrm>
            <a:off x="399246" y="4318854"/>
            <a:ext cx="8618220" cy="1384995"/>
          </a:xfrm>
          <a:prstGeom prst="rect">
            <a:avLst/>
          </a:prstGeom>
          <a:solidFill>
            <a:schemeClr val="accent3">
              <a:lumMod val="20000"/>
              <a:lumOff val="80000"/>
            </a:schemeClr>
          </a:solidFill>
        </p:spPr>
        <p:txBody>
          <a:bodyPr wrap="square" rtlCol="0">
            <a:spAutoFit/>
          </a:bodyPr>
          <a:lstStyle/>
          <a:p>
            <a:r>
              <a:rPr lang="en-GB" sz="2800" dirty="0">
                <a:solidFill>
                  <a:srgbClr val="FF0000"/>
                </a:solidFill>
                <a:latin typeface="CCW Cursive Writing 7" pitchFamily="66" charset="0"/>
              </a:rPr>
              <a:t>There has been considerable debate about whether ______________________________________________.</a:t>
            </a:r>
          </a:p>
        </p:txBody>
      </p:sp>
    </p:spTree>
    <p:extLst>
      <p:ext uri="{BB962C8B-B14F-4D97-AF65-F5344CB8AC3E}">
        <p14:creationId xmlns:p14="http://schemas.microsoft.com/office/powerpoint/2010/main" val="271599122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68980" y="197884"/>
          <a:ext cx="9234100" cy="6416276"/>
        </p:xfrm>
        <a:graphic>
          <a:graphicData uri="http://schemas.openxmlformats.org/drawingml/2006/table">
            <a:tbl>
              <a:tblPr firstRow="1" bandRow="1">
                <a:tableStyleId>{5940675A-B579-460E-94D1-54222C63F5DA}</a:tableStyleId>
              </a:tblPr>
              <a:tblGrid>
                <a:gridCol w="1846820">
                  <a:extLst>
                    <a:ext uri="{9D8B030D-6E8A-4147-A177-3AD203B41FA5}">
                      <a16:colId xmlns:a16="http://schemas.microsoft.com/office/drawing/2014/main" val="20000"/>
                    </a:ext>
                  </a:extLst>
                </a:gridCol>
                <a:gridCol w="1846820">
                  <a:extLst>
                    <a:ext uri="{9D8B030D-6E8A-4147-A177-3AD203B41FA5}">
                      <a16:colId xmlns:a16="http://schemas.microsoft.com/office/drawing/2014/main" val="20001"/>
                    </a:ext>
                  </a:extLst>
                </a:gridCol>
                <a:gridCol w="1846820">
                  <a:extLst>
                    <a:ext uri="{9D8B030D-6E8A-4147-A177-3AD203B41FA5}">
                      <a16:colId xmlns:a16="http://schemas.microsoft.com/office/drawing/2014/main" val="20002"/>
                    </a:ext>
                  </a:extLst>
                </a:gridCol>
                <a:gridCol w="1846820">
                  <a:extLst>
                    <a:ext uri="{9D8B030D-6E8A-4147-A177-3AD203B41FA5}">
                      <a16:colId xmlns:a16="http://schemas.microsoft.com/office/drawing/2014/main" val="20003"/>
                    </a:ext>
                  </a:extLst>
                </a:gridCol>
                <a:gridCol w="1846820">
                  <a:extLst>
                    <a:ext uri="{9D8B030D-6E8A-4147-A177-3AD203B41FA5}">
                      <a16:colId xmlns:a16="http://schemas.microsoft.com/office/drawing/2014/main" val="20004"/>
                    </a:ext>
                  </a:extLst>
                </a:gridCol>
              </a:tblGrid>
              <a:tr h="1066919">
                <a:tc>
                  <a:txBody>
                    <a:bodyPr/>
                    <a:lstStyle/>
                    <a:p>
                      <a:r>
                        <a:rPr lang="en-GB" sz="1400" dirty="0">
                          <a:latin typeface="CCW Cursive Writing 7" pitchFamily="66" charset="0"/>
                        </a:rPr>
                        <a:t>The more______ ______________ the more ______</a:t>
                      </a:r>
                    </a:p>
                    <a:p>
                      <a:r>
                        <a:rPr lang="en-GB" sz="1400" dirty="0">
                          <a:latin typeface="CCW Cursive Writing 7" pitchFamily="66" charset="0"/>
                        </a:rPr>
                        <a:t>____________________ </a:t>
                      </a:r>
                    </a:p>
                  </a:txBody>
                  <a:tcPr marL="84406" marR="84406"/>
                </a:tc>
                <a:tc>
                  <a:txBody>
                    <a:bodyPr/>
                    <a:lstStyle/>
                    <a:p>
                      <a:r>
                        <a:rPr lang="en-GB" sz="1400" dirty="0">
                          <a:latin typeface="CCW Cursive Writing 7" pitchFamily="66" charset="0"/>
                        </a:rPr>
                        <a:t>The more______ ______________ the more ______</a:t>
                      </a:r>
                    </a:p>
                    <a:p>
                      <a:r>
                        <a:rPr lang="en-GB" sz="1400" dirty="0">
                          <a:latin typeface="CCW Cursive Writing 7" pitchFamily="66" charset="0"/>
                        </a:rPr>
                        <a:t>____________________ </a:t>
                      </a:r>
                    </a:p>
                  </a:txBody>
                  <a:tcPr marL="84406" marR="84406"/>
                </a:tc>
                <a:tc>
                  <a:txBody>
                    <a:bodyPr/>
                    <a:lstStyle/>
                    <a:p>
                      <a:r>
                        <a:rPr lang="en-GB" sz="1400" dirty="0">
                          <a:latin typeface="CCW Cursive Writing 7" pitchFamily="66" charset="0"/>
                        </a:rPr>
                        <a:t>The more______ ______________ the more ______</a:t>
                      </a:r>
                    </a:p>
                    <a:p>
                      <a:r>
                        <a:rPr lang="en-GB" sz="1400" dirty="0">
                          <a:latin typeface="CCW Cursive Writing 7" pitchFamily="66" charset="0"/>
                        </a:rPr>
                        <a:t>____________________ </a:t>
                      </a:r>
                    </a:p>
                  </a:txBody>
                  <a:tcPr marL="84406" marR="84406"/>
                </a:tc>
                <a:tc>
                  <a:txBody>
                    <a:bodyPr/>
                    <a:lstStyle/>
                    <a:p>
                      <a:r>
                        <a:rPr lang="en-GB" sz="1400" dirty="0">
                          <a:latin typeface="CCW Cursive Writing 7" pitchFamily="66" charset="0"/>
                        </a:rPr>
                        <a:t>The more______ ______________ the more ______</a:t>
                      </a:r>
                    </a:p>
                    <a:p>
                      <a:r>
                        <a:rPr lang="en-GB" sz="1400" dirty="0">
                          <a:latin typeface="CCW Cursive Writing 7" pitchFamily="66" charset="0"/>
                        </a:rPr>
                        <a:t>____________________ </a:t>
                      </a:r>
                    </a:p>
                  </a:txBody>
                  <a:tcPr marL="84406" marR="84406"/>
                </a:tc>
                <a:tc>
                  <a:txBody>
                    <a:bodyPr/>
                    <a:lstStyle/>
                    <a:p>
                      <a:r>
                        <a:rPr lang="en-GB" sz="1400" dirty="0">
                          <a:latin typeface="CCW Cursive Writing 7" pitchFamily="66" charset="0"/>
                        </a:rPr>
                        <a:t>The more______ ______________ the more ______</a:t>
                      </a:r>
                    </a:p>
                    <a:p>
                      <a:r>
                        <a:rPr lang="en-GB" sz="1400" dirty="0">
                          <a:latin typeface="CCW Cursive Writing 7" pitchFamily="66" charset="0"/>
                        </a:rPr>
                        <a:t>____________________ </a:t>
                      </a:r>
                    </a:p>
                  </a:txBody>
                  <a:tcPr marL="84406" marR="84406"/>
                </a:tc>
                <a:extLst>
                  <a:ext uri="{0D108BD9-81ED-4DB2-BD59-A6C34878D82A}">
                    <a16:rowId xmlns:a16="http://schemas.microsoft.com/office/drawing/2014/main" val="10000"/>
                  </a:ext>
                </a:extLst>
              </a:tr>
              <a:tr h="1066919">
                <a:tc>
                  <a:txBody>
                    <a:bodyPr/>
                    <a:lstStyle/>
                    <a:p>
                      <a:r>
                        <a:rPr lang="en-GB" sz="1400" dirty="0">
                          <a:latin typeface="CCW Cursive Writing 7" pitchFamily="66" charset="0"/>
                        </a:rPr>
                        <a:t>adverb (</a:t>
                      </a:r>
                      <a:r>
                        <a:rPr lang="en-GB" sz="1400" dirty="0" err="1">
                          <a:latin typeface="CCW Cursive Writing 7" pitchFamily="66" charset="0"/>
                        </a:rPr>
                        <a:t>ly</a:t>
                      </a:r>
                      <a:r>
                        <a:rPr lang="en-GB" sz="1400" dirty="0">
                          <a:latin typeface="CCW Cursive Writing 7" pitchFamily="66" charset="0"/>
                        </a:rPr>
                        <a:t> word)</a:t>
                      </a:r>
                    </a:p>
                  </a:txBody>
                  <a:tcPr marL="84406" marR="84406"/>
                </a:tc>
                <a:tc>
                  <a:txBody>
                    <a:bodyPr/>
                    <a:lstStyle/>
                    <a:p>
                      <a:r>
                        <a:rPr lang="en-GB" sz="1400" dirty="0">
                          <a:latin typeface="CCW Cursive Writing 7" pitchFamily="66" charset="0"/>
                        </a:rPr>
                        <a:t>adverb (</a:t>
                      </a:r>
                      <a:r>
                        <a:rPr lang="en-GB" sz="1400" dirty="0" err="1">
                          <a:latin typeface="CCW Cursive Writing 7" pitchFamily="66" charset="0"/>
                        </a:rPr>
                        <a:t>ly</a:t>
                      </a:r>
                      <a:r>
                        <a:rPr lang="en-GB" sz="1400" dirty="0">
                          <a:latin typeface="CCW Cursive Writing 7" pitchFamily="66" charset="0"/>
                        </a:rPr>
                        <a:t> word)</a:t>
                      </a:r>
                    </a:p>
                  </a:txBody>
                  <a:tcPr marL="84406" marR="84406"/>
                </a:tc>
                <a:tc>
                  <a:txBody>
                    <a:bodyPr/>
                    <a:lstStyle/>
                    <a:p>
                      <a:r>
                        <a:rPr lang="en-GB" sz="1400" dirty="0">
                          <a:latin typeface="CCW Cursive Writing 7" pitchFamily="66" charset="0"/>
                        </a:rPr>
                        <a:t>adverb (</a:t>
                      </a:r>
                      <a:r>
                        <a:rPr lang="en-GB" sz="1400" dirty="0" err="1">
                          <a:latin typeface="CCW Cursive Writing 7" pitchFamily="66" charset="0"/>
                        </a:rPr>
                        <a:t>ly</a:t>
                      </a:r>
                      <a:r>
                        <a:rPr lang="en-GB" sz="1400" dirty="0">
                          <a:latin typeface="CCW Cursive Writing 7" pitchFamily="66" charset="0"/>
                        </a:rPr>
                        <a:t> word)</a:t>
                      </a:r>
                    </a:p>
                  </a:txBody>
                  <a:tcPr marL="84406" marR="84406"/>
                </a:tc>
                <a:tc>
                  <a:txBody>
                    <a:bodyPr/>
                    <a:lstStyle/>
                    <a:p>
                      <a:r>
                        <a:rPr lang="en-GB" sz="1400" dirty="0">
                          <a:latin typeface="CCW Cursive Writing 7" pitchFamily="66" charset="0"/>
                        </a:rPr>
                        <a:t>adverb (</a:t>
                      </a:r>
                      <a:r>
                        <a:rPr lang="en-GB" sz="1400" dirty="0" err="1">
                          <a:latin typeface="CCW Cursive Writing 7" pitchFamily="66" charset="0"/>
                        </a:rPr>
                        <a:t>ly</a:t>
                      </a:r>
                      <a:r>
                        <a:rPr lang="en-GB" sz="1400" dirty="0">
                          <a:latin typeface="CCW Cursive Writing 7" pitchFamily="66" charset="0"/>
                        </a:rPr>
                        <a:t> word)</a:t>
                      </a:r>
                    </a:p>
                  </a:txBody>
                  <a:tcPr marL="84406" marR="84406"/>
                </a:tc>
                <a:tc>
                  <a:txBody>
                    <a:bodyPr/>
                    <a:lstStyle/>
                    <a:p>
                      <a:r>
                        <a:rPr lang="en-GB" sz="1400" dirty="0">
                          <a:latin typeface="CCW Cursive Writing 7" pitchFamily="66" charset="0"/>
                        </a:rPr>
                        <a:t>adverb (</a:t>
                      </a:r>
                      <a:r>
                        <a:rPr lang="en-GB" sz="1400" dirty="0" err="1">
                          <a:latin typeface="CCW Cursive Writing 7" pitchFamily="66" charset="0"/>
                        </a:rPr>
                        <a:t>ly</a:t>
                      </a:r>
                      <a:r>
                        <a:rPr lang="en-GB" sz="1400" dirty="0">
                          <a:latin typeface="CCW Cursive Writing 7" pitchFamily="66" charset="0"/>
                        </a:rPr>
                        <a:t> word)</a:t>
                      </a:r>
                    </a:p>
                  </a:txBody>
                  <a:tcPr marL="84406" marR="84406"/>
                </a:tc>
                <a:extLst>
                  <a:ext uri="{0D108BD9-81ED-4DB2-BD59-A6C34878D82A}">
                    <a16:rowId xmlns:a16="http://schemas.microsoft.com/office/drawing/2014/main" val="10001"/>
                  </a:ext>
                </a:extLst>
              </a:tr>
              <a:tr h="1074300">
                <a:tc>
                  <a:txBody>
                    <a:bodyPr/>
                    <a:lstStyle/>
                    <a:p>
                      <a:r>
                        <a:rPr lang="en-GB" sz="1400" dirty="0">
                          <a:latin typeface="CCW Cursive Writing 7" pitchFamily="66" charset="0"/>
                        </a:rPr>
                        <a:t>Although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tc>
                  <a:txBody>
                    <a:bodyPr/>
                    <a:lstStyle/>
                    <a:p>
                      <a:r>
                        <a:rPr lang="en-GB" sz="1400" dirty="0">
                          <a:latin typeface="CCW Cursive Writing 7" pitchFamily="66" charset="0"/>
                        </a:rPr>
                        <a:t>Although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tc>
                  <a:txBody>
                    <a:bodyPr/>
                    <a:lstStyle/>
                    <a:p>
                      <a:r>
                        <a:rPr lang="en-GB" sz="1400" dirty="0">
                          <a:latin typeface="CCW Cursive Writing 7" pitchFamily="66" charset="0"/>
                        </a:rPr>
                        <a:t>Although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tc>
                  <a:txBody>
                    <a:bodyPr/>
                    <a:lstStyle/>
                    <a:p>
                      <a:r>
                        <a:rPr lang="en-GB" sz="1400" dirty="0">
                          <a:latin typeface="CCW Cursive Writing 7" pitchFamily="66" charset="0"/>
                        </a:rPr>
                        <a:t>Although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tc>
                  <a:txBody>
                    <a:bodyPr/>
                    <a:lstStyle/>
                    <a:p>
                      <a:r>
                        <a:rPr lang="en-GB" sz="1400" dirty="0">
                          <a:latin typeface="CCW Cursive Writing 7" pitchFamily="66" charset="0"/>
                        </a:rPr>
                        <a:t>Although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extLst>
                  <a:ext uri="{0D108BD9-81ED-4DB2-BD59-A6C34878D82A}">
                    <a16:rowId xmlns:a16="http://schemas.microsoft.com/office/drawing/2014/main" val="10002"/>
                  </a:ext>
                </a:extLst>
              </a:tr>
              <a:tr h="1066919">
                <a:tc>
                  <a:txBody>
                    <a:bodyPr/>
                    <a:lstStyle/>
                    <a:p>
                      <a:r>
                        <a:rPr lang="en-GB" sz="1400" dirty="0">
                          <a:latin typeface="CCW Cursive Writing 7" pitchFamily="66" charset="0"/>
                        </a:rPr>
                        <a:t>DE:DE sentence</a:t>
                      </a:r>
                    </a:p>
                  </a:txBody>
                  <a:tcPr marL="84406" marR="84406"/>
                </a:tc>
                <a:tc>
                  <a:txBody>
                    <a:bodyPr/>
                    <a:lstStyle/>
                    <a:p>
                      <a:r>
                        <a:rPr lang="en-GB" sz="1400" dirty="0">
                          <a:latin typeface="CCW Cursive Writing 7" pitchFamily="66" charset="0"/>
                        </a:rPr>
                        <a:t>DE:DE sentence</a:t>
                      </a:r>
                    </a:p>
                  </a:txBody>
                  <a:tcPr marL="84406" marR="84406"/>
                </a:tc>
                <a:tc>
                  <a:txBody>
                    <a:bodyPr/>
                    <a:lstStyle/>
                    <a:p>
                      <a:r>
                        <a:rPr lang="en-GB" sz="1400" dirty="0">
                          <a:latin typeface="CCW Cursive Writing 7" pitchFamily="66" charset="0"/>
                        </a:rPr>
                        <a:t>DE:DE sentence</a:t>
                      </a:r>
                    </a:p>
                  </a:txBody>
                  <a:tcPr marL="84406" marR="84406"/>
                </a:tc>
                <a:tc>
                  <a:txBody>
                    <a:bodyPr/>
                    <a:lstStyle/>
                    <a:p>
                      <a:r>
                        <a:rPr lang="en-GB" sz="1400" dirty="0">
                          <a:latin typeface="CCW Cursive Writing 7" pitchFamily="66" charset="0"/>
                        </a:rPr>
                        <a:t>DE:DE sentence</a:t>
                      </a:r>
                    </a:p>
                  </a:txBody>
                  <a:tcPr marL="84406" marR="84406"/>
                </a:tc>
                <a:tc>
                  <a:txBody>
                    <a:bodyPr/>
                    <a:lstStyle/>
                    <a:p>
                      <a:r>
                        <a:rPr lang="en-GB" sz="1400" dirty="0">
                          <a:latin typeface="CCW Cursive Writing 7" pitchFamily="66" charset="0"/>
                        </a:rPr>
                        <a:t>DE:DE sentence</a:t>
                      </a:r>
                    </a:p>
                  </a:txBody>
                  <a:tcPr marL="84406" marR="84406"/>
                </a:tc>
                <a:extLst>
                  <a:ext uri="{0D108BD9-81ED-4DB2-BD59-A6C34878D82A}">
                    <a16:rowId xmlns:a16="http://schemas.microsoft.com/office/drawing/2014/main" val="10003"/>
                  </a:ext>
                </a:extLst>
              </a:tr>
              <a:tr h="1074300">
                <a:tc>
                  <a:txBody>
                    <a:bodyPr/>
                    <a:lstStyle/>
                    <a:p>
                      <a:r>
                        <a:rPr lang="en-GB" sz="1400" dirty="0">
                          <a:latin typeface="CCW Cursive Writing 7" pitchFamily="66" charset="0"/>
                        </a:rPr>
                        <a:t>Despite _____</a:t>
                      </a:r>
                    </a:p>
                    <a:p>
                      <a:r>
                        <a:rPr lang="en-GB" sz="1400" dirty="0">
                          <a:latin typeface="CCW Cursive Writing 7" pitchFamily="66" charset="0"/>
                        </a:rPr>
                        <a:t>_______,_____</a:t>
                      </a:r>
                    </a:p>
                    <a:p>
                      <a:r>
                        <a:rPr lang="en-GB" sz="1400" dirty="0">
                          <a:latin typeface="CCW Cursive Writing 7" pitchFamily="66" charset="0"/>
                        </a:rPr>
                        <a:t>____________.</a:t>
                      </a:r>
                    </a:p>
                    <a:p>
                      <a:endParaRPr lang="en-GB" sz="1400" dirty="0">
                        <a:latin typeface="CCW Cursive Writing 7" pitchFamily="66" charset="0"/>
                      </a:endParaRPr>
                    </a:p>
                  </a:txBody>
                  <a:tcPr marL="84406" marR="84406"/>
                </a:tc>
                <a:tc>
                  <a:txBody>
                    <a:bodyPr/>
                    <a:lstStyle/>
                    <a:p>
                      <a:r>
                        <a:rPr lang="en-GB" sz="1400" dirty="0">
                          <a:latin typeface="CCW Cursive Writing 7" pitchFamily="66" charset="0"/>
                        </a:rPr>
                        <a:t>Despite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tc>
                  <a:txBody>
                    <a:bodyPr/>
                    <a:lstStyle/>
                    <a:p>
                      <a:r>
                        <a:rPr lang="en-GB" sz="1400" dirty="0">
                          <a:latin typeface="CCW Cursive Writing 7" pitchFamily="66" charset="0"/>
                        </a:rPr>
                        <a:t>Despite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tc>
                  <a:txBody>
                    <a:bodyPr/>
                    <a:lstStyle/>
                    <a:p>
                      <a:r>
                        <a:rPr lang="en-GB" sz="1400" dirty="0">
                          <a:latin typeface="CCW Cursive Writing 7" pitchFamily="66" charset="0"/>
                        </a:rPr>
                        <a:t>Despite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tc>
                  <a:txBody>
                    <a:bodyPr/>
                    <a:lstStyle/>
                    <a:p>
                      <a:r>
                        <a:rPr lang="en-GB" sz="1400" dirty="0">
                          <a:latin typeface="CCW Cursive Writing 7" pitchFamily="66" charset="0"/>
                        </a:rPr>
                        <a:t>Despite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extLst>
                  <a:ext uri="{0D108BD9-81ED-4DB2-BD59-A6C34878D82A}">
                    <a16:rowId xmlns:a16="http://schemas.microsoft.com/office/drawing/2014/main" val="10004"/>
                  </a:ext>
                </a:extLst>
              </a:tr>
              <a:tr h="1066919">
                <a:tc>
                  <a:txBody>
                    <a:bodyPr/>
                    <a:lstStyle/>
                    <a:p>
                      <a:r>
                        <a:rPr lang="en-GB" sz="1400" dirty="0">
                          <a:latin typeface="CCW Cursive Writing 7" pitchFamily="66" charset="0"/>
                        </a:rPr>
                        <a:t>If________, if ___</a:t>
                      </a:r>
                    </a:p>
                    <a:p>
                      <a:r>
                        <a:rPr lang="en-GB" sz="1400" dirty="0">
                          <a:latin typeface="CCW Cursive Writing 7" pitchFamily="66" charset="0"/>
                        </a:rPr>
                        <a:t>___________, if ___</a:t>
                      </a:r>
                    </a:p>
                    <a:p>
                      <a:r>
                        <a:rPr lang="en-GB" sz="1400" dirty="0">
                          <a:latin typeface="CCW Cursive Writing 7" pitchFamily="66" charset="0"/>
                        </a:rPr>
                        <a:t>________, then</a:t>
                      </a:r>
                    </a:p>
                    <a:p>
                      <a:r>
                        <a:rPr lang="en-GB" sz="1400" dirty="0">
                          <a:latin typeface="CCW Cursive Writing 7" pitchFamily="66" charset="0"/>
                        </a:rPr>
                        <a:t>_________________</a:t>
                      </a:r>
                    </a:p>
                  </a:txBody>
                  <a:tcPr marL="84406" marR="84406"/>
                </a:tc>
                <a:tc>
                  <a:txBody>
                    <a:bodyPr/>
                    <a:lstStyle/>
                    <a:p>
                      <a:r>
                        <a:rPr lang="en-GB" sz="1400" dirty="0">
                          <a:latin typeface="CCW Cursive Writing 7" pitchFamily="66" charset="0"/>
                        </a:rPr>
                        <a:t>If________, if ___</a:t>
                      </a:r>
                    </a:p>
                    <a:p>
                      <a:r>
                        <a:rPr lang="en-GB" sz="1400" dirty="0">
                          <a:latin typeface="CCW Cursive Writing 7" pitchFamily="66" charset="0"/>
                        </a:rPr>
                        <a:t>___________, if ___</a:t>
                      </a:r>
                    </a:p>
                    <a:p>
                      <a:r>
                        <a:rPr lang="en-GB" sz="1400" dirty="0">
                          <a:latin typeface="CCW Cursive Writing 7" pitchFamily="66" charset="0"/>
                        </a:rPr>
                        <a:t>________, then</a:t>
                      </a:r>
                    </a:p>
                    <a:p>
                      <a:r>
                        <a:rPr lang="en-GB" sz="1400" dirty="0">
                          <a:latin typeface="CCW Cursive Writing 7" pitchFamily="66" charset="0"/>
                        </a:rPr>
                        <a:t>_________________</a:t>
                      </a:r>
                    </a:p>
                  </a:txBody>
                  <a:tcPr marL="84406" marR="84406"/>
                </a:tc>
                <a:tc>
                  <a:txBody>
                    <a:bodyPr/>
                    <a:lstStyle/>
                    <a:p>
                      <a:r>
                        <a:rPr lang="en-GB" sz="1400" dirty="0">
                          <a:latin typeface="CCW Cursive Writing 7" pitchFamily="66" charset="0"/>
                        </a:rPr>
                        <a:t>If________, if ___</a:t>
                      </a:r>
                    </a:p>
                    <a:p>
                      <a:r>
                        <a:rPr lang="en-GB" sz="1400" dirty="0">
                          <a:latin typeface="CCW Cursive Writing 7" pitchFamily="66" charset="0"/>
                        </a:rPr>
                        <a:t>___________, if ___</a:t>
                      </a:r>
                    </a:p>
                    <a:p>
                      <a:r>
                        <a:rPr lang="en-GB" sz="1400" dirty="0">
                          <a:latin typeface="CCW Cursive Writing 7" pitchFamily="66" charset="0"/>
                        </a:rPr>
                        <a:t>________, then</a:t>
                      </a:r>
                    </a:p>
                    <a:p>
                      <a:r>
                        <a:rPr lang="en-GB" sz="1400" dirty="0">
                          <a:latin typeface="CCW Cursive Writing 7" pitchFamily="66" charset="0"/>
                        </a:rPr>
                        <a:t>_________________</a:t>
                      </a:r>
                    </a:p>
                  </a:txBody>
                  <a:tcPr marL="84406" marR="84406"/>
                </a:tc>
                <a:tc>
                  <a:txBody>
                    <a:bodyPr/>
                    <a:lstStyle/>
                    <a:p>
                      <a:r>
                        <a:rPr lang="en-GB" sz="1400" dirty="0">
                          <a:latin typeface="CCW Cursive Writing 7" pitchFamily="66" charset="0"/>
                        </a:rPr>
                        <a:t>If________, if ___</a:t>
                      </a:r>
                    </a:p>
                    <a:p>
                      <a:r>
                        <a:rPr lang="en-GB" sz="1400" dirty="0">
                          <a:latin typeface="CCW Cursive Writing 7" pitchFamily="66" charset="0"/>
                        </a:rPr>
                        <a:t>___________, if ___</a:t>
                      </a:r>
                    </a:p>
                    <a:p>
                      <a:r>
                        <a:rPr lang="en-GB" sz="1400" dirty="0">
                          <a:latin typeface="CCW Cursive Writing 7" pitchFamily="66" charset="0"/>
                        </a:rPr>
                        <a:t>________, then</a:t>
                      </a:r>
                    </a:p>
                    <a:p>
                      <a:r>
                        <a:rPr lang="en-GB" sz="1400" dirty="0">
                          <a:latin typeface="CCW Cursive Writing 7" pitchFamily="66" charset="0"/>
                        </a:rPr>
                        <a:t>_________________</a:t>
                      </a:r>
                    </a:p>
                  </a:txBody>
                  <a:tcPr marL="84406" marR="84406"/>
                </a:tc>
                <a:tc>
                  <a:txBody>
                    <a:bodyPr/>
                    <a:lstStyle/>
                    <a:p>
                      <a:r>
                        <a:rPr lang="en-GB" sz="1400" dirty="0">
                          <a:latin typeface="CCW Cursive Writing 7" pitchFamily="66" charset="0"/>
                        </a:rPr>
                        <a:t>If________, if ___</a:t>
                      </a:r>
                    </a:p>
                    <a:p>
                      <a:r>
                        <a:rPr lang="en-GB" sz="1400" dirty="0">
                          <a:latin typeface="CCW Cursive Writing 7" pitchFamily="66" charset="0"/>
                        </a:rPr>
                        <a:t>___________, if ___</a:t>
                      </a:r>
                    </a:p>
                    <a:p>
                      <a:r>
                        <a:rPr lang="en-GB" sz="1400" dirty="0">
                          <a:latin typeface="CCW Cursive Writing 7" pitchFamily="66" charset="0"/>
                        </a:rPr>
                        <a:t>________, then</a:t>
                      </a:r>
                    </a:p>
                    <a:p>
                      <a:r>
                        <a:rPr lang="en-GB" sz="1400" dirty="0">
                          <a:latin typeface="CCW Cursive Writing 7" pitchFamily="66" charset="0"/>
                        </a:rPr>
                        <a:t>_________________</a:t>
                      </a:r>
                    </a:p>
                  </a:txBody>
                  <a:tcPr marL="84406" marR="84406"/>
                </a:tc>
                <a:extLst>
                  <a:ext uri="{0D108BD9-81ED-4DB2-BD59-A6C34878D82A}">
                    <a16:rowId xmlns:a16="http://schemas.microsoft.com/office/drawing/2014/main" val="10005"/>
                  </a:ext>
                </a:extLst>
              </a:tr>
            </a:tbl>
          </a:graphicData>
        </a:graphic>
      </p:graphicFrame>
      <p:graphicFrame>
        <p:nvGraphicFramePr>
          <p:cNvPr id="2" name="Table 1">
            <a:extLst>
              <a:ext uri="{FF2B5EF4-FFF2-40B4-BE49-F238E27FC236}">
                <a16:creationId xmlns:a16="http://schemas.microsoft.com/office/drawing/2014/main" id="{5680CBDF-9F3E-4097-B9B6-19A9557E5DBE}"/>
              </a:ext>
            </a:extLst>
          </p:cNvPr>
          <p:cNvGraphicFramePr>
            <a:graphicFrameLocks noGrp="1"/>
          </p:cNvGraphicFramePr>
          <p:nvPr/>
        </p:nvGraphicFramePr>
        <p:xfrm>
          <a:off x="9403080" y="210185"/>
          <a:ext cx="1846820" cy="6416276"/>
        </p:xfrm>
        <a:graphic>
          <a:graphicData uri="http://schemas.openxmlformats.org/drawingml/2006/table">
            <a:tbl>
              <a:tblPr firstRow="1" bandRow="1">
                <a:tableStyleId>{5940675A-B579-460E-94D1-54222C63F5DA}</a:tableStyleId>
              </a:tblPr>
              <a:tblGrid>
                <a:gridCol w="1846820">
                  <a:extLst>
                    <a:ext uri="{9D8B030D-6E8A-4147-A177-3AD203B41FA5}">
                      <a16:colId xmlns:a16="http://schemas.microsoft.com/office/drawing/2014/main" val="358360909"/>
                    </a:ext>
                  </a:extLst>
                </a:gridCol>
              </a:tblGrid>
              <a:tr h="1066919">
                <a:tc>
                  <a:txBody>
                    <a:bodyPr/>
                    <a:lstStyle/>
                    <a:p>
                      <a:r>
                        <a:rPr lang="en-GB" sz="1400" dirty="0">
                          <a:latin typeface="CCW Cursive Writing 7" pitchFamily="66" charset="0"/>
                        </a:rPr>
                        <a:t>The more______ ______________ the more ______</a:t>
                      </a:r>
                    </a:p>
                    <a:p>
                      <a:r>
                        <a:rPr lang="en-GB" sz="1400" dirty="0">
                          <a:latin typeface="CCW Cursive Writing 7" pitchFamily="66" charset="0"/>
                        </a:rPr>
                        <a:t>____________________ </a:t>
                      </a:r>
                    </a:p>
                  </a:txBody>
                  <a:tcPr marL="84406" marR="84406"/>
                </a:tc>
                <a:extLst>
                  <a:ext uri="{0D108BD9-81ED-4DB2-BD59-A6C34878D82A}">
                    <a16:rowId xmlns:a16="http://schemas.microsoft.com/office/drawing/2014/main" val="1213263037"/>
                  </a:ext>
                </a:extLst>
              </a:tr>
              <a:tr h="1066919">
                <a:tc>
                  <a:txBody>
                    <a:bodyPr/>
                    <a:lstStyle/>
                    <a:p>
                      <a:r>
                        <a:rPr lang="en-GB" sz="1400" dirty="0">
                          <a:latin typeface="CCW Cursive Writing 7" pitchFamily="66" charset="0"/>
                        </a:rPr>
                        <a:t>adverb (</a:t>
                      </a:r>
                      <a:r>
                        <a:rPr lang="en-GB" sz="1400" dirty="0" err="1">
                          <a:latin typeface="CCW Cursive Writing 7" pitchFamily="66" charset="0"/>
                        </a:rPr>
                        <a:t>ly</a:t>
                      </a:r>
                      <a:r>
                        <a:rPr lang="en-GB" sz="1400" dirty="0">
                          <a:latin typeface="CCW Cursive Writing 7" pitchFamily="66" charset="0"/>
                        </a:rPr>
                        <a:t> word)</a:t>
                      </a:r>
                    </a:p>
                  </a:txBody>
                  <a:tcPr marL="84406" marR="84406"/>
                </a:tc>
                <a:extLst>
                  <a:ext uri="{0D108BD9-81ED-4DB2-BD59-A6C34878D82A}">
                    <a16:rowId xmlns:a16="http://schemas.microsoft.com/office/drawing/2014/main" val="1055891972"/>
                  </a:ext>
                </a:extLst>
              </a:tr>
              <a:tr h="1074300">
                <a:tc>
                  <a:txBody>
                    <a:bodyPr/>
                    <a:lstStyle/>
                    <a:p>
                      <a:r>
                        <a:rPr lang="en-GB" sz="1400" dirty="0">
                          <a:latin typeface="CCW Cursive Writing 7" pitchFamily="66" charset="0"/>
                        </a:rPr>
                        <a:t>Although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extLst>
                  <a:ext uri="{0D108BD9-81ED-4DB2-BD59-A6C34878D82A}">
                    <a16:rowId xmlns:a16="http://schemas.microsoft.com/office/drawing/2014/main" val="1371738154"/>
                  </a:ext>
                </a:extLst>
              </a:tr>
              <a:tr h="1066919">
                <a:tc>
                  <a:txBody>
                    <a:bodyPr/>
                    <a:lstStyle/>
                    <a:p>
                      <a:r>
                        <a:rPr lang="en-GB" sz="1400" dirty="0">
                          <a:latin typeface="CCW Cursive Writing 7" pitchFamily="66" charset="0"/>
                        </a:rPr>
                        <a:t>DE:DE sentence</a:t>
                      </a:r>
                    </a:p>
                  </a:txBody>
                  <a:tcPr marL="84406" marR="84406"/>
                </a:tc>
                <a:extLst>
                  <a:ext uri="{0D108BD9-81ED-4DB2-BD59-A6C34878D82A}">
                    <a16:rowId xmlns:a16="http://schemas.microsoft.com/office/drawing/2014/main" val="329151065"/>
                  </a:ext>
                </a:extLst>
              </a:tr>
              <a:tr h="1074300">
                <a:tc>
                  <a:txBody>
                    <a:bodyPr/>
                    <a:lstStyle/>
                    <a:p>
                      <a:r>
                        <a:rPr lang="en-GB" sz="1400" dirty="0">
                          <a:latin typeface="CCW Cursive Writing 7" pitchFamily="66" charset="0"/>
                        </a:rPr>
                        <a:t>Despite _____</a:t>
                      </a:r>
                    </a:p>
                    <a:p>
                      <a:r>
                        <a:rPr lang="en-GB" sz="1400" dirty="0">
                          <a:latin typeface="CCW Cursive Writing 7" pitchFamily="66" charset="0"/>
                        </a:rPr>
                        <a:t>_______,_____</a:t>
                      </a:r>
                    </a:p>
                    <a:p>
                      <a:r>
                        <a:rPr lang="en-GB" sz="1400" dirty="0">
                          <a:latin typeface="CCW Cursive Writing 7" pitchFamily="66" charset="0"/>
                        </a:rPr>
                        <a:t>____________.</a:t>
                      </a:r>
                    </a:p>
                  </a:txBody>
                  <a:tcPr marL="84406" marR="84406"/>
                </a:tc>
                <a:extLst>
                  <a:ext uri="{0D108BD9-81ED-4DB2-BD59-A6C34878D82A}">
                    <a16:rowId xmlns:a16="http://schemas.microsoft.com/office/drawing/2014/main" val="2578505744"/>
                  </a:ext>
                </a:extLst>
              </a:tr>
              <a:tr h="1066919">
                <a:tc>
                  <a:txBody>
                    <a:bodyPr/>
                    <a:lstStyle/>
                    <a:p>
                      <a:r>
                        <a:rPr lang="en-GB" sz="1400" dirty="0">
                          <a:latin typeface="CCW Cursive Writing 7" pitchFamily="66" charset="0"/>
                        </a:rPr>
                        <a:t>If________, if ___</a:t>
                      </a:r>
                    </a:p>
                    <a:p>
                      <a:r>
                        <a:rPr lang="en-GB" sz="1400" dirty="0">
                          <a:latin typeface="CCW Cursive Writing 7" pitchFamily="66" charset="0"/>
                        </a:rPr>
                        <a:t>___________, if ___</a:t>
                      </a:r>
                    </a:p>
                    <a:p>
                      <a:r>
                        <a:rPr lang="en-GB" sz="1400" dirty="0">
                          <a:latin typeface="CCW Cursive Writing 7" pitchFamily="66" charset="0"/>
                        </a:rPr>
                        <a:t>________, then</a:t>
                      </a:r>
                    </a:p>
                    <a:p>
                      <a:r>
                        <a:rPr lang="en-GB" sz="1400" dirty="0">
                          <a:latin typeface="CCW Cursive Writing 7" pitchFamily="66" charset="0"/>
                        </a:rPr>
                        <a:t>_________________</a:t>
                      </a:r>
                    </a:p>
                  </a:txBody>
                  <a:tcPr marL="84406" marR="84406"/>
                </a:tc>
                <a:extLst>
                  <a:ext uri="{0D108BD9-81ED-4DB2-BD59-A6C34878D82A}">
                    <a16:rowId xmlns:a16="http://schemas.microsoft.com/office/drawing/2014/main" val="2562181134"/>
                  </a:ext>
                </a:extLst>
              </a:tr>
            </a:tbl>
          </a:graphicData>
        </a:graphic>
      </p:graphicFrame>
    </p:spTree>
    <p:extLst>
      <p:ext uri="{BB962C8B-B14F-4D97-AF65-F5344CB8AC3E}">
        <p14:creationId xmlns:p14="http://schemas.microsoft.com/office/powerpoint/2010/main" val="228718120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girlonarockinghorse.com/wp-content/uploads/2012/07/i-love-shiny-things.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1267" y="351643"/>
            <a:ext cx="5309833" cy="45294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96793" y="4982234"/>
            <a:ext cx="7138780" cy="769441"/>
          </a:xfrm>
          <a:prstGeom prst="rect">
            <a:avLst/>
          </a:prstGeom>
          <a:noFill/>
        </p:spPr>
        <p:txBody>
          <a:bodyPr wrap="square" rtlCol="0">
            <a:spAutoFit/>
          </a:bodyPr>
          <a:lstStyle/>
          <a:p>
            <a:pPr algn="ctr"/>
            <a:r>
              <a:rPr lang="en-GB" sz="4400" dirty="0">
                <a:latin typeface="CCW Cursive Writing 7" pitchFamily="66" charset="0"/>
              </a:rPr>
              <a:t>Magpie time!</a:t>
            </a:r>
          </a:p>
        </p:txBody>
      </p:sp>
    </p:spTree>
    <p:extLst>
      <p:ext uri="{BB962C8B-B14F-4D97-AF65-F5344CB8AC3E}">
        <p14:creationId xmlns:p14="http://schemas.microsoft.com/office/powerpoint/2010/main" val="17884945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6277C1-BC94-4BC0-9FF3-10CD3C6C58E1}"/>
              </a:ext>
            </a:extLst>
          </p:cNvPr>
          <p:cNvSpPr txBox="1"/>
          <p:nvPr/>
        </p:nvSpPr>
        <p:spPr>
          <a:xfrm>
            <a:off x="463639" y="643944"/>
            <a:ext cx="11011437" cy="923330"/>
          </a:xfrm>
          <a:prstGeom prst="rect">
            <a:avLst/>
          </a:prstGeom>
          <a:noFill/>
        </p:spPr>
        <p:txBody>
          <a:bodyPr wrap="square" rtlCol="0">
            <a:spAutoFit/>
          </a:bodyPr>
          <a:lstStyle/>
          <a:p>
            <a:r>
              <a:rPr lang="en-GB" u="sng">
                <a:latin typeface="CCW Cursive Writing 7" panose="03050602040000000000" pitchFamily="66" charset="0"/>
              </a:rPr>
              <a:t>Friday 18</a:t>
            </a:r>
            <a:r>
              <a:rPr lang="en-GB" u="sng" baseline="30000">
                <a:latin typeface="CCW Cursive Writing 7" panose="03050602040000000000" pitchFamily="66" charset="0"/>
              </a:rPr>
              <a:t>th</a:t>
            </a:r>
            <a:r>
              <a:rPr lang="en-GB" u="sng">
                <a:latin typeface="CCW Cursive Writing 7" panose="03050602040000000000" pitchFamily="66" charset="0"/>
              </a:rPr>
              <a:t> </a:t>
            </a:r>
            <a:r>
              <a:rPr lang="en-GB" u="sng" dirty="0">
                <a:latin typeface="CCW Cursive Writing 7" panose="03050602040000000000" pitchFamily="66" charset="0"/>
              </a:rPr>
              <a:t>September </a:t>
            </a:r>
          </a:p>
          <a:p>
            <a:endParaRPr lang="en-GB" u="sng" dirty="0">
              <a:latin typeface="CCW Cursive Writing 7" panose="03050602040000000000" pitchFamily="66" charset="0"/>
            </a:endParaRPr>
          </a:p>
          <a:p>
            <a:r>
              <a:rPr lang="en-GB" u="sng" dirty="0">
                <a:latin typeface="CCW Cursive Writing 7" panose="03050602040000000000" pitchFamily="66" charset="0"/>
              </a:rPr>
              <a:t>L.O. structure facts and ideas to help plan a formal letter. </a:t>
            </a:r>
          </a:p>
        </p:txBody>
      </p:sp>
      <p:pic>
        <p:nvPicPr>
          <p:cNvPr id="3" name="Picture 2">
            <a:extLst>
              <a:ext uri="{FF2B5EF4-FFF2-40B4-BE49-F238E27FC236}">
                <a16:creationId xmlns:a16="http://schemas.microsoft.com/office/drawing/2014/main" id="{69CE0246-44AD-469F-A0CF-06E9778763F5}"/>
              </a:ext>
            </a:extLst>
          </p:cNvPr>
          <p:cNvPicPr>
            <a:picLocks noChangeAspect="1"/>
          </p:cNvPicPr>
          <p:nvPr/>
        </p:nvPicPr>
        <p:blipFill>
          <a:blip r:embed="rId2"/>
          <a:stretch>
            <a:fillRect/>
          </a:stretch>
        </p:blipFill>
        <p:spPr>
          <a:xfrm>
            <a:off x="8575554" y="2725859"/>
            <a:ext cx="3054361" cy="3700593"/>
          </a:xfrm>
          <a:prstGeom prst="rect">
            <a:avLst/>
          </a:prstGeom>
        </p:spPr>
      </p:pic>
    </p:spTree>
    <p:extLst>
      <p:ext uri="{BB962C8B-B14F-4D97-AF65-F5344CB8AC3E}">
        <p14:creationId xmlns:p14="http://schemas.microsoft.com/office/powerpoint/2010/main" val="222423200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dit Logo Name Logo Generator Smoothie Summer Birthday Kiddo">
            <a:extLst>
              <a:ext uri="{FF2B5EF4-FFF2-40B4-BE49-F238E27FC236}">
                <a16:creationId xmlns:a16="http://schemas.microsoft.com/office/drawing/2014/main" id="{09945667-921F-44CD-BE96-1BA9CBD00A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0158" y="-1250584"/>
            <a:ext cx="4754182" cy="720330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022FA9AC-DC74-4060-B598-62E8C5EF011B}"/>
              </a:ext>
            </a:extLst>
          </p:cNvPr>
          <p:cNvSpPr/>
          <p:nvPr/>
        </p:nvSpPr>
        <p:spPr>
          <a:xfrm>
            <a:off x="5315611" y="3881735"/>
            <a:ext cx="5527475" cy="923330"/>
          </a:xfrm>
          <a:prstGeom prst="rect">
            <a:avLst/>
          </a:prstGeom>
          <a:noFill/>
        </p:spPr>
        <p:txBody>
          <a:bodyPr wrap="none" lIns="91440" tIns="45720" rIns="91440" bIns="45720">
            <a:spAutoFit/>
          </a:bodyPr>
          <a:lstStyle/>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CW Cursive Writing 7" panose="03050602040000000000" pitchFamily="66" charset="0"/>
              </a:rPr>
              <a:t>sentences</a:t>
            </a:r>
          </a:p>
        </p:txBody>
      </p:sp>
    </p:spTree>
    <p:extLst>
      <p:ext uri="{BB962C8B-B14F-4D97-AF65-F5344CB8AC3E}">
        <p14:creationId xmlns:p14="http://schemas.microsoft.com/office/powerpoint/2010/main" val="76524790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agoll">
            <a:extLst>
              <a:ext uri="{FF2B5EF4-FFF2-40B4-BE49-F238E27FC236}">
                <a16:creationId xmlns:a16="http://schemas.microsoft.com/office/drawing/2014/main" id="{97E71F4B-4BB9-4C7B-BD69-7D76C2E578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790"/>
          <a:stretch/>
        </p:blipFill>
        <p:spPr bwMode="auto">
          <a:xfrm>
            <a:off x="531722" y="717685"/>
            <a:ext cx="11128555" cy="520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80729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DDF75F-99B0-4976-8ECE-455EFCC14810}"/>
              </a:ext>
            </a:extLst>
          </p:cNvPr>
          <p:cNvSpPr txBox="1"/>
          <p:nvPr/>
        </p:nvSpPr>
        <p:spPr>
          <a:xfrm>
            <a:off x="862885" y="489397"/>
            <a:ext cx="10097036" cy="5016758"/>
          </a:xfrm>
          <a:prstGeom prst="rect">
            <a:avLst/>
          </a:prstGeom>
          <a:noFill/>
        </p:spPr>
        <p:txBody>
          <a:bodyPr wrap="square" rtlCol="0">
            <a:spAutoFit/>
          </a:bodyPr>
          <a:lstStyle/>
          <a:p>
            <a:pPr algn="ctr"/>
            <a:r>
              <a:rPr lang="en-GB" sz="3200" dirty="0">
                <a:latin typeface="CCW Cursive Writing 7" panose="03050602040000000000" pitchFamily="66" charset="0"/>
              </a:rPr>
              <a:t>What makes a strong formal letter?</a:t>
            </a:r>
          </a:p>
          <a:p>
            <a:pPr algn="ctr"/>
            <a:endParaRPr lang="en-GB" sz="3200" dirty="0">
              <a:latin typeface="CCW Cursive Writing 7" panose="03050602040000000000" pitchFamily="66" charset="0"/>
            </a:endParaRPr>
          </a:p>
          <a:p>
            <a:pPr marL="457200" indent="-457200">
              <a:buFont typeface="Wingdings" panose="05000000000000000000" pitchFamily="2" charset="2"/>
              <a:buChar char="ü"/>
            </a:pPr>
            <a:r>
              <a:rPr lang="en-GB" sz="3200" dirty="0">
                <a:latin typeface="CCW Cursive Writing 7" panose="03050602040000000000" pitchFamily="66" charset="0"/>
              </a:rPr>
              <a:t> </a:t>
            </a:r>
          </a:p>
          <a:p>
            <a:pPr marL="457200" indent="-457200">
              <a:buFont typeface="Wingdings" panose="05000000000000000000" pitchFamily="2" charset="2"/>
              <a:buChar char="ü"/>
            </a:pPr>
            <a:r>
              <a:rPr lang="en-GB" sz="3200" dirty="0">
                <a:latin typeface="CCW Cursive Writing 7" panose="03050602040000000000" pitchFamily="66" charset="0"/>
              </a:rPr>
              <a:t> </a:t>
            </a:r>
          </a:p>
          <a:p>
            <a:pPr marL="457200" indent="-457200">
              <a:buFont typeface="Wingdings" panose="05000000000000000000" pitchFamily="2" charset="2"/>
              <a:buChar char="ü"/>
            </a:pPr>
            <a:r>
              <a:rPr lang="en-GB" sz="3200" dirty="0">
                <a:latin typeface="CCW Cursive Writing 7" panose="03050602040000000000" pitchFamily="66" charset="0"/>
              </a:rPr>
              <a:t> </a:t>
            </a:r>
          </a:p>
          <a:p>
            <a:pPr marL="457200" indent="-457200">
              <a:buFont typeface="Wingdings" panose="05000000000000000000" pitchFamily="2" charset="2"/>
              <a:buChar char="ü"/>
            </a:pPr>
            <a:r>
              <a:rPr lang="en-GB" sz="3200" dirty="0">
                <a:latin typeface="CCW Cursive Writing 7" panose="03050602040000000000" pitchFamily="66" charset="0"/>
              </a:rPr>
              <a:t> </a:t>
            </a:r>
          </a:p>
          <a:p>
            <a:pPr marL="457200" indent="-457200">
              <a:buFont typeface="Wingdings" panose="05000000000000000000" pitchFamily="2" charset="2"/>
              <a:buChar char="ü"/>
            </a:pPr>
            <a:r>
              <a:rPr lang="en-GB" sz="3200" dirty="0">
                <a:latin typeface="CCW Cursive Writing 7" panose="03050602040000000000" pitchFamily="66" charset="0"/>
              </a:rPr>
              <a:t> </a:t>
            </a:r>
          </a:p>
          <a:p>
            <a:pPr marL="457200" indent="-457200">
              <a:buFont typeface="Wingdings" panose="05000000000000000000" pitchFamily="2" charset="2"/>
              <a:buChar char="ü"/>
            </a:pPr>
            <a:r>
              <a:rPr lang="en-GB" sz="3200" dirty="0">
                <a:latin typeface="CCW Cursive Writing 7" panose="03050602040000000000" pitchFamily="66" charset="0"/>
              </a:rPr>
              <a:t>  </a:t>
            </a:r>
          </a:p>
          <a:p>
            <a:pPr marL="457200" indent="-457200">
              <a:buFont typeface="Wingdings" panose="05000000000000000000" pitchFamily="2" charset="2"/>
              <a:buChar char="ü"/>
            </a:pPr>
            <a:r>
              <a:rPr lang="en-GB" sz="3200" dirty="0">
                <a:latin typeface="CCW Cursive Writing 7" panose="03050602040000000000" pitchFamily="66" charset="0"/>
              </a:rPr>
              <a:t> </a:t>
            </a:r>
          </a:p>
        </p:txBody>
      </p:sp>
      <p:pic>
        <p:nvPicPr>
          <p:cNvPr id="2050" name="Picture 2" descr="Image result for strong">
            <a:extLst>
              <a:ext uri="{FF2B5EF4-FFF2-40B4-BE49-F238E27FC236}">
                <a16:creationId xmlns:a16="http://schemas.microsoft.com/office/drawing/2014/main" id="{C83D202D-117C-4AD1-BC63-2D1E1FC273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4404" y="4546243"/>
            <a:ext cx="3164709" cy="211086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A390AB1E-D06B-4469-BBA1-0A66D4CEFAF2}"/>
              </a:ext>
            </a:extLst>
          </p:cNvPr>
          <p:cNvSpPr/>
          <p:nvPr/>
        </p:nvSpPr>
        <p:spPr>
          <a:xfrm>
            <a:off x="550002" y="5456775"/>
            <a:ext cx="8354402" cy="1200329"/>
          </a:xfrm>
          <a:prstGeom prst="rect">
            <a:avLst/>
          </a:prstGeom>
          <a:noFill/>
        </p:spPr>
        <p:txBody>
          <a:bodyPr wrap="none" lIns="91440" tIns="45720" rIns="91440" bIns="45720">
            <a:spAutoFit/>
          </a:bodyPr>
          <a:lstStyle/>
          <a:p>
            <a:pPr algn="ctr"/>
            <a:r>
              <a:rPr lang="en-US" sz="3600" dirty="0">
                <a:ln w="0"/>
                <a:effectLst>
                  <a:outerShdw blurRad="38100" dist="19050" dir="2700000" algn="tl" rotWithShape="0">
                    <a:schemeClr val="dk1">
                      <a:alpha val="40000"/>
                    </a:schemeClr>
                  </a:outerShdw>
                </a:effectLst>
              </a:rPr>
              <a:t>Refer to the formal and informal table</a:t>
            </a:r>
          </a:p>
          <a:p>
            <a:pPr algn="ctr"/>
            <a:r>
              <a:rPr lang="en-US" sz="3600" b="0" cap="none" spc="0" dirty="0">
                <a:ln w="0"/>
                <a:solidFill>
                  <a:schemeClr val="tx1"/>
                </a:solidFill>
                <a:effectLst>
                  <a:outerShdw blurRad="38100" dist="19050" dir="2700000" algn="tl" rotWithShape="0">
                    <a:schemeClr val="dk1">
                      <a:alpha val="40000"/>
                    </a:schemeClr>
                  </a:outerShdw>
                </a:effectLst>
              </a:rPr>
              <a:t>And highlight the features you need to use. </a:t>
            </a:r>
          </a:p>
        </p:txBody>
      </p:sp>
    </p:spTree>
    <p:extLst>
      <p:ext uri="{BB962C8B-B14F-4D97-AF65-F5344CB8AC3E}">
        <p14:creationId xmlns:p14="http://schemas.microsoft.com/office/powerpoint/2010/main" val="256830200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hought Bubble: Cloud 1">
            <a:extLst>
              <a:ext uri="{FF2B5EF4-FFF2-40B4-BE49-F238E27FC236}">
                <a16:creationId xmlns:a16="http://schemas.microsoft.com/office/drawing/2014/main" id="{EAEC4D36-1843-45BE-B02D-C5130086D641}"/>
              </a:ext>
            </a:extLst>
          </p:cNvPr>
          <p:cNvSpPr/>
          <p:nvPr/>
        </p:nvSpPr>
        <p:spPr>
          <a:xfrm>
            <a:off x="623455" y="249382"/>
            <a:ext cx="10958945" cy="4793673"/>
          </a:xfrm>
          <a:prstGeom prst="cloudCallout">
            <a:avLst>
              <a:gd name="adj1" fmla="val -46876"/>
              <a:gd name="adj2" fmla="val 760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Think about the supermarket you want to write to.</a:t>
            </a:r>
          </a:p>
          <a:p>
            <a:pPr algn="ctr"/>
            <a:r>
              <a:rPr lang="en-GB" sz="2800" dirty="0">
                <a:solidFill>
                  <a:schemeClr val="tx1"/>
                </a:solidFill>
              </a:rPr>
              <a:t>Why do you want to write to them? </a:t>
            </a:r>
          </a:p>
          <a:p>
            <a:pPr algn="ctr"/>
            <a:r>
              <a:rPr lang="en-GB" sz="2800" dirty="0">
                <a:solidFill>
                  <a:schemeClr val="tx1"/>
                </a:solidFill>
              </a:rPr>
              <a:t>What do you know from your research that they are already doing to reduce plastic packaging? </a:t>
            </a:r>
          </a:p>
          <a:p>
            <a:pPr algn="ctr"/>
            <a:r>
              <a:rPr lang="en-GB" sz="2800" dirty="0">
                <a:solidFill>
                  <a:schemeClr val="tx1"/>
                </a:solidFill>
              </a:rPr>
              <a:t>What more information would you like to know from them?</a:t>
            </a:r>
          </a:p>
          <a:p>
            <a:pPr algn="ctr"/>
            <a:r>
              <a:rPr lang="en-GB" sz="2800" dirty="0">
                <a:solidFill>
                  <a:schemeClr val="tx1"/>
                </a:solidFill>
              </a:rPr>
              <a:t> </a:t>
            </a:r>
          </a:p>
        </p:txBody>
      </p:sp>
    </p:spTree>
    <p:extLst>
      <p:ext uri="{BB962C8B-B14F-4D97-AF65-F5344CB8AC3E}">
        <p14:creationId xmlns:p14="http://schemas.microsoft.com/office/powerpoint/2010/main" val="268244990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29B4660-D5C0-4BF9-BFD6-1C54E3905FFB}"/>
              </a:ext>
            </a:extLst>
          </p:cNvPr>
          <p:cNvGraphicFramePr>
            <a:graphicFrameLocks noGrp="1"/>
          </p:cNvGraphicFramePr>
          <p:nvPr/>
        </p:nvGraphicFramePr>
        <p:xfrm>
          <a:off x="2032000" y="719666"/>
          <a:ext cx="8128000" cy="2661920"/>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2457625135"/>
                    </a:ext>
                  </a:extLst>
                </a:gridCol>
                <a:gridCol w="4064000">
                  <a:extLst>
                    <a:ext uri="{9D8B030D-6E8A-4147-A177-3AD203B41FA5}">
                      <a16:colId xmlns:a16="http://schemas.microsoft.com/office/drawing/2014/main" val="592214092"/>
                    </a:ext>
                  </a:extLst>
                </a:gridCol>
              </a:tblGrid>
              <a:tr h="370840">
                <a:tc>
                  <a:txBody>
                    <a:bodyPr/>
                    <a:lstStyle/>
                    <a:p>
                      <a:r>
                        <a:rPr lang="en-GB" dirty="0"/>
                        <a:t>Tesco</a:t>
                      </a:r>
                    </a:p>
                  </a:txBody>
                  <a:tcPr/>
                </a:tc>
                <a:tc>
                  <a:txBody>
                    <a:bodyPr/>
                    <a:lstStyle/>
                    <a:p>
                      <a:r>
                        <a:rPr lang="en-GB" dirty="0"/>
                        <a:t>the general manager </a:t>
                      </a:r>
                    </a:p>
                  </a:txBody>
                  <a:tcPr/>
                </a:tc>
                <a:extLst>
                  <a:ext uri="{0D108BD9-81ED-4DB2-BD59-A6C34878D82A}">
                    <a16:rowId xmlns:a16="http://schemas.microsoft.com/office/drawing/2014/main" val="3801232245"/>
                  </a:ext>
                </a:extLst>
              </a:tr>
              <a:tr h="370840">
                <a:tc>
                  <a:txBody>
                    <a:bodyPr/>
                    <a:lstStyle/>
                    <a:p>
                      <a:r>
                        <a:rPr lang="en-GB" dirty="0"/>
                        <a:t>ASDA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txBody>
                  <a:tcPr/>
                </a:tc>
                <a:extLst>
                  <a:ext uri="{0D108BD9-81ED-4DB2-BD59-A6C34878D82A}">
                    <a16:rowId xmlns:a16="http://schemas.microsoft.com/office/drawing/2014/main" val="2526273127"/>
                  </a:ext>
                </a:extLst>
              </a:tr>
              <a:tr h="370840">
                <a:tc>
                  <a:txBody>
                    <a:bodyPr/>
                    <a:lstStyle/>
                    <a:p>
                      <a:r>
                        <a:rPr lang="en-GB" dirty="0"/>
                        <a:t>Aldi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p>
                      <a:endParaRPr lang="en-GB" dirty="0"/>
                    </a:p>
                  </a:txBody>
                  <a:tcPr/>
                </a:tc>
                <a:extLst>
                  <a:ext uri="{0D108BD9-81ED-4DB2-BD59-A6C34878D82A}">
                    <a16:rowId xmlns:a16="http://schemas.microsoft.com/office/drawing/2014/main" val="243147747"/>
                  </a:ext>
                </a:extLst>
              </a:tr>
              <a:tr h="370840">
                <a:tc>
                  <a:txBody>
                    <a:bodyPr/>
                    <a:lstStyle/>
                    <a:p>
                      <a:r>
                        <a:rPr lang="en-GB" dirty="0"/>
                        <a:t>Sainsburys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p>
                      <a:endParaRPr lang="en-GB" dirty="0"/>
                    </a:p>
                  </a:txBody>
                  <a:tcPr/>
                </a:tc>
                <a:extLst>
                  <a:ext uri="{0D108BD9-81ED-4DB2-BD59-A6C34878D82A}">
                    <a16:rowId xmlns:a16="http://schemas.microsoft.com/office/drawing/2014/main" val="3443483129"/>
                  </a:ext>
                </a:extLst>
              </a:tr>
              <a:tr h="370840">
                <a:tc>
                  <a:txBody>
                    <a:bodyPr/>
                    <a:lstStyle/>
                    <a:p>
                      <a:r>
                        <a:rPr lang="en-GB" dirty="0"/>
                        <a:t>Morrisons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general manager </a:t>
                      </a:r>
                    </a:p>
                    <a:p>
                      <a:endParaRPr lang="en-GB" dirty="0"/>
                    </a:p>
                  </a:txBody>
                  <a:tcPr/>
                </a:tc>
                <a:extLst>
                  <a:ext uri="{0D108BD9-81ED-4DB2-BD59-A6C34878D82A}">
                    <a16:rowId xmlns:a16="http://schemas.microsoft.com/office/drawing/2014/main" val="198282853"/>
                  </a:ext>
                </a:extLst>
              </a:tr>
            </a:tbl>
          </a:graphicData>
        </a:graphic>
      </p:graphicFrame>
      <p:graphicFrame>
        <p:nvGraphicFramePr>
          <p:cNvPr id="2" name="Table 1">
            <a:extLst>
              <a:ext uri="{FF2B5EF4-FFF2-40B4-BE49-F238E27FC236}">
                <a16:creationId xmlns:a16="http://schemas.microsoft.com/office/drawing/2014/main" id="{DFCDBA7D-FBE7-44FE-A6E0-03824A55C734}"/>
              </a:ext>
            </a:extLst>
          </p:cNvPr>
          <p:cNvGraphicFramePr>
            <a:graphicFrameLocks noGrp="1"/>
          </p:cNvGraphicFramePr>
          <p:nvPr/>
        </p:nvGraphicFramePr>
        <p:xfrm>
          <a:off x="513008" y="4029537"/>
          <a:ext cx="10756006" cy="1737360"/>
        </p:xfrm>
        <a:graphic>
          <a:graphicData uri="http://schemas.openxmlformats.org/drawingml/2006/table">
            <a:tbl>
              <a:tblPr firstRow="1" bandRow="1">
                <a:tableStyleId>{5940675A-B579-460E-94D1-54222C63F5DA}</a:tableStyleId>
              </a:tblPr>
              <a:tblGrid>
                <a:gridCol w="1596980">
                  <a:extLst>
                    <a:ext uri="{9D8B030D-6E8A-4147-A177-3AD203B41FA5}">
                      <a16:colId xmlns:a16="http://schemas.microsoft.com/office/drawing/2014/main" val="242618670"/>
                    </a:ext>
                  </a:extLst>
                </a:gridCol>
                <a:gridCol w="2884867">
                  <a:extLst>
                    <a:ext uri="{9D8B030D-6E8A-4147-A177-3AD203B41FA5}">
                      <a16:colId xmlns:a16="http://schemas.microsoft.com/office/drawing/2014/main" val="2917189623"/>
                    </a:ext>
                  </a:extLst>
                </a:gridCol>
                <a:gridCol w="1777285">
                  <a:extLst>
                    <a:ext uri="{9D8B030D-6E8A-4147-A177-3AD203B41FA5}">
                      <a16:colId xmlns:a16="http://schemas.microsoft.com/office/drawing/2014/main" val="1737869206"/>
                    </a:ext>
                  </a:extLst>
                </a:gridCol>
                <a:gridCol w="2217314">
                  <a:extLst>
                    <a:ext uri="{9D8B030D-6E8A-4147-A177-3AD203B41FA5}">
                      <a16:colId xmlns:a16="http://schemas.microsoft.com/office/drawing/2014/main" val="1487877630"/>
                    </a:ext>
                  </a:extLst>
                </a:gridCol>
                <a:gridCol w="2279560">
                  <a:extLst>
                    <a:ext uri="{9D8B030D-6E8A-4147-A177-3AD203B41FA5}">
                      <a16:colId xmlns:a16="http://schemas.microsoft.com/office/drawing/2014/main" val="205534751"/>
                    </a:ext>
                  </a:extLst>
                </a:gridCol>
              </a:tblGrid>
              <a:tr h="370840">
                <a:tc>
                  <a:txBody>
                    <a:bodyPr/>
                    <a:lstStyle/>
                    <a:p>
                      <a:r>
                        <a:rPr lang="en-GB" b="0" dirty="0"/>
                        <a:t>Tesco Extra </a:t>
                      </a:r>
                    </a:p>
                    <a:p>
                      <a:r>
                        <a:rPr lang="en-GB" sz="1800" b="0" i="0" kern="1200" dirty="0">
                          <a:solidFill>
                            <a:schemeClr val="tx1"/>
                          </a:solidFill>
                          <a:effectLst/>
                          <a:latin typeface="+mn-lt"/>
                          <a:ea typeface="+mn-ea"/>
                          <a:cs typeface="+mn-cs"/>
                        </a:rPr>
                        <a:t>Town Lane Kew</a:t>
                      </a:r>
                    </a:p>
                    <a:p>
                      <a:r>
                        <a:rPr lang="en-GB" sz="1800" b="0" i="0" kern="1200" dirty="0">
                          <a:solidFill>
                            <a:schemeClr val="tx1"/>
                          </a:solidFill>
                          <a:effectLst/>
                          <a:latin typeface="+mn-lt"/>
                          <a:ea typeface="+mn-ea"/>
                          <a:cs typeface="+mn-cs"/>
                        </a:rPr>
                        <a:t> Southport</a:t>
                      </a:r>
                    </a:p>
                    <a:p>
                      <a:r>
                        <a:rPr lang="en-GB" sz="1800" b="0" i="0" kern="1200" dirty="0">
                          <a:solidFill>
                            <a:schemeClr val="tx1"/>
                          </a:solidFill>
                          <a:effectLst/>
                          <a:latin typeface="+mn-lt"/>
                          <a:ea typeface="+mn-ea"/>
                          <a:cs typeface="+mn-cs"/>
                        </a:rPr>
                        <a:t> PR8 5JH</a:t>
                      </a:r>
                      <a:endParaRPr lang="en-GB" b="0" dirty="0"/>
                    </a:p>
                  </a:txBody>
                  <a:tcPr/>
                </a:tc>
                <a:tc>
                  <a:txBody>
                    <a:bodyPr/>
                    <a:lstStyle/>
                    <a:p>
                      <a:r>
                        <a:rPr lang="en-GB" sz="1800" b="0" i="0" kern="1200" dirty="0">
                          <a:solidFill>
                            <a:schemeClr val="tx1"/>
                          </a:solidFill>
                          <a:effectLst/>
                          <a:latin typeface="+mn-lt"/>
                          <a:ea typeface="+mn-ea"/>
                          <a:cs typeface="+mn-cs"/>
                        </a:rPr>
                        <a:t>Asda Southport Superstore</a:t>
                      </a:r>
                    </a:p>
                    <a:p>
                      <a:r>
                        <a:rPr lang="en-GB" sz="1800" b="0" i="0" kern="1200" dirty="0">
                          <a:solidFill>
                            <a:schemeClr val="tx1"/>
                          </a:solidFill>
                          <a:effectLst/>
                          <a:latin typeface="+mn-lt"/>
                          <a:ea typeface="+mn-ea"/>
                          <a:cs typeface="+mn-cs"/>
                        </a:rPr>
                        <a:t>Central 12 Shopping Park Derby Road</a:t>
                      </a:r>
                    </a:p>
                    <a:p>
                      <a:r>
                        <a:rPr lang="en-GB" sz="1800" b="0" i="0" kern="1200" dirty="0">
                          <a:solidFill>
                            <a:schemeClr val="tx1"/>
                          </a:solidFill>
                          <a:effectLst/>
                          <a:latin typeface="+mn-lt"/>
                          <a:ea typeface="+mn-ea"/>
                          <a:cs typeface="+mn-cs"/>
                        </a:rPr>
                        <a:t>Southport </a:t>
                      </a:r>
                    </a:p>
                    <a:p>
                      <a:r>
                        <a:rPr lang="en-GB" sz="1800" b="0" i="0" kern="1200" dirty="0">
                          <a:solidFill>
                            <a:schemeClr val="tx1"/>
                          </a:solidFill>
                          <a:effectLst/>
                          <a:latin typeface="+mn-lt"/>
                          <a:ea typeface="+mn-ea"/>
                          <a:cs typeface="+mn-cs"/>
                        </a:rPr>
                        <a:t>PR9 0TY</a:t>
                      </a:r>
                    </a:p>
                    <a:p>
                      <a:endParaRPr lang="en-GB" dirty="0"/>
                    </a:p>
                  </a:txBody>
                  <a:tcPr/>
                </a:tc>
                <a:tc>
                  <a:txBody>
                    <a:bodyPr/>
                    <a:lstStyle/>
                    <a:p>
                      <a:r>
                        <a:rPr lang="fr-FR" sz="1800" b="0" i="0" kern="1200" dirty="0">
                          <a:solidFill>
                            <a:schemeClr val="tx1"/>
                          </a:solidFill>
                          <a:effectLst/>
                          <a:latin typeface="+mn-lt"/>
                          <a:ea typeface="+mn-ea"/>
                          <a:cs typeface="+mn-cs"/>
                        </a:rPr>
                        <a:t>ALDI - Unit 8 </a:t>
                      </a:r>
                      <a:r>
                        <a:rPr lang="fr-FR" sz="1800" b="0" i="0" kern="1200" dirty="0" err="1">
                          <a:solidFill>
                            <a:schemeClr val="tx1"/>
                          </a:solidFill>
                          <a:effectLst/>
                          <a:latin typeface="+mn-lt"/>
                          <a:ea typeface="+mn-ea"/>
                          <a:cs typeface="+mn-cs"/>
                        </a:rPr>
                        <a:t>Meol</a:t>
                      </a:r>
                      <a:r>
                        <a:rPr lang="fr-FR" sz="1800" b="0" i="0" kern="1200" dirty="0">
                          <a:solidFill>
                            <a:schemeClr val="tx1"/>
                          </a:solidFill>
                          <a:effectLst/>
                          <a:latin typeface="+mn-lt"/>
                          <a:ea typeface="+mn-ea"/>
                          <a:cs typeface="+mn-cs"/>
                        </a:rPr>
                        <a:t> Cop Centre</a:t>
                      </a:r>
                    </a:p>
                    <a:p>
                      <a:r>
                        <a:rPr lang="fr-FR" sz="1800" b="0" i="0" kern="1200" dirty="0">
                          <a:solidFill>
                            <a:schemeClr val="tx1"/>
                          </a:solidFill>
                          <a:effectLst/>
                          <a:latin typeface="+mn-lt"/>
                          <a:ea typeface="+mn-ea"/>
                          <a:cs typeface="+mn-cs"/>
                        </a:rPr>
                        <a:t>Southport</a:t>
                      </a:r>
                    </a:p>
                    <a:p>
                      <a:r>
                        <a:rPr lang="fr-FR" sz="1800" b="0" i="0" kern="1200" dirty="0">
                          <a:solidFill>
                            <a:schemeClr val="tx1"/>
                          </a:solidFill>
                          <a:effectLst/>
                          <a:latin typeface="+mn-lt"/>
                          <a:ea typeface="+mn-ea"/>
                          <a:cs typeface="+mn-cs"/>
                        </a:rPr>
                        <a:t>PR9 7RG</a:t>
                      </a:r>
                    </a:p>
                    <a:p>
                      <a:endParaRPr lang="en-GB" dirty="0"/>
                    </a:p>
                  </a:txBody>
                  <a:tcPr/>
                </a:tc>
                <a:tc>
                  <a:txBody>
                    <a:bodyPr/>
                    <a:lstStyle/>
                    <a:p>
                      <a:r>
                        <a:rPr lang="en-GB" sz="1800" b="0" i="0" kern="1200" dirty="0">
                          <a:solidFill>
                            <a:schemeClr val="tx1"/>
                          </a:solidFill>
                          <a:effectLst/>
                          <a:latin typeface="+mn-lt"/>
                          <a:ea typeface="+mn-ea"/>
                          <a:cs typeface="+mn-cs"/>
                        </a:rPr>
                        <a:t>Lord Street</a:t>
                      </a:r>
                    </a:p>
                    <a:p>
                      <a:r>
                        <a:rPr lang="en-GB" sz="1800" b="0" i="0" kern="1200" dirty="0">
                          <a:solidFill>
                            <a:schemeClr val="tx1"/>
                          </a:solidFill>
                          <a:effectLst/>
                          <a:latin typeface="+mn-lt"/>
                          <a:ea typeface="+mn-ea"/>
                          <a:cs typeface="+mn-cs"/>
                        </a:rPr>
                        <a:t> St George's Place</a:t>
                      </a:r>
                    </a:p>
                    <a:p>
                      <a:r>
                        <a:rPr lang="en-GB" sz="1800" b="0" i="0" kern="1200" dirty="0">
                          <a:solidFill>
                            <a:schemeClr val="tx1"/>
                          </a:solidFill>
                          <a:effectLst/>
                          <a:latin typeface="+mn-lt"/>
                          <a:ea typeface="+mn-ea"/>
                          <a:cs typeface="+mn-cs"/>
                        </a:rPr>
                        <a:t>Southport </a:t>
                      </a:r>
                    </a:p>
                    <a:p>
                      <a:r>
                        <a:rPr lang="en-GB" sz="1800" b="0" i="0" kern="1200" dirty="0">
                          <a:solidFill>
                            <a:schemeClr val="tx1"/>
                          </a:solidFill>
                          <a:effectLst/>
                          <a:latin typeface="+mn-lt"/>
                          <a:ea typeface="+mn-ea"/>
                          <a:cs typeface="+mn-cs"/>
                        </a:rPr>
                        <a:t>PR9 0AF</a:t>
                      </a:r>
                      <a:endParaRPr lang="en-GB" dirty="0"/>
                    </a:p>
                  </a:txBody>
                  <a:tcPr/>
                </a:tc>
                <a:tc>
                  <a:txBody>
                    <a:bodyPr/>
                    <a:lstStyle/>
                    <a:p>
                      <a:r>
                        <a:rPr lang="en-GB" dirty="0"/>
                        <a:t>Morrisons</a:t>
                      </a:r>
                    </a:p>
                    <a:p>
                      <a:r>
                        <a:rPr lang="en-GB" sz="1800" b="0" i="0" kern="1200" dirty="0">
                          <a:solidFill>
                            <a:schemeClr val="tx1"/>
                          </a:solidFill>
                          <a:effectLst/>
                          <a:latin typeface="+mn-lt"/>
                          <a:ea typeface="+mn-ea"/>
                          <a:cs typeface="+mn-cs"/>
                        </a:rPr>
                        <a:t>Winter Gardens</a:t>
                      </a:r>
                    </a:p>
                    <a:p>
                      <a:r>
                        <a:rPr lang="en-GB" sz="1800" b="0" i="0" kern="1200" dirty="0">
                          <a:solidFill>
                            <a:schemeClr val="tx1"/>
                          </a:solidFill>
                          <a:effectLst/>
                          <a:latin typeface="+mn-lt"/>
                          <a:ea typeface="+mn-ea"/>
                          <a:cs typeface="+mn-cs"/>
                        </a:rPr>
                        <a:t>Southport</a:t>
                      </a:r>
                    </a:p>
                    <a:p>
                      <a:r>
                        <a:rPr lang="en-GB" sz="1800" b="0" i="0" kern="1200" dirty="0">
                          <a:solidFill>
                            <a:schemeClr val="tx1"/>
                          </a:solidFill>
                          <a:effectLst/>
                          <a:latin typeface="+mn-lt"/>
                          <a:ea typeface="+mn-ea"/>
                          <a:cs typeface="+mn-cs"/>
                        </a:rPr>
                        <a:t>PR8 1N</a:t>
                      </a:r>
                      <a:endParaRPr lang="en-GB" dirty="0"/>
                    </a:p>
                  </a:txBody>
                  <a:tcPr/>
                </a:tc>
                <a:extLst>
                  <a:ext uri="{0D108BD9-81ED-4DB2-BD59-A6C34878D82A}">
                    <a16:rowId xmlns:a16="http://schemas.microsoft.com/office/drawing/2014/main" val="2032474923"/>
                  </a:ext>
                </a:extLst>
              </a:tr>
            </a:tbl>
          </a:graphicData>
        </a:graphic>
      </p:graphicFrame>
      <p:sp>
        <p:nvSpPr>
          <p:cNvPr id="4" name="Rectangle 3">
            <a:extLst>
              <a:ext uri="{FF2B5EF4-FFF2-40B4-BE49-F238E27FC236}">
                <a16:creationId xmlns:a16="http://schemas.microsoft.com/office/drawing/2014/main" id="{49F5A5CC-4B47-4770-83D2-F2A844A9F8FC}"/>
              </a:ext>
            </a:extLst>
          </p:cNvPr>
          <p:cNvSpPr/>
          <p:nvPr/>
        </p:nvSpPr>
        <p:spPr>
          <a:xfrm>
            <a:off x="2674329" y="0"/>
            <a:ext cx="6433363" cy="707886"/>
          </a:xfrm>
          <a:prstGeom prst="rect">
            <a:avLst/>
          </a:prstGeom>
          <a:noFill/>
        </p:spPr>
        <p:txBody>
          <a:bodyPr wrap="none" lIns="91440" tIns="45720" rIns="91440" bIns="45720">
            <a:spAutoFit/>
          </a:bodyPr>
          <a:lstStyle/>
          <a:p>
            <a:pPr algn="ctr"/>
            <a:r>
              <a:rPr lang="en-US" sz="4000" b="0" cap="none" spc="0" dirty="0">
                <a:ln w="0"/>
                <a:solidFill>
                  <a:schemeClr val="tx1"/>
                </a:solidFill>
                <a:effectLst>
                  <a:outerShdw blurRad="38100" dist="19050" dir="2700000" algn="tl" rotWithShape="0">
                    <a:schemeClr val="dk1">
                      <a:alpha val="40000"/>
                    </a:schemeClr>
                  </a:outerShdw>
                </a:effectLst>
              </a:rPr>
              <a:t>Address of local supermarkets</a:t>
            </a:r>
          </a:p>
        </p:txBody>
      </p:sp>
    </p:spTree>
    <p:extLst>
      <p:ext uri="{BB962C8B-B14F-4D97-AF65-F5344CB8AC3E}">
        <p14:creationId xmlns:p14="http://schemas.microsoft.com/office/powerpoint/2010/main" val="4300745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4534</Words>
  <Application>Microsoft Office PowerPoint</Application>
  <PresentationFormat>Widescreen</PresentationFormat>
  <Paragraphs>650</Paragraphs>
  <Slides>97</Slides>
  <Notes>29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97</vt:i4>
      </vt:variant>
    </vt:vector>
  </HeadingPairs>
  <TitlesOfParts>
    <vt:vector size="109" baseType="lpstr">
      <vt:lpstr>Arial</vt:lpstr>
      <vt:lpstr>BPreplay</vt:lpstr>
      <vt:lpstr>Calibri</vt:lpstr>
      <vt:lpstr>Calibri Light</vt:lpstr>
      <vt:lpstr>CCW Cursive Writing 7</vt:lpstr>
      <vt:lpstr>Jarman</vt:lpstr>
      <vt:lpstr>Sassoon Infant Rg</vt:lpstr>
      <vt:lpstr>Symbol</vt:lpstr>
      <vt:lpstr>Times New Roman</vt:lpstr>
      <vt:lpstr>Twinkl</vt:lpstr>
      <vt:lpstr>Wingdings</vt:lpstr>
      <vt:lpstr>Office Theme</vt:lpstr>
      <vt:lpstr>Need ICT lesson this week to research! </vt:lpstr>
      <vt:lpstr>PowerPoint Presentation</vt:lpstr>
      <vt:lpstr>PowerPoint Presentation</vt:lpstr>
      <vt:lpstr>PowerPoint Presentation</vt:lpstr>
      <vt:lpstr>PowerPoint Presentation</vt:lpstr>
      <vt:lpstr>PowerPoint Presentation</vt:lpstr>
      <vt:lpstr>  Monday 14th September    L.O: To identify and use formal language. </vt:lpstr>
      <vt:lpstr>PowerPoint Presentation</vt:lpstr>
      <vt:lpstr>Formal or informal?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Tuesday 16th September  L.O. To understand and use subjunctive form.   </vt:lpstr>
      <vt:lpstr>When looking for the subjunctive, speak like the Queen!</vt:lpstr>
      <vt:lpstr>It’s all about that verb… ‘bout that verb...no treble!</vt:lpstr>
      <vt:lpstr>PowerPoint Presentation</vt:lpstr>
      <vt:lpstr>PowerPoint Presentation</vt:lpstr>
      <vt:lpstr>PowerPoint Presentation</vt:lpstr>
      <vt:lpstr>PowerPoint Presentation</vt:lpstr>
      <vt:lpstr>PowerPoint Presentation</vt:lpstr>
      <vt:lpstr>Tuesday 15th September    L.O: create a shared write for a formal letter.</vt:lpstr>
      <vt:lpstr>Choose a letter…</vt:lpstr>
      <vt:lpstr>PowerPoint Presentation</vt:lpstr>
      <vt:lpstr>PowerPoint Presentation</vt:lpstr>
      <vt:lpstr>PowerPoint Presentation</vt:lpstr>
      <vt:lpstr>PowerPoint Presentation</vt:lpstr>
      <vt:lpstr>PowerPoint Presentation</vt:lpstr>
      <vt:lpstr>PowerPoint Presentation</vt:lpstr>
      <vt:lpstr>WAGOLL</vt:lpstr>
      <vt:lpstr>WAGOLL</vt:lpstr>
      <vt:lpstr>PowerPoint Presentation</vt:lpstr>
      <vt:lpstr>PowerPoint Presentation</vt:lpstr>
      <vt:lpstr>PowerPoint Presentation</vt:lpstr>
      <vt:lpstr>PowerPoint Presentation</vt:lpstr>
      <vt:lpstr>Over to you…</vt:lpstr>
      <vt:lpstr>Wednesday 16th September     </vt:lpstr>
      <vt:lpstr>PowerPoint Presentation</vt:lpstr>
      <vt:lpstr>Wednesday 16th September     L.O. finish, edit and up-level a formal letter</vt:lpstr>
      <vt:lpstr>Up-level</vt:lpstr>
      <vt:lpstr>PowerPoint Presentation</vt:lpstr>
      <vt:lpstr>PowerPoint Presentation</vt:lpstr>
      <vt:lpstr>PowerPoint Presentation</vt:lpstr>
      <vt:lpstr>PowerPoint Presentation</vt:lpstr>
      <vt:lpstr>PowerPoint Presentation</vt:lpstr>
      <vt:lpstr>WABOLL</vt:lpstr>
      <vt:lpstr>WAGOLL</vt:lpstr>
      <vt:lpstr>PowerPoint Presentation</vt:lpstr>
      <vt:lpstr>WAGOLL</vt:lpstr>
      <vt:lpstr>Introduction: </vt:lpstr>
      <vt:lpstr>Reasons for how crayon feels: </vt:lpstr>
      <vt:lpstr>Conclusion:</vt:lpstr>
      <vt:lpstr>PowerPoint Presentation</vt:lpstr>
      <vt:lpstr>Slide 58- 61 are SEN resources.  Print A5 and stick in books. Children create their own sentences. </vt:lpstr>
      <vt:lpstr>PowerPoint Presentation</vt:lpstr>
      <vt:lpstr>PowerPoint Presentation</vt:lpstr>
      <vt:lpstr>PowerPoint Presentation</vt:lpstr>
      <vt:lpstr>PowerPoint Presentation</vt:lpstr>
      <vt:lpstr>Thursday 17th September    L.O: To use apostrophes for contraction correctly  </vt:lpstr>
      <vt:lpstr>Apostrophes can be used to show missing letters. </vt:lpstr>
      <vt:lpstr>More examples of apostrophes for contraction/omission. </vt:lpstr>
      <vt:lpstr>What do these words become when you shorten them?</vt:lpstr>
      <vt:lpstr>Make sure the apostrophe is in the correct place.</vt:lpstr>
      <vt:lpstr>PowerPoint Presentation</vt:lpstr>
      <vt:lpstr>Its and it’s</vt:lpstr>
      <vt:lpstr>PowerPoint Presentation</vt:lpstr>
      <vt:lpstr>Up-level</vt:lpstr>
      <vt:lpstr>A compound sentence:</vt:lpstr>
      <vt:lpstr>The chocolate biscuit…</vt:lpstr>
      <vt:lpstr>Remember:</vt:lpstr>
      <vt:lpstr>Read through the Plastic Pollution reading comprehension</vt:lpstr>
      <vt:lpstr>Your writing task over the next week…</vt:lpstr>
      <vt:lpstr>First of all, let’s practise some sentences that will help us write our letters! Remember, we are writing formally. </vt:lpstr>
      <vt:lpstr>PowerPoint Presentation</vt:lpstr>
      <vt:lpstr>PowerPoint Presentation</vt:lpstr>
      <vt:lpstr>PowerPoint Presentation</vt:lpstr>
      <vt:lpstr>If…if…if…then…</vt:lpstr>
      <vt:lpstr>Magpie time-If, if, if, clauses!</vt:lpstr>
      <vt:lpstr>Magpie time-If, if, if, clauses!</vt:lpstr>
      <vt:lpstr>The more, the more</vt:lpstr>
      <vt:lpstr>PowerPoint Presentation</vt:lpstr>
      <vt:lpstr>PowerPoint Presentation</vt:lpstr>
      <vt:lpstr>Description : Detail</vt:lpstr>
      <vt:lpstr>Description : Detail</vt:lpstr>
      <vt:lpstr>Your turn…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Monday 7th September  L.O. understand and use apostrophes for contractions.   L.O: identify and use formal language. </dc:title>
  <dc:creator>teacher</dc:creator>
  <cp:lastModifiedBy>Emma Cooper</cp:lastModifiedBy>
  <cp:revision>13</cp:revision>
  <cp:lastPrinted>2020-09-10T07:18:20Z</cp:lastPrinted>
  <dcterms:created xsi:type="dcterms:W3CDTF">2020-09-04T13:31:11Z</dcterms:created>
  <dcterms:modified xsi:type="dcterms:W3CDTF">2020-09-10T07:18:59Z</dcterms:modified>
</cp:coreProperties>
</file>