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57" r:id="rId5"/>
    <p:sldId id="261" r:id="rId6"/>
    <p:sldId id="258" r:id="rId7"/>
    <p:sldId id="259" r:id="rId8"/>
    <p:sldId id="263" r:id="rId9"/>
    <p:sldId id="264" r:id="rId10"/>
    <p:sldId id="260" r:id="rId11"/>
    <p:sldId id="262" r:id="rId12"/>
    <p:sldId id="265" r:id="rId13"/>
    <p:sldId id="267" r:id="rId14"/>
    <p:sldId id="268" r:id="rId15"/>
    <p:sldId id="274" r:id="rId16"/>
    <p:sldId id="266" r:id="rId17"/>
    <p:sldId id="270" r:id="rId18"/>
    <p:sldId id="269" r:id="rId19"/>
    <p:sldId id="271" r:id="rId20"/>
    <p:sldId id="273" r:id="rId21"/>
  </p:sldIdLst>
  <p:sldSz cx="12192000" cy="6858000"/>
  <p:notesSz cx="6858000" cy="9144000"/>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7F1BF8-8AB6-4630-A222-2435B263A5A7}" v="9" dt="2026-01-13T13:17:36.1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51"/>
    <p:restoredTop sz="79004" autoAdjust="0"/>
  </p:normalViewPr>
  <p:slideViewPr>
    <p:cSldViewPr snapToGrid="0">
      <p:cViewPr varScale="1">
        <p:scale>
          <a:sx n="89" d="100"/>
          <a:sy n="89" d="100"/>
        </p:scale>
        <p:origin x="146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gs" Target="tags/tag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0393E-AFED-4042-8D23-87516631BC8A}" type="datetimeFigureOut">
              <a:rPr lang="en-GB" smtClean="0"/>
              <a:t>12/02/2026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B454C-5666-164C-AA15-C049D59A7ACB}" type="slidenum">
              <a:rPr lang="en-GB" smtClean="0"/>
              <a:t>‹#›</a:t>
            </a:fld>
            <a:endParaRPr lang="en-GB"/>
          </a:p>
        </p:txBody>
      </p:sp>
    </p:spTree>
    <p:extLst>
      <p:ext uri="{BB962C8B-B14F-4D97-AF65-F5344CB8AC3E}">
        <p14:creationId xmlns:p14="http://schemas.microsoft.com/office/powerpoint/2010/main" val="23673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Hello everyone. In today’s assembly we’re going to be talking about Safer Internet Day. Have you celebrated Safer Internet Day before? What do you think Safer Internet Day is about?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Safer Internet Day happens every year and is a time for everyone to think about how we can make the internet a safer place.</a:t>
            </a:r>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783B454C-5666-164C-AA15-C049D59A7ACB}" type="slidenum">
              <a:rPr lang="en-GB" smtClean="0"/>
              <a:t>2</a:t>
            </a:fld>
            <a:endParaRPr lang="en-GB"/>
          </a:p>
        </p:txBody>
      </p:sp>
    </p:spTree>
    <p:extLst>
      <p:ext uri="{BB962C8B-B14F-4D97-AF65-F5344CB8AC3E}">
        <p14:creationId xmlns:p14="http://schemas.microsoft.com/office/powerpoint/2010/main" val="2955230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 Last year, over half of the children in the UK heard about or joined in with Safer Internet Day.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3</a:t>
            </a:fld>
            <a:endParaRPr lang="en-GB"/>
          </a:p>
        </p:txBody>
      </p:sp>
    </p:spTree>
    <p:extLst>
      <p:ext uri="{BB962C8B-B14F-4D97-AF65-F5344CB8AC3E}">
        <p14:creationId xmlns:p14="http://schemas.microsoft.com/office/powerpoint/2010/main" val="2173514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it’s not just schools who join in with the day, lots of other people get involved too, including the government, lots of charities, sports clubs, the police and even the companies who make your favourite apps and games. By participating in this assembly, you’re joining thousands of others in celebrating the day!</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4</a:t>
            </a:fld>
            <a:endParaRPr lang="en-GB"/>
          </a:p>
        </p:txBody>
      </p:sp>
    </p:spTree>
    <p:extLst>
      <p:ext uri="{BB962C8B-B14F-4D97-AF65-F5344CB8AC3E}">
        <p14:creationId xmlns:p14="http://schemas.microsoft.com/office/powerpoint/2010/main" val="2986665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Our brains are amazing! They are working all the time to help us think and understand things, move and talk, feel emotions and make decisions. Our brains use lots of information to help them do these things – signals and senses from our body, like what we can see and hear, but also from the world around us, and even things we’ve learnt in the past. Brains are really good at making connections and spotting patterns.</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5</a:t>
            </a:fld>
            <a:endParaRPr lang="en-GB"/>
          </a:p>
        </p:txBody>
      </p:sp>
    </p:spTree>
    <p:extLst>
      <p:ext uri="{BB962C8B-B14F-4D97-AF65-F5344CB8AC3E}">
        <p14:creationId xmlns:p14="http://schemas.microsoft.com/office/powerpoint/2010/main" val="4255207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Over time, computer scientists have developed AI to try and do some of the amazing things our brains can do. AI uses information too, but it’s normally called data. AI can be trained to spot patterns and make certain decisions, and as the technology improves, it is being used in all kinds of exciting ways.</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6</a:t>
            </a:fld>
            <a:endParaRPr lang="en-GB"/>
          </a:p>
        </p:txBody>
      </p:sp>
    </p:spTree>
    <p:extLst>
      <p:ext uri="{BB962C8B-B14F-4D97-AF65-F5344CB8AC3E}">
        <p14:creationId xmlns:p14="http://schemas.microsoft.com/office/powerpoint/2010/main" val="2070397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year for Safer Internet Day we are thinking about an exciting type of technology: AI. Who can explain what AI is?</a:t>
            </a:r>
          </a:p>
          <a:p>
            <a:r>
              <a:rPr lang="en-GB" sz="1200" kern="1200" dirty="0">
                <a:solidFill>
                  <a:schemeClr val="tx1"/>
                </a:solidFill>
                <a:effectLst/>
                <a:latin typeface="+mn-lt"/>
                <a:ea typeface="+mn-ea"/>
                <a:cs typeface="+mn-cs"/>
              </a:rPr>
              <a:t>[Take responses from learners.] </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7</a:t>
            </a:fld>
            <a:endParaRPr lang="en-GB"/>
          </a:p>
        </p:txBody>
      </p:sp>
    </p:spTree>
    <p:extLst>
      <p:ext uri="{BB962C8B-B14F-4D97-AF65-F5344CB8AC3E}">
        <p14:creationId xmlns:p14="http://schemas.microsoft.com/office/powerpoint/2010/main" val="3959096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Great answers, everyone – AI stands for artificial intelligence. </a:t>
            </a:r>
            <a:r>
              <a:rPr lang="en-GB" sz="1200" kern="1200">
                <a:solidFill>
                  <a:schemeClr val="tx1"/>
                </a:solidFill>
                <a:effectLst/>
                <a:latin typeface="+mn-lt"/>
                <a:ea typeface="+mn-ea"/>
                <a:cs typeface="+mn-cs"/>
              </a:rPr>
              <a:t>Artificial intelligence is a type of computer system, which has been designed to try and do some of the things a human brain can do.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83B454C-5666-164C-AA15-C049D59A7ACB}" type="slidenum">
              <a:rPr lang="en-GB" smtClean="0"/>
              <a:t>8</a:t>
            </a:fld>
            <a:endParaRPr lang="en-GB"/>
          </a:p>
        </p:txBody>
      </p:sp>
    </p:spTree>
    <p:extLst>
      <p:ext uri="{BB962C8B-B14F-4D97-AF65-F5344CB8AC3E}">
        <p14:creationId xmlns:p14="http://schemas.microsoft.com/office/powerpoint/2010/main" val="3546528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If you have ever used a voice assistant, like Alexa or Siri, then it was probably using AI.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AI is used to help recommend new TV shows or films for you on apps like Netflix and Disney+.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Like a search engine, you can use AI to find information. On Google now, you might see an answer from AI at the very top of your search.</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Some AI can even create art, photos and music! It can do this because AI is trained on lots and lots of examples, which are labelled so it can start to spot patterns. For example, lots of pictures of sunflowers have yellow petals, so if you ask AI to create a picture of a sunflower, it will follow that pattern and create a picture with yellow petals too.</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9</a:t>
            </a:fld>
            <a:endParaRPr lang="en-GB"/>
          </a:p>
        </p:txBody>
      </p:sp>
    </p:spTree>
    <p:extLst>
      <p:ext uri="{BB962C8B-B14F-4D97-AF65-F5344CB8AC3E}">
        <p14:creationId xmlns:p14="http://schemas.microsoft.com/office/powerpoint/2010/main" val="1427314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Sian uses AI to help her talk to a new classmate who has moved from another country. They don’t speak the same language, but AI can help translate!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Manu uses an AI speaker to play a song for his baby sister when she’s crying. They dance to the music together!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Rory uses AI to help with his history homework. He types in the questions, and AI tells him the answers. He’s not sure if this is cheating, and some of the answers don’t look right… Is this a good use of AI?</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Issa uses AI to make up nicknames for her classmates. She posts them in the group chat to make people laugh, but some people are upset.</a:t>
            </a:r>
          </a:p>
          <a:p>
            <a:r>
              <a:rPr lang="en-GB" sz="1200" kern="1200" dirty="0">
                <a:solidFill>
                  <a:schemeClr val="tx1"/>
                </a:solidFill>
                <a:effectLst/>
                <a:latin typeface="+mn-lt"/>
                <a:ea typeface="+mn-ea"/>
                <a:cs typeface="+mn-cs"/>
              </a:rPr>
              <a:t>Is this a good use of AI?</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10</a:t>
            </a:fld>
            <a:endParaRPr lang="en-GB"/>
          </a:p>
        </p:txBody>
      </p:sp>
    </p:spTree>
    <p:extLst>
      <p:ext uri="{BB962C8B-B14F-4D97-AF65-F5344CB8AC3E}">
        <p14:creationId xmlns:p14="http://schemas.microsoft.com/office/powerpoint/2010/main" val="1825612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Whatever technology you are using, it’s important to think about how to do so safely.</a:t>
            </a:r>
          </a:p>
          <a:p>
            <a:r>
              <a:rPr lang="en-US" sz="1200" kern="1200" dirty="0">
                <a:solidFill>
                  <a:schemeClr val="tx1"/>
                </a:solidFill>
                <a:effectLst/>
                <a:latin typeface="+mn-lt"/>
                <a:ea typeface="+mn-ea"/>
                <a:cs typeface="+mn-cs"/>
              </a:rPr>
              <a:t>Here are some important things to remember when using AI technology.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It can be fun to create jokes, images and videos with AI. But we must always make sure we are being kind to others. Even if something is made with AI, it can still hurt somebody’s feelings.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If you are researching or finding information, AI can be a great tool! Just remember, sometimes it can get it wrong. If you are unsure about the information you have been given, it is always best to check it, for example by asking a trusted adult.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If you see a new AI tool you would like to use, ask a trusted adult before using it so they can make sure it is safe for you.</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Sometimes AI might show us something we didn’t want to see. If that happens, it’s not your fault! You can always talk to a trusted adult if you ever feel worried, upset or unsure when using AI. They can give you support and help you with any problems you are having.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11</a:t>
            </a:fld>
            <a:endParaRPr lang="en-GB"/>
          </a:p>
        </p:txBody>
      </p:sp>
    </p:spTree>
    <p:extLst>
      <p:ext uri="{BB962C8B-B14F-4D97-AF65-F5344CB8AC3E}">
        <p14:creationId xmlns:p14="http://schemas.microsoft.com/office/powerpoint/2010/main" val="40782244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It’s important to remember that AI is different to a human brain. It’s still just a type of computer and has only been designed to look like it can think. But it can’t have new, creative ideas like you can, it can’t feel or understand emotions, and it can’t dream or use imagination.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AI is like any technology – we can use it to do amazing things, but we also need to remember to use it safely and responsibly, in a way that makes you and other people feel good.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Let’s look at some examples to see if we can decide how to use it safely…</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12</a:t>
            </a:fld>
            <a:endParaRPr lang="en-GB"/>
          </a:p>
        </p:txBody>
      </p:sp>
    </p:spTree>
    <p:extLst>
      <p:ext uri="{BB962C8B-B14F-4D97-AF65-F5344CB8AC3E}">
        <p14:creationId xmlns:p14="http://schemas.microsoft.com/office/powerpoint/2010/main" val="26920332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It’s important to remember that AI is different to a human brain. It’s still just a type of computer and has only been designed to look like it can think. But it can’t have new, creative ideas like you can, it can’t feel or understand emotions, and it can’t dream or use imagination.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AI is like any technology – we can use it to do amazing things, but we also need to remember to use it safely and responsibly, in a way that makes you and other people feel good.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Let’s look at some examples to see if we can decide how to use it safely…</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13</a:t>
            </a:fld>
            <a:endParaRPr lang="en-GB"/>
          </a:p>
        </p:txBody>
      </p:sp>
    </p:spTree>
    <p:extLst>
      <p:ext uri="{BB962C8B-B14F-4D97-AF65-F5344CB8AC3E}">
        <p14:creationId xmlns:p14="http://schemas.microsoft.com/office/powerpoint/2010/main" val="1353479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Here at [name of school/setting], part of our job is making sure you feel safe and happy, in all parts of your life – including online!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r>
              <a:rPr lang="en-GB" sz="1200" kern="1200" dirty="0">
                <a:solidFill>
                  <a:schemeClr val="tx1"/>
                </a:solidFill>
                <a:effectLst/>
                <a:latin typeface="+mn-lt"/>
                <a:ea typeface="+mn-ea"/>
                <a:cs typeface="+mn-cs"/>
              </a:rPr>
              <a:t>If we have to speak to them, it’s not because you’re in trouble, it’s just because they have the special job of making sure every child here is safe.</a:t>
            </a:r>
          </a:p>
          <a:p>
            <a:r>
              <a:rPr lang="en-GB"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Note to educators – add names, words, or even photos to this slide to show learners who they can go to if they have an online safety concern.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83B454C-5666-164C-AA15-C049D59A7ACB}" type="slidenum">
              <a:rPr lang="en-GB" smtClean="0"/>
              <a:t>14</a:t>
            </a:fld>
            <a:endParaRPr lang="en-GB"/>
          </a:p>
        </p:txBody>
      </p:sp>
    </p:spTree>
    <p:extLst>
      <p:ext uri="{BB962C8B-B14F-4D97-AF65-F5344CB8AC3E}">
        <p14:creationId xmlns:p14="http://schemas.microsoft.com/office/powerpoint/2010/main" val="3429564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remind ourselves, who are the trusted adults you could talk to about things online or when using technology?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[Take answers then display on screen]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Parents or carers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Grandparents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Aunties and Uncles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Sports club leader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Teachers and teaching assistants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It’s really important to tell a trusted adult if something happens that worries or upsets you.</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15</a:t>
            </a:fld>
            <a:endParaRPr lang="en-GB"/>
          </a:p>
        </p:txBody>
      </p:sp>
    </p:spTree>
    <p:extLst>
      <p:ext uri="{BB962C8B-B14F-4D97-AF65-F5344CB8AC3E}">
        <p14:creationId xmlns:p14="http://schemas.microsoft.com/office/powerpoint/2010/main" val="378822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Safer Internet Day I want everyone to think carefully about how they choose to use technology, including AI. I hope you all make safe and responsible choices, and feel confident getting help if you need it.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know that everyone here has the potential to do amazing things – using your words and actions, using your brains and your imagination, and maybe… using technology too!</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wonder what amazing things you might use AI for in the future…</a:t>
            </a:r>
            <a:r>
              <a:rPr lang="en-GB" dirty="0">
                <a:effectLst/>
              </a:rPr>
              <a:t> </a:t>
            </a:r>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16</a:t>
            </a:fld>
            <a:endParaRPr lang="en-GB"/>
          </a:p>
        </p:txBody>
      </p:sp>
    </p:spTree>
    <p:extLst>
      <p:ext uri="{BB962C8B-B14F-4D97-AF65-F5344CB8AC3E}">
        <p14:creationId xmlns:p14="http://schemas.microsoft.com/office/powerpoint/2010/main" val="242894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Happy Safer Internet Day everyone!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83B454C-5666-164C-AA15-C049D59A7ACB}" type="slidenum">
              <a:rPr lang="en-GB" smtClean="0"/>
              <a:t>17</a:t>
            </a:fld>
            <a:endParaRPr lang="en-GB"/>
          </a:p>
        </p:txBody>
      </p:sp>
    </p:spTree>
    <p:extLst>
      <p:ext uri="{BB962C8B-B14F-4D97-AF65-F5344CB8AC3E}">
        <p14:creationId xmlns:p14="http://schemas.microsoft.com/office/powerpoint/2010/main" val="10231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5228D-2578-10D4-0D96-1FB864C8F54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6D13438-C750-0CF0-AE31-EE9F9DE3E2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5057914-18F4-5C1F-BA51-5617D538F0D9}"/>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CD7EA8A6-8879-1BBA-EA02-1E618E65AF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009704-61DF-FB03-EDE9-E4238F0DEC7C}"/>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300062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52BFA-9799-B337-CC31-11159A8AFA7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3E35248-0017-FE24-498D-BD5821DD9F0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BB33A89-803E-223A-D1B5-7865E78669FB}"/>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322A3FD0-7897-B82B-16E2-A0A9A00B06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CC7ED1-5336-4660-DC6B-1DAB44EE3002}"/>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021420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C56B3-EEDC-D396-E533-9E3F97EFDC7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24C005D-30A4-81B0-FC3B-CC6808D89D2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DD8C7A3-AF40-07B9-D05B-4DC933A1713F}"/>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23EDE55F-C3E8-E23F-4EE9-B0F9F49F4B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4779C7-4D37-C575-7071-A4CAF93D9372}"/>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230996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9D0D5-980F-AEEA-6AAF-998A8256C69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C4A6504-3D0F-BB5D-550E-276AE2C966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A7A745B-2309-6D05-9C66-7009CE7EC2D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EBC2D71-BA57-F9E1-7C37-E1B672AFE343}"/>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6" name="Footer Placeholder 5">
            <a:extLst>
              <a:ext uri="{FF2B5EF4-FFF2-40B4-BE49-F238E27FC236}">
                <a16:creationId xmlns:a16="http://schemas.microsoft.com/office/drawing/2014/main" id="{F154D12B-2B6C-2354-1CD2-57269DF7E8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73CECB-59ED-9C7D-1777-8C42F8779183}"/>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4255690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E7FD1-0E6E-784A-123B-C6B7F11D5AB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D874E83-4675-CE70-B8BD-908360C201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3DE126D-CA28-F75E-C05E-9743E6C7617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B424911-3148-7673-7B5B-05810441DC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7FD629B-74C7-9A8D-D64F-54E5D63DC84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459A97F-07FB-7531-BF7B-85BEF4446D42}"/>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8" name="Footer Placeholder 7">
            <a:extLst>
              <a:ext uri="{FF2B5EF4-FFF2-40B4-BE49-F238E27FC236}">
                <a16:creationId xmlns:a16="http://schemas.microsoft.com/office/drawing/2014/main" id="{B5BBFFEA-F63D-0224-B26D-36CDF8C43F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2A9FBC-14C2-D68E-B59B-B16B951A3A71}"/>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991011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29B3-B8CC-A3F1-3D47-58862B87E49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7FF16FA-3150-50EC-20B6-D5C6C526844B}"/>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4" name="Footer Placeholder 3">
            <a:extLst>
              <a:ext uri="{FF2B5EF4-FFF2-40B4-BE49-F238E27FC236}">
                <a16:creationId xmlns:a16="http://schemas.microsoft.com/office/drawing/2014/main" id="{5B22F836-851B-C733-F735-7D6D97E773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3C7AAB-706C-C0FD-3FC4-44CDE5C4C6A6}"/>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2515457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F99586-2473-5DF9-2E18-A9B9788EB2D2}"/>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3" name="Footer Placeholder 2">
            <a:extLst>
              <a:ext uri="{FF2B5EF4-FFF2-40B4-BE49-F238E27FC236}">
                <a16:creationId xmlns:a16="http://schemas.microsoft.com/office/drawing/2014/main" id="{AACFD77E-FD06-142D-DBCD-620CA4CAFF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AB6968-F5C4-84B4-120F-72EEA1E7265D}"/>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505024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75470-A12D-3C98-A205-710EDA3940B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9F89C2A-9B3E-CC3D-DD15-E815F37ECC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492A04D-0CE0-E5D7-7ADA-0142E638E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3475B4-00D6-2677-F18E-D697A8D79719}"/>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6" name="Footer Placeholder 5">
            <a:extLst>
              <a:ext uri="{FF2B5EF4-FFF2-40B4-BE49-F238E27FC236}">
                <a16:creationId xmlns:a16="http://schemas.microsoft.com/office/drawing/2014/main" id="{85D01F22-E8F3-8B35-233B-E96D006736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B18503-199C-793A-678C-51A540B67FDE}"/>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4080960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BED7A-4AD4-6505-A665-44489EFB22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59B431F-24A2-37A0-F83F-9B30AAEAC1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7EB16C-A3D3-3B8F-DC9E-16B2F4B47C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B09B2EC-E9E2-1840-61BF-A5B66DAFD8DA}"/>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6" name="Footer Placeholder 5">
            <a:extLst>
              <a:ext uri="{FF2B5EF4-FFF2-40B4-BE49-F238E27FC236}">
                <a16:creationId xmlns:a16="http://schemas.microsoft.com/office/drawing/2014/main" id="{BB55FE94-359B-8D50-5300-9E1D2EF497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7D1612-185B-EA79-C260-66496ACA7626}"/>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3142538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0F1E2-DF40-416E-0187-34E90AA8306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3D4483E-95EB-BC79-8EDE-BF9D25EE0C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8753B95-DD1C-F39B-DEA2-213C02FA0897}"/>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D9B7ECD6-7D51-94F6-BFB9-A307C62492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105C9A-F192-42FC-5A9A-C659FAE9CCBE}"/>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764712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942D3A-6B43-6992-947C-2B4E9A069D3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02B3853-92FF-B7D3-79B2-4EC7EEE9FEE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6BD0418-5457-A071-05BD-7C7ECAE24D53}"/>
              </a:ext>
            </a:extLst>
          </p:cNvPr>
          <p:cNvSpPr>
            <a:spLocks noGrp="1"/>
          </p:cNvSpPr>
          <p:nvPr>
            <p:ph type="dt" sz="half" idx="10"/>
          </p:nvPr>
        </p:nvSpPr>
        <p:spPr/>
        <p:txBody>
          <a:body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20DFFEFC-D0D6-8A35-3463-5EE0A83355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4531E0-6B85-23BE-38E7-5757A1CB2F04}"/>
              </a:ext>
            </a:extLst>
          </p:cNvPr>
          <p:cNvSpPr>
            <a:spLocks noGrp="1"/>
          </p:cNvSpPr>
          <p:nvPr>
            <p:ph type="sldNum" sz="quarter" idx="12"/>
          </p:nvPr>
        </p:nvSpPr>
        <p:spPr/>
        <p:txBody>
          <a:bodyPr/>
          <a:lstStyle/>
          <a:p>
            <a:fld id="{0513F903-DD84-3345-8F4D-494C3B2842BA}" type="slidenum">
              <a:rPr lang="en-GB" smtClean="0"/>
              <a:t>‹#›</a:t>
            </a:fld>
            <a:endParaRPr lang="en-GB"/>
          </a:p>
        </p:txBody>
      </p:sp>
    </p:spTree>
    <p:extLst>
      <p:ext uri="{BB962C8B-B14F-4D97-AF65-F5344CB8AC3E}">
        <p14:creationId xmlns:p14="http://schemas.microsoft.com/office/powerpoint/2010/main" val="528988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3CA890-E427-85E8-68D9-957F788BA9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C60F697-885B-0AD4-6E97-95BC6F8B16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B04FBB8-DD45-4C6C-CAC7-A056F7FD9D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51AC8E4-FE85-A440-9670-76DF30D52AA8}" type="datetimeFigureOut">
              <a:rPr lang="en-GB" smtClean="0"/>
              <a:t>12/02/2026</a:t>
            </a:fld>
            <a:endParaRPr lang="en-GB"/>
          </a:p>
        </p:txBody>
      </p:sp>
      <p:sp>
        <p:nvSpPr>
          <p:cNvPr id="5" name="Footer Placeholder 4">
            <a:extLst>
              <a:ext uri="{FF2B5EF4-FFF2-40B4-BE49-F238E27FC236}">
                <a16:creationId xmlns:a16="http://schemas.microsoft.com/office/drawing/2014/main" id="{7EA005F4-07D3-6F4E-898F-D374D85339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EB9B699-A244-C223-B072-2E4014D91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13F903-DD84-3345-8F4D-494C3B2842BA}" type="slidenum">
              <a:rPr lang="en-GB" smtClean="0"/>
              <a:t>‹#›</a:t>
            </a:fld>
            <a:endParaRPr lang="en-GB"/>
          </a:p>
        </p:txBody>
      </p:sp>
    </p:spTree>
    <p:extLst>
      <p:ext uri="{BB962C8B-B14F-4D97-AF65-F5344CB8AC3E}">
        <p14:creationId xmlns:p14="http://schemas.microsoft.com/office/powerpoint/2010/main" val="41739358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microsoft.com/office/2007/relationships/hdphoto" Target="../media/hdphoto1.wdp"/><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18" Type="http://schemas.openxmlformats.org/officeDocument/2006/relationships/image" Target="../media/image39.png"/><Relationship Id="rId26" Type="http://schemas.openxmlformats.org/officeDocument/2006/relationships/image" Target="../media/image47.png"/><Relationship Id="rId3" Type="http://schemas.openxmlformats.org/officeDocument/2006/relationships/image" Target="../media/image24.png"/><Relationship Id="rId21" Type="http://schemas.openxmlformats.org/officeDocument/2006/relationships/image" Target="../media/image42.png"/><Relationship Id="rId7" Type="http://schemas.openxmlformats.org/officeDocument/2006/relationships/image" Target="../media/image28.png"/><Relationship Id="rId12" Type="http://schemas.openxmlformats.org/officeDocument/2006/relationships/image" Target="../media/image33.png"/><Relationship Id="rId17" Type="http://schemas.openxmlformats.org/officeDocument/2006/relationships/image" Target="../media/image38.png"/><Relationship Id="rId25" Type="http://schemas.openxmlformats.org/officeDocument/2006/relationships/image" Target="../media/image46.png"/><Relationship Id="rId2" Type="http://schemas.openxmlformats.org/officeDocument/2006/relationships/notesSlide" Target="../notesSlides/notesSlide8.xml"/><Relationship Id="rId16" Type="http://schemas.openxmlformats.org/officeDocument/2006/relationships/image" Target="../media/image37.png"/><Relationship Id="rId20"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24" Type="http://schemas.openxmlformats.org/officeDocument/2006/relationships/image" Target="../media/image45.png"/><Relationship Id="rId5" Type="http://schemas.openxmlformats.org/officeDocument/2006/relationships/image" Target="../media/image26.png"/><Relationship Id="rId15" Type="http://schemas.openxmlformats.org/officeDocument/2006/relationships/image" Target="../media/image36.png"/><Relationship Id="rId23" Type="http://schemas.openxmlformats.org/officeDocument/2006/relationships/image" Target="../media/image44.png"/><Relationship Id="rId10" Type="http://schemas.openxmlformats.org/officeDocument/2006/relationships/image" Target="../media/image31.png"/><Relationship Id="rId19" Type="http://schemas.openxmlformats.org/officeDocument/2006/relationships/image" Target="../media/image40.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 Id="rId22"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1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15.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19.png"/><Relationship Id="rId7" Type="http://schemas.openxmlformats.org/officeDocument/2006/relationships/image" Target="../media/image6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png"/></Relationships>
</file>

<file path=ppt/slides/_rels/slide16.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53.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54.png"/><Relationship Id="rId9" Type="http://schemas.openxmlformats.org/officeDocument/2006/relationships/image" Target="../media/image74.png"/></Relationships>
</file>

<file path=ppt/slides/_rels/slide1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background with white spots&#10;&#10;AI-generated content may be incorrect.">
            <a:extLst>
              <a:ext uri="{FF2B5EF4-FFF2-40B4-BE49-F238E27FC236}">
                <a16:creationId xmlns:a16="http://schemas.microsoft.com/office/drawing/2014/main" id="{CE605435-365B-207D-1531-9B93317F5514}"/>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2242" y="0"/>
            <a:ext cx="12194242" cy="6856740"/>
          </a:xfrm>
          <a:prstGeom prst="rect">
            <a:avLst/>
          </a:prstGeom>
        </p:spPr>
      </p:pic>
      <p:pic>
        <p:nvPicPr>
          <p:cNvPr id="11" name="Picture 10" descr="A computer graphics with blue and yellow lines&#10;&#10;AI-generated content may be incorrect.">
            <a:extLst>
              <a:ext uri="{FF2B5EF4-FFF2-40B4-BE49-F238E27FC236}">
                <a16:creationId xmlns:a16="http://schemas.microsoft.com/office/drawing/2014/main" id="{80F89CC8-8772-DFC1-35B8-D82315ED5FD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3" name="Picture 12" descr="A black rectangle with a white rectangle in the middle&#10;&#10;AI-generated content may be incorrect.">
            <a:extLst>
              <a:ext uri="{FF2B5EF4-FFF2-40B4-BE49-F238E27FC236}">
                <a16:creationId xmlns:a16="http://schemas.microsoft.com/office/drawing/2014/main" id="{DB5A5498-70C6-E784-2952-9073B731F5F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6" name="TextBox 15">
            <a:extLst>
              <a:ext uri="{FF2B5EF4-FFF2-40B4-BE49-F238E27FC236}">
                <a16:creationId xmlns:a16="http://schemas.microsoft.com/office/drawing/2014/main" id="{B567AB6A-13CD-9EDF-5603-B04D353709A0}"/>
              </a:ext>
            </a:extLst>
          </p:cNvPr>
          <p:cNvSpPr txBox="1"/>
          <p:nvPr/>
        </p:nvSpPr>
        <p:spPr>
          <a:xfrm>
            <a:off x="2853662" y="1997209"/>
            <a:ext cx="6482433" cy="2862322"/>
          </a:xfrm>
          <a:prstGeom prst="rect">
            <a:avLst/>
          </a:prstGeom>
          <a:noFill/>
        </p:spPr>
        <p:txBody>
          <a:bodyPr wrap="square" rtlCol="0">
            <a:spAutoFit/>
          </a:bodyPr>
          <a:lstStyle/>
          <a:p>
            <a:pPr algn="ctr"/>
            <a:r>
              <a:rPr lang="en-GB" sz="6000" b="1" dirty="0">
                <a:latin typeface="Verdana Pro Black" panose="020B0A04030504040204" pitchFamily="34" charset="0"/>
                <a:ea typeface="Verdana" panose="020B0604030504040204" pitchFamily="34" charset="0"/>
                <a:cs typeface="Verdana" panose="020B0604030504040204" pitchFamily="34" charset="0"/>
              </a:rPr>
              <a:t>Safer Internet Day 2026</a:t>
            </a:r>
            <a:endParaRPr lang="en-GB" sz="6000" dirty="0">
              <a:latin typeface="Verdana Pro Black" panose="020B0A04030504040204" pitchFamily="34" charset="0"/>
              <a:ea typeface="Verdana" panose="020B0604030504040204" pitchFamily="34" charset="0"/>
              <a:cs typeface="Verdana" panose="020B0604030504040204" pitchFamily="34" charset="0"/>
            </a:endParaRPr>
          </a:p>
        </p:txBody>
      </p:sp>
    </p:spTree>
    <p:custDataLst>
      <p:tags r:id="rId1"/>
    </p:custDataLst>
    <p:extLst>
      <p:ext uri="{BB962C8B-B14F-4D97-AF65-F5344CB8AC3E}">
        <p14:creationId xmlns:p14="http://schemas.microsoft.com/office/powerpoint/2010/main" val="1163412738"/>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3D154-8C20-F967-D6C2-7617DCF6715B}"/>
            </a:ext>
          </a:extLst>
        </p:cNvPr>
        <p:cNvGrpSpPr/>
        <p:nvPr/>
      </p:nvGrpSpPr>
      <p:grpSpPr>
        <a:xfrm>
          <a:off x="0" y="0"/>
          <a:ext cx="0" cy="0"/>
          <a:chOff x="0" y="0"/>
          <a:chExt cx="0" cy="0"/>
        </a:xfrm>
      </p:grpSpPr>
      <p:pic>
        <p:nvPicPr>
          <p:cNvPr id="5" name="Picture 4" descr="A pink background with white spots&#10;&#10;AI-generated content may be incorrect.">
            <a:extLst>
              <a:ext uri="{FF2B5EF4-FFF2-40B4-BE49-F238E27FC236}">
                <a16:creationId xmlns:a16="http://schemas.microsoft.com/office/drawing/2014/main" id="{B27C1891-3AEE-D566-DE2A-D8CE28C6A6E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2242" y="0"/>
            <a:ext cx="12194242" cy="6856740"/>
          </a:xfrm>
          <a:prstGeom prst="rect">
            <a:avLst/>
          </a:prstGeom>
        </p:spPr>
      </p:pic>
      <p:pic>
        <p:nvPicPr>
          <p:cNvPr id="11" name="Picture 10" descr="A computer graphics with blue and yellow lines&#10;&#10;AI-generated content may be incorrect.">
            <a:extLst>
              <a:ext uri="{FF2B5EF4-FFF2-40B4-BE49-F238E27FC236}">
                <a16:creationId xmlns:a16="http://schemas.microsoft.com/office/drawing/2014/main" id="{5B4801D7-6C7F-3EE6-E9DE-07502DBDDAB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13" name="Picture 12" descr="A black rectangle with a white rectangle in the middle&#10;&#10;AI-generated content may be incorrect.">
            <a:extLst>
              <a:ext uri="{FF2B5EF4-FFF2-40B4-BE49-F238E27FC236}">
                <a16:creationId xmlns:a16="http://schemas.microsoft.com/office/drawing/2014/main" id="{C7068FF3-7FD0-0469-AECA-F4E68F8134C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4" name="TextBox 3">
            <a:extLst>
              <a:ext uri="{FF2B5EF4-FFF2-40B4-BE49-F238E27FC236}">
                <a16:creationId xmlns:a16="http://schemas.microsoft.com/office/drawing/2014/main" id="{B6939425-E183-9B46-D578-D029745014C6}"/>
              </a:ext>
            </a:extLst>
          </p:cNvPr>
          <p:cNvSpPr txBox="1"/>
          <p:nvPr/>
        </p:nvSpPr>
        <p:spPr>
          <a:xfrm>
            <a:off x="2509169" y="2945665"/>
            <a:ext cx="7173663"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Have you celebrated </a:t>
            </a:r>
          </a:p>
          <a:p>
            <a:pPr algn="ctr"/>
            <a:r>
              <a:rPr lang="en-GB" sz="2800" b="1" dirty="0">
                <a:latin typeface="Verdana" panose="020B0604030504040204" pitchFamily="34" charset="0"/>
                <a:ea typeface="Verdana" panose="020B0604030504040204" pitchFamily="34" charset="0"/>
                <a:cs typeface="Verdana" panose="020B0604030504040204" pitchFamily="34" charset="0"/>
              </a:rPr>
              <a:t>Safer Internet Day before?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3408378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44EF2-FAF2-B635-D435-716025881D1E}"/>
            </a:ext>
          </a:extLst>
        </p:cNvPr>
        <p:cNvGrpSpPr/>
        <p:nvPr/>
      </p:nvGrpSpPr>
      <p:grpSpPr>
        <a:xfrm>
          <a:off x="0" y="0"/>
          <a:ext cx="0" cy="0"/>
          <a:chOff x="0" y="0"/>
          <a:chExt cx="0" cy="0"/>
        </a:xfrm>
      </p:grpSpPr>
      <p:pic>
        <p:nvPicPr>
          <p:cNvPr id="5" name="Picture 4" descr="A pink and white background&#10;&#10;AI-generated content may be incorrect.">
            <a:extLst>
              <a:ext uri="{FF2B5EF4-FFF2-40B4-BE49-F238E27FC236}">
                <a16:creationId xmlns:a16="http://schemas.microsoft.com/office/drawing/2014/main" id="{904BE608-291E-4CC6-6D92-DEF3E1BEEBEA}"/>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group of rectangular colored squares&#10;&#10;AI-generated content may be incorrect.">
            <a:extLst>
              <a:ext uri="{FF2B5EF4-FFF2-40B4-BE49-F238E27FC236}">
                <a16:creationId xmlns:a16="http://schemas.microsoft.com/office/drawing/2014/main" id="{8ACEEB15-B769-B1C0-98FA-80AD51707B9B}"/>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sp>
        <p:nvSpPr>
          <p:cNvPr id="17" name="TextBox 16">
            <a:extLst>
              <a:ext uri="{FF2B5EF4-FFF2-40B4-BE49-F238E27FC236}">
                <a16:creationId xmlns:a16="http://schemas.microsoft.com/office/drawing/2014/main" id="{90B4AF94-0AFD-30C0-1515-232190498003}"/>
              </a:ext>
            </a:extLst>
          </p:cNvPr>
          <p:cNvSpPr txBox="1"/>
          <p:nvPr/>
        </p:nvSpPr>
        <p:spPr>
          <a:xfrm>
            <a:off x="-2241" y="326568"/>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What do you think Safer Internet Day might be about?</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pic>
        <p:nvPicPr>
          <p:cNvPr id="2" name="Picture 1" descr="A globe and calendars on a black background&#10;&#10;AI-generated content may be incorrect.">
            <a:extLst>
              <a:ext uri="{FF2B5EF4-FFF2-40B4-BE49-F238E27FC236}">
                <a16:creationId xmlns:a16="http://schemas.microsoft.com/office/drawing/2014/main" id="{3A94D349-836C-F3F0-B51F-6B0B3B57926A}"/>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163767" y="1336432"/>
            <a:ext cx="3848366" cy="5373858"/>
          </a:xfrm>
          <a:prstGeom prst="rect">
            <a:avLst/>
          </a:prstGeom>
        </p:spPr>
      </p:pic>
      <p:pic>
        <p:nvPicPr>
          <p:cNvPr id="3" name="Picture 2" descr="A globe and calendars on a black background&#10;&#10;AI-generated content may be incorrect.">
            <a:extLst>
              <a:ext uri="{FF2B5EF4-FFF2-40B4-BE49-F238E27FC236}">
                <a16:creationId xmlns:a16="http://schemas.microsoft.com/office/drawing/2014/main" id="{DEBFDF2E-2F16-AF06-51B6-ED919A34942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152503" y="1328988"/>
            <a:ext cx="3858760" cy="5373858"/>
          </a:xfrm>
          <a:prstGeom prst="rect">
            <a:avLst/>
          </a:prstGeom>
        </p:spPr>
      </p:pic>
      <p:pic>
        <p:nvPicPr>
          <p:cNvPr id="4" name="Picture 3" descr="A globe and calendars on a black background&#10;&#10;AI-generated content may be incorrect.">
            <a:extLst>
              <a:ext uri="{FF2B5EF4-FFF2-40B4-BE49-F238E27FC236}">
                <a16:creationId xmlns:a16="http://schemas.microsoft.com/office/drawing/2014/main" id="{29005F1B-69B9-E32E-3388-64419F2C95BA}"/>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8180739" y="1336432"/>
            <a:ext cx="3842654" cy="5373858"/>
          </a:xfrm>
          <a:prstGeom prst="rect">
            <a:avLst/>
          </a:prstGeom>
        </p:spPr>
      </p:pic>
    </p:spTree>
    <p:extLst>
      <p:ext uri="{BB962C8B-B14F-4D97-AF65-F5344CB8AC3E}">
        <p14:creationId xmlns:p14="http://schemas.microsoft.com/office/powerpoint/2010/main" val="14296989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6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90668-F54F-AA92-F1AF-E2590165E725}"/>
            </a:ext>
          </a:extLst>
        </p:cNvPr>
        <p:cNvGrpSpPr/>
        <p:nvPr/>
      </p:nvGrpSpPr>
      <p:grpSpPr>
        <a:xfrm>
          <a:off x="0" y="0"/>
          <a:ext cx="0" cy="0"/>
          <a:chOff x="0" y="0"/>
          <a:chExt cx="0" cy="0"/>
        </a:xfrm>
      </p:grpSpPr>
      <p:pic>
        <p:nvPicPr>
          <p:cNvPr id="3" name="Picture 2" descr="A pink background with white spots&#10;&#10;AI-generated content may be incorrect.">
            <a:extLst>
              <a:ext uri="{FF2B5EF4-FFF2-40B4-BE49-F238E27FC236}">
                <a16:creationId xmlns:a16="http://schemas.microsoft.com/office/drawing/2014/main" id="{454E529F-11F5-72CD-B65B-E9945DF5403D}"/>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yellow rectangular object with black border&#10;&#10;AI-generated content may be incorrect.">
            <a:extLst>
              <a:ext uri="{FF2B5EF4-FFF2-40B4-BE49-F238E27FC236}">
                <a16:creationId xmlns:a16="http://schemas.microsoft.com/office/drawing/2014/main" id="{B7778B33-9910-ABC8-755B-EDBD1244D1D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27" name="Picture 26" descr="A green outline of a map&#10;&#10;AI-generated content may be incorrect.">
            <a:extLst>
              <a:ext uri="{FF2B5EF4-FFF2-40B4-BE49-F238E27FC236}">
                <a16:creationId xmlns:a16="http://schemas.microsoft.com/office/drawing/2014/main" id="{F1DA0003-09E0-AC52-BA0C-662B914B27BB}"/>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329098" y="916115"/>
            <a:ext cx="3653785" cy="5290375"/>
          </a:xfrm>
          <a:prstGeom prst="rect">
            <a:avLst/>
          </a:prstGeom>
        </p:spPr>
      </p:pic>
      <p:sp>
        <p:nvSpPr>
          <p:cNvPr id="10" name="TextBox 9">
            <a:extLst>
              <a:ext uri="{FF2B5EF4-FFF2-40B4-BE49-F238E27FC236}">
                <a16:creationId xmlns:a16="http://schemas.microsoft.com/office/drawing/2014/main" id="{CF4B4C3C-10AD-D0D1-2867-8E7303C3054E}"/>
              </a:ext>
            </a:extLst>
          </p:cNvPr>
          <p:cNvSpPr txBox="1"/>
          <p:nvPr/>
        </p:nvSpPr>
        <p:spPr>
          <a:xfrm>
            <a:off x="144378" y="928147"/>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Charities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1" name="TextBox 10">
            <a:extLst>
              <a:ext uri="{FF2B5EF4-FFF2-40B4-BE49-F238E27FC236}">
                <a16:creationId xmlns:a16="http://schemas.microsoft.com/office/drawing/2014/main" id="{3BB3EAE0-39E5-3260-5638-50B8925C6787}"/>
              </a:ext>
            </a:extLst>
          </p:cNvPr>
          <p:cNvSpPr txBox="1"/>
          <p:nvPr/>
        </p:nvSpPr>
        <p:spPr>
          <a:xfrm>
            <a:off x="144378" y="3166021"/>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Sports Clubs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4E153B64-604F-C013-0844-72C704457AF1}"/>
              </a:ext>
            </a:extLst>
          </p:cNvPr>
          <p:cNvSpPr txBox="1"/>
          <p:nvPr/>
        </p:nvSpPr>
        <p:spPr>
          <a:xfrm>
            <a:off x="144378" y="5415926"/>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The police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a:extLst>
              <a:ext uri="{FF2B5EF4-FFF2-40B4-BE49-F238E27FC236}">
                <a16:creationId xmlns:a16="http://schemas.microsoft.com/office/drawing/2014/main" id="{95E883B6-1660-9028-492D-1EC53623620B}"/>
              </a:ext>
            </a:extLst>
          </p:cNvPr>
          <p:cNvSpPr txBox="1"/>
          <p:nvPr/>
        </p:nvSpPr>
        <p:spPr>
          <a:xfrm>
            <a:off x="8458198" y="3648172"/>
            <a:ext cx="3320715" cy="1815882"/>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Companies who make your favourite apps and games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
        <p:nvSpPr>
          <p:cNvPr id="14" name="TextBox 13">
            <a:extLst>
              <a:ext uri="{FF2B5EF4-FFF2-40B4-BE49-F238E27FC236}">
                <a16:creationId xmlns:a16="http://schemas.microsoft.com/office/drawing/2014/main" id="{DB883428-3363-EB0F-97CB-88FAD2C68CBE}"/>
              </a:ext>
            </a:extLst>
          </p:cNvPr>
          <p:cNvSpPr txBox="1"/>
          <p:nvPr/>
        </p:nvSpPr>
        <p:spPr>
          <a:xfrm>
            <a:off x="8181472" y="916115"/>
            <a:ext cx="3874169"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The government </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3" descr="A group of orange pointers on a black background&#10;&#10;AI-generated content may be incorrect.">
            <a:extLst>
              <a:ext uri="{FF2B5EF4-FFF2-40B4-BE49-F238E27FC236}">
                <a16:creationId xmlns:a16="http://schemas.microsoft.com/office/drawing/2014/main" id="{6FCCEC88-77F2-E70F-F988-5689220C1F7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637411" y="749521"/>
            <a:ext cx="444587" cy="668278"/>
          </a:xfrm>
          <a:prstGeom prst="rect">
            <a:avLst/>
          </a:prstGeom>
        </p:spPr>
      </p:pic>
      <p:pic>
        <p:nvPicPr>
          <p:cNvPr id="6" name="Picture 5" descr="A group of orange pointers on a black background&#10;&#10;AI-generated content may be incorrect.">
            <a:extLst>
              <a:ext uri="{FF2B5EF4-FFF2-40B4-BE49-F238E27FC236}">
                <a16:creationId xmlns:a16="http://schemas.microsoft.com/office/drawing/2014/main" id="{CEF54993-F326-D335-D1F7-6143FFAF88EA}"/>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448602" y="1102745"/>
            <a:ext cx="444587" cy="668278"/>
          </a:xfrm>
          <a:prstGeom prst="rect">
            <a:avLst/>
          </a:prstGeom>
        </p:spPr>
      </p:pic>
      <p:pic>
        <p:nvPicPr>
          <p:cNvPr id="8" name="Picture 7" descr="A group of orange pointers on a black background&#10;&#10;AI-generated content may be incorrect.">
            <a:extLst>
              <a:ext uri="{FF2B5EF4-FFF2-40B4-BE49-F238E27FC236}">
                <a16:creationId xmlns:a16="http://schemas.microsoft.com/office/drawing/2014/main" id="{6ED08B0C-0988-7EF0-5423-71207A444EF5}"/>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100531" y="1517659"/>
            <a:ext cx="444587" cy="668278"/>
          </a:xfrm>
          <a:prstGeom prst="rect">
            <a:avLst/>
          </a:prstGeom>
        </p:spPr>
      </p:pic>
      <p:pic>
        <p:nvPicPr>
          <p:cNvPr id="9" name="Picture 8" descr="A group of orange pointers on a black background&#10;&#10;AI-generated content may be incorrect.">
            <a:extLst>
              <a:ext uri="{FF2B5EF4-FFF2-40B4-BE49-F238E27FC236}">
                <a16:creationId xmlns:a16="http://schemas.microsoft.com/office/drawing/2014/main" id="{8E9F0581-C806-4212-0FD0-17D5A6BAD3D7}"/>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693291" y="2028518"/>
            <a:ext cx="444587" cy="668278"/>
          </a:xfrm>
          <a:prstGeom prst="rect">
            <a:avLst/>
          </a:prstGeom>
        </p:spPr>
      </p:pic>
      <p:pic>
        <p:nvPicPr>
          <p:cNvPr id="15" name="Picture 14" descr="A group of orange pointers on a black background&#10;&#10;AI-generated content may be incorrect.">
            <a:extLst>
              <a:ext uri="{FF2B5EF4-FFF2-40B4-BE49-F238E27FC236}">
                <a16:creationId xmlns:a16="http://schemas.microsoft.com/office/drawing/2014/main" id="{17FEC766-14C9-4396-4FF7-001B5BCAF6A0}"/>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324426" y="2515442"/>
            <a:ext cx="444587" cy="668278"/>
          </a:xfrm>
          <a:prstGeom prst="rect">
            <a:avLst/>
          </a:prstGeom>
        </p:spPr>
      </p:pic>
      <p:pic>
        <p:nvPicPr>
          <p:cNvPr id="16" name="Picture 15" descr="A group of orange pointers on a black background&#10;&#10;AI-generated content may be incorrect.">
            <a:extLst>
              <a:ext uri="{FF2B5EF4-FFF2-40B4-BE49-F238E27FC236}">
                <a16:creationId xmlns:a16="http://schemas.microsoft.com/office/drawing/2014/main" id="{2BB4A88E-CFA9-7D03-93DE-9CBE9D638C70}"/>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555700" y="3106995"/>
            <a:ext cx="444587" cy="668278"/>
          </a:xfrm>
          <a:prstGeom prst="rect">
            <a:avLst/>
          </a:prstGeom>
        </p:spPr>
      </p:pic>
      <p:pic>
        <p:nvPicPr>
          <p:cNvPr id="17" name="Picture 16" descr="A group of orange pointers on a black background&#10;&#10;AI-generated content may be incorrect.">
            <a:extLst>
              <a:ext uri="{FF2B5EF4-FFF2-40B4-BE49-F238E27FC236}">
                <a16:creationId xmlns:a16="http://schemas.microsoft.com/office/drawing/2014/main" id="{3E1378D8-8959-3255-036D-E0AF84095A7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210126" y="3442394"/>
            <a:ext cx="444587" cy="668278"/>
          </a:xfrm>
          <a:prstGeom prst="rect">
            <a:avLst/>
          </a:prstGeom>
        </p:spPr>
      </p:pic>
      <p:pic>
        <p:nvPicPr>
          <p:cNvPr id="18" name="Picture 17" descr="A group of orange pointers on a black background&#10;&#10;AI-generated content may be incorrect.">
            <a:extLst>
              <a:ext uri="{FF2B5EF4-FFF2-40B4-BE49-F238E27FC236}">
                <a16:creationId xmlns:a16="http://schemas.microsoft.com/office/drawing/2014/main" id="{201AFCA6-259C-7800-CA07-470ADD954A19}"/>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351338" y="2979894"/>
            <a:ext cx="444587" cy="668278"/>
          </a:xfrm>
          <a:prstGeom prst="rect">
            <a:avLst/>
          </a:prstGeom>
        </p:spPr>
      </p:pic>
      <p:pic>
        <p:nvPicPr>
          <p:cNvPr id="19" name="Picture 18" descr="A group of orange pointers on a black background&#10;&#10;AI-generated content may be incorrect.">
            <a:extLst>
              <a:ext uri="{FF2B5EF4-FFF2-40B4-BE49-F238E27FC236}">
                <a16:creationId xmlns:a16="http://schemas.microsoft.com/office/drawing/2014/main" id="{A787E0C6-A9EE-A5D8-EAC9-6126A7E83926}"/>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865233" y="2669118"/>
            <a:ext cx="444587" cy="668278"/>
          </a:xfrm>
          <a:prstGeom prst="rect">
            <a:avLst/>
          </a:prstGeom>
        </p:spPr>
      </p:pic>
      <p:pic>
        <p:nvPicPr>
          <p:cNvPr id="20" name="Picture 19" descr="A group of orange pointers on a black background&#10;&#10;AI-generated content may be incorrect.">
            <a:extLst>
              <a:ext uri="{FF2B5EF4-FFF2-40B4-BE49-F238E27FC236}">
                <a16:creationId xmlns:a16="http://schemas.microsoft.com/office/drawing/2014/main" id="{D4894B0B-6865-74F3-CE94-B1DBFC885334}"/>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287551" y="2844331"/>
            <a:ext cx="444587" cy="668278"/>
          </a:xfrm>
          <a:prstGeom prst="rect">
            <a:avLst/>
          </a:prstGeom>
        </p:spPr>
      </p:pic>
      <p:pic>
        <p:nvPicPr>
          <p:cNvPr id="21" name="Picture 20" descr="A group of orange pointers on a black background&#10;&#10;AI-generated content may be incorrect.">
            <a:extLst>
              <a:ext uri="{FF2B5EF4-FFF2-40B4-BE49-F238E27FC236}">
                <a16:creationId xmlns:a16="http://schemas.microsoft.com/office/drawing/2014/main" id="{8E5201FE-094E-3A30-0269-7357116CD742}"/>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451290" y="3968360"/>
            <a:ext cx="444587" cy="668278"/>
          </a:xfrm>
          <a:prstGeom prst="rect">
            <a:avLst/>
          </a:prstGeom>
        </p:spPr>
      </p:pic>
      <p:pic>
        <p:nvPicPr>
          <p:cNvPr id="22" name="Picture 21" descr="A group of orange pointers on a black background&#10;&#10;AI-generated content may be incorrect.">
            <a:extLst>
              <a:ext uri="{FF2B5EF4-FFF2-40B4-BE49-F238E27FC236}">
                <a16:creationId xmlns:a16="http://schemas.microsoft.com/office/drawing/2014/main" id="{C0A9975B-53C7-A268-D2B6-BBD53699020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743703" y="4117793"/>
            <a:ext cx="444587" cy="668278"/>
          </a:xfrm>
          <a:prstGeom prst="rect">
            <a:avLst/>
          </a:prstGeom>
        </p:spPr>
      </p:pic>
      <p:pic>
        <p:nvPicPr>
          <p:cNvPr id="23" name="Picture 22" descr="A group of orange pointers on a black background&#10;&#10;AI-generated content may be incorrect.">
            <a:extLst>
              <a:ext uri="{FF2B5EF4-FFF2-40B4-BE49-F238E27FC236}">
                <a16:creationId xmlns:a16="http://schemas.microsoft.com/office/drawing/2014/main" id="{16012EC6-ACFE-6122-D048-CFABCD565215}"/>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974449" y="4543997"/>
            <a:ext cx="444587" cy="668278"/>
          </a:xfrm>
          <a:prstGeom prst="rect">
            <a:avLst/>
          </a:prstGeom>
        </p:spPr>
      </p:pic>
      <p:pic>
        <p:nvPicPr>
          <p:cNvPr id="24" name="Picture 23" descr="A group of orange pointers on a black background&#10;&#10;AI-generated content may be incorrect.">
            <a:extLst>
              <a:ext uri="{FF2B5EF4-FFF2-40B4-BE49-F238E27FC236}">
                <a16:creationId xmlns:a16="http://schemas.microsoft.com/office/drawing/2014/main" id="{3E9E453D-5B96-B441-F338-7350C771973B}"/>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6332705" y="4814168"/>
            <a:ext cx="444587" cy="668278"/>
          </a:xfrm>
          <a:prstGeom prst="rect">
            <a:avLst/>
          </a:prstGeom>
        </p:spPr>
      </p:pic>
      <p:pic>
        <p:nvPicPr>
          <p:cNvPr id="25" name="Picture 24" descr="A group of orange pointers on a black background&#10;&#10;AI-generated content may be incorrect.">
            <a:extLst>
              <a:ext uri="{FF2B5EF4-FFF2-40B4-BE49-F238E27FC236}">
                <a16:creationId xmlns:a16="http://schemas.microsoft.com/office/drawing/2014/main" id="{600E1DF7-E3B3-A8AD-6663-277595390162}"/>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708916" y="5126614"/>
            <a:ext cx="444587" cy="668278"/>
          </a:xfrm>
          <a:prstGeom prst="rect">
            <a:avLst/>
          </a:prstGeom>
        </p:spPr>
      </p:pic>
      <p:pic>
        <p:nvPicPr>
          <p:cNvPr id="26" name="Picture 25" descr="A group of orange pointers on a black background&#10;&#10;AI-generated content may be incorrect.">
            <a:extLst>
              <a:ext uri="{FF2B5EF4-FFF2-40B4-BE49-F238E27FC236}">
                <a16:creationId xmlns:a16="http://schemas.microsoft.com/office/drawing/2014/main" id="{79729306-E77A-2ABD-891A-143811A80F07}"/>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203364" y="5212275"/>
            <a:ext cx="444587" cy="668278"/>
          </a:xfrm>
          <a:prstGeom prst="rect">
            <a:avLst/>
          </a:prstGeom>
        </p:spPr>
      </p:pic>
      <p:sp>
        <p:nvSpPr>
          <p:cNvPr id="28" name="Rectangle 27">
            <a:extLst>
              <a:ext uri="{FF2B5EF4-FFF2-40B4-BE49-F238E27FC236}">
                <a16:creationId xmlns:a16="http://schemas.microsoft.com/office/drawing/2014/main" id="{2B52FF76-88AD-4B3B-8878-CDDEC2CE2E1A}"/>
              </a:ext>
            </a:extLst>
          </p:cNvPr>
          <p:cNvSpPr/>
          <p:nvPr/>
        </p:nvSpPr>
        <p:spPr>
          <a:xfrm rot="20998331">
            <a:off x="3601828" y="2477683"/>
            <a:ext cx="5461752" cy="92333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Bahnschrift" panose="020B0502040204020203" pitchFamily="34" charset="0"/>
                <a:cs typeface="Aharoni" panose="02010803020104030203" pitchFamily="2" charset="-79"/>
              </a:rPr>
              <a:t>Not just schools!</a:t>
            </a:r>
          </a:p>
        </p:txBody>
      </p:sp>
    </p:spTree>
    <p:extLst>
      <p:ext uri="{BB962C8B-B14F-4D97-AF65-F5344CB8AC3E}">
        <p14:creationId xmlns:p14="http://schemas.microsoft.com/office/powerpoint/2010/main" val="162002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1000"/>
                                        <p:tgtEl>
                                          <p:spTgt spid="19"/>
                                        </p:tgtEl>
                                      </p:cBhvr>
                                    </p:animEffect>
                                    <p:anim calcmode="lin" valueType="num">
                                      <p:cBhvr>
                                        <p:cTn id="73" dur="1000" fill="hold"/>
                                        <p:tgtEl>
                                          <p:spTgt spid="19"/>
                                        </p:tgtEl>
                                        <p:attrNameLst>
                                          <p:attrName>ppt_x</p:attrName>
                                        </p:attrNameLst>
                                      </p:cBhvr>
                                      <p:tavLst>
                                        <p:tav tm="0">
                                          <p:val>
                                            <p:strVal val="#ppt_x"/>
                                          </p:val>
                                        </p:tav>
                                        <p:tav tm="100000">
                                          <p:val>
                                            <p:strVal val="#ppt_x"/>
                                          </p:val>
                                        </p:tav>
                                      </p:tavLst>
                                    </p:anim>
                                    <p:anim calcmode="lin" valueType="num">
                                      <p:cBhvr>
                                        <p:cTn id="74" dur="1000" fill="hold"/>
                                        <p:tgtEl>
                                          <p:spTgt spid="1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500" fill="hold"/>
                                        <p:tgtEl>
                                          <p:spTgt spid="28"/>
                                        </p:tgtEl>
                                        <p:attrNameLst>
                                          <p:attrName>ppt_x</p:attrName>
                                        </p:attrNameLst>
                                      </p:cBhvr>
                                      <p:tavLst>
                                        <p:tav tm="0">
                                          <p:val>
                                            <p:strVal val="#ppt_x"/>
                                          </p:val>
                                        </p:tav>
                                        <p:tav tm="100000">
                                          <p:val>
                                            <p:strVal val="#ppt_x"/>
                                          </p:val>
                                        </p:tav>
                                      </p:tavLst>
                                    </p:anim>
                                    <p:anim calcmode="lin" valueType="num">
                                      <p:cBhvr additive="base">
                                        <p:cTn id="9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F0B29-4F95-2049-3091-D568CA7305DB}"/>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78B02144-06C4-C20A-42AA-A9774275CDAC}"/>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5" name="Picture 4" descr="A pink cloud on a black background&#10;&#10;AI-generated content may be incorrect.">
            <a:extLst>
              <a:ext uri="{FF2B5EF4-FFF2-40B4-BE49-F238E27FC236}">
                <a16:creationId xmlns:a16="http://schemas.microsoft.com/office/drawing/2014/main" id="{81058AA6-A116-B23F-AEDB-6B72B393F548}"/>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092200" y="2908300"/>
            <a:ext cx="4038600" cy="3366763"/>
          </a:xfrm>
          <a:prstGeom prst="rect">
            <a:avLst/>
          </a:prstGeom>
        </p:spPr>
      </p:pic>
      <p:grpSp>
        <p:nvGrpSpPr>
          <p:cNvPr id="2" name="Group 1">
            <a:extLst>
              <a:ext uri="{FF2B5EF4-FFF2-40B4-BE49-F238E27FC236}">
                <a16:creationId xmlns:a16="http://schemas.microsoft.com/office/drawing/2014/main" id="{360CC059-EA7F-AEA0-3AE8-BF1FBE40DE04}"/>
              </a:ext>
            </a:extLst>
          </p:cNvPr>
          <p:cNvGrpSpPr/>
          <p:nvPr/>
        </p:nvGrpSpPr>
        <p:grpSpPr>
          <a:xfrm>
            <a:off x="3860800" y="1231900"/>
            <a:ext cx="2921000" cy="1536700"/>
            <a:chOff x="3860800" y="1231900"/>
            <a:chExt cx="2921000" cy="1536700"/>
          </a:xfrm>
        </p:grpSpPr>
        <p:pic>
          <p:nvPicPr>
            <p:cNvPr id="8" name="Picture 7" descr="A group of white rectangular bubbles&#10;&#10;AI-generated content may be incorrect.">
              <a:extLst>
                <a:ext uri="{FF2B5EF4-FFF2-40B4-BE49-F238E27FC236}">
                  <a16:creationId xmlns:a16="http://schemas.microsoft.com/office/drawing/2014/main" id="{2CFC5F21-0B4A-FCED-6B28-1D09327C6D0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3860800" y="1231900"/>
              <a:ext cx="2921000" cy="1536700"/>
            </a:xfrm>
            <a:prstGeom prst="rect">
              <a:avLst/>
            </a:prstGeom>
          </p:spPr>
        </p:pic>
        <p:sp>
          <p:nvSpPr>
            <p:cNvPr id="12" name="TextBox 11">
              <a:extLst>
                <a:ext uri="{FF2B5EF4-FFF2-40B4-BE49-F238E27FC236}">
                  <a16:creationId xmlns:a16="http://schemas.microsoft.com/office/drawing/2014/main" id="{8EE78A49-B7C4-1312-1D4E-D160044A997B}"/>
                </a:ext>
              </a:extLst>
            </p:cNvPr>
            <p:cNvSpPr txBox="1"/>
            <p:nvPr/>
          </p:nvSpPr>
          <p:spPr>
            <a:xfrm>
              <a:off x="3975100" y="1468196"/>
              <a:ext cx="2717931" cy="861774"/>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‘Our brains are amazing!’</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grpSp>
        <p:nvGrpSpPr>
          <p:cNvPr id="4" name="Group 3">
            <a:extLst>
              <a:ext uri="{FF2B5EF4-FFF2-40B4-BE49-F238E27FC236}">
                <a16:creationId xmlns:a16="http://schemas.microsoft.com/office/drawing/2014/main" id="{82F593A2-182F-F80F-F9A6-94168FF4206E}"/>
              </a:ext>
            </a:extLst>
          </p:cNvPr>
          <p:cNvGrpSpPr/>
          <p:nvPr/>
        </p:nvGrpSpPr>
        <p:grpSpPr>
          <a:xfrm>
            <a:off x="7353300" y="582937"/>
            <a:ext cx="3378200" cy="1969763"/>
            <a:chOff x="7353300" y="582937"/>
            <a:chExt cx="3378200" cy="1969763"/>
          </a:xfrm>
        </p:grpSpPr>
        <p:pic>
          <p:nvPicPr>
            <p:cNvPr id="9" name="Picture 8" descr="A group of white rectangular bubbles&#10;&#10;AI-generated content may be incorrect.">
              <a:extLst>
                <a:ext uri="{FF2B5EF4-FFF2-40B4-BE49-F238E27FC236}">
                  <a16:creationId xmlns:a16="http://schemas.microsoft.com/office/drawing/2014/main" id="{292D959F-BAC0-7407-6DD5-B6F8896A980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7353300" y="582937"/>
              <a:ext cx="3378200" cy="1969763"/>
            </a:xfrm>
            <a:prstGeom prst="rect">
              <a:avLst/>
            </a:prstGeom>
          </p:spPr>
        </p:pic>
        <p:sp>
          <p:nvSpPr>
            <p:cNvPr id="13" name="TextBox 12">
              <a:extLst>
                <a:ext uri="{FF2B5EF4-FFF2-40B4-BE49-F238E27FC236}">
                  <a16:creationId xmlns:a16="http://schemas.microsoft.com/office/drawing/2014/main" id="{7F64B7EA-5A54-CEB3-6DD9-085250B45470}"/>
                </a:ext>
              </a:extLst>
            </p:cNvPr>
            <p:cNvSpPr txBox="1"/>
            <p:nvPr/>
          </p:nvSpPr>
          <p:spPr>
            <a:xfrm>
              <a:off x="7461504" y="813198"/>
              <a:ext cx="3181096" cy="1246495"/>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‘They help us think, feel and make decisions’</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grpSp>
        <p:nvGrpSpPr>
          <p:cNvPr id="6" name="Group 5">
            <a:extLst>
              <a:ext uri="{FF2B5EF4-FFF2-40B4-BE49-F238E27FC236}">
                <a16:creationId xmlns:a16="http://schemas.microsoft.com/office/drawing/2014/main" id="{16F02A1F-38AB-1EB3-BF18-D0808186DD9B}"/>
              </a:ext>
            </a:extLst>
          </p:cNvPr>
          <p:cNvGrpSpPr/>
          <p:nvPr/>
        </p:nvGrpSpPr>
        <p:grpSpPr>
          <a:xfrm>
            <a:off x="5727700" y="2768600"/>
            <a:ext cx="4279900" cy="1866900"/>
            <a:chOff x="5727700" y="2768600"/>
            <a:chExt cx="4279900" cy="1866900"/>
          </a:xfrm>
        </p:grpSpPr>
        <p:pic>
          <p:nvPicPr>
            <p:cNvPr id="7" name="Picture 6" descr="A group of white rectangular bubbles&#10;&#10;AI-generated content may be incorrect.">
              <a:extLst>
                <a:ext uri="{FF2B5EF4-FFF2-40B4-BE49-F238E27FC236}">
                  <a16:creationId xmlns:a16="http://schemas.microsoft.com/office/drawing/2014/main" id="{B03E883B-A363-7635-A5C7-1706C65EFF8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5727700" y="2768600"/>
              <a:ext cx="4279900" cy="1866900"/>
            </a:xfrm>
            <a:prstGeom prst="rect">
              <a:avLst/>
            </a:prstGeom>
          </p:spPr>
        </p:pic>
        <p:sp>
          <p:nvSpPr>
            <p:cNvPr id="14" name="TextBox 13">
              <a:extLst>
                <a:ext uri="{FF2B5EF4-FFF2-40B4-BE49-F238E27FC236}">
                  <a16:creationId xmlns:a16="http://schemas.microsoft.com/office/drawing/2014/main" id="{8B4F2D1C-A8CC-0A7D-C419-1C857F96379D}"/>
                </a:ext>
              </a:extLst>
            </p:cNvPr>
            <p:cNvSpPr txBox="1"/>
            <p:nvPr/>
          </p:nvSpPr>
          <p:spPr>
            <a:xfrm>
              <a:off x="5867400" y="2968326"/>
              <a:ext cx="4019550" cy="1246495"/>
            </a:xfrm>
            <a:prstGeom prst="rect">
              <a:avLst/>
            </a:prstGeom>
            <a:noFill/>
          </p:spPr>
          <p:txBody>
            <a:bodyPr wrap="square" rtlCol="0">
              <a:spAutoFit/>
            </a:bodyPr>
            <a:lstStyle/>
            <a:p>
              <a:pPr algn="ctr"/>
              <a:r>
                <a:rPr lang="en-GB" sz="2500" b="1" dirty="0">
                  <a:latin typeface="Verdana" panose="020B0604030504040204" pitchFamily="34" charset="0"/>
                  <a:ea typeface="Verdana" panose="020B0604030504040204" pitchFamily="34" charset="0"/>
                  <a:cs typeface="Verdana" panose="020B0604030504040204" pitchFamily="34" charset="0"/>
                </a:rPr>
                <a:t>‘They use information from </a:t>
              </a:r>
              <a:br>
                <a:rPr lang="en-GB" sz="2500" b="1" dirty="0">
                  <a:latin typeface="Verdana" panose="020B0604030504040204" pitchFamily="34" charset="0"/>
                  <a:ea typeface="Verdana" panose="020B0604030504040204" pitchFamily="34" charset="0"/>
                  <a:cs typeface="Verdana" panose="020B0604030504040204" pitchFamily="34" charset="0"/>
                </a:rPr>
              </a:br>
              <a:r>
                <a:rPr lang="en-GB" sz="2500" b="1" dirty="0">
                  <a:latin typeface="Verdana" panose="020B0604030504040204" pitchFamily="34" charset="0"/>
                  <a:ea typeface="Verdana" panose="020B0604030504040204" pitchFamily="34" charset="0"/>
                  <a:cs typeface="Verdana" panose="020B0604030504040204" pitchFamily="34" charset="0"/>
                </a:rPr>
                <a:t>the world around us’</a:t>
              </a:r>
              <a:endParaRPr lang="en-GB" sz="2500" dirty="0">
                <a:latin typeface="Verdana" panose="020B0604030504040204" pitchFamily="34" charset="0"/>
                <a:ea typeface="Verdana" panose="020B0604030504040204" pitchFamily="34" charset="0"/>
                <a:cs typeface="Verdana" panose="020B0604030504040204" pitchFamily="34" charset="0"/>
              </a:endParaRPr>
            </a:p>
          </p:txBody>
        </p:sp>
      </p:grpSp>
    </p:spTree>
    <p:extLst>
      <p:ext uri="{BB962C8B-B14F-4D97-AF65-F5344CB8AC3E}">
        <p14:creationId xmlns:p14="http://schemas.microsoft.com/office/powerpoint/2010/main" val="3196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4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B8FC7-4284-CA57-33FE-91F6670CA61F}"/>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E68C8E7A-0E22-06C0-DB86-06EFC2160775}"/>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B058DD03-1D5A-66A9-C068-A9DAF5935ABD}"/>
              </a:ext>
            </a:extLst>
          </p:cNvPr>
          <p:cNvGrpSpPr/>
          <p:nvPr/>
        </p:nvGrpSpPr>
        <p:grpSpPr>
          <a:xfrm>
            <a:off x="-1" y="1260"/>
            <a:ext cx="12192001" cy="6855480"/>
            <a:chOff x="-1" y="1260"/>
            <a:chExt cx="12192001" cy="6855480"/>
          </a:xfrm>
        </p:grpSpPr>
        <p:pic>
          <p:nvPicPr>
            <p:cNvPr id="7" name="Picture 6" descr="A rectangular white rectangle with blue and yellow lines&#10;&#10;AI-generated content may be incorrect.">
              <a:extLst>
                <a:ext uri="{FF2B5EF4-FFF2-40B4-BE49-F238E27FC236}">
                  <a16:creationId xmlns:a16="http://schemas.microsoft.com/office/drawing/2014/main" id="{5CC82A1C-6A17-F8A4-7104-E087670AA36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1" name="TextBox 10">
              <a:extLst>
                <a:ext uri="{FF2B5EF4-FFF2-40B4-BE49-F238E27FC236}">
                  <a16:creationId xmlns:a16="http://schemas.microsoft.com/office/drawing/2014/main" id="{CD93B1E6-FBAD-9590-EB3F-688687C33E9E}"/>
                </a:ext>
              </a:extLst>
            </p:cNvPr>
            <p:cNvSpPr txBox="1"/>
            <p:nvPr/>
          </p:nvSpPr>
          <p:spPr>
            <a:xfrm>
              <a:off x="3049571" y="2613392"/>
              <a:ext cx="6099142" cy="1661993"/>
            </a:xfrm>
            <a:prstGeom prst="rect">
              <a:avLst/>
            </a:prstGeom>
            <a:noFill/>
          </p:spPr>
          <p:txBody>
            <a:bodyPr wrap="square">
              <a:spAutoFit/>
            </a:bodyPr>
            <a:lstStyle/>
            <a:p>
              <a:pPr algn="ctr">
                <a:buNone/>
              </a:pPr>
              <a:r>
                <a:rPr lang="en-GB" sz="2550" b="1" dirty="0">
                  <a:effectLst/>
                  <a:latin typeface="Verdana" panose="020B0604030504040204" pitchFamily="34" charset="0"/>
                </a:rPr>
                <a:t>AI can be trained to do some </a:t>
              </a:r>
            </a:p>
            <a:p>
              <a:pPr algn="ctr">
                <a:buNone/>
              </a:pPr>
              <a:r>
                <a:rPr lang="en-GB" sz="2550" b="1" dirty="0">
                  <a:effectLst/>
                  <a:latin typeface="Verdana" panose="020B0604030504040204" pitchFamily="34" charset="0"/>
                </a:rPr>
                <a:t>of the things a human brain </a:t>
              </a:r>
            </a:p>
            <a:p>
              <a:pPr algn="ctr">
                <a:buNone/>
              </a:pPr>
              <a:r>
                <a:rPr lang="en-GB" sz="2550" b="1" dirty="0">
                  <a:effectLst/>
                  <a:latin typeface="Verdana" panose="020B0604030504040204" pitchFamily="34" charset="0"/>
                </a:rPr>
                <a:t>can do, like spot patterns and make decisions.</a:t>
              </a:r>
              <a:endParaRPr lang="en-GB" sz="2550" dirty="0">
                <a:effectLst/>
                <a:latin typeface="Verdana" panose="020B0604030504040204" pitchFamily="34" charset="0"/>
              </a:endParaRPr>
            </a:p>
          </p:txBody>
        </p:sp>
      </p:grpSp>
    </p:spTree>
    <p:extLst>
      <p:ext uri="{BB962C8B-B14F-4D97-AF65-F5344CB8AC3E}">
        <p14:creationId xmlns:p14="http://schemas.microsoft.com/office/powerpoint/2010/main" val="299245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0DA01-9D8E-B2B2-7602-8176F611FA32}"/>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068CAAC2-C875-6607-1282-659456C2AB63}"/>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screen on a black background&#10;&#10;AI-generated content may be incorrect.">
            <a:extLst>
              <a:ext uri="{FF2B5EF4-FFF2-40B4-BE49-F238E27FC236}">
                <a16:creationId xmlns:a16="http://schemas.microsoft.com/office/drawing/2014/main" id="{571AF336-7DF4-BEB1-BCC2-73C16627253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7" name="Picture 6" descr="A computer chip with text on it&#10;&#10;AI-generated content may be incorrect.">
            <a:extLst>
              <a:ext uri="{FF2B5EF4-FFF2-40B4-BE49-F238E27FC236}">
                <a16:creationId xmlns:a16="http://schemas.microsoft.com/office/drawing/2014/main" id="{1FB68D17-FF7D-808A-BF0D-4DCD27F35F3A}"/>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6" name="Picture 5">
            <a:extLst>
              <a:ext uri="{FF2B5EF4-FFF2-40B4-BE49-F238E27FC236}">
                <a16:creationId xmlns:a16="http://schemas.microsoft.com/office/drawing/2014/main" id="{D4E082D0-C1CC-BB6F-4566-16964FC2A391}"/>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2281765" y="0"/>
            <a:ext cx="7628467" cy="7628467"/>
          </a:xfrm>
          <a:prstGeom prst="rect">
            <a:avLst/>
          </a:prstGeom>
        </p:spPr>
      </p:pic>
      <p:sp>
        <p:nvSpPr>
          <p:cNvPr id="8" name="Rectangle 7">
            <a:extLst>
              <a:ext uri="{FF2B5EF4-FFF2-40B4-BE49-F238E27FC236}">
                <a16:creationId xmlns:a16="http://schemas.microsoft.com/office/drawing/2014/main" id="{5688A520-B89E-5CBE-74B3-8E52B428A9FE}"/>
              </a:ext>
            </a:extLst>
          </p:cNvPr>
          <p:cNvSpPr/>
          <p:nvPr/>
        </p:nvSpPr>
        <p:spPr>
          <a:xfrm>
            <a:off x="3284170" y="3926890"/>
            <a:ext cx="5623655" cy="92333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AI is not a robot</a:t>
            </a:r>
          </a:p>
        </p:txBody>
      </p:sp>
      <p:sp>
        <p:nvSpPr>
          <p:cNvPr id="9" name="Rectangle 8">
            <a:extLst>
              <a:ext uri="{FF2B5EF4-FFF2-40B4-BE49-F238E27FC236}">
                <a16:creationId xmlns:a16="http://schemas.microsoft.com/office/drawing/2014/main" id="{A7177317-E172-C05E-3850-05CD89EB0C49}"/>
              </a:ext>
            </a:extLst>
          </p:cNvPr>
          <p:cNvSpPr/>
          <p:nvPr/>
        </p:nvSpPr>
        <p:spPr>
          <a:xfrm>
            <a:off x="2612511" y="5129158"/>
            <a:ext cx="6966972" cy="92333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Artificial intelligence</a:t>
            </a:r>
          </a:p>
        </p:txBody>
      </p:sp>
    </p:spTree>
    <p:extLst>
      <p:ext uri="{BB962C8B-B14F-4D97-AF65-F5344CB8AC3E}">
        <p14:creationId xmlns:p14="http://schemas.microsoft.com/office/powerpoint/2010/main" val="303043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8F079-BB4D-1E74-2D4C-A7A141203AE1}"/>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F0C48D51-5570-2853-4EFB-474C871F3DF5}"/>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a:extLst>
              <a:ext uri="{FF2B5EF4-FFF2-40B4-BE49-F238E27FC236}">
                <a16:creationId xmlns:a16="http://schemas.microsoft.com/office/drawing/2014/main" id="{BEB5B36B-EC0F-351C-D720-FA25290001A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01599" y="2520"/>
            <a:ext cx="12192001" cy="6855480"/>
          </a:xfrm>
          <a:prstGeom prst="rect">
            <a:avLst/>
          </a:prstGeom>
        </p:spPr>
      </p:pic>
      <p:sp>
        <p:nvSpPr>
          <p:cNvPr id="12" name="TextBox 11">
            <a:extLst>
              <a:ext uri="{FF2B5EF4-FFF2-40B4-BE49-F238E27FC236}">
                <a16:creationId xmlns:a16="http://schemas.microsoft.com/office/drawing/2014/main" id="{85E82814-4E3F-B659-FB29-9187146627DD}"/>
              </a:ext>
            </a:extLst>
          </p:cNvPr>
          <p:cNvSpPr txBox="1"/>
          <p:nvPr/>
        </p:nvSpPr>
        <p:spPr>
          <a:xfrm>
            <a:off x="3063797" y="2294692"/>
            <a:ext cx="6045552" cy="1815882"/>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AI is a type of computer, which has been designed </a:t>
            </a:r>
            <a:b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b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to try and do some of the things a human brain can do</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Rectangle 3">
            <a:extLst>
              <a:ext uri="{FF2B5EF4-FFF2-40B4-BE49-F238E27FC236}">
                <a16:creationId xmlns:a16="http://schemas.microsoft.com/office/drawing/2014/main" id="{E5E67330-1D02-B044-B217-FC30A9662C7D}"/>
              </a:ext>
            </a:extLst>
          </p:cNvPr>
          <p:cNvSpPr/>
          <p:nvPr/>
        </p:nvSpPr>
        <p:spPr>
          <a:xfrm>
            <a:off x="610363" y="2093517"/>
            <a:ext cx="10971273" cy="144655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8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Artificial intelligence</a:t>
            </a:r>
          </a:p>
        </p:txBody>
      </p:sp>
      <p:pic>
        <p:nvPicPr>
          <p:cNvPr id="7" name="Picture 6">
            <a:extLst>
              <a:ext uri="{FF2B5EF4-FFF2-40B4-BE49-F238E27FC236}">
                <a16:creationId xmlns:a16="http://schemas.microsoft.com/office/drawing/2014/main" id="{277E7F0C-64FB-D37D-6429-2203CA790CAD}"/>
              </a:ext>
            </a:extLst>
          </p:cNvPr>
          <p:cNvPicPr>
            <a:picLocks noChangeAspect="1"/>
          </p:cNvPicPr>
          <p:nvPr/>
        </p:nvPicPr>
        <p:blipFill>
          <a:blip r:embed="rId5"/>
          <a:stretch>
            <a:fillRect/>
          </a:stretch>
        </p:blipFill>
        <p:spPr>
          <a:xfrm>
            <a:off x="2042547" y="3607801"/>
            <a:ext cx="8106904" cy="1881778"/>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23B671BF-10EC-E638-B3DF-8248CFA60C59}"/>
              </a:ext>
            </a:extLst>
          </p:cNvPr>
          <p:cNvSpPr/>
          <p:nvPr/>
        </p:nvSpPr>
        <p:spPr>
          <a:xfrm>
            <a:off x="607796" y="2104806"/>
            <a:ext cx="4690708" cy="144655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8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Created </a:t>
            </a:r>
          </a:p>
        </p:txBody>
      </p:sp>
      <p:sp>
        <p:nvSpPr>
          <p:cNvPr id="9" name="Rectangle 8">
            <a:extLst>
              <a:ext uri="{FF2B5EF4-FFF2-40B4-BE49-F238E27FC236}">
                <a16:creationId xmlns:a16="http://schemas.microsoft.com/office/drawing/2014/main" id="{5A8D5EF3-BD2A-D1EE-60AB-E2C4DD9F6E90}"/>
              </a:ext>
            </a:extLst>
          </p:cNvPr>
          <p:cNvSpPr/>
          <p:nvPr/>
        </p:nvSpPr>
        <p:spPr>
          <a:xfrm>
            <a:off x="627100" y="2104806"/>
            <a:ext cx="4674678" cy="144655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8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  False?  </a:t>
            </a:r>
          </a:p>
        </p:txBody>
      </p:sp>
      <p:sp>
        <p:nvSpPr>
          <p:cNvPr id="11" name="Rectangle 10">
            <a:extLst>
              <a:ext uri="{FF2B5EF4-FFF2-40B4-BE49-F238E27FC236}">
                <a16:creationId xmlns:a16="http://schemas.microsoft.com/office/drawing/2014/main" id="{B501E277-1445-51A6-FD9F-547281DCF89A}"/>
              </a:ext>
            </a:extLst>
          </p:cNvPr>
          <p:cNvSpPr/>
          <p:nvPr/>
        </p:nvSpPr>
        <p:spPr>
          <a:xfrm>
            <a:off x="109237" y="960923"/>
            <a:ext cx="11981164" cy="2646878"/>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166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FAKE NEWS</a:t>
            </a:r>
            <a:endParaRPr lang="en-US" sz="96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61878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animBg="1"/>
      <p:bldP spid="8" grpId="0" animBg="1"/>
      <p:bldP spid="9"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56E92-E206-6E6D-188E-9CB62A26C0EE}"/>
            </a:ext>
          </a:extLst>
        </p:cNvPr>
        <p:cNvGrpSpPr/>
        <p:nvPr/>
      </p:nvGrpSpPr>
      <p:grpSpPr>
        <a:xfrm>
          <a:off x="0" y="0"/>
          <a:ext cx="0" cy="0"/>
          <a:chOff x="0" y="0"/>
          <a:chExt cx="0" cy="0"/>
        </a:xfrm>
      </p:grpSpPr>
      <p:pic>
        <p:nvPicPr>
          <p:cNvPr id="3" name="Picture 2" descr="A pink and white background&#10;&#10;AI-generated content may be incorrect.">
            <a:extLst>
              <a:ext uri="{FF2B5EF4-FFF2-40B4-BE49-F238E27FC236}">
                <a16:creationId xmlns:a16="http://schemas.microsoft.com/office/drawing/2014/main" id="{18A1ADC2-E1B9-AF7D-4CC7-6225901569C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5" name="Picture 4" descr="A group of rectangular colored rectangles&#10;&#10;AI-generated content may be incorrect.">
            <a:extLst>
              <a:ext uri="{FF2B5EF4-FFF2-40B4-BE49-F238E27FC236}">
                <a16:creationId xmlns:a16="http://schemas.microsoft.com/office/drawing/2014/main" id="{A3EBDC5A-EBB7-728F-2B5E-F6901EF5DE7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7" name="Picture 6" descr="A screenshot of a computer&#10;&#10;AI-generated content may be incorrect.">
            <a:extLst>
              <a:ext uri="{FF2B5EF4-FFF2-40B4-BE49-F238E27FC236}">
                <a16:creationId xmlns:a16="http://schemas.microsoft.com/office/drawing/2014/main" id="{B2870589-B0BE-EEA7-19F5-9CCF6855EED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9192128" y="4937760"/>
            <a:ext cx="1661097" cy="1783882"/>
          </a:xfrm>
          <a:prstGeom prst="rect">
            <a:avLst/>
          </a:prstGeom>
        </p:spPr>
      </p:pic>
      <p:pic>
        <p:nvPicPr>
          <p:cNvPr id="11" name="Picture 10" descr="A screenshot of a computer&#10;&#10;AI-generated content may be incorrect.">
            <a:extLst>
              <a:ext uri="{FF2B5EF4-FFF2-40B4-BE49-F238E27FC236}">
                <a16:creationId xmlns:a16="http://schemas.microsoft.com/office/drawing/2014/main" id="{05AFF3A1-C30F-AC1B-EBF7-8C480A4171DD}"/>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6192254" y="136358"/>
            <a:ext cx="2855499" cy="6577263"/>
          </a:xfrm>
          <a:prstGeom prst="rect">
            <a:avLst/>
          </a:prstGeom>
        </p:spPr>
      </p:pic>
      <p:pic>
        <p:nvPicPr>
          <p:cNvPr id="12" name="Picture 11" descr="A screenshot of a computer&#10;&#10;AI-generated content may be incorrect.">
            <a:extLst>
              <a:ext uri="{FF2B5EF4-FFF2-40B4-BE49-F238E27FC236}">
                <a16:creationId xmlns:a16="http://schemas.microsoft.com/office/drawing/2014/main" id="{10C72C68-B18D-5F7B-15F8-429DEB1802F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3144249" y="128337"/>
            <a:ext cx="2855499" cy="6577263"/>
          </a:xfrm>
          <a:prstGeom prst="rect">
            <a:avLst/>
          </a:prstGeom>
        </p:spPr>
      </p:pic>
      <p:pic>
        <p:nvPicPr>
          <p:cNvPr id="13" name="Picture 12" descr="A screenshot of a computer&#10;&#10;AI-generated content may be incorrect.">
            <a:extLst>
              <a:ext uri="{FF2B5EF4-FFF2-40B4-BE49-F238E27FC236}">
                <a16:creationId xmlns:a16="http://schemas.microsoft.com/office/drawing/2014/main" id="{05737FA7-C289-0571-D61D-77BDE44CC73E}"/>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144375" y="136358"/>
            <a:ext cx="2855499" cy="6577263"/>
          </a:xfrm>
          <a:prstGeom prst="rect">
            <a:avLst/>
          </a:prstGeom>
        </p:spPr>
      </p:pic>
      <p:pic>
        <p:nvPicPr>
          <p:cNvPr id="14" name="Picture 13" descr="A screenshot of a computer&#10;&#10;AI-generated content may be incorrect.">
            <a:extLst>
              <a:ext uri="{FF2B5EF4-FFF2-40B4-BE49-F238E27FC236}">
                <a16:creationId xmlns:a16="http://schemas.microsoft.com/office/drawing/2014/main" id="{077FAACC-03C1-C52A-AFFD-C6927B7B42BB}"/>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10319657" y="3385872"/>
            <a:ext cx="1711921" cy="1632857"/>
          </a:xfrm>
          <a:prstGeom prst="rect">
            <a:avLst/>
          </a:prstGeom>
        </p:spPr>
      </p:pic>
      <p:pic>
        <p:nvPicPr>
          <p:cNvPr id="15" name="Picture 14" descr="A screenshot of a computer&#10;&#10;AI-generated content may be incorrect.">
            <a:extLst>
              <a:ext uri="{FF2B5EF4-FFF2-40B4-BE49-F238E27FC236}">
                <a16:creationId xmlns:a16="http://schemas.microsoft.com/office/drawing/2014/main" id="{E8EEF1E0-73C0-3C35-E1A5-A49007A99759}"/>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a:fillRect/>
          </a:stretch>
        </p:blipFill>
        <p:spPr>
          <a:xfrm>
            <a:off x="9240259" y="1894114"/>
            <a:ext cx="1612966" cy="1632857"/>
          </a:xfrm>
          <a:prstGeom prst="rect">
            <a:avLst/>
          </a:prstGeom>
        </p:spPr>
      </p:pic>
      <p:pic>
        <p:nvPicPr>
          <p:cNvPr id="16" name="Picture 15" descr="A screenshot of a computer&#10;&#10;AI-generated content may be incorrect.">
            <a:extLst>
              <a:ext uri="{FF2B5EF4-FFF2-40B4-BE49-F238E27FC236}">
                <a16:creationId xmlns:a16="http://schemas.microsoft.com/office/drawing/2014/main" id="{58E72CBB-D8B6-9960-87CE-46A39030AFA6}"/>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a:fillRect/>
          </a:stretch>
        </p:blipFill>
        <p:spPr>
          <a:xfrm>
            <a:off x="10319657" y="144379"/>
            <a:ext cx="1711919" cy="1749735"/>
          </a:xfrm>
          <a:prstGeom prst="rect">
            <a:avLst/>
          </a:prstGeom>
        </p:spPr>
      </p:pic>
      <p:pic>
        <p:nvPicPr>
          <p:cNvPr id="18" name="Picture 17" descr="A screenshot of a video game&#10;&#10;AI-generated content may be incorrect.">
            <a:extLst>
              <a:ext uri="{FF2B5EF4-FFF2-40B4-BE49-F238E27FC236}">
                <a16:creationId xmlns:a16="http://schemas.microsoft.com/office/drawing/2014/main" id="{2881606F-2902-16D9-2F62-178E6B5D5F5A}"/>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a:stretch>
            <a:fillRect/>
          </a:stretch>
        </p:blipFill>
        <p:spPr>
          <a:xfrm>
            <a:off x="144375" y="2363954"/>
            <a:ext cx="1809425" cy="1656717"/>
          </a:xfrm>
          <a:prstGeom prst="rect">
            <a:avLst/>
          </a:prstGeom>
        </p:spPr>
      </p:pic>
      <p:pic>
        <p:nvPicPr>
          <p:cNvPr id="20" name="Picture 19" descr="A screenshot of a video game&#10;&#10;AI-generated content may be incorrect.">
            <a:extLst>
              <a:ext uri="{FF2B5EF4-FFF2-40B4-BE49-F238E27FC236}">
                <a16:creationId xmlns:a16="http://schemas.microsoft.com/office/drawing/2014/main" id="{EDD909EC-688B-76BA-7638-8165F950C968}"/>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a:fillRect/>
          </a:stretch>
        </p:blipFill>
        <p:spPr>
          <a:xfrm>
            <a:off x="1171576" y="442913"/>
            <a:ext cx="1671638" cy="1614487"/>
          </a:xfrm>
          <a:prstGeom prst="rect">
            <a:avLst/>
          </a:prstGeom>
        </p:spPr>
      </p:pic>
      <p:pic>
        <p:nvPicPr>
          <p:cNvPr id="21" name="Picture 20" descr="A screenshot of a video game&#10;&#10;AI-generated content may be incorrect.">
            <a:extLst>
              <a:ext uri="{FF2B5EF4-FFF2-40B4-BE49-F238E27FC236}">
                <a16:creationId xmlns:a16="http://schemas.microsoft.com/office/drawing/2014/main" id="{78C0231C-EE6E-EE62-AF70-21D0A5F46F9E}"/>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a:fillRect/>
          </a:stretch>
        </p:blipFill>
        <p:spPr>
          <a:xfrm>
            <a:off x="3570514" y="642937"/>
            <a:ext cx="855829" cy="952502"/>
          </a:xfrm>
          <a:prstGeom prst="rect">
            <a:avLst/>
          </a:prstGeom>
        </p:spPr>
      </p:pic>
      <p:pic>
        <p:nvPicPr>
          <p:cNvPr id="22" name="Picture 21" descr="A screenshot of a video game&#10;&#10;AI-generated content may be incorrect.">
            <a:extLst>
              <a:ext uri="{FF2B5EF4-FFF2-40B4-BE49-F238E27FC236}">
                <a16:creationId xmlns:a16="http://schemas.microsoft.com/office/drawing/2014/main" id="{858232B2-AD0F-0AEC-3D81-43771385F335}"/>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a:stretch>
            <a:fillRect/>
          </a:stretch>
        </p:blipFill>
        <p:spPr>
          <a:xfrm>
            <a:off x="4513943" y="1045029"/>
            <a:ext cx="1329145" cy="1344244"/>
          </a:xfrm>
          <a:prstGeom prst="rect">
            <a:avLst/>
          </a:prstGeom>
        </p:spPr>
      </p:pic>
      <p:pic>
        <p:nvPicPr>
          <p:cNvPr id="23" name="Picture 22" descr="A screenshot of a video game&#10;&#10;AI-generated content may be incorrect.">
            <a:extLst>
              <a:ext uri="{FF2B5EF4-FFF2-40B4-BE49-F238E27FC236}">
                <a16:creationId xmlns:a16="http://schemas.microsoft.com/office/drawing/2014/main" id="{35C70E8D-397A-F266-11D8-CD14B93E6291}"/>
              </a:ext>
            </a:extLst>
          </p:cNvPr>
          <p:cNvPicPr>
            <a:picLocks noChangeAspect="1"/>
          </p:cNvPicPr>
          <p:nvPr/>
        </p:nvPicPr>
        <p:blipFill rotWithShape="1">
          <a:blip r:embed="rId16" cstate="print">
            <a:extLst>
              <a:ext uri="{28A0092B-C50C-407E-A947-70E740481C1C}">
                <a14:useLocalDpi xmlns:a14="http://schemas.microsoft.com/office/drawing/2010/main"/>
              </a:ext>
            </a:extLst>
          </a:blip>
          <a:srcRect/>
          <a:stretch>
            <a:fillRect/>
          </a:stretch>
        </p:blipFill>
        <p:spPr>
          <a:xfrm>
            <a:off x="4027075" y="2871788"/>
            <a:ext cx="1079763" cy="1000125"/>
          </a:xfrm>
          <a:prstGeom prst="rect">
            <a:avLst/>
          </a:prstGeom>
        </p:spPr>
      </p:pic>
      <p:pic>
        <p:nvPicPr>
          <p:cNvPr id="24" name="Picture 23" descr="A screenshot of a video game&#10;&#10;AI-generated content may be incorrect.">
            <a:extLst>
              <a:ext uri="{FF2B5EF4-FFF2-40B4-BE49-F238E27FC236}">
                <a16:creationId xmlns:a16="http://schemas.microsoft.com/office/drawing/2014/main" id="{974D3E6D-68D2-5E28-BDBE-B5ABE7E5C9D6}"/>
              </a:ext>
            </a:extLst>
          </p:cNvPr>
          <p:cNvPicPr>
            <a:picLocks noChangeAspect="1"/>
          </p:cNvPicPr>
          <p:nvPr/>
        </p:nvPicPr>
        <p:blipFill rotWithShape="1">
          <a:blip r:embed="rId17" cstate="print">
            <a:extLst>
              <a:ext uri="{28A0092B-C50C-407E-A947-70E740481C1C}">
                <a14:useLocalDpi xmlns:a14="http://schemas.microsoft.com/office/drawing/2010/main"/>
              </a:ext>
            </a:extLst>
          </a:blip>
          <a:srcRect/>
          <a:stretch>
            <a:fillRect/>
          </a:stretch>
        </p:blipFill>
        <p:spPr>
          <a:xfrm>
            <a:off x="3457575" y="5018729"/>
            <a:ext cx="1186867" cy="1196334"/>
          </a:xfrm>
          <a:prstGeom prst="rect">
            <a:avLst/>
          </a:prstGeom>
        </p:spPr>
      </p:pic>
      <p:pic>
        <p:nvPicPr>
          <p:cNvPr id="25" name="Picture 24" descr="A screenshot of a video game&#10;&#10;AI-generated content may be incorrect.">
            <a:extLst>
              <a:ext uri="{FF2B5EF4-FFF2-40B4-BE49-F238E27FC236}">
                <a16:creationId xmlns:a16="http://schemas.microsoft.com/office/drawing/2014/main" id="{4597288C-DF72-844D-5C76-9F61EC2AD8CA}"/>
              </a:ext>
            </a:extLst>
          </p:cNvPr>
          <p:cNvPicPr>
            <a:picLocks noChangeAspect="1"/>
          </p:cNvPicPr>
          <p:nvPr/>
        </p:nvPicPr>
        <p:blipFill rotWithShape="1">
          <a:blip r:embed="rId18" cstate="print">
            <a:extLst>
              <a:ext uri="{28A0092B-C50C-407E-A947-70E740481C1C}">
                <a14:useLocalDpi xmlns:a14="http://schemas.microsoft.com/office/drawing/2010/main"/>
              </a:ext>
            </a:extLst>
          </a:blip>
          <a:srcRect/>
          <a:stretch>
            <a:fillRect/>
          </a:stretch>
        </p:blipFill>
        <p:spPr>
          <a:xfrm>
            <a:off x="4886326" y="4543425"/>
            <a:ext cx="871538" cy="885826"/>
          </a:xfrm>
          <a:prstGeom prst="rect">
            <a:avLst/>
          </a:prstGeom>
        </p:spPr>
      </p:pic>
      <p:pic>
        <p:nvPicPr>
          <p:cNvPr id="26" name="Picture 25" descr="A screenshot of a video game&#10;&#10;AI-generated content may be incorrect.">
            <a:extLst>
              <a:ext uri="{FF2B5EF4-FFF2-40B4-BE49-F238E27FC236}">
                <a16:creationId xmlns:a16="http://schemas.microsoft.com/office/drawing/2014/main" id="{67DE4D1F-B2AC-6CAC-A57F-70C52DD26376}"/>
              </a:ext>
            </a:extLst>
          </p:cNvPr>
          <p:cNvPicPr>
            <a:picLocks noChangeAspect="1"/>
          </p:cNvPicPr>
          <p:nvPr/>
        </p:nvPicPr>
        <p:blipFill rotWithShape="1">
          <a:blip r:embed="rId19" cstate="print">
            <a:extLst>
              <a:ext uri="{28A0092B-C50C-407E-A947-70E740481C1C}">
                <a14:useLocalDpi xmlns:a14="http://schemas.microsoft.com/office/drawing/2010/main"/>
              </a:ext>
            </a:extLst>
          </a:blip>
          <a:srcRect/>
          <a:stretch>
            <a:fillRect/>
          </a:stretch>
        </p:blipFill>
        <p:spPr>
          <a:xfrm>
            <a:off x="7959778" y="1045029"/>
            <a:ext cx="436078" cy="502834"/>
          </a:xfrm>
          <a:prstGeom prst="rect">
            <a:avLst/>
          </a:prstGeom>
        </p:spPr>
      </p:pic>
      <p:pic>
        <p:nvPicPr>
          <p:cNvPr id="27" name="Picture 26" descr="A screenshot of a video game&#10;&#10;AI-generated content may be incorrect.">
            <a:extLst>
              <a:ext uri="{FF2B5EF4-FFF2-40B4-BE49-F238E27FC236}">
                <a16:creationId xmlns:a16="http://schemas.microsoft.com/office/drawing/2014/main" id="{4CDFDCBD-5D01-0CDE-9FEB-53EE636344EF}"/>
              </a:ext>
            </a:extLst>
          </p:cNvPr>
          <p:cNvPicPr>
            <a:picLocks noChangeAspect="1"/>
          </p:cNvPicPr>
          <p:nvPr/>
        </p:nvPicPr>
        <p:blipFill rotWithShape="1">
          <a:blip r:embed="rId20" cstate="print">
            <a:extLst>
              <a:ext uri="{28A0092B-C50C-407E-A947-70E740481C1C}">
                <a14:useLocalDpi xmlns:a14="http://schemas.microsoft.com/office/drawing/2010/main"/>
              </a:ext>
            </a:extLst>
          </a:blip>
          <a:srcRect/>
          <a:stretch>
            <a:fillRect/>
          </a:stretch>
        </p:blipFill>
        <p:spPr>
          <a:xfrm>
            <a:off x="6346209" y="442913"/>
            <a:ext cx="866573" cy="876222"/>
          </a:xfrm>
          <a:prstGeom prst="rect">
            <a:avLst/>
          </a:prstGeom>
        </p:spPr>
      </p:pic>
      <p:pic>
        <p:nvPicPr>
          <p:cNvPr id="28" name="Picture 27" descr="A screenshot of a video game&#10;&#10;AI-generated content may be incorrect.">
            <a:extLst>
              <a:ext uri="{FF2B5EF4-FFF2-40B4-BE49-F238E27FC236}">
                <a16:creationId xmlns:a16="http://schemas.microsoft.com/office/drawing/2014/main" id="{FE471AC4-D6FA-EDB2-92E0-860B8C954306}"/>
              </a:ext>
            </a:extLst>
          </p:cNvPr>
          <p:cNvPicPr>
            <a:picLocks noChangeAspect="1"/>
          </p:cNvPicPr>
          <p:nvPr/>
        </p:nvPicPr>
        <p:blipFill rotWithShape="1">
          <a:blip r:embed="rId21" cstate="print">
            <a:extLst>
              <a:ext uri="{28A0092B-C50C-407E-A947-70E740481C1C}">
                <a14:useLocalDpi xmlns:a14="http://schemas.microsoft.com/office/drawing/2010/main"/>
              </a:ext>
            </a:extLst>
          </a:blip>
          <a:srcRect/>
          <a:stretch>
            <a:fillRect/>
          </a:stretch>
        </p:blipFill>
        <p:spPr>
          <a:xfrm>
            <a:off x="6476532" y="4691921"/>
            <a:ext cx="553236" cy="539646"/>
          </a:xfrm>
          <a:prstGeom prst="rect">
            <a:avLst/>
          </a:prstGeom>
        </p:spPr>
      </p:pic>
      <p:pic>
        <p:nvPicPr>
          <p:cNvPr id="29" name="Picture 28" descr="A screenshot of a video game&#10;&#10;AI-generated content may be incorrect.">
            <a:extLst>
              <a:ext uri="{FF2B5EF4-FFF2-40B4-BE49-F238E27FC236}">
                <a16:creationId xmlns:a16="http://schemas.microsoft.com/office/drawing/2014/main" id="{B1A140A2-9AAD-5F04-9AB0-65BEDD65CA0B}"/>
              </a:ext>
            </a:extLst>
          </p:cNvPr>
          <p:cNvPicPr>
            <a:picLocks noChangeAspect="1"/>
          </p:cNvPicPr>
          <p:nvPr/>
        </p:nvPicPr>
        <p:blipFill rotWithShape="1">
          <a:blip r:embed="rId22" cstate="print">
            <a:extLst>
              <a:ext uri="{28A0092B-C50C-407E-A947-70E740481C1C}">
                <a14:useLocalDpi xmlns:a14="http://schemas.microsoft.com/office/drawing/2010/main"/>
              </a:ext>
            </a:extLst>
          </a:blip>
          <a:srcRect/>
          <a:stretch>
            <a:fillRect/>
          </a:stretch>
        </p:blipFill>
        <p:spPr>
          <a:xfrm>
            <a:off x="7959777" y="5088786"/>
            <a:ext cx="794479" cy="862310"/>
          </a:xfrm>
          <a:prstGeom prst="rect">
            <a:avLst/>
          </a:prstGeom>
        </p:spPr>
      </p:pic>
      <p:pic>
        <p:nvPicPr>
          <p:cNvPr id="30" name="Picture 29" descr="A screenshot of a video game&#10;&#10;AI-generated content may be incorrect.">
            <a:extLst>
              <a:ext uri="{FF2B5EF4-FFF2-40B4-BE49-F238E27FC236}">
                <a16:creationId xmlns:a16="http://schemas.microsoft.com/office/drawing/2014/main" id="{31692EC9-7078-BE73-F6C4-E47DEEFCC878}"/>
              </a:ext>
            </a:extLst>
          </p:cNvPr>
          <p:cNvPicPr>
            <a:picLocks noChangeAspect="1"/>
          </p:cNvPicPr>
          <p:nvPr/>
        </p:nvPicPr>
        <p:blipFill rotWithShape="1">
          <a:blip r:embed="rId23" cstate="print">
            <a:extLst>
              <a:ext uri="{28A0092B-C50C-407E-A947-70E740481C1C}">
                <a14:useLocalDpi xmlns:a14="http://schemas.microsoft.com/office/drawing/2010/main"/>
              </a:ext>
            </a:extLst>
          </a:blip>
          <a:srcRect/>
          <a:stretch>
            <a:fillRect/>
          </a:stretch>
        </p:blipFill>
        <p:spPr>
          <a:xfrm>
            <a:off x="9332032" y="642938"/>
            <a:ext cx="906168" cy="847462"/>
          </a:xfrm>
          <a:prstGeom prst="rect">
            <a:avLst/>
          </a:prstGeom>
        </p:spPr>
      </p:pic>
      <p:pic>
        <p:nvPicPr>
          <p:cNvPr id="31" name="Picture 30" descr="A screenshot of a video game&#10;&#10;AI-generated content may be incorrect.">
            <a:extLst>
              <a:ext uri="{FF2B5EF4-FFF2-40B4-BE49-F238E27FC236}">
                <a16:creationId xmlns:a16="http://schemas.microsoft.com/office/drawing/2014/main" id="{6054E7F6-8596-6358-FA27-814580C325E5}"/>
              </a:ext>
            </a:extLst>
          </p:cNvPr>
          <p:cNvPicPr>
            <a:picLocks noChangeAspect="1"/>
          </p:cNvPicPr>
          <p:nvPr/>
        </p:nvPicPr>
        <p:blipFill rotWithShape="1">
          <a:blip r:embed="rId24" cstate="print">
            <a:extLst>
              <a:ext uri="{28A0092B-C50C-407E-A947-70E740481C1C}">
                <a14:useLocalDpi xmlns:a14="http://schemas.microsoft.com/office/drawing/2010/main"/>
              </a:ext>
            </a:extLst>
          </a:blip>
          <a:srcRect/>
          <a:stretch>
            <a:fillRect/>
          </a:stretch>
        </p:blipFill>
        <p:spPr>
          <a:xfrm>
            <a:off x="11058144" y="2218544"/>
            <a:ext cx="891974" cy="883579"/>
          </a:xfrm>
          <a:prstGeom prst="rect">
            <a:avLst/>
          </a:prstGeom>
        </p:spPr>
      </p:pic>
      <p:pic>
        <p:nvPicPr>
          <p:cNvPr id="32" name="Picture 31" descr="A screenshot of a video game&#10;&#10;AI-generated content may be incorrect.">
            <a:extLst>
              <a:ext uri="{FF2B5EF4-FFF2-40B4-BE49-F238E27FC236}">
                <a16:creationId xmlns:a16="http://schemas.microsoft.com/office/drawing/2014/main" id="{F46F58E6-9A4A-4D81-E5AC-97F2D138BAB2}"/>
              </a:ext>
            </a:extLst>
          </p:cNvPr>
          <p:cNvPicPr>
            <a:picLocks noChangeAspect="1"/>
          </p:cNvPicPr>
          <p:nvPr/>
        </p:nvPicPr>
        <p:blipFill rotWithShape="1">
          <a:blip r:embed="rId25" cstate="print">
            <a:extLst>
              <a:ext uri="{28A0092B-C50C-407E-A947-70E740481C1C}">
                <a14:useLocalDpi xmlns:a14="http://schemas.microsoft.com/office/drawing/2010/main"/>
              </a:ext>
            </a:extLst>
          </a:blip>
          <a:srcRect/>
          <a:stretch>
            <a:fillRect/>
          </a:stretch>
        </p:blipFill>
        <p:spPr>
          <a:xfrm>
            <a:off x="9332032" y="3871913"/>
            <a:ext cx="795120" cy="820008"/>
          </a:xfrm>
          <a:prstGeom prst="rect">
            <a:avLst/>
          </a:prstGeom>
        </p:spPr>
      </p:pic>
      <p:pic>
        <p:nvPicPr>
          <p:cNvPr id="33" name="Picture 32" descr="A screenshot of a video game&#10;&#10;AI-generated content may be incorrect.">
            <a:extLst>
              <a:ext uri="{FF2B5EF4-FFF2-40B4-BE49-F238E27FC236}">
                <a16:creationId xmlns:a16="http://schemas.microsoft.com/office/drawing/2014/main" id="{442C7645-13D2-1618-9861-705B144649B0}"/>
              </a:ext>
            </a:extLst>
          </p:cNvPr>
          <p:cNvPicPr>
            <a:picLocks noChangeAspect="1"/>
          </p:cNvPicPr>
          <p:nvPr/>
        </p:nvPicPr>
        <p:blipFill rotWithShape="1">
          <a:blip r:embed="rId26" cstate="print">
            <a:extLst>
              <a:ext uri="{28A0092B-C50C-407E-A947-70E740481C1C}">
                <a14:useLocalDpi xmlns:a14="http://schemas.microsoft.com/office/drawing/2010/main"/>
              </a:ext>
            </a:extLst>
          </a:blip>
          <a:srcRect/>
          <a:stretch>
            <a:fillRect/>
          </a:stretch>
        </p:blipFill>
        <p:spPr>
          <a:xfrm>
            <a:off x="11058144" y="5429251"/>
            <a:ext cx="891974" cy="913884"/>
          </a:xfrm>
          <a:prstGeom prst="rect">
            <a:avLst/>
          </a:prstGeom>
        </p:spPr>
      </p:pic>
      <p:sp>
        <p:nvSpPr>
          <p:cNvPr id="34" name="Rectangle 33">
            <a:extLst>
              <a:ext uri="{FF2B5EF4-FFF2-40B4-BE49-F238E27FC236}">
                <a16:creationId xmlns:a16="http://schemas.microsoft.com/office/drawing/2014/main" id="{E623B1BD-ECE6-43CE-8099-B9F50A80B093}"/>
              </a:ext>
            </a:extLst>
          </p:cNvPr>
          <p:cNvSpPr/>
          <p:nvPr/>
        </p:nvSpPr>
        <p:spPr>
          <a:xfrm rot="21185360">
            <a:off x="436758" y="767920"/>
            <a:ext cx="2242922" cy="523220"/>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AI Speakers</a:t>
            </a:r>
          </a:p>
        </p:txBody>
      </p:sp>
      <p:sp>
        <p:nvSpPr>
          <p:cNvPr id="35" name="Rectangle 34">
            <a:extLst>
              <a:ext uri="{FF2B5EF4-FFF2-40B4-BE49-F238E27FC236}">
                <a16:creationId xmlns:a16="http://schemas.microsoft.com/office/drawing/2014/main" id="{D6DC2CBB-0DA3-40F4-9DB5-DA48E82CE16A}"/>
              </a:ext>
            </a:extLst>
          </p:cNvPr>
          <p:cNvSpPr/>
          <p:nvPr/>
        </p:nvSpPr>
        <p:spPr>
          <a:xfrm rot="629258">
            <a:off x="2902156" y="4588323"/>
            <a:ext cx="3339376" cy="954107"/>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AI can recommend</a:t>
            </a:r>
          </a:p>
          <a:p>
            <a:pPr algn="ctr"/>
            <a:r>
              <a:rPr lang="en-US" sz="2800" dirty="0">
                <a:ln w="0"/>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TV and films!</a:t>
            </a:r>
            <a:endPar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
        <p:nvSpPr>
          <p:cNvPr id="36" name="Rectangle 35">
            <a:extLst>
              <a:ext uri="{FF2B5EF4-FFF2-40B4-BE49-F238E27FC236}">
                <a16:creationId xmlns:a16="http://schemas.microsoft.com/office/drawing/2014/main" id="{0CF338B7-DDF7-4642-B4CB-F08A2EEDA047}"/>
              </a:ext>
            </a:extLst>
          </p:cNvPr>
          <p:cNvSpPr/>
          <p:nvPr/>
        </p:nvSpPr>
        <p:spPr>
          <a:xfrm rot="21116867">
            <a:off x="6294537" y="512657"/>
            <a:ext cx="2622935" cy="1384995"/>
          </a:xfrm>
          <a:prstGeom prst="rect">
            <a:avLst/>
          </a:prstGeom>
          <a:solidFill>
            <a:srgbClr val="FFFF00"/>
          </a:solidFill>
          <a:effectLst>
            <a:outerShdw blurRad="50800" dist="38100" dir="2700000" algn="tl" rotWithShape="0">
              <a:prstClr val="black">
                <a:alpha val="40000"/>
              </a:prstClr>
            </a:outerShdw>
          </a:effectLst>
        </p:spPr>
        <p:txBody>
          <a:bodyPr wrap="squar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AI can help you</a:t>
            </a:r>
            <a:r>
              <a:rPr lang="en-US" sz="2800" dirty="0">
                <a:ln w="0"/>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 learn new things!</a:t>
            </a:r>
            <a:endPar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
        <p:nvSpPr>
          <p:cNvPr id="37" name="Rectangle 36">
            <a:extLst>
              <a:ext uri="{FF2B5EF4-FFF2-40B4-BE49-F238E27FC236}">
                <a16:creationId xmlns:a16="http://schemas.microsoft.com/office/drawing/2014/main" id="{3BA2DB1F-64EF-4FE2-9B7B-ADCEECAA268D}"/>
              </a:ext>
            </a:extLst>
          </p:cNvPr>
          <p:cNvSpPr/>
          <p:nvPr/>
        </p:nvSpPr>
        <p:spPr>
          <a:xfrm rot="439784">
            <a:off x="9504037" y="2928560"/>
            <a:ext cx="2231674" cy="954107"/>
          </a:xfrm>
          <a:prstGeom prst="rect">
            <a:avLst/>
          </a:prstGeom>
          <a:solidFill>
            <a:srgbClr val="FFFF00"/>
          </a:solidFill>
          <a:effectLst>
            <a:outerShdw blurRad="50800" dist="38100" dir="2700000" algn="tl" rotWithShape="0">
              <a:prstClr val="black">
                <a:alpha val="40000"/>
              </a:prstClr>
            </a:outerShdw>
          </a:effectLst>
        </p:spPr>
        <p:txBody>
          <a:bodyPr wrap="square" lIns="91440" tIns="45720" rIns="91440" bIns="45720">
            <a:spAutoFit/>
          </a:bodyPr>
          <a:lstStyle/>
          <a:p>
            <a:pPr algn="ctr"/>
            <a:r>
              <a:rPr lang="en-US" sz="28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AI can create art.</a:t>
            </a:r>
          </a:p>
        </p:txBody>
      </p:sp>
    </p:spTree>
    <p:extLst>
      <p:ext uri="{BB962C8B-B14F-4D97-AF65-F5344CB8AC3E}">
        <p14:creationId xmlns:p14="http://schemas.microsoft.com/office/powerpoint/2010/main" val="308279214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repeatCount="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repeatCount="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6" presetClass="emph" presetSubtype="0" repeatCount="0" accel="50000" autoRev="1" fill="hold" nodeType="afterEffect" p14:presetBounceEnd="50000">
                                      <p:stCondLst>
                                        <p:cond delay="0"/>
                                      </p:stCondLst>
                                      <p:childTnLst>
                                        <p:animScale p14:bounceEnd="50000">
                                          <p:cBhvr>
                                            <p:cTn id="17" dur="1000" fill="hold"/>
                                            <p:tgtEl>
                                              <p:spTgt spid="21"/>
                                            </p:tgtEl>
                                          </p:cBhvr>
                                          <p:by x="150000" y="150000"/>
                                        </p:animScale>
                                      </p:childTnLst>
                                    </p:cTn>
                                  </p:par>
                                  <p:par>
                                    <p:cTn id="18" presetID="6" presetClass="emph" presetSubtype="0" repeatCount="0" accel="50000" autoRev="1" fill="hold" nodeType="withEffect" p14:presetBounceEnd="50000">
                                      <p:stCondLst>
                                        <p:cond delay="0"/>
                                      </p:stCondLst>
                                      <p:childTnLst>
                                        <p:animScale p14:bounceEnd="50000">
                                          <p:cBhvr>
                                            <p:cTn id="19" dur="1000" fill="hold"/>
                                            <p:tgtEl>
                                              <p:spTgt spid="25"/>
                                            </p:tgtEl>
                                          </p:cBhvr>
                                          <p:by x="150000" y="150000"/>
                                        </p:animScale>
                                      </p:childTnLst>
                                    </p:cTn>
                                  </p:par>
                                  <p:par>
                                    <p:cTn id="20" presetID="6" presetClass="emph" presetSubtype="0" repeatCount="0" accel="50000" autoRev="1" fill="hold" nodeType="withEffect" p14:presetBounceEnd="50000">
                                      <p:stCondLst>
                                        <p:cond delay="0"/>
                                      </p:stCondLst>
                                      <p:childTnLst>
                                        <p:animScale p14:bounceEnd="50000">
                                          <p:cBhvr>
                                            <p:cTn id="21" dur="1000" fill="hold"/>
                                            <p:tgtEl>
                                              <p:spTgt spid="24"/>
                                            </p:tgtEl>
                                          </p:cBhvr>
                                          <p:by x="50000" y="50000"/>
                                        </p:animScale>
                                      </p:childTnLst>
                                    </p:cTn>
                                  </p:par>
                                  <p:par>
                                    <p:cTn id="22" presetID="6" presetClass="emph" presetSubtype="0" repeatCount="0" accel="50000" autoRev="1" fill="hold" nodeType="withEffect" p14:presetBounceEnd="50000">
                                      <p:stCondLst>
                                        <p:cond delay="0"/>
                                      </p:stCondLst>
                                      <p:childTnLst>
                                        <p:animScale p14:bounceEnd="50000">
                                          <p:cBhvr>
                                            <p:cTn id="23" dur="1000" fill="hold"/>
                                            <p:tgtEl>
                                              <p:spTgt spid="22"/>
                                            </p:tgtEl>
                                          </p:cBhvr>
                                          <p:by x="50000" y="50000"/>
                                        </p:animScale>
                                      </p:childTnLst>
                                    </p:cTn>
                                  </p:par>
                                </p:childTnLst>
                              </p:cTn>
                            </p:par>
                            <p:par>
                              <p:cTn id="24" fill="hold">
                                <p:stCondLst>
                                  <p:cond delay="3000"/>
                                </p:stCondLst>
                                <p:childTnLst>
                                  <p:par>
                                    <p:cTn id="25" presetID="6" presetClass="emph" presetSubtype="0" repeatCount="0" accel="50000" autoRev="1" fill="hold" nodeType="afterEffect" p14:presetBounceEnd="50000">
                                      <p:stCondLst>
                                        <p:cond delay="0"/>
                                      </p:stCondLst>
                                      <p:childTnLst>
                                        <p:animScale p14:bounceEnd="50000">
                                          <p:cBhvr>
                                            <p:cTn id="26" dur="1000" fill="hold"/>
                                            <p:tgtEl>
                                              <p:spTgt spid="27"/>
                                            </p:tgtEl>
                                          </p:cBhvr>
                                          <p:by x="50000" y="50000"/>
                                        </p:animScale>
                                      </p:childTnLst>
                                    </p:cTn>
                                  </p:par>
                                  <p:par>
                                    <p:cTn id="27" presetID="6" presetClass="emph" presetSubtype="0" repeatCount="0" accel="50000" autoRev="1" fill="hold" nodeType="withEffect" p14:presetBounceEnd="50000">
                                      <p:stCondLst>
                                        <p:cond delay="0"/>
                                      </p:stCondLst>
                                      <p:childTnLst>
                                        <p:animScale p14:bounceEnd="50000">
                                          <p:cBhvr>
                                            <p:cTn id="28" dur="1000" fill="hold"/>
                                            <p:tgtEl>
                                              <p:spTgt spid="29"/>
                                            </p:tgtEl>
                                          </p:cBhvr>
                                          <p:by x="50000" y="50000"/>
                                        </p:animScale>
                                      </p:childTnLst>
                                    </p:cTn>
                                  </p:par>
                                  <p:par>
                                    <p:cTn id="29" presetID="6" presetClass="emph" presetSubtype="0" repeatCount="0" accel="50000" autoRev="1" fill="hold" nodeType="withEffect" p14:presetBounceEnd="50000">
                                      <p:stCondLst>
                                        <p:cond delay="0"/>
                                      </p:stCondLst>
                                      <p:childTnLst>
                                        <p:animScale p14:bounceEnd="50000">
                                          <p:cBhvr>
                                            <p:cTn id="30" dur="1000" fill="hold"/>
                                            <p:tgtEl>
                                              <p:spTgt spid="26"/>
                                            </p:tgtEl>
                                          </p:cBhvr>
                                          <p:by x="150000" y="150000"/>
                                        </p:animScale>
                                      </p:childTnLst>
                                    </p:cTn>
                                  </p:par>
                                  <p:par>
                                    <p:cTn id="31" presetID="6" presetClass="emph" presetSubtype="0" repeatCount="0" accel="50000" autoRev="1" fill="hold" nodeType="withEffect" p14:presetBounceEnd="50000">
                                      <p:stCondLst>
                                        <p:cond delay="0"/>
                                      </p:stCondLst>
                                      <p:childTnLst>
                                        <p:animScale p14:bounceEnd="50000">
                                          <p:cBhvr>
                                            <p:cTn id="32" dur="1000" fill="hold"/>
                                            <p:tgtEl>
                                              <p:spTgt spid="28"/>
                                            </p:tgtEl>
                                          </p:cBhvr>
                                          <p:by x="150000" y="150000"/>
                                        </p:animScale>
                                      </p:childTnLst>
                                    </p:cTn>
                                  </p:par>
                                </p:childTnLst>
                              </p:cTn>
                            </p:par>
                            <p:par>
                              <p:cTn id="33" fill="hold">
                                <p:stCondLst>
                                  <p:cond delay="5000"/>
                                </p:stCondLst>
                                <p:childTnLst>
                                  <p:par>
                                    <p:cTn id="34" presetID="6" presetClass="emph" presetSubtype="0" repeatCount="0" accel="50000" autoRev="1" fill="hold" nodeType="afterEffect" p14:presetBounceEnd="50000">
                                      <p:stCondLst>
                                        <p:cond delay="0"/>
                                      </p:stCondLst>
                                      <p:childTnLst>
                                        <p:animScale p14:bounceEnd="50000">
                                          <p:cBhvr>
                                            <p:cTn id="35" dur="1000" fill="hold"/>
                                            <p:tgtEl>
                                              <p:spTgt spid="30"/>
                                            </p:tgtEl>
                                          </p:cBhvr>
                                          <p:by x="150000" y="150000"/>
                                        </p:animScale>
                                      </p:childTnLst>
                                    </p:cTn>
                                  </p:par>
                                  <p:par>
                                    <p:cTn id="36" presetID="6" presetClass="emph" presetSubtype="0" repeatCount="0" accel="50000" autoRev="1" fill="hold" nodeType="withEffect" p14:presetBounceEnd="50000">
                                      <p:stCondLst>
                                        <p:cond delay="0"/>
                                      </p:stCondLst>
                                      <p:childTnLst>
                                        <p:animScale p14:bounceEnd="50000">
                                          <p:cBhvr>
                                            <p:cTn id="37" dur="1000" fill="hold"/>
                                            <p:tgtEl>
                                              <p:spTgt spid="31"/>
                                            </p:tgtEl>
                                          </p:cBhvr>
                                          <p:by x="150000" y="150000"/>
                                        </p:animScale>
                                      </p:childTnLst>
                                    </p:cTn>
                                  </p:par>
                                  <p:par>
                                    <p:cTn id="38" presetID="6" presetClass="emph" presetSubtype="0" repeatCount="0" accel="50000" autoRev="1" fill="hold" nodeType="withEffect" p14:presetBounceEnd="50000">
                                      <p:stCondLst>
                                        <p:cond delay="0"/>
                                      </p:stCondLst>
                                      <p:childTnLst>
                                        <p:animScale p14:bounceEnd="50000">
                                          <p:cBhvr>
                                            <p:cTn id="39" dur="1000" fill="hold"/>
                                            <p:tgtEl>
                                              <p:spTgt spid="32"/>
                                            </p:tgtEl>
                                          </p:cBhvr>
                                          <p:by x="150000" y="150000"/>
                                        </p:animScale>
                                      </p:childTnLst>
                                    </p:cTn>
                                  </p:par>
                                  <p:par>
                                    <p:cTn id="40" presetID="6" presetClass="emph" presetSubtype="0" repeatCount="0" accel="50000" autoRev="1" fill="hold" nodeType="withEffect" p14:presetBounceEnd="50000">
                                      <p:stCondLst>
                                        <p:cond delay="0"/>
                                      </p:stCondLst>
                                      <p:childTnLst>
                                        <p:animScale p14:bounceEnd="50000">
                                          <p:cBhvr>
                                            <p:cTn id="41" dur="1000" fill="hold"/>
                                            <p:tgtEl>
                                              <p:spTgt spid="33"/>
                                            </p:tgtEl>
                                          </p:cBhvr>
                                          <p:by x="150000" y="150000"/>
                                        </p:animScale>
                                      </p:childTnLst>
                                    </p:cTn>
                                  </p:par>
                                  <p:par>
                                    <p:cTn id="42" presetID="6" presetClass="emph" presetSubtype="0" repeatCount="0" accel="50000" autoRev="1" fill="hold" nodeType="withEffect" p14:presetBounceEnd="50000">
                                      <p:stCondLst>
                                        <p:cond delay="0"/>
                                      </p:stCondLst>
                                      <p:childTnLst>
                                        <p:animScale p14:bounceEnd="50000">
                                          <p:cBhvr>
                                            <p:cTn id="43" dur="1000" fill="hold"/>
                                            <p:tgtEl>
                                              <p:spTgt spid="16"/>
                                            </p:tgtEl>
                                          </p:cBhvr>
                                          <p:by x="50000" y="50000"/>
                                        </p:animScale>
                                      </p:childTnLst>
                                    </p:cTn>
                                  </p:par>
                                  <p:par>
                                    <p:cTn id="44" presetID="6" presetClass="emph" presetSubtype="0" repeatCount="0" accel="50000" autoRev="1" fill="hold" nodeType="withEffect" p14:presetBounceEnd="50000">
                                      <p:stCondLst>
                                        <p:cond delay="0"/>
                                      </p:stCondLst>
                                      <p:childTnLst>
                                        <p:animScale p14:bounceEnd="50000">
                                          <p:cBhvr>
                                            <p:cTn id="45" dur="1000" fill="hold"/>
                                            <p:tgtEl>
                                              <p:spTgt spid="15"/>
                                            </p:tgtEl>
                                          </p:cBhvr>
                                          <p:by x="50000" y="50000"/>
                                        </p:animScale>
                                      </p:childTnLst>
                                    </p:cTn>
                                  </p:par>
                                  <p:par>
                                    <p:cTn id="46" presetID="6" presetClass="emph" presetSubtype="0" repeatCount="0" accel="50000" autoRev="1" fill="hold" nodeType="withEffect" p14:presetBounceEnd="50000">
                                      <p:stCondLst>
                                        <p:cond delay="0"/>
                                      </p:stCondLst>
                                      <p:childTnLst>
                                        <p:animScale p14:bounceEnd="50000">
                                          <p:cBhvr>
                                            <p:cTn id="47" dur="1000" fill="hold"/>
                                            <p:tgtEl>
                                              <p:spTgt spid="14"/>
                                            </p:tgtEl>
                                          </p:cBhvr>
                                          <p:by x="50000" y="50000"/>
                                        </p:animScale>
                                      </p:childTnLst>
                                    </p:cTn>
                                  </p:par>
                                  <p:par>
                                    <p:cTn id="48" presetID="6" presetClass="emph" presetSubtype="0" repeatCount="0" accel="50000" autoRev="1" fill="hold" nodeType="withEffect" p14:presetBounceEnd="50000">
                                      <p:stCondLst>
                                        <p:cond delay="0"/>
                                      </p:stCondLst>
                                      <p:childTnLst>
                                        <p:animScale p14:bounceEnd="50000">
                                          <p:cBhvr>
                                            <p:cTn id="49" dur="1000" fill="hold"/>
                                            <p:tgtEl>
                                              <p:spTgt spid="7"/>
                                            </p:tgtEl>
                                          </p:cBhvr>
                                          <p:by x="50000" y="50000"/>
                                        </p:animScale>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500" fill="hold"/>
                                            <p:tgtEl>
                                              <p:spTgt spid="34"/>
                                            </p:tgtEl>
                                            <p:attrNameLst>
                                              <p:attrName>ppt_x</p:attrName>
                                            </p:attrNameLst>
                                          </p:cBhvr>
                                          <p:tavLst>
                                            <p:tav tm="0">
                                              <p:val>
                                                <p:strVal val="#ppt_x"/>
                                              </p:val>
                                            </p:tav>
                                            <p:tav tm="100000">
                                              <p:val>
                                                <p:strVal val="#ppt_x"/>
                                              </p:val>
                                            </p:tav>
                                          </p:tavLst>
                                        </p:anim>
                                        <p:anim calcmode="lin" valueType="num">
                                          <p:cBhvr additive="base">
                                            <p:cTn id="5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ppt_x"/>
                                              </p:val>
                                            </p:tav>
                                            <p:tav tm="100000">
                                              <p:val>
                                                <p:strVal val="#ppt_x"/>
                                              </p:val>
                                            </p:tav>
                                          </p:tavLst>
                                        </p:anim>
                                        <p:anim calcmode="lin" valueType="num">
                                          <p:cBhvr additive="base">
                                            <p:cTn id="61"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additive="base">
                                            <p:cTn id="72" dur="500" fill="hold"/>
                                            <p:tgtEl>
                                              <p:spTgt spid="37"/>
                                            </p:tgtEl>
                                            <p:attrNameLst>
                                              <p:attrName>ppt_x</p:attrName>
                                            </p:attrNameLst>
                                          </p:cBhvr>
                                          <p:tavLst>
                                            <p:tav tm="0">
                                              <p:val>
                                                <p:strVal val="#ppt_x"/>
                                              </p:val>
                                            </p:tav>
                                            <p:tav tm="100000">
                                              <p:val>
                                                <p:strVal val="#ppt_x"/>
                                              </p:val>
                                            </p:tav>
                                          </p:tavLst>
                                        </p:anim>
                                        <p:anim calcmode="lin" valueType="num">
                                          <p:cBhvr additive="base">
                                            <p:cTn id="7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repeatCount="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repeatCount="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6" presetClass="emph" presetSubtype="0" repeatCount="0" accel="50000" autoRev="1" fill="hold" nodeType="afterEffect">
                                      <p:stCondLst>
                                        <p:cond delay="0"/>
                                      </p:stCondLst>
                                      <p:childTnLst>
                                        <p:animScale>
                                          <p:cBhvr>
                                            <p:cTn id="17" dur="1000" fill="hold"/>
                                            <p:tgtEl>
                                              <p:spTgt spid="21"/>
                                            </p:tgtEl>
                                          </p:cBhvr>
                                          <p:by x="150000" y="150000"/>
                                        </p:animScale>
                                      </p:childTnLst>
                                    </p:cTn>
                                  </p:par>
                                  <p:par>
                                    <p:cTn id="18" presetID="6" presetClass="emph" presetSubtype="0" repeatCount="0" accel="50000" autoRev="1" fill="hold" nodeType="withEffect">
                                      <p:stCondLst>
                                        <p:cond delay="0"/>
                                      </p:stCondLst>
                                      <p:childTnLst>
                                        <p:animScale>
                                          <p:cBhvr>
                                            <p:cTn id="19" dur="1000" fill="hold"/>
                                            <p:tgtEl>
                                              <p:spTgt spid="25"/>
                                            </p:tgtEl>
                                          </p:cBhvr>
                                          <p:by x="150000" y="150000"/>
                                        </p:animScale>
                                      </p:childTnLst>
                                    </p:cTn>
                                  </p:par>
                                  <p:par>
                                    <p:cTn id="20" presetID="6" presetClass="emph" presetSubtype="0" repeatCount="0" accel="50000" autoRev="1" fill="hold" nodeType="withEffect">
                                      <p:stCondLst>
                                        <p:cond delay="0"/>
                                      </p:stCondLst>
                                      <p:childTnLst>
                                        <p:animScale>
                                          <p:cBhvr>
                                            <p:cTn id="21" dur="1000" fill="hold"/>
                                            <p:tgtEl>
                                              <p:spTgt spid="24"/>
                                            </p:tgtEl>
                                          </p:cBhvr>
                                          <p:by x="50000" y="50000"/>
                                        </p:animScale>
                                      </p:childTnLst>
                                    </p:cTn>
                                  </p:par>
                                  <p:par>
                                    <p:cTn id="22" presetID="6" presetClass="emph" presetSubtype="0" repeatCount="0" accel="50000" autoRev="1" fill="hold" nodeType="withEffect">
                                      <p:stCondLst>
                                        <p:cond delay="0"/>
                                      </p:stCondLst>
                                      <p:childTnLst>
                                        <p:animScale>
                                          <p:cBhvr>
                                            <p:cTn id="23" dur="1000" fill="hold"/>
                                            <p:tgtEl>
                                              <p:spTgt spid="22"/>
                                            </p:tgtEl>
                                          </p:cBhvr>
                                          <p:by x="50000" y="50000"/>
                                        </p:animScale>
                                      </p:childTnLst>
                                    </p:cTn>
                                  </p:par>
                                </p:childTnLst>
                              </p:cTn>
                            </p:par>
                            <p:par>
                              <p:cTn id="24" fill="hold">
                                <p:stCondLst>
                                  <p:cond delay="3000"/>
                                </p:stCondLst>
                                <p:childTnLst>
                                  <p:par>
                                    <p:cTn id="25" presetID="6" presetClass="emph" presetSubtype="0" repeatCount="0" accel="50000" autoRev="1" fill="hold" nodeType="afterEffect">
                                      <p:stCondLst>
                                        <p:cond delay="0"/>
                                      </p:stCondLst>
                                      <p:childTnLst>
                                        <p:animScale>
                                          <p:cBhvr>
                                            <p:cTn id="26" dur="1000" fill="hold"/>
                                            <p:tgtEl>
                                              <p:spTgt spid="27"/>
                                            </p:tgtEl>
                                          </p:cBhvr>
                                          <p:by x="50000" y="50000"/>
                                        </p:animScale>
                                      </p:childTnLst>
                                    </p:cTn>
                                  </p:par>
                                  <p:par>
                                    <p:cTn id="27" presetID="6" presetClass="emph" presetSubtype="0" repeatCount="0" accel="50000" autoRev="1" fill="hold" nodeType="withEffect">
                                      <p:stCondLst>
                                        <p:cond delay="0"/>
                                      </p:stCondLst>
                                      <p:childTnLst>
                                        <p:animScale>
                                          <p:cBhvr>
                                            <p:cTn id="28" dur="1000" fill="hold"/>
                                            <p:tgtEl>
                                              <p:spTgt spid="29"/>
                                            </p:tgtEl>
                                          </p:cBhvr>
                                          <p:by x="50000" y="50000"/>
                                        </p:animScale>
                                      </p:childTnLst>
                                    </p:cTn>
                                  </p:par>
                                  <p:par>
                                    <p:cTn id="29" presetID="6" presetClass="emph" presetSubtype="0" repeatCount="0" accel="50000" autoRev="1" fill="hold" nodeType="withEffect">
                                      <p:stCondLst>
                                        <p:cond delay="0"/>
                                      </p:stCondLst>
                                      <p:childTnLst>
                                        <p:animScale>
                                          <p:cBhvr>
                                            <p:cTn id="30" dur="1000" fill="hold"/>
                                            <p:tgtEl>
                                              <p:spTgt spid="26"/>
                                            </p:tgtEl>
                                          </p:cBhvr>
                                          <p:by x="150000" y="150000"/>
                                        </p:animScale>
                                      </p:childTnLst>
                                    </p:cTn>
                                  </p:par>
                                  <p:par>
                                    <p:cTn id="31" presetID="6" presetClass="emph" presetSubtype="0" repeatCount="0" accel="50000" autoRev="1" fill="hold" nodeType="withEffect">
                                      <p:stCondLst>
                                        <p:cond delay="0"/>
                                      </p:stCondLst>
                                      <p:childTnLst>
                                        <p:animScale>
                                          <p:cBhvr>
                                            <p:cTn id="32" dur="1000" fill="hold"/>
                                            <p:tgtEl>
                                              <p:spTgt spid="28"/>
                                            </p:tgtEl>
                                          </p:cBhvr>
                                          <p:by x="150000" y="150000"/>
                                        </p:animScale>
                                      </p:childTnLst>
                                    </p:cTn>
                                  </p:par>
                                </p:childTnLst>
                              </p:cTn>
                            </p:par>
                            <p:par>
                              <p:cTn id="33" fill="hold">
                                <p:stCondLst>
                                  <p:cond delay="5000"/>
                                </p:stCondLst>
                                <p:childTnLst>
                                  <p:par>
                                    <p:cTn id="34" presetID="6" presetClass="emph" presetSubtype="0" repeatCount="0" accel="50000" autoRev="1" fill="hold" nodeType="afterEffect">
                                      <p:stCondLst>
                                        <p:cond delay="0"/>
                                      </p:stCondLst>
                                      <p:childTnLst>
                                        <p:animScale>
                                          <p:cBhvr>
                                            <p:cTn id="35" dur="1000" fill="hold"/>
                                            <p:tgtEl>
                                              <p:spTgt spid="30"/>
                                            </p:tgtEl>
                                          </p:cBhvr>
                                          <p:by x="150000" y="150000"/>
                                        </p:animScale>
                                      </p:childTnLst>
                                    </p:cTn>
                                  </p:par>
                                  <p:par>
                                    <p:cTn id="36" presetID="6" presetClass="emph" presetSubtype="0" repeatCount="0" accel="50000" autoRev="1" fill="hold" nodeType="withEffect">
                                      <p:stCondLst>
                                        <p:cond delay="0"/>
                                      </p:stCondLst>
                                      <p:childTnLst>
                                        <p:animScale>
                                          <p:cBhvr>
                                            <p:cTn id="37" dur="1000" fill="hold"/>
                                            <p:tgtEl>
                                              <p:spTgt spid="31"/>
                                            </p:tgtEl>
                                          </p:cBhvr>
                                          <p:by x="150000" y="150000"/>
                                        </p:animScale>
                                      </p:childTnLst>
                                    </p:cTn>
                                  </p:par>
                                  <p:par>
                                    <p:cTn id="38" presetID="6" presetClass="emph" presetSubtype="0" repeatCount="0" accel="50000" autoRev="1" fill="hold" nodeType="withEffect">
                                      <p:stCondLst>
                                        <p:cond delay="0"/>
                                      </p:stCondLst>
                                      <p:childTnLst>
                                        <p:animScale>
                                          <p:cBhvr>
                                            <p:cTn id="39" dur="1000" fill="hold"/>
                                            <p:tgtEl>
                                              <p:spTgt spid="32"/>
                                            </p:tgtEl>
                                          </p:cBhvr>
                                          <p:by x="150000" y="150000"/>
                                        </p:animScale>
                                      </p:childTnLst>
                                    </p:cTn>
                                  </p:par>
                                  <p:par>
                                    <p:cTn id="40" presetID="6" presetClass="emph" presetSubtype="0" repeatCount="0" accel="50000" autoRev="1" fill="hold" nodeType="withEffect">
                                      <p:stCondLst>
                                        <p:cond delay="0"/>
                                      </p:stCondLst>
                                      <p:childTnLst>
                                        <p:animScale>
                                          <p:cBhvr>
                                            <p:cTn id="41" dur="1000" fill="hold"/>
                                            <p:tgtEl>
                                              <p:spTgt spid="33"/>
                                            </p:tgtEl>
                                          </p:cBhvr>
                                          <p:by x="150000" y="150000"/>
                                        </p:animScale>
                                      </p:childTnLst>
                                    </p:cTn>
                                  </p:par>
                                  <p:par>
                                    <p:cTn id="42" presetID="6" presetClass="emph" presetSubtype="0" repeatCount="0" accel="50000" autoRev="1" fill="hold" nodeType="withEffect">
                                      <p:stCondLst>
                                        <p:cond delay="0"/>
                                      </p:stCondLst>
                                      <p:childTnLst>
                                        <p:animScale>
                                          <p:cBhvr>
                                            <p:cTn id="43" dur="1000" fill="hold"/>
                                            <p:tgtEl>
                                              <p:spTgt spid="16"/>
                                            </p:tgtEl>
                                          </p:cBhvr>
                                          <p:by x="50000" y="50000"/>
                                        </p:animScale>
                                      </p:childTnLst>
                                    </p:cTn>
                                  </p:par>
                                  <p:par>
                                    <p:cTn id="44" presetID="6" presetClass="emph" presetSubtype="0" repeatCount="0" accel="50000" autoRev="1" fill="hold" nodeType="withEffect">
                                      <p:stCondLst>
                                        <p:cond delay="0"/>
                                      </p:stCondLst>
                                      <p:childTnLst>
                                        <p:animScale>
                                          <p:cBhvr>
                                            <p:cTn id="45" dur="1000" fill="hold"/>
                                            <p:tgtEl>
                                              <p:spTgt spid="15"/>
                                            </p:tgtEl>
                                          </p:cBhvr>
                                          <p:by x="50000" y="50000"/>
                                        </p:animScale>
                                      </p:childTnLst>
                                    </p:cTn>
                                  </p:par>
                                  <p:par>
                                    <p:cTn id="46" presetID="6" presetClass="emph" presetSubtype="0" repeatCount="0" accel="50000" autoRev="1" fill="hold" nodeType="withEffect">
                                      <p:stCondLst>
                                        <p:cond delay="0"/>
                                      </p:stCondLst>
                                      <p:childTnLst>
                                        <p:animScale>
                                          <p:cBhvr>
                                            <p:cTn id="47" dur="1000" fill="hold"/>
                                            <p:tgtEl>
                                              <p:spTgt spid="14"/>
                                            </p:tgtEl>
                                          </p:cBhvr>
                                          <p:by x="50000" y="50000"/>
                                        </p:animScale>
                                      </p:childTnLst>
                                    </p:cTn>
                                  </p:par>
                                  <p:par>
                                    <p:cTn id="48" presetID="6" presetClass="emph" presetSubtype="0" repeatCount="0" accel="50000" autoRev="1" fill="hold" nodeType="withEffect">
                                      <p:stCondLst>
                                        <p:cond delay="0"/>
                                      </p:stCondLst>
                                      <p:childTnLst>
                                        <p:animScale>
                                          <p:cBhvr>
                                            <p:cTn id="49" dur="1000" fill="hold"/>
                                            <p:tgtEl>
                                              <p:spTgt spid="7"/>
                                            </p:tgtEl>
                                          </p:cBhvr>
                                          <p:by x="50000" y="50000"/>
                                        </p:animScale>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500" fill="hold"/>
                                            <p:tgtEl>
                                              <p:spTgt spid="34"/>
                                            </p:tgtEl>
                                            <p:attrNameLst>
                                              <p:attrName>ppt_x</p:attrName>
                                            </p:attrNameLst>
                                          </p:cBhvr>
                                          <p:tavLst>
                                            <p:tav tm="0">
                                              <p:val>
                                                <p:strVal val="#ppt_x"/>
                                              </p:val>
                                            </p:tav>
                                            <p:tav tm="100000">
                                              <p:val>
                                                <p:strVal val="#ppt_x"/>
                                              </p:val>
                                            </p:tav>
                                          </p:tavLst>
                                        </p:anim>
                                        <p:anim calcmode="lin" valueType="num">
                                          <p:cBhvr additive="base">
                                            <p:cTn id="5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ppt_x"/>
                                              </p:val>
                                            </p:tav>
                                            <p:tav tm="100000">
                                              <p:val>
                                                <p:strVal val="#ppt_x"/>
                                              </p:val>
                                            </p:tav>
                                          </p:tavLst>
                                        </p:anim>
                                        <p:anim calcmode="lin" valueType="num">
                                          <p:cBhvr additive="base">
                                            <p:cTn id="61"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additive="base">
                                            <p:cTn id="72" dur="500" fill="hold"/>
                                            <p:tgtEl>
                                              <p:spTgt spid="37"/>
                                            </p:tgtEl>
                                            <p:attrNameLst>
                                              <p:attrName>ppt_x</p:attrName>
                                            </p:attrNameLst>
                                          </p:cBhvr>
                                          <p:tavLst>
                                            <p:tav tm="0">
                                              <p:val>
                                                <p:strVal val="#ppt_x"/>
                                              </p:val>
                                            </p:tav>
                                            <p:tav tm="100000">
                                              <p:val>
                                                <p:strVal val="#ppt_x"/>
                                              </p:val>
                                            </p:tav>
                                          </p:tavLst>
                                        </p:anim>
                                        <p:anim calcmode="lin" valueType="num">
                                          <p:cBhvr additive="base">
                                            <p:cTn id="7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014C5-9A4F-5C4D-A7AF-DC98B23644BC}"/>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296FC5E0-4D69-DA2E-F661-55D1B952850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7" name="Picture 6" descr="A screenshot of a video game&#10;&#10;AI-generated content may be incorrect.">
            <a:extLst>
              <a:ext uri="{FF2B5EF4-FFF2-40B4-BE49-F238E27FC236}">
                <a16:creationId xmlns:a16="http://schemas.microsoft.com/office/drawing/2014/main" id="{C9BD4B09-8C94-5172-EAB3-C3F0B39E0BD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a:fillRect/>
          </a:stretch>
        </p:blipFill>
        <p:spPr>
          <a:xfrm>
            <a:off x="6900472" y="359765"/>
            <a:ext cx="4372130" cy="1888760"/>
          </a:xfrm>
          <a:prstGeom prst="rect">
            <a:avLst/>
          </a:prstGeom>
        </p:spPr>
      </p:pic>
      <p:pic>
        <p:nvPicPr>
          <p:cNvPr id="11" name="Picture 10" descr="A screenshot of a video game&#10;&#10;AI-generated content may be incorrect.">
            <a:extLst>
              <a:ext uri="{FF2B5EF4-FFF2-40B4-BE49-F238E27FC236}">
                <a16:creationId xmlns:a16="http://schemas.microsoft.com/office/drawing/2014/main" id="{9F3F5E33-E540-2A79-839C-7087C7C90B49}"/>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7674964" y="3612629"/>
            <a:ext cx="2878111" cy="2218546"/>
          </a:xfrm>
          <a:prstGeom prst="rect">
            <a:avLst/>
          </a:prstGeom>
        </p:spPr>
      </p:pic>
      <p:pic>
        <p:nvPicPr>
          <p:cNvPr id="12" name="Picture 11" descr="A screenshot of a video game&#10;&#10;AI-generated content may be incorrect.">
            <a:extLst>
              <a:ext uri="{FF2B5EF4-FFF2-40B4-BE49-F238E27FC236}">
                <a16:creationId xmlns:a16="http://schemas.microsoft.com/office/drawing/2014/main" id="{AE0865C3-A8B7-D8B3-5E8E-FDBEE79D965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869428" y="3612629"/>
            <a:ext cx="4422102" cy="2218545"/>
          </a:xfrm>
          <a:prstGeom prst="rect">
            <a:avLst/>
          </a:prstGeom>
        </p:spPr>
      </p:pic>
      <p:pic>
        <p:nvPicPr>
          <p:cNvPr id="13" name="Picture 12" descr="A screenshot of a video game&#10;&#10;AI-generated content may be incorrect.">
            <a:extLst>
              <a:ext uri="{FF2B5EF4-FFF2-40B4-BE49-F238E27FC236}">
                <a16:creationId xmlns:a16="http://schemas.microsoft.com/office/drawing/2014/main" id="{3A4BE925-3B3B-CBFE-3650-C42180AF0761}"/>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869427" y="359765"/>
            <a:ext cx="4422102" cy="1888760"/>
          </a:xfrm>
          <a:prstGeom prst="rect">
            <a:avLst/>
          </a:prstGeom>
        </p:spPr>
      </p:pic>
      <p:sp>
        <p:nvSpPr>
          <p:cNvPr id="16" name="TextBox 15">
            <a:extLst>
              <a:ext uri="{FF2B5EF4-FFF2-40B4-BE49-F238E27FC236}">
                <a16:creationId xmlns:a16="http://schemas.microsoft.com/office/drawing/2014/main" id="{18AA11C1-9B48-9EAD-15AF-87AF7CF688F0}"/>
              </a:ext>
            </a:extLst>
          </p:cNvPr>
          <p:cNvSpPr txBox="1"/>
          <p:nvPr/>
        </p:nvSpPr>
        <p:spPr>
          <a:xfrm>
            <a:off x="141514" y="2475930"/>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‘Sian uses AI to translate when </a:t>
            </a:r>
          </a:p>
          <a:p>
            <a:pPr algn="ctr"/>
            <a:r>
              <a:rPr lang="en-GB" sz="2100" dirty="0">
                <a:latin typeface="Verdana" panose="020B0604030504040204" pitchFamily="34" charset="0"/>
                <a:ea typeface="Verdana" panose="020B0604030504040204" pitchFamily="34" charset="0"/>
                <a:cs typeface="Verdana" panose="020B0604030504040204" pitchFamily="34" charset="0"/>
              </a:rPr>
              <a:t>she talks to her friend’</a:t>
            </a:r>
          </a:p>
        </p:txBody>
      </p:sp>
      <p:sp>
        <p:nvSpPr>
          <p:cNvPr id="17" name="TextBox 16">
            <a:extLst>
              <a:ext uri="{FF2B5EF4-FFF2-40B4-BE49-F238E27FC236}">
                <a16:creationId xmlns:a16="http://schemas.microsoft.com/office/drawing/2014/main" id="{2D6DEEF7-71A7-5F23-7DC1-91C4E7B7042B}"/>
              </a:ext>
            </a:extLst>
          </p:cNvPr>
          <p:cNvSpPr txBox="1"/>
          <p:nvPr/>
        </p:nvSpPr>
        <p:spPr>
          <a:xfrm>
            <a:off x="141514" y="5862445"/>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‘Rory uses AI to help </a:t>
            </a:r>
          </a:p>
          <a:p>
            <a:pPr algn="ctr"/>
            <a:r>
              <a:rPr lang="en-GB" sz="2100" dirty="0">
                <a:latin typeface="Verdana" panose="020B0604030504040204" pitchFamily="34" charset="0"/>
                <a:ea typeface="Verdana" panose="020B0604030504040204" pitchFamily="34" charset="0"/>
                <a:cs typeface="Verdana" panose="020B0604030504040204" pitchFamily="34" charset="0"/>
              </a:rPr>
              <a:t>with his homework’</a:t>
            </a:r>
          </a:p>
        </p:txBody>
      </p:sp>
      <p:sp>
        <p:nvSpPr>
          <p:cNvPr id="18" name="TextBox 17">
            <a:extLst>
              <a:ext uri="{FF2B5EF4-FFF2-40B4-BE49-F238E27FC236}">
                <a16:creationId xmlns:a16="http://schemas.microsoft.com/office/drawing/2014/main" id="{33022B65-05D2-C8D4-798B-27E537878DF2}"/>
              </a:ext>
            </a:extLst>
          </p:cNvPr>
          <p:cNvSpPr txBox="1"/>
          <p:nvPr/>
        </p:nvSpPr>
        <p:spPr>
          <a:xfrm>
            <a:off x="6172200" y="2475930"/>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‘Manu uses an AI </a:t>
            </a:r>
            <a:br>
              <a:rPr lang="en-GB" sz="2100" dirty="0">
                <a:latin typeface="Verdana" panose="020B0604030504040204" pitchFamily="34" charset="0"/>
                <a:ea typeface="Verdana" panose="020B0604030504040204" pitchFamily="34" charset="0"/>
                <a:cs typeface="Verdana" panose="020B0604030504040204" pitchFamily="34" charset="0"/>
              </a:rPr>
            </a:br>
            <a:r>
              <a:rPr lang="en-GB" sz="2100" dirty="0">
                <a:latin typeface="Verdana" panose="020B0604030504040204" pitchFamily="34" charset="0"/>
                <a:ea typeface="Verdana" panose="020B0604030504040204" pitchFamily="34" charset="0"/>
                <a:cs typeface="Verdana" panose="020B0604030504040204" pitchFamily="34" charset="0"/>
              </a:rPr>
              <a:t>speaker to play music’</a:t>
            </a:r>
          </a:p>
        </p:txBody>
      </p:sp>
      <p:sp>
        <p:nvSpPr>
          <p:cNvPr id="19" name="TextBox 18">
            <a:extLst>
              <a:ext uri="{FF2B5EF4-FFF2-40B4-BE49-F238E27FC236}">
                <a16:creationId xmlns:a16="http://schemas.microsoft.com/office/drawing/2014/main" id="{F1AC6468-68C0-E531-39E4-362D6873173A}"/>
              </a:ext>
            </a:extLst>
          </p:cNvPr>
          <p:cNvSpPr txBox="1"/>
          <p:nvPr/>
        </p:nvSpPr>
        <p:spPr>
          <a:xfrm>
            <a:off x="6172200" y="5862445"/>
            <a:ext cx="5867400"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‘Issa uses AI to create nicknames </a:t>
            </a:r>
          </a:p>
          <a:p>
            <a:pPr algn="ctr"/>
            <a:r>
              <a:rPr lang="en-GB" sz="2100" dirty="0">
                <a:latin typeface="Verdana" panose="020B0604030504040204" pitchFamily="34" charset="0"/>
                <a:ea typeface="Verdana" panose="020B0604030504040204" pitchFamily="34" charset="0"/>
                <a:cs typeface="Verdana" panose="020B0604030504040204" pitchFamily="34" charset="0"/>
              </a:rPr>
              <a:t>for her classmates’</a:t>
            </a:r>
          </a:p>
        </p:txBody>
      </p:sp>
    </p:spTree>
    <p:extLst>
      <p:ext uri="{BB962C8B-B14F-4D97-AF65-F5344CB8AC3E}">
        <p14:creationId xmlns:p14="http://schemas.microsoft.com/office/powerpoint/2010/main" val="4142387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20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60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D3B79-75DC-53CB-1CE0-37AD83DE4EF4}"/>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362B9C98-D62C-69B3-CAA2-1FCBEDC627CB}"/>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children smiling&#10;&#10;AI-generated content may be incorrect.">
            <a:extLst>
              <a:ext uri="{FF2B5EF4-FFF2-40B4-BE49-F238E27FC236}">
                <a16:creationId xmlns:a16="http://schemas.microsoft.com/office/drawing/2014/main" id="{5B527341-76C7-AA02-4AED-B61CAA9B9D9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5826E81E-048B-47B4-AE2B-0677D5C448D0}"/>
              </a:ext>
            </a:extLst>
          </p:cNvPr>
          <p:cNvGrpSpPr/>
          <p:nvPr/>
        </p:nvGrpSpPr>
        <p:grpSpPr>
          <a:xfrm>
            <a:off x="1319134" y="1229969"/>
            <a:ext cx="2653260" cy="2996336"/>
            <a:chOff x="1319134" y="1229969"/>
            <a:chExt cx="2653260" cy="2996336"/>
          </a:xfrm>
        </p:grpSpPr>
        <p:pic>
          <p:nvPicPr>
            <p:cNvPr id="8" name="Picture 7" descr="A couple of white square speech bubbles&#10;&#10;AI-generated content may be incorrect.">
              <a:extLst>
                <a:ext uri="{FF2B5EF4-FFF2-40B4-BE49-F238E27FC236}">
                  <a16:creationId xmlns:a16="http://schemas.microsoft.com/office/drawing/2014/main" id="{65949676-6C54-B7AD-238F-5D0DE19910CB}"/>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1319134" y="1229969"/>
              <a:ext cx="2653260" cy="2996336"/>
            </a:xfrm>
            <a:prstGeom prst="rect">
              <a:avLst/>
            </a:prstGeom>
          </p:spPr>
        </p:pic>
        <p:sp>
          <p:nvSpPr>
            <p:cNvPr id="14" name="TextBox 13">
              <a:extLst>
                <a:ext uri="{FF2B5EF4-FFF2-40B4-BE49-F238E27FC236}">
                  <a16:creationId xmlns:a16="http://schemas.microsoft.com/office/drawing/2014/main" id="{445C1E01-99A3-8B59-8EE3-08DD3542BD97}"/>
                </a:ext>
              </a:extLst>
            </p:cNvPr>
            <p:cNvSpPr txBox="1"/>
            <p:nvPr/>
          </p:nvSpPr>
          <p:spPr>
            <a:xfrm>
              <a:off x="1434353" y="1784634"/>
              <a:ext cx="2447366" cy="1708160"/>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Think about </a:t>
              </a:r>
            </a:p>
            <a:p>
              <a:pPr algn="ctr"/>
              <a:r>
                <a:rPr lang="en-GB" sz="2100" dirty="0">
                  <a:latin typeface="Verdana" panose="020B0604030504040204" pitchFamily="34" charset="0"/>
                  <a:ea typeface="Verdana" panose="020B0604030504040204" pitchFamily="34" charset="0"/>
                  <a:cs typeface="Verdana" panose="020B0604030504040204" pitchFamily="34" charset="0"/>
                </a:rPr>
                <a:t>how your use </a:t>
              </a:r>
            </a:p>
            <a:p>
              <a:pPr algn="ctr"/>
              <a:r>
                <a:rPr lang="en-GB" sz="2100" dirty="0">
                  <a:latin typeface="Verdana" panose="020B0604030504040204" pitchFamily="34" charset="0"/>
                  <a:ea typeface="Verdana" panose="020B0604030504040204" pitchFamily="34" charset="0"/>
                  <a:cs typeface="Verdana" panose="020B0604030504040204" pitchFamily="34" charset="0"/>
                </a:rPr>
                <a:t>of technology makes other people feel</a:t>
              </a:r>
            </a:p>
          </p:txBody>
        </p:sp>
      </p:grpSp>
      <p:grpSp>
        <p:nvGrpSpPr>
          <p:cNvPr id="4" name="Group 3">
            <a:extLst>
              <a:ext uri="{FF2B5EF4-FFF2-40B4-BE49-F238E27FC236}">
                <a16:creationId xmlns:a16="http://schemas.microsoft.com/office/drawing/2014/main" id="{FDE86F61-DE11-8839-5EDA-7629B8DA6D17}"/>
              </a:ext>
            </a:extLst>
          </p:cNvPr>
          <p:cNvGrpSpPr/>
          <p:nvPr/>
        </p:nvGrpSpPr>
        <p:grpSpPr>
          <a:xfrm>
            <a:off x="3630706" y="787420"/>
            <a:ext cx="2653260" cy="2880543"/>
            <a:chOff x="3630706" y="787420"/>
            <a:chExt cx="2653260" cy="2880543"/>
          </a:xfrm>
        </p:grpSpPr>
        <p:pic>
          <p:nvPicPr>
            <p:cNvPr id="10" name="Picture 9" descr="A group of white square shapes&#10;&#10;AI-generated content may be incorrect.">
              <a:extLst>
                <a:ext uri="{FF2B5EF4-FFF2-40B4-BE49-F238E27FC236}">
                  <a16:creationId xmlns:a16="http://schemas.microsoft.com/office/drawing/2014/main" id="{E8E4B5DE-1357-D799-196A-2A4B518DDD4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3630706" y="787420"/>
              <a:ext cx="2653260" cy="2880543"/>
            </a:xfrm>
            <a:prstGeom prst="rect">
              <a:avLst/>
            </a:prstGeom>
          </p:spPr>
        </p:pic>
        <p:sp>
          <p:nvSpPr>
            <p:cNvPr id="15" name="TextBox 14">
              <a:extLst>
                <a:ext uri="{FF2B5EF4-FFF2-40B4-BE49-F238E27FC236}">
                  <a16:creationId xmlns:a16="http://schemas.microsoft.com/office/drawing/2014/main" id="{A7D9ACD0-4568-1AC5-AACC-636C257D2651}"/>
                </a:ext>
              </a:extLst>
            </p:cNvPr>
            <p:cNvSpPr txBox="1"/>
            <p:nvPr/>
          </p:nvSpPr>
          <p:spPr>
            <a:xfrm>
              <a:off x="3721381" y="1505463"/>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Check information to make sure it’s reliable</a:t>
              </a:r>
            </a:p>
          </p:txBody>
        </p:sp>
      </p:grpSp>
      <p:grpSp>
        <p:nvGrpSpPr>
          <p:cNvPr id="6" name="Group 5">
            <a:extLst>
              <a:ext uri="{FF2B5EF4-FFF2-40B4-BE49-F238E27FC236}">
                <a16:creationId xmlns:a16="http://schemas.microsoft.com/office/drawing/2014/main" id="{07C305F3-5C9E-D21E-D892-CDC5233B7EFC}"/>
              </a:ext>
            </a:extLst>
          </p:cNvPr>
          <p:cNvGrpSpPr/>
          <p:nvPr/>
        </p:nvGrpSpPr>
        <p:grpSpPr>
          <a:xfrm>
            <a:off x="5906125" y="1229969"/>
            <a:ext cx="2653260" cy="2996336"/>
            <a:chOff x="5906125" y="1229969"/>
            <a:chExt cx="2653260" cy="2996336"/>
          </a:xfrm>
        </p:grpSpPr>
        <p:pic>
          <p:nvPicPr>
            <p:cNvPr id="7" name="Picture 6" descr="A couple of white square speech bubbles&#10;&#10;AI-generated content may be incorrect.">
              <a:extLst>
                <a:ext uri="{FF2B5EF4-FFF2-40B4-BE49-F238E27FC236}">
                  <a16:creationId xmlns:a16="http://schemas.microsoft.com/office/drawing/2014/main" id="{2D6216DD-E064-D1CC-68B3-28E3BA11FC6A}"/>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5906125" y="1229969"/>
              <a:ext cx="2653260" cy="2996336"/>
            </a:xfrm>
            <a:prstGeom prst="rect">
              <a:avLst/>
            </a:prstGeom>
          </p:spPr>
        </p:pic>
        <p:sp>
          <p:nvSpPr>
            <p:cNvPr id="16" name="TextBox 15">
              <a:extLst>
                <a:ext uri="{FF2B5EF4-FFF2-40B4-BE49-F238E27FC236}">
                  <a16:creationId xmlns:a16="http://schemas.microsoft.com/office/drawing/2014/main" id="{4E667735-D400-CB07-8AB3-A8BB1751538D}"/>
                </a:ext>
              </a:extLst>
            </p:cNvPr>
            <p:cNvSpPr txBox="1"/>
            <p:nvPr/>
          </p:nvSpPr>
          <p:spPr>
            <a:xfrm>
              <a:off x="6009072" y="2112953"/>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Ask a trusted adult before using a new </a:t>
              </a:r>
            </a:p>
            <a:p>
              <a:pPr algn="ctr"/>
              <a:r>
                <a:rPr lang="en-GB" sz="2100" dirty="0">
                  <a:latin typeface="Verdana" panose="020B0604030504040204" pitchFamily="34" charset="0"/>
                  <a:ea typeface="Verdana" panose="020B0604030504040204" pitchFamily="34" charset="0"/>
                  <a:cs typeface="Verdana" panose="020B0604030504040204" pitchFamily="34" charset="0"/>
                </a:rPr>
                <a:t>AI tool</a:t>
              </a:r>
            </a:p>
          </p:txBody>
        </p:sp>
      </p:grpSp>
      <p:grpSp>
        <p:nvGrpSpPr>
          <p:cNvPr id="9" name="Group 8">
            <a:extLst>
              <a:ext uri="{FF2B5EF4-FFF2-40B4-BE49-F238E27FC236}">
                <a16:creationId xmlns:a16="http://schemas.microsoft.com/office/drawing/2014/main" id="{B507BB0B-DBF7-E0F0-8D1B-59A94A0FDE33}"/>
              </a:ext>
            </a:extLst>
          </p:cNvPr>
          <p:cNvGrpSpPr/>
          <p:nvPr/>
        </p:nvGrpSpPr>
        <p:grpSpPr>
          <a:xfrm>
            <a:off x="8219606" y="787419"/>
            <a:ext cx="2653260" cy="2880543"/>
            <a:chOff x="8219606" y="787419"/>
            <a:chExt cx="2653260" cy="2880543"/>
          </a:xfrm>
        </p:grpSpPr>
        <p:pic>
          <p:nvPicPr>
            <p:cNvPr id="11" name="Picture 10" descr="A group of white square shapes&#10;&#10;AI-generated content may be incorrect.">
              <a:extLst>
                <a:ext uri="{FF2B5EF4-FFF2-40B4-BE49-F238E27FC236}">
                  <a16:creationId xmlns:a16="http://schemas.microsoft.com/office/drawing/2014/main" id="{70397A73-D2BE-B32A-A6B6-B88903D18321}"/>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8219606" y="787419"/>
              <a:ext cx="2653260" cy="2880543"/>
            </a:xfrm>
            <a:prstGeom prst="rect">
              <a:avLst/>
            </a:prstGeom>
          </p:spPr>
        </p:pic>
        <p:sp>
          <p:nvSpPr>
            <p:cNvPr id="17" name="TextBox 16">
              <a:extLst>
                <a:ext uri="{FF2B5EF4-FFF2-40B4-BE49-F238E27FC236}">
                  <a16:creationId xmlns:a16="http://schemas.microsoft.com/office/drawing/2014/main" id="{2160BA4D-8997-DBEE-4B61-6F318F52835F}"/>
                </a:ext>
              </a:extLst>
            </p:cNvPr>
            <p:cNvSpPr txBox="1"/>
            <p:nvPr/>
          </p:nvSpPr>
          <p:spPr>
            <a:xfrm>
              <a:off x="8315975" y="1411490"/>
              <a:ext cx="2447366" cy="1384995"/>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Talk to a </a:t>
              </a:r>
            </a:p>
            <a:p>
              <a:pPr algn="ctr"/>
              <a:r>
                <a:rPr lang="en-GB" sz="2100" dirty="0">
                  <a:latin typeface="Verdana" panose="020B0604030504040204" pitchFamily="34" charset="0"/>
                  <a:ea typeface="Verdana" panose="020B0604030504040204" pitchFamily="34" charset="0"/>
                  <a:cs typeface="Verdana" panose="020B0604030504040204" pitchFamily="34" charset="0"/>
                </a:rPr>
                <a:t>trusted adult if </a:t>
              </a:r>
            </a:p>
            <a:p>
              <a:pPr algn="ctr"/>
              <a:r>
                <a:rPr lang="en-GB" sz="2100" dirty="0">
                  <a:latin typeface="Verdana" panose="020B0604030504040204" pitchFamily="34" charset="0"/>
                  <a:ea typeface="Verdana" panose="020B0604030504040204" pitchFamily="34" charset="0"/>
                  <a:cs typeface="Verdana" panose="020B0604030504040204" pitchFamily="34" charset="0"/>
                </a:rPr>
                <a:t>you are upset </a:t>
              </a:r>
            </a:p>
            <a:p>
              <a:pPr algn="ctr"/>
              <a:r>
                <a:rPr lang="en-GB" sz="2100" dirty="0">
                  <a:latin typeface="Verdana" panose="020B0604030504040204" pitchFamily="34" charset="0"/>
                  <a:ea typeface="Verdana" panose="020B0604030504040204" pitchFamily="34" charset="0"/>
                  <a:cs typeface="Verdana" panose="020B0604030504040204" pitchFamily="34" charset="0"/>
                </a:rPr>
                <a:t>or worried</a:t>
              </a:r>
            </a:p>
          </p:txBody>
        </p:sp>
      </p:grpSp>
      <p:sp>
        <p:nvSpPr>
          <p:cNvPr id="18" name="TextBox 17">
            <a:extLst>
              <a:ext uri="{FF2B5EF4-FFF2-40B4-BE49-F238E27FC236}">
                <a16:creationId xmlns:a16="http://schemas.microsoft.com/office/drawing/2014/main" id="{7C898A02-F235-3427-830F-74371E61E5E6}"/>
              </a:ext>
            </a:extLst>
          </p:cNvPr>
          <p:cNvSpPr txBox="1"/>
          <p:nvPr/>
        </p:nvSpPr>
        <p:spPr>
          <a:xfrm>
            <a:off x="-2241" y="326568"/>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How can you stay safe when you use AI?</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4280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3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96193-2D1A-9B47-AE73-0D2D883C5462}"/>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A311ADB5-20AF-A50D-1E1A-7E00E9165D8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screen on a black background&#10;&#10;AI-generated content may be incorrect.">
            <a:extLst>
              <a:ext uri="{FF2B5EF4-FFF2-40B4-BE49-F238E27FC236}">
                <a16:creationId xmlns:a16="http://schemas.microsoft.com/office/drawing/2014/main" id="{B41BF72C-FD7F-B3E7-844B-24546E47E54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7" name="TextBox 6">
            <a:extLst>
              <a:ext uri="{FF2B5EF4-FFF2-40B4-BE49-F238E27FC236}">
                <a16:creationId xmlns:a16="http://schemas.microsoft.com/office/drawing/2014/main" id="{3ABA6FAE-7433-4CCC-BBD5-1C47009130C9}"/>
              </a:ext>
            </a:extLst>
          </p:cNvPr>
          <p:cNvSpPr txBox="1"/>
          <p:nvPr/>
        </p:nvSpPr>
        <p:spPr>
          <a:xfrm>
            <a:off x="3073223" y="2084018"/>
            <a:ext cx="6045552" cy="954107"/>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There are some bad things that AI can do…</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8" name="TextBox 7">
            <a:extLst>
              <a:ext uri="{FF2B5EF4-FFF2-40B4-BE49-F238E27FC236}">
                <a16:creationId xmlns:a16="http://schemas.microsoft.com/office/drawing/2014/main" id="{52E740DA-D22E-4E42-8000-9513C71B1DE4}"/>
              </a:ext>
            </a:extLst>
          </p:cNvPr>
          <p:cNvSpPr txBox="1"/>
          <p:nvPr/>
        </p:nvSpPr>
        <p:spPr>
          <a:xfrm>
            <a:off x="3073223" y="3429000"/>
            <a:ext cx="6045552" cy="523220"/>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Hacking accounts</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80EC0836-8F5B-4AE6-938A-2BED32EC2856}"/>
              </a:ext>
            </a:extLst>
          </p:cNvPr>
          <p:cNvSpPr/>
          <p:nvPr/>
        </p:nvSpPr>
        <p:spPr>
          <a:xfrm>
            <a:off x="105417" y="1638655"/>
            <a:ext cx="11981164" cy="2646878"/>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166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FAKE NEWS</a:t>
            </a:r>
            <a:endParaRPr lang="en-US" sz="96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8520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96193-2D1A-9B47-AE73-0D2D883C5462}"/>
            </a:ext>
          </a:extLst>
        </p:cNvPr>
        <p:cNvGrpSpPr/>
        <p:nvPr/>
      </p:nvGrpSpPr>
      <p:grpSpPr>
        <a:xfrm>
          <a:off x="0" y="0"/>
          <a:ext cx="0" cy="0"/>
          <a:chOff x="0" y="0"/>
          <a:chExt cx="0" cy="0"/>
        </a:xfrm>
      </p:grpSpPr>
      <p:pic>
        <p:nvPicPr>
          <p:cNvPr id="3" name="Picture 2" descr="A pink and black rectangle&#10;&#10;AI-generated content may be incorrect.">
            <a:extLst>
              <a:ext uri="{FF2B5EF4-FFF2-40B4-BE49-F238E27FC236}">
                <a16:creationId xmlns:a16="http://schemas.microsoft.com/office/drawing/2014/main" id="{A311ADB5-20AF-A50D-1E1A-7E00E9165D8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purple screen on a black background&#10;&#10;AI-generated content may be incorrect.">
            <a:extLst>
              <a:ext uri="{FF2B5EF4-FFF2-40B4-BE49-F238E27FC236}">
                <a16:creationId xmlns:a16="http://schemas.microsoft.com/office/drawing/2014/main" id="{B41BF72C-FD7F-B3E7-844B-24546E47E54E}"/>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grpSp>
        <p:nvGrpSpPr>
          <p:cNvPr id="2" name="Group 1">
            <a:extLst>
              <a:ext uri="{FF2B5EF4-FFF2-40B4-BE49-F238E27FC236}">
                <a16:creationId xmlns:a16="http://schemas.microsoft.com/office/drawing/2014/main" id="{C1B41756-E7EE-76F3-7D78-1586A30C1346}"/>
              </a:ext>
            </a:extLst>
          </p:cNvPr>
          <p:cNvGrpSpPr/>
          <p:nvPr/>
        </p:nvGrpSpPr>
        <p:grpSpPr>
          <a:xfrm>
            <a:off x="3056482" y="2282491"/>
            <a:ext cx="6052867" cy="1852914"/>
            <a:chOff x="3056482" y="2282491"/>
            <a:chExt cx="6052867" cy="1852914"/>
          </a:xfrm>
        </p:grpSpPr>
        <p:sp>
          <p:nvSpPr>
            <p:cNvPr id="12" name="TextBox 11">
              <a:extLst>
                <a:ext uri="{FF2B5EF4-FFF2-40B4-BE49-F238E27FC236}">
                  <a16:creationId xmlns:a16="http://schemas.microsoft.com/office/drawing/2014/main" id="{C2B6CC46-BE5A-1ABC-C445-3C487450DE06}"/>
                </a:ext>
              </a:extLst>
            </p:cNvPr>
            <p:cNvSpPr txBox="1"/>
            <p:nvPr/>
          </p:nvSpPr>
          <p:spPr>
            <a:xfrm>
              <a:off x="3063797" y="3181298"/>
              <a:ext cx="6045552" cy="954107"/>
            </a:xfrm>
            <a:prstGeom prst="rect">
              <a:avLst/>
            </a:prstGeom>
            <a:noFill/>
          </p:spPr>
          <p:txBody>
            <a:bodyPr wrap="square" rtlCol="0">
              <a:spAutoFit/>
            </a:bodyPr>
            <a:lstStyle/>
            <a:p>
              <a:pPr algn="ctr"/>
              <a:r>
                <a:rPr lang="en-GB" sz="2800" b="1" dirty="0">
                  <a:solidFill>
                    <a:schemeClr val="bg1"/>
                  </a:solidFill>
                  <a:latin typeface="Verdana" panose="020B0604030504040204" pitchFamily="34" charset="0"/>
                  <a:ea typeface="Verdana" panose="020B0604030504040204" pitchFamily="34" charset="0"/>
                  <a:cs typeface="Verdana" panose="020B0604030504040204" pitchFamily="34" charset="0"/>
                </a:rPr>
                <a:t>There are lots of things you can do that AI can’t.</a:t>
              </a:r>
              <a:endParaRPr lang="en-GB" sz="28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a:extLst>
                <a:ext uri="{FF2B5EF4-FFF2-40B4-BE49-F238E27FC236}">
                  <a16:creationId xmlns:a16="http://schemas.microsoft.com/office/drawing/2014/main" id="{90EBAB26-ED61-01DE-2F19-4F4A36C9D54F}"/>
                </a:ext>
              </a:extLst>
            </p:cNvPr>
            <p:cNvSpPr txBox="1"/>
            <p:nvPr/>
          </p:nvSpPr>
          <p:spPr>
            <a:xfrm>
              <a:off x="3056482" y="2282491"/>
              <a:ext cx="6045552" cy="769441"/>
            </a:xfrm>
            <a:prstGeom prst="rect">
              <a:avLst/>
            </a:prstGeom>
            <a:noFill/>
          </p:spPr>
          <p:txBody>
            <a:bodyPr wrap="square" rtlCol="0">
              <a:spAutoFit/>
            </a:bodyPr>
            <a:lstStyle/>
            <a:p>
              <a:pPr algn="ctr"/>
              <a:r>
                <a:rPr lang="en-GB" sz="2150" dirty="0">
                  <a:solidFill>
                    <a:schemeClr val="bg1"/>
                  </a:solidFill>
                  <a:latin typeface="Verdana" panose="020B0604030504040204" pitchFamily="34" charset="0"/>
                  <a:ea typeface="Verdana" panose="020B0604030504040204" pitchFamily="34" charset="0"/>
                  <a:cs typeface="Verdana" panose="020B0604030504040204" pitchFamily="34" charset="0"/>
                </a:rPr>
                <a:t>AI is just a type of computer designed </a:t>
              </a:r>
            </a:p>
            <a:p>
              <a:pPr algn="ctr"/>
              <a:r>
                <a:rPr lang="en-GB" sz="2150" dirty="0">
                  <a:solidFill>
                    <a:schemeClr val="bg1"/>
                  </a:solidFill>
                  <a:latin typeface="Verdana" panose="020B0604030504040204" pitchFamily="34" charset="0"/>
                  <a:ea typeface="Verdana" panose="020B0604030504040204" pitchFamily="34" charset="0"/>
                  <a:cs typeface="Verdana" panose="020B0604030504040204" pitchFamily="34" charset="0"/>
                </a:rPr>
                <a:t>to look like it can think.</a:t>
              </a:r>
            </a:p>
          </p:txBody>
        </p:sp>
      </p:grpSp>
    </p:spTree>
    <p:extLst>
      <p:ext uri="{BB962C8B-B14F-4D97-AF65-F5344CB8AC3E}">
        <p14:creationId xmlns:p14="http://schemas.microsoft.com/office/powerpoint/2010/main" val="18739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7CC68-0EDD-9878-C25A-31E8E315F85B}"/>
            </a:ext>
          </a:extLst>
        </p:cNvPr>
        <p:cNvGrpSpPr/>
        <p:nvPr/>
      </p:nvGrpSpPr>
      <p:grpSpPr>
        <a:xfrm>
          <a:off x="0" y="0"/>
          <a:ext cx="0" cy="0"/>
          <a:chOff x="0" y="0"/>
          <a:chExt cx="0" cy="0"/>
        </a:xfrm>
      </p:grpSpPr>
      <p:pic>
        <p:nvPicPr>
          <p:cNvPr id="3" name="Picture 2" descr="A pink background with white spots&#10;&#10;AI-generated content may be incorrect.">
            <a:extLst>
              <a:ext uri="{FF2B5EF4-FFF2-40B4-BE49-F238E27FC236}">
                <a16:creationId xmlns:a16="http://schemas.microsoft.com/office/drawing/2014/main" id="{8A704D1E-47B6-18DD-9F16-8B3292D13C1F}"/>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black and white rectangle with a white background&#10;&#10;AI-generated content may be incorrect.">
            <a:extLst>
              <a:ext uri="{FF2B5EF4-FFF2-40B4-BE49-F238E27FC236}">
                <a16:creationId xmlns:a16="http://schemas.microsoft.com/office/drawing/2014/main" id="{DE16D26D-5603-C0BA-235F-FDFC295B9A5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pic>
        <p:nvPicPr>
          <p:cNvPr id="7" name="Picture 6" descr="A black rectangle with white lines&#10;&#10;AI-generated content may be incorrect.">
            <a:extLst>
              <a:ext uri="{FF2B5EF4-FFF2-40B4-BE49-F238E27FC236}">
                <a16:creationId xmlns:a16="http://schemas.microsoft.com/office/drawing/2014/main" id="{FAFE596F-9C51-0160-60E7-DAEC6F3075E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sp>
        <p:nvSpPr>
          <p:cNvPr id="10" name="TextBox 9">
            <a:extLst>
              <a:ext uri="{FF2B5EF4-FFF2-40B4-BE49-F238E27FC236}">
                <a16:creationId xmlns:a16="http://schemas.microsoft.com/office/drawing/2014/main" id="{1BF4D93C-2A87-FE71-F584-73EBCF9C6AB8}"/>
              </a:ext>
            </a:extLst>
          </p:cNvPr>
          <p:cNvSpPr txBox="1"/>
          <p:nvPr/>
        </p:nvSpPr>
        <p:spPr>
          <a:xfrm>
            <a:off x="2914576" y="2588151"/>
            <a:ext cx="6360606" cy="2308324"/>
          </a:xfrm>
          <a:prstGeom prst="rect">
            <a:avLst/>
          </a:prstGeom>
          <a:noFill/>
        </p:spPr>
        <p:txBody>
          <a:bodyPr wrap="square" rtlCol="0">
            <a:spAutoFit/>
          </a:bodyPr>
          <a:lstStyle/>
          <a:p>
            <a:pPr algn="ctr"/>
            <a:r>
              <a:rPr lang="en-GB" sz="3600" dirty="0">
                <a:latin typeface="Verdana" panose="020B0604030504040204" pitchFamily="34" charset="0"/>
                <a:ea typeface="Verdana" panose="020B0604030504040204" pitchFamily="34" charset="0"/>
                <a:cs typeface="Verdana" panose="020B0604030504040204" pitchFamily="34" charset="0"/>
              </a:rPr>
              <a:t>Who can we speak to if we are concerned about something that has happened online? </a:t>
            </a:r>
          </a:p>
        </p:txBody>
      </p:sp>
      <p:sp>
        <p:nvSpPr>
          <p:cNvPr id="11" name="TextBox 10">
            <a:extLst>
              <a:ext uri="{FF2B5EF4-FFF2-40B4-BE49-F238E27FC236}">
                <a16:creationId xmlns:a16="http://schemas.microsoft.com/office/drawing/2014/main" id="{CFB1FD73-1E9C-3AA9-1B78-2D3EFD452C9C}"/>
              </a:ext>
            </a:extLst>
          </p:cNvPr>
          <p:cNvSpPr txBox="1"/>
          <p:nvPr/>
        </p:nvSpPr>
        <p:spPr>
          <a:xfrm>
            <a:off x="-2241" y="1670176"/>
            <a:ext cx="12194241" cy="523220"/>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Getting Help</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1067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71EE4-C23D-A756-D6B1-20002F8B2B3F}"/>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9280325B-40E2-9222-AB55-9CE489E5E7D2}"/>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people with different colored heads&#10;&#10;AI-generated content may be incorrect.">
            <a:extLst>
              <a:ext uri="{FF2B5EF4-FFF2-40B4-BE49-F238E27FC236}">
                <a16:creationId xmlns:a16="http://schemas.microsoft.com/office/drawing/2014/main" id="{E07CF6A7-06E0-F0A5-F868-1A66714F3C3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sp>
        <p:nvSpPr>
          <p:cNvPr id="17" name="TextBox 16">
            <a:extLst>
              <a:ext uri="{FF2B5EF4-FFF2-40B4-BE49-F238E27FC236}">
                <a16:creationId xmlns:a16="http://schemas.microsoft.com/office/drawing/2014/main" id="{F8AB9DC8-B609-1DB2-8BE8-DFBB19D56294}"/>
              </a:ext>
            </a:extLst>
          </p:cNvPr>
          <p:cNvSpPr txBox="1"/>
          <p:nvPr/>
        </p:nvSpPr>
        <p:spPr>
          <a:xfrm>
            <a:off x="-2241" y="336193"/>
            <a:ext cx="12194241"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Who are the trusted adults you could talk to </a:t>
            </a:r>
            <a:br>
              <a:rPr lang="en-GB" sz="2800" b="1" dirty="0">
                <a:latin typeface="Verdana" panose="020B0604030504040204" pitchFamily="34" charset="0"/>
                <a:ea typeface="Verdana" panose="020B0604030504040204" pitchFamily="34" charset="0"/>
                <a:cs typeface="Verdana" panose="020B0604030504040204" pitchFamily="34" charset="0"/>
              </a:rPr>
            </a:br>
            <a:r>
              <a:rPr lang="en-GB" sz="2800" b="1" dirty="0">
                <a:latin typeface="Verdana" panose="020B0604030504040204" pitchFamily="34" charset="0"/>
                <a:ea typeface="Verdana" panose="020B0604030504040204" pitchFamily="34" charset="0"/>
                <a:cs typeface="Verdana" panose="020B0604030504040204" pitchFamily="34" charset="0"/>
              </a:rPr>
              <a:t>about things online or when using technology?</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grpSp>
        <p:nvGrpSpPr>
          <p:cNvPr id="4" name="Group 3">
            <a:extLst>
              <a:ext uri="{FF2B5EF4-FFF2-40B4-BE49-F238E27FC236}">
                <a16:creationId xmlns:a16="http://schemas.microsoft.com/office/drawing/2014/main" id="{F4C32E2C-C003-746C-BDD6-0C1D21198BBA}"/>
              </a:ext>
            </a:extLst>
          </p:cNvPr>
          <p:cNvGrpSpPr/>
          <p:nvPr/>
        </p:nvGrpSpPr>
        <p:grpSpPr>
          <a:xfrm>
            <a:off x="2653259" y="1151304"/>
            <a:ext cx="2653259" cy="2730217"/>
            <a:chOff x="2653259" y="1151304"/>
            <a:chExt cx="2653259" cy="2730217"/>
          </a:xfrm>
        </p:grpSpPr>
        <p:pic>
          <p:nvPicPr>
            <p:cNvPr id="7" name="Picture 6" descr="A pair of white rectangular speech bubbles&#10;&#10;AI-generated content may be incorrect.">
              <a:extLst>
                <a:ext uri="{FF2B5EF4-FFF2-40B4-BE49-F238E27FC236}">
                  <a16:creationId xmlns:a16="http://schemas.microsoft.com/office/drawing/2014/main" id="{F76EEBF6-BB91-7D42-9070-3181D5B089B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a:fillRect/>
            </a:stretch>
          </p:blipFill>
          <p:spPr>
            <a:xfrm>
              <a:off x="2653259" y="1151304"/>
              <a:ext cx="2653259" cy="2730217"/>
            </a:xfrm>
            <a:prstGeom prst="rect">
              <a:avLst/>
            </a:prstGeom>
          </p:spPr>
        </p:pic>
        <p:sp>
          <p:nvSpPr>
            <p:cNvPr id="20" name="TextBox 19">
              <a:extLst>
                <a:ext uri="{FF2B5EF4-FFF2-40B4-BE49-F238E27FC236}">
                  <a16:creationId xmlns:a16="http://schemas.microsoft.com/office/drawing/2014/main" id="{E3EC0686-D764-EF5A-3860-A601EE2FB9BD}"/>
                </a:ext>
              </a:extLst>
            </p:cNvPr>
            <p:cNvSpPr txBox="1"/>
            <p:nvPr/>
          </p:nvSpPr>
          <p:spPr>
            <a:xfrm>
              <a:off x="2748491" y="2212528"/>
              <a:ext cx="2447366" cy="415498"/>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Grandparents </a:t>
              </a:r>
            </a:p>
          </p:txBody>
        </p:sp>
      </p:grpSp>
      <p:grpSp>
        <p:nvGrpSpPr>
          <p:cNvPr id="11" name="Group 10">
            <a:extLst>
              <a:ext uri="{FF2B5EF4-FFF2-40B4-BE49-F238E27FC236}">
                <a16:creationId xmlns:a16="http://schemas.microsoft.com/office/drawing/2014/main" id="{627866CE-38E6-5BA6-06EB-AC08693995E2}"/>
              </a:ext>
            </a:extLst>
          </p:cNvPr>
          <p:cNvGrpSpPr/>
          <p:nvPr/>
        </p:nvGrpSpPr>
        <p:grpSpPr>
          <a:xfrm>
            <a:off x="4935071" y="722415"/>
            <a:ext cx="2615342" cy="2826455"/>
            <a:chOff x="4935071" y="722415"/>
            <a:chExt cx="2615342" cy="2826455"/>
          </a:xfrm>
        </p:grpSpPr>
        <p:pic>
          <p:nvPicPr>
            <p:cNvPr id="12" name="Picture 11" descr="A group of white square shapes&#10;&#10;AI-generated content may be incorrect.">
              <a:extLst>
                <a:ext uri="{FF2B5EF4-FFF2-40B4-BE49-F238E27FC236}">
                  <a16:creationId xmlns:a16="http://schemas.microsoft.com/office/drawing/2014/main" id="{EC3EF8F8-6649-47F1-995A-D47FBEC0284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4935071" y="722415"/>
              <a:ext cx="2615342" cy="2826455"/>
            </a:xfrm>
            <a:prstGeom prst="rect">
              <a:avLst/>
            </a:prstGeom>
          </p:spPr>
        </p:pic>
        <p:sp>
          <p:nvSpPr>
            <p:cNvPr id="21" name="TextBox 20">
              <a:extLst>
                <a:ext uri="{FF2B5EF4-FFF2-40B4-BE49-F238E27FC236}">
                  <a16:creationId xmlns:a16="http://schemas.microsoft.com/office/drawing/2014/main" id="{1D6C6E7A-7A1A-3ECF-D0EE-659267291561}"/>
                </a:ext>
              </a:extLst>
            </p:cNvPr>
            <p:cNvSpPr txBox="1"/>
            <p:nvPr/>
          </p:nvSpPr>
          <p:spPr>
            <a:xfrm>
              <a:off x="5010428" y="1616195"/>
              <a:ext cx="2447366" cy="1061829"/>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Auntie </a:t>
              </a:r>
            </a:p>
            <a:p>
              <a:pPr algn="ctr"/>
              <a:r>
                <a:rPr lang="en-GB" sz="2100" dirty="0">
                  <a:latin typeface="Verdana" panose="020B0604030504040204" pitchFamily="34" charset="0"/>
                  <a:ea typeface="Verdana" panose="020B0604030504040204" pitchFamily="34" charset="0"/>
                  <a:cs typeface="Verdana" panose="020B0604030504040204" pitchFamily="34" charset="0"/>
                </a:rPr>
                <a:t>and </a:t>
              </a:r>
            </a:p>
            <a:p>
              <a:pPr algn="ctr"/>
              <a:r>
                <a:rPr lang="en-GB" sz="2100" dirty="0">
                  <a:latin typeface="Verdana" panose="020B0604030504040204" pitchFamily="34" charset="0"/>
                  <a:ea typeface="Verdana" panose="020B0604030504040204" pitchFamily="34" charset="0"/>
                  <a:cs typeface="Verdana" panose="020B0604030504040204" pitchFamily="34" charset="0"/>
                </a:rPr>
                <a:t>Uncle</a:t>
              </a:r>
            </a:p>
          </p:txBody>
        </p:sp>
      </p:grpSp>
      <p:grpSp>
        <p:nvGrpSpPr>
          <p:cNvPr id="6" name="Group 5">
            <a:extLst>
              <a:ext uri="{FF2B5EF4-FFF2-40B4-BE49-F238E27FC236}">
                <a16:creationId xmlns:a16="http://schemas.microsoft.com/office/drawing/2014/main" id="{7AA381E6-C27E-E4A0-DF90-538997DC09E3}"/>
              </a:ext>
            </a:extLst>
          </p:cNvPr>
          <p:cNvGrpSpPr/>
          <p:nvPr/>
        </p:nvGrpSpPr>
        <p:grpSpPr>
          <a:xfrm>
            <a:off x="7030387" y="1150044"/>
            <a:ext cx="2653259" cy="2730217"/>
            <a:chOff x="7030387" y="1150044"/>
            <a:chExt cx="2653259" cy="2730217"/>
          </a:xfrm>
        </p:grpSpPr>
        <p:pic>
          <p:nvPicPr>
            <p:cNvPr id="8" name="Picture 7" descr="A pair of white rectangular speech bubbles&#10;&#10;AI-generated content may be incorrect.">
              <a:extLst>
                <a:ext uri="{FF2B5EF4-FFF2-40B4-BE49-F238E27FC236}">
                  <a16:creationId xmlns:a16="http://schemas.microsoft.com/office/drawing/2014/main" id="{03B2FACD-0FC4-5ECA-3C49-8150C8F95B7C}"/>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a:fillRect/>
            </a:stretch>
          </p:blipFill>
          <p:spPr>
            <a:xfrm>
              <a:off x="7030387" y="1150044"/>
              <a:ext cx="2653259" cy="2730217"/>
            </a:xfrm>
            <a:prstGeom prst="rect">
              <a:avLst/>
            </a:prstGeom>
          </p:spPr>
        </p:pic>
        <p:sp>
          <p:nvSpPr>
            <p:cNvPr id="22" name="TextBox 21">
              <a:extLst>
                <a:ext uri="{FF2B5EF4-FFF2-40B4-BE49-F238E27FC236}">
                  <a16:creationId xmlns:a16="http://schemas.microsoft.com/office/drawing/2014/main" id="{1FB6306E-11E0-F295-126E-CCDD22950A8A}"/>
                </a:ext>
              </a:extLst>
            </p:cNvPr>
            <p:cNvSpPr txBox="1"/>
            <p:nvPr/>
          </p:nvSpPr>
          <p:spPr>
            <a:xfrm>
              <a:off x="7166486" y="1962385"/>
              <a:ext cx="2447366" cy="1061829"/>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Teacher and teaching assistant</a:t>
              </a:r>
            </a:p>
          </p:txBody>
        </p:sp>
      </p:grpSp>
      <p:grpSp>
        <p:nvGrpSpPr>
          <p:cNvPr id="9" name="Group 8">
            <a:extLst>
              <a:ext uri="{FF2B5EF4-FFF2-40B4-BE49-F238E27FC236}">
                <a16:creationId xmlns:a16="http://schemas.microsoft.com/office/drawing/2014/main" id="{4A5A4040-BFFE-38E8-19B4-AA44C9FC22C1}"/>
              </a:ext>
            </a:extLst>
          </p:cNvPr>
          <p:cNvGrpSpPr/>
          <p:nvPr/>
        </p:nvGrpSpPr>
        <p:grpSpPr>
          <a:xfrm>
            <a:off x="9274282" y="722415"/>
            <a:ext cx="2653259" cy="2826455"/>
            <a:chOff x="9274282" y="722415"/>
            <a:chExt cx="2653259" cy="2826455"/>
          </a:xfrm>
        </p:grpSpPr>
        <p:pic>
          <p:nvPicPr>
            <p:cNvPr id="13" name="Picture 12" descr="A group of white square shapes&#10;&#10;AI-generated content may be incorrect.">
              <a:extLst>
                <a:ext uri="{FF2B5EF4-FFF2-40B4-BE49-F238E27FC236}">
                  <a16:creationId xmlns:a16="http://schemas.microsoft.com/office/drawing/2014/main" id="{F97B7150-6898-5BAF-EAE8-0E2706B6948C}"/>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9274282" y="722415"/>
              <a:ext cx="2653259" cy="2826455"/>
            </a:xfrm>
            <a:prstGeom prst="rect">
              <a:avLst/>
            </a:prstGeom>
          </p:spPr>
        </p:pic>
        <p:sp>
          <p:nvSpPr>
            <p:cNvPr id="23" name="TextBox 22">
              <a:extLst>
                <a:ext uri="{FF2B5EF4-FFF2-40B4-BE49-F238E27FC236}">
                  <a16:creationId xmlns:a16="http://schemas.microsoft.com/office/drawing/2014/main" id="{9AE7D982-3C5D-B96B-4127-FEC199B5DD3F}"/>
                </a:ext>
              </a:extLst>
            </p:cNvPr>
            <p:cNvSpPr txBox="1"/>
            <p:nvPr/>
          </p:nvSpPr>
          <p:spPr>
            <a:xfrm>
              <a:off x="9399547" y="1863352"/>
              <a:ext cx="2447366"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Sports club leader</a:t>
              </a:r>
            </a:p>
          </p:txBody>
        </p:sp>
      </p:grpSp>
      <p:grpSp>
        <p:nvGrpSpPr>
          <p:cNvPr id="2" name="Group 1">
            <a:extLst>
              <a:ext uri="{FF2B5EF4-FFF2-40B4-BE49-F238E27FC236}">
                <a16:creationId xmlns:a16="http://schemas.microsoft.com/office/drawing/2014/main" id="{0B86B8BE-69F9-B49F-893C-C25337BBBFD8}"/>
              </a:ext>
            </a:extLst>
          </p:cNvPr>
          <p:cNvGrpSpPr/>
          <p:nvPr/>
        </p:nvGrpSpPr>
        <p:grpSpPr>
          <a:xfrm>
            <a:off x="336177" y="723675"/>
            <a:ext cx="2653260" cy="2826455"/>
            <a:chOff x="336177" y="723675"/>
            <a:chExt cx="2653260" cy="2826455"/>
          </a:xfrm>
        </p:grpSpPr>
        <p:pic>
          <p:nvPicPr>
            <p:cNvPr id="10" name="Picture 9" descr="A group of white square shapes&#10;&#10;AI-generated content may be incorrect.">
              <a:extLst>
                <a:ext uri="{FF2B5EF4-FFF2-40B4-BE49-F238E27FC236}">
                  <a16:creationId xmlns:a16="http://schemas.microsoft.com/office/drawing/2014/main" id="{3721C15C-6827-10CC-FDAC-CD65FAC7CF41}"/>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336177" y="723675"/>
              <a:ext cx="2653260" cy="2826455"/>
            </a:xfrm>
            <a:prstGeom prst="rect">
              <a:avLst/>
            </a:prstGeom>
          </p:spPr>
        </p:pic>
        <p:sp>
          <p:nvSpPr>
            <p:cNvPr id="16" name="TextBox 15">
              <a:extLst>
                <a:ext uri="{FF2B5EF4-FFF2-40B4-BE49-F238E27FC236}">
                  <a16:creationId xmlns:a16="http://schemas.microsoft.com/office/drawing/2014/main" id="{96FA6620-5F29-EC6F-C567-70F2E6A6818E}"/>
                </a:ext>
              </a:extLst>
            </p:cNvPr>
            <p:cNvSpPr txBox="1"/>
            <p:nvPr/>
          </p:nvSpPr>
          <p:spPr>
            <a:xfrm>
              <a:off x="476929" y="1863352"/>
              <a:ext cx="2447366" cy="738664"/>
            </a:xfrm>
            <a:prstGeom prst="rect">
              <a:avLst/>
            </a:prstGeom>
            <a:noFill/>
          </p:spPr>
          <p:txBody>
            <a:bodyPr wrap="square" rtlCol="0">
              <a:spAutoFit/>
            </a:bodyPr>
            <a:lstStyle/>
            <a:p>
              <a:pPr algn="ctr"/>
              <a:r>
                <a:rPr lang="en-GB" sz="2100" dirty="0">
                  <a:latin typeface="Verdana" panose="020B0604030504040204" pitchFamily="34" charset="0"/>
                  <a:ea typeface="Verdana" panose="020B0604030504040204" pitchFamily="34" charset="0"/>
                  <a:cs typeface="Verdana" panose="020B0604030504040204" pitchFamily="34" charset="0"/>
                </a:rPr>
                <a:t>Parents or carers </a:t>
              </a:r>
            </a:p>
          </p:txBody>
        </p:sp>
      </p:grpSp>
    </p:spTree>
    <p:extLst>
      <p:ext uri="{BB962C8B-B14F-4D97-AF65-F5344CB8AC3E}">
        <p14:creationId xmlns:p14="http://schemas.microsoft.com/office/powerpoint/2010/main" val="208179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3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0E894-91A3-925A-2DDD-628FC08C95AC}"/>
            </a:ext>
          </a:extLst>
        </p:cNvPr>
        <p:cNvGrpSpPr/>
        <p:nvPr/>
      </p:nvGrpSpPr>
      <p:grpSpPr>
        <a:xfrm>
          <a:off x="0" y="0"/>
          <a:ext cx="0" cy="0"/>
          <a:chOff x="0" y="0"/>
          <a:chExt cx="0" cy="0"/>
        </a:xfrm>
      </p:grpSpPr>
      <p:pic>
        <p:nvPicPr>
          <p:cNvPr id="3" name="Picture 2" descr="A pink and black background&#10;&#10;AI-generated content may be incorrect.">
            <a:extLst>
              <a:ext uri="{FF2B5EF4-FFF2-40B4-BE49-F238E27FC236}">
                <a16:creationId xmlns:a16="http://schemas.microsoft.com/office/drawing/2014/main" id="{6337885F-DF72-2CD1-E6F2-3FFE6B0F106D}"/>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5" name="Picture 4" descr="A group of children smiling&#10;&#10;AI-generated content may be incorrect.">
            <a:extLst>
              <a:ext uri="{FF2B5EF4-FFF2-40B4-BE49-F238E27FC236}">
                <a16:creationId xmlns:a16="http://schemas.microsoft.com/office/drawing/2014/main" id="{1DDD744D-9C9E-7485-7232-F1C61243B50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 y="1260"/>
            <a:ext cx="12192001" cy="6855480"/>
          </a:xfrm>
          <a:prstGeom prst="rect">
            <a:avLst/>
          </a:prstGeom>
        </p:spPr>
      </p:pic>
      <p:pic>
        <p:nvPicPr>
          <p:cNvPr id="13" name="Picture 12" descr="A sunflowers and clouds with notes&#10;&#10;AI-generated content may be incorrect.">
            <a:extLst>
              <a:ext uri="{FF2B5EF4-FFF2-40B4-BE49-F238E27FC236}">
                <a16:creationId xmlns:a16="http://schemas.microsoft.com/office/drawing/2014/main" id="{269CF2EE-7A01-F44B-D247-B2CD4D957D58}"/>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1282698" y="1297172"/>
            <a:ext cx="2707411" cy="2721936"/>
          </a:xfrm>
          <a:prstGeom prst="rect">
            <a:avLst/>
          </a:prstGeom>
        </p:spPr>
      </p:pic>
      <p:pic>
        <p:nvPicPr>
          <p:cNvPr id="7" name="Picture 6" descr="A group of white clouds and purple objects&#10;&#10;AI-generated content may be incorrect.">
            <a:extLst>
              <a:ext uri="{FF2B5EF4-FFF2-40B4-BE49-F238E27FC236}">
                <a16:creationId xmlns:a16="http://schemas.microsoft.com/office/drawing/2014/main" id="{72BAA7CF-3D2F-1943-CA0A-92136D2B86F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a:fillRect/>
          </a:stretch>
        </p:blipFill>
        <p:spPr>
          <a:xfrm>
            <a:off x="1930400" y="1072641"/>
            <a:ext cx="1563689" cy="3203875"/>
          </a:xfrm>
          <a:prstGeom prst="rect">
            <a:avLst/>
          </a:prstGeom>
        </p:spPr>
      </p:pic>
      <p:pic>
        <p:nvPicPr>
          <p:cNvPr id="15" name="Picture 14" descr="A sunflowers and clouds with notes&#10;&#10;AI-generated content may be incorrect.">
            <a:extLst>
              <a:ext uri="{FF2B5EF4-FFF2-40B4-BE49-F238E27FC236}">
                <a16:creationId xmlns:a16="http://schemas.microsoft.com/office/drawing/2014/main" id="{6ED8CF1B-BB6F-30B0-45F5-9DE0CFF800BC}"/>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5968153" y="1297172"/>
            <a:ext cx="2579689" cy="2721936"/>
          </a:xfrm>
          <a:prstGeom prst="rect">
            <a:avLst/>
          </a:prstGeom>
        </p:spPr>
      </p:pic>
      <p:pic>
        <p:nvPicPr>
          <p:cNvPr id="8" name="Picture 7" descr="A group of white clouds and purple objects&#10;&#10;AI-generated content may be incorrect.">
            <a:extLst>
              <a:ext uri="{FF2B5EF4-FFF2-40B4-BE49-F238E27FC236}">
                <a16:creationId xmlns:a16="http://schemas.microsoft.com/office/drawing/2014/main" id="{8F2C76CF-C709-003C-8B6F-74AFE49A6CBA}"/>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a:fillRect/>
          </a:stretch>
        </p:blipFill>
        <p:spPr>
          <a:xfrm>
            <a:off x="3632201" y="1071381"/>
            <a:ext cx="2579688" cy="3203875"/>
          </a:xfrm>
          <a:prstGeom prst="rect">
            <a:avLst/>
          </a:prstGeom>
        </p:spPr>
      </p:pic>
      <p:pic>
        <p:nvPicPr>
          <p:cNvPr id="9" name="Picture 8" descr="A group of white clouds and purple objects&#10;&#10;AI-generated content may be incorrect.">
            <a:extLst>
              <a:ext uri="{FF2B5EF4-FFF2-40B4-BE49-F238E27FC236}">
                <a16:creationId xmlns:a16="http://schemas.microsoft.com/office/drawing/2014/main" id="{03E95F45-3CF1-74B9-3D3F-D23581E218E8}"/>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a:fillRect/>
          </a:stretch>
        </p:blipFill>
        <p:spPr>
          <a:xfrm>
            <a:off x="6350001" y="1071381"/>
            <a:ext cx="1779588" cy="3203875"/>
          </a:xfrm>
          <a:prstGeom prst="rect">
            <a:avLst/>
          </a:prstGeom>
        </p:spPr>
      </p:pic>
      <p:pic>
        <p:nvPicPr>
          <p:cNvPr id="10" name="Picture 9" descr="A group of white clouds and purple objects&#10;&#10;AI-generated content may be incorrect.">
            <a:extLst>
              <a:ext uri="{FF2B5EF4-FFF2-40B4-BE49-F238E27FC236}">
                <a16:creationId xmlns:a16="http://schemas.microsoft.com/office/drawing/2014/main" id="{27206ED3-9FB6-F385-7128-EEEA99A0E85C}"/>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a:fillRect/>
          </a:stretch>
        </p:blipFill>
        <p:spPr>
          <a:xfrm>
            <a:off x="8267701" y="1070121"/>
            <a:ext cx="2641600" cy="3203875"/>
          </a:xfrm>
          <a:prstGeom prst="rect">
            <a:avLst/>
          </a:prstGeom>
        </p:spPr>
      </p:pic>
      <p:pic>
        <p:nvPicPr>
          <p:cNvPr id="14" name="Picture 13" descr="A sunflowers and clouds with notes&#10;&#10;AI-generated content may be incorrect.">
            <a:extLst>
              <a:ext uri="{FF2B5EF4-FFF2-40B4-BE49-F238E27FC236}">
                <a16:creationId xmlns:a16="http://schemas.microsoft.com/office/drawing/2014/main" id="{6B2C5E09-E890-5660-5E2D-B56ACE167F13}"/>
              </a:ext>
            </a:extLst>
          </p:cNvPr>
          <p:cNvPicPr>
            <a:picLocks noChangeAspect="1"/>
          </p:cNvPicPr>
          <p:nvPr/>
        </p:nvPicPr>
        <p:blipFill>
          <a:blip r:embed="rId11" cstate="print">
            <a:extLst>
              <a:ext uri="{28A0092B-C50C-407E-A947-70E740481C1C}">
                <a14:useLocalDpi xmlns:a14="http://schemas.microsoft.com/office/drawing/2010/main"/>
              </a:ext>
            </a:extLst>
          </a:blip>
          <a:srcRect/>
          <a:stretch>
            <a:fillRect/>
          </a:stretch>
        </p:blipFill>
        <p:spPr>
          <a:xfrm>
            <a:off x="4063999" y="2082800"/>
            <a:ext cx="1506735" cy="1490134"/>
          </a:xfrm>
          <a:prstGeom prst="rect">
            <a:avLst/>
          </a:prstGeom>
        </p:spPr>
      </p:pic>
      <p:pic>
        <p:nvPicPr>
          <p:cNvPr id="16" name="Picture 15" descr="A sunflowers and clouds with notes&#10;&#10;AI-generated content may be incorrect.">
            <a:extLst>
              <a:ext uri="{FF2B5EF4-FFF2-40B4-BE49-F238E27FC236}">
                <a16:creationId xmlns:a16="http://schemas.microsoft.com/office/drawing/2014/main" id="{CCD8CD1D-70EE-6DC5-AD54-1765D505D8BF}"/>
              </a:ext>
            </a:extLst>
          </p:cNvPr>
          <p:cNvPicPr>
            <a:picLocks noChangeAspect="1"/>
          </p:cNvPicPr>
          <p:nvPr/>
        </p:nvPicPr>
        <p:blipFill>
          <a:blip r:embed="rId12" cstate="print">
            <a:extLst>
              <a:ext uri="{28A0092B-C50C-407E-A947-70E740481C1C}">
                <a14:useLocalDpi xmlns:a14="http://schemas.microsoft.com/office/drawing/2010/main"/>
              </a:ext>
            </a:extLst>
          </a:blip>
          <a:srcRect/>
          <a:stretch>
            <a:fillRect/>
          </a:stretch>
        </p:blipFill>
        <p:spPr>
          <a:xfrm>
            <a:off x="8552328" y="1748118"/>
            <a:ext cx="1959555" cy="1680882"/>
          </a:xfrm>
          <a:prstGeom prst="rect">
            <a:avLst/>
          </a:prstGeom>
        </p:spPr>
      </p:pic>
      <p:sp>
        <p:nvSpPr>
          <p:cNvPr id="19" name="TextBox 18">
            <a:extLst>
              <a:ext uri="{FF2B5EF4-FFF2-40B4-BE49-F238E27FC236}">
                <a16:creationId xmlns:a16="http://schemas.microsoft.com/office/drawing/2014/main" id="{7153F88C-3B50-BD83-8E86-76274D82C3EA}"/>
              </a:ext>
            </a:extLst>
          </p:cNvPr>
          <p:cNvSpPr txBox="1"/>
          <p:nvPr/>
        </p:nvSpPr>
        <p:spPr>
          <a:xfrm>
            <a:off x="-2241" y="336193"/>
            <a:ext cx="12194241" cy="954107"/>
          </a:xfrm>
          <a:prstGeom prst="rect">
            <a:avLst/>
          </a:prstGeom>
          <a:noFill/>
        </p:spPr>
        <p:txBody>
          <a:bodyPr wrap="square" rtlCol="0">
            <a:spAutoFit/>
          </a:bodyPr>
          <a:lstStyle/>
          <a:p>
            <a:pPr algn="ctr"/>
            <a:r>
              <a:rPr lang="en-GB" sz="2800" b="1" dirty="0">
                <a:latin typeface="Verdana" panose="020B0604030504040204" pitchFamily="34" charset="0"/>
                <a:ea typeface="Verdana" panose="020B0604030504040204" pitchFamily="34" charset="0"/>
                <a:cs typeface="Verdana" panose="020B0604030504040204" pitchFamily="34" charset="0"/>
              </a:rPr>
              <a:t>I wonder what amazing things you might </a:t>
            </a:r>
          </a:p>
          <a:p>
            <a:pPr algn="ctr"/>
            <a:r>
              <a:rPr lang="en-GB" sz="2800" b="1" dirty="0">
                <a:latin typeface="Verdana" panose="020B0604030504040204" pitchFamily="34" charset="0"/>
                <a:ea typeface="Verdana" panose="020B0604030504040204" pitchFamily="34" charset="0"/>
                <a:cs typeface="Verdana" panose="020B0604030504040204" pitchFamily="34" charset="0"/>
              </a:rPr>
              <a:t>use AI for in the future…</a:t>
            </a:r>
            <a:endParaRPr lang="en-GB" sz="2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62471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anim calcmode="lin" valueType="num">
                                      <p:cBhvr>
                                        <p:cTn id="23" dur="500" fill="hold"/>
                                        <p:tgtEl>
                                          <p:spTgt spid="10"/>
                                        </p:tgtEl>
                                        <p:attrNameLst>
                                          <p:attrName>ppt_x</p:attrName>
                                        </p:attrNameLst>
                                      </p:cBhvr>
                                      <p:tavLst>
                                        <p:tav tm="0">
                                          <p:val>
                                            <p:strVal val="#ppt_x"/>
                                          </p:val>
                                        </p:tav>
                                        <p:tav tm="100000">
                                          <p:val>
                                            <p:strVal val="#ppt_x"/>
                                          </p:val>
                                        </p:tav>
                                      </p:tavLst>
                                    </p:anim>
                                    <p:anim calcmode="lin" valueType="num">
                                      <p:cBhvr>
                                        <p:cTn id="24" dur="500" fill="hold"/>
                                        <p:tgtEl>
                                          <p:spTgt spid="10"/>
                                        </p:tgtEl>
                                        <p:attrNameLst>
                                          <p:attrName>ppt_y</p:attrName>
                                        </p:attrNameLst>
                                      </p:cBhvr>
                                      <p:tavLst>
                                        <p:tav tm="0">
                                          <p:val>
                                            <p:strVal val="#ppt_y+.1"/>
                                          </p:val>
                                        </p:tav>
                                        <p:tav tm="100000">
                                          <p:val>
                                            <p:strVal val="#ppt_y"/>
                                          </p:val>
                                        </p:tav>
                                      </p:tavLst>
                                    </p:anim>
                                  </p:childTnLst>
                                </p:cTn>
                              </p:par>
                            </p:childTnLst>
                          </p:cTn>
                        </p:par>
                        <p:par>
                          <p:cTn id="25" fill="hold">
                            <p:stCondLst>
                              <p:cond delay="700"/>
                            </p:stCondLst>
                            <p:childTnLst>
                              <p:par>
                                <p:cTn id="26" presetID="31"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style.rotation</p:attrName>
                                        </p:attrNameLst>
                                      </p:cBhvr>
                                      <p:tavLst>
                                        <p:tav tm="0">
                                          <p:val>
                                            <p:fltVal val="90"/>
                                          </p:val>
                                        </p:tav>
                                        <p:tav tm="100000">
                                          <p:val>
                                            <p:fltVal val="0"/>
                                          </p:val>
                                        </p:tav>
                                      </p:tavLst>
                                    </p:anim>
                                    <p:animEffect transition="in" filter="fade">
                                      <p:cBhvr>
                                        <p:cTn id="31" dur="500"/>
                                        <p:tgtEl>
                                          <p:spTgt spid="7"/>
                                        </p:tgtEl>
                                      </p:cBhvr>
                                    </p:animEffect>
                                  </p:childTnLst>
                                </p:cTn>
                              </p:par>
                              <p:par>
                                <p:cTn id="32" presetID="31"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 calcmode="lin" valueType="num">
                                      <p:cBhvr>
                                        <p:cTn id="36" dur="500" fill="hold"/>
                                        <p:tgtEl>
                                          <p:spTgt spid="14"/>
                                        </p:tgtEl>
                                        <p:attrNameLst>
                                          <p:attrName>style.rotation</p:attrName>
                                        </p:attrNameLst>
                                      </p:cBhvr>
                                      <p:tavLst>
                                        <p:tav tm="0">
                                          <p:val>
                                            <p:fltVal val="90"/>
                                          </p:val>
                                        </p:tav>
                                        <p:tav tm="100000">
                                          <p:val>
                                            <p:fltVal val="0"/>
                                          </p:val>
                                        </p:tav>
                                      </p:tavLst>
                                    </p:anim>
                                    <p:animEffect transition="in" filter="fade">
                                      <p:cBhvr>
                                        <p:cTn id="37" dur="500"/>
                                        <p:tgtEl>
                                          <p:spTgt spid="14"/>
                                        </p:tgtEl>
                                      </p:cBhvr>
                                    </p:animEffect>
                                  </p:childTnLst>
                                </p:cTn>
                              </p:par>
                              <p:par>
                                <p:cTn id="38" presetID="31"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 calcmode="lin" valueType="num">
                                      <p:cBhvr>
                                        <p:cTn id="42" dur="500" fill="hold"/>
                                        <p:tgtEl>
                                          <p:spTgt spid="9"/>
                                        </p:tgtEl>
                                        <p:attrNameLst>
                                          <p:attrName>style.rotation</p:attrName>
                                        </p:attrNameLst>
                                      </p:cBhvr>
                                      <p:tavLst>
                                        <p:tav tm="0">
                                          <p:val>
                                            <p:fltVal val="90"/>
                                          </p:val>
                                        </p:tav>
                                        <p:tav tm="100000">
                                          <p:val>
                                            <p:fltVal val="0"/>
                                          </p:val>
                                        </p:tav>
                                      </p:tavLst>
                                    </p:anim>
                                    <p:animEffect transition="in" filter="fade">
                                      <p:cBhvr>
                                        <p:cTn id="43" dur="500"/>
                                        <p:tgtEl>
                                          <p:spTgt spid="9"/>
                                        </p:tgtEl>
                                      </p:cBhvr>
                                    </p:animEffect>
                                  </p:childTnLst>
                                </p:cTn>
                              </p:par>
                              <p:par>
                                <p:cTn id="44" presetID="31"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ppt_w</p:attrName>
                                        </p:attrNameLst>
                                      </p:cBhvr>
                                      <p:tavLst>
                                        <p:tav tm="0">
                                          <p:val>
                                            <p:fltVal val="0"/>
                                          </p:val>
                                        </p:tav>
                                        <p:tav tm="100000">
                                          <p:val>
                                            <p:strVal val="#ppt_w"/>
                                          </p:val>
                                        </p:tav>
                                      </p:tavLst>
                                    </p:anim>
                                    <p:anim calcmode="lin" valueType="num">
                                      <p:cBhvr>
                                        <p:cTn id="47" dur="500" fill="hold"/>
                                        <p:tgtEl>
                                          <p:spTgt spid="16"/>
                                        </p:tgtEl>
                                        <p:attrNameLst>
                                          <p:attrName>ppt_h</p:attrName>
                                        </p:attrNameLst>
                                      </p:cBhvr>
                                      <p:tavLst>
                                        <p:tav tm="0">
                                          <p:val>
                                            <p:fltVal val="0"/>
                                          </p:val>
                                        </p:tav>
                                        <p:tav tm="100000">
                                          <p:val>
                                            <p:strVal val="#ppt_h"/>
                                          </p:val>
                                        </p:tav>
                                      </p:tavLst>
                                    </p:anim>
                                    <p:anim calcmode="lin" valueType="num">
                                      <p:cBhvr>
                                        <p:cTn id="48" dur="500" fill="hold"/>
                                        <p:tgtEl>
                                          <p:spTgt spid="16"/>
                                        </p:tgtEl>
                                        <p:attrNameLst>
                                          <p:attrName>style.rotation</p:attrName>
                                        </p:attrNameLst>
                                      </p:cBhvr>
                                      <p:tavLst>
                                        <p:tav tm="0">
                                          <p:val>
                                            <p:fltVal val="90"/>
                                          </p:val>
                                        </p:tav>
                                        <p:tav tm="100000">
                                          <p:val>
                                            <p:fltVal val="0"/>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A6E0F-9980-991B-9EB4-CF6182BC41E7}"/>
            </a:ext>
          </a:extLst>
        </p:cNvPr>
        <p:cNvGrpSpPr/>
        <p:nvPr/>
      </p:nvGrpSpPr>
      <p:grpSpPr>
        <a:xfrm>
          <a:off x="0" y="0"/>
          <a:ext cx="0" cy="0"/>
          <a:chOff x="0" y="0"/>
          <a:chExt cx="0" cy="0"/>
        </a:xfrm>
      </p:grpSpPr>
      <p:pic>
        <p:nvPicPr>
          <p:cNvPr id="3" name="Picture 2" descr="A pink background with white and black spots&#10;&#10;AI-generated content may be incorrect.">
            <a:extLst>
              <a:ext uri="{FF2B5EF4-FFF2-40B4-BE49-F238E27FC236}">
                <a16:creationId xmlns:a16="http://schemas.microsoft.com/office/drawing/2014/main" id="{6191CB6F-BE07-6FC7-3301-AF808A3526D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0" y="1260"/>
            <a:ext cx="12194242" cy="6856740"/>
          </a:xfrm>
          <a:prstGeom prst="rect">
            <a:avLst/>
          </a:prstGeom>
        </p:spPr>
      </p:pic>
      <p:pic>
        <p:nvPicPr>
          <p:cNvPr id="4" name="Picture 3" descr="A black screen with white text&#10;&#10;AI-generated content may be incorrect.">
            <a:extLst>
              <a:ext uri="{FF2B5EF4-FFF2-40B4-BE49-F238E27FC236}">
                <a16:creationId xmlns:a16="http://schemas.microsoft.com/office/drawing/2014/main" id="{747B59CA-0D8E-3813-29F9-E952452F62C9}"/>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0" y="1259"/>
            <a:ext cx="12192000" cy="1084591"/>
          </a:xfrm>
          <a:prstGeom prst="rect">
            <a:avLst/>
          </a:prstGeom>
        </p:spPr>
      </p:pic>
      <p:pic>
        <p:nvPicPr>
          <p:cNvPr id="5" name="Picture 4" descr="A computer chip with text on it&#10;&#10;AI-generated content may be incorrect.">
            <a:extLst>
              <a:ext uri="{FF2B5EF4-FFF2-40B4-BE49-F238E27FC236}">
                <a16:creationId xmlns:a16="http://schemas.microsoft.com/office/drawing/2014/main" id="{9845803B-C603-3CCC-BF29-046895425584}"/>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0" y="1259"/>
            <a:ext cx="12192000" cy="6855479"/>
          </a:xfrm>
          <a:prstGeom prst="rect">
            <a:avLst/>
          </a:prstGeom>
        </p:spPr>
      </p:pic>
      <p:sp>
        <p:nvSpPr>
          <p:cNvPr id="6" name="Rectangle 5">
            <a:extLst>
              <a:ext uri="{FF2B5EF4-FFF2-40B4-BE49-F238E27FC236}">
                <a16:creationId xmlns:a16="http://schemas.microsoft.com/office/drawing/2014/main" id="{61D6A2F7-F794-4250-8DA5-D6C4F668948F}"/>
              </a:ext>
            </a:extLst>
          </p:cNvPr>
          <p:cNvSpPr/>
          <p:nvPr/>
        </p:nvSpPr>
        <p:spPr>
          <a:xfrm>
            <a:off x="1017526" y="2722396"/>
            <a:ext cx="10156948" cy="1754326"/>
          </a:xfrm>
          <a:prstGeom prst="rect">
            <a:avLst/>
          </a:prstGeom>
          <a:solidFill>
            <a:srgbClr val="FFFF00"/>
          </a:solidFill>
          <a:effectLst>
            <a:outerShdw blurRad="50800" dist="38100" dir="2700000" algn="tl" rotWithShape="0">
              <a:prstClr val="black">
                <a:alpha val="40000"/>
              </a:prstClr>
            </a:outerShdw>
          </a:effectLst>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I will send around a NSPCC</a:t>
            </a:r>
          </a:p>
          <a:p>
            <a:pPr algn="ctr"/>
            <a:r>
              <a:rPr lang="en-US" sz="5400" dirty="0">
                <a:ln w="0"/>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rPr>
              <a:t>‘Safer Internet Day’ quiz later!</a:t>
            </a:r>
            <a:endParaRPr lang="en-US" sz="5400" b="0" cap="none" spc="0" dirty="0">
              <a:ln w="0"/>
              <a:solidFill>
                <a:schemeClr val="tx1"/>
              </a:solidFill>
              <a:effectLst>
                <a:outerShdw blurRad="38100" dist="19050" dir="2700000" algn="tl" rotWithShape="0">
                  <a:schemeClr val="dk1">
                    <a:alpha val="40000"/>
                  </a:scheme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98824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7"/>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8d6a8a1-ef15-479a-8341-3430bcbf56bb">
      <Terms xmlns="http://schemas.microsoft.com/office/infopath/2007/PartnerControls"/>
    </lcf76f155ced4ddcb4097134ff3c332f>
    <TaxCatchAll xmlns="d1f14c83-4bde-4bd9-8121-e9caedc9b22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57B356AA1146A4783D3EAA2E27AD3EC" ma:contentTypeVersion="11" ma:contentTypeDescription="Create a new document." ma:contentTypeScope="" ma:versionID="537ab7c0039d8764a2fef6fb66e2f992">
  <xsd:schema xmlns:xsd="http://www.w3.org/2001/XMLSchema" xmlns:xs="http://www.w3.org/2001/XMLSchema" xmlns:p="http://schemas.microsoft.com/office/2006/metadata/properties" xmlns:ns2="d8d6a8a1-ef15-479a-8341-3430bcbf56bb" xmlns:ns3="d1f14c83-4bde-4bd9-8121-e9caedc9b223" targetNamespace="http://schemas.microsoft.com/office/2006/metadata/properties" ma:root="true" ma:fieldsID="93dfb586900d71b82a2070ee2a6958c2" ns2:_="" ns3:_="">
    <xsd:import namespace="d8d6a8a1-ef15-479a-8341-3430bcbf56bb"/>
    <xsd:import namespace="d1f14c83-4bde-4bd9-8121-e9caedc9b22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d6a8a1-ef15-479a-8341-3430bcbf56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1f14c83-4bde-4bd9-8121-e9caedc9b223"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39be3bdc-d9b0-4005-abc1-162eed8bf820}" ma:internalName="TaxCatchAll" ma:showField="CatchAllData" ma:web="d1f14c83-4bde-4bd9-8121-e9caedc9b22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75D2EA-B7A3-48A3-A2E9-BB4A37A499FF}">
  <ds:schemaRefs>
    <ds:schemaRef ds:uri="http://schemas.microsoft.com/office/2006/metadata/properties"/>
    <ds:schemaRef ds:uri="http://schemas.microsoft.com/office/infopath/2007/PartnerControls"/>
    <ds:schemaRef ds:uri="d8d6a8a1-ef15-479a-8341-3430bcbf56bb"/>
    <ds:schemaRef ds:uri="d1f14c83-4bde-4bd9-8121-e9caedc9b223"/>
  </ds:schemaRefs>
</ds:datastoreItem>
</file>

<file path=customXml/itemProps2.xml><?xml version="1.0" encoding="utf-8"?>
<ds:datastoreItem xmlns:ds="http://schemas.openxmlformats.org/officeDocument/2006/customXml" ds:itemID="{8DFB6CBF-2DE9-4F5F-8C09-D0DB587BA531}">
  <ds:schemaRefs>
    <ds:schemaRef ds:uri="http://schemas.microsoft.com/sharepoint/v3/contenttype/forms"/>
  </ds:schemaRefs>
</ds:datastoreItem>
</file>

<file path=customXml/itemProps3.xml><?xml version="1.0" encoding="utf-8"?>
<ds:datastoreItem xmlns:ds="http://schemas.openxmlformats.org/officeDocument/2006/customXml" ds:itemID="{E9A0C41C-0D69-4A99-8A32-CD52B59A01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d6a8a1-ef15-479a-8341-3430bcbf56bb"/>
    <ds:schemaRef ds:uri="d1f14c83-4bde-4bd9-8121-e9caedc9b2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1810</TotalTime>
  <Words>1905</Words>
  <Application>Microsoft Office PowerPoint</Application>
  <PresentationFormat>Widescreen</PresentationFormat>
  <Paragraphs>147</Paragraphs>
  <Slides>17</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Aharoni</vt:lpstr>
      <vt:lpstr>Aptos</vt:lpstr>
      <vt:lpstr>Aptos Display</vt:lpstr>
      <vt:lpstr>Arial</vt:lpstr>
      <vt:lpstr>Bahnschrift</vt:lpstr>
      <vt:lpstr>Verdana</vt:lpstr>
      <vt:lpstr>Verdana Pro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Delmozene Morris-Ley</dc:creator>
  <cp:lastModifiedBy>Jonathon Scott</cp:lastModifiedBy>
  <cp:revision>10</cp:revision>
  <dcterms:created xsi:type="dcterms:W3CDTF">2025-09-30T17:15:09Z</dcterms:created>
  <dcterms:modified xsi:type="dcterms:W3CDTF">2026-02-12T14:46:14Z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0x010100C57B356AA1146A4783D3EAA2E27AD3EC</vt:lpwstr>
  </property>
  <property fmtid="{D5CDD505-2E9C-101B-9397-08002B2CF9AE}" pid="3" name="MediaServiceImageTags">
    <vt:lpwstr/>
  </property>
  <property fmtid="{D5CDD505-2E9C-101B-9397-08002B2CF9AE}" pid="4" name="ArticulateGUID">
    <vt:lpwstr>45A3AF4E-06FF-4210-ABA2-475A067F35C0</vt:lpwstr>
  </property>
  <property fmtid="{D5CDD505-2E9C-101B-9397-08002B2CF9AE}" pid="5" name="ArticulatePath">
    <vt:lpwstr>https://childnetint.sharepoint.com/sites/SID2026Childnet/Shared Documents/Education/Final Resources - Compressed/English/7-11s/4 - Assembly for 3 to 11s</vt:lpwstr>
  </property>
</Properties>
</file>