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78" r:id="rId2"/>
    <p:sldId id="279" r:id="rId3"/>
    <p:sldId id="289" r:id="rId4"/>
    <p:sldId id="282" r:id="rId5"/>
    <p:sldId id="284" r:id="rId6"/>
    <p:sldId id="290" r:id="rId7"/>
    <p:sldId id="288" r:id="rId8"/>
  </p:sldIdLst>
  <p:sldSz cx="9144000" cy="6858000" type="screen4x3"/>
  <p:notesSz cx="6858000" cy="9144000"/>
  <p:embeddedFontLst>
    <p:embeddedFont>
      <p:font typeface="Calibri" panose="020F0502020204030204" pitchFamily="34" charset="0"/>
      <p:regular r:id="rId11"/>
      <p:bold r:id="rId12"/>
      <p:italic r:id="rId13"/>
      <p:boldItalic r:id="rId14"/>
    </p:embeddedFont>
    <p:embeddedFont>
      <p:font typeface="Kalam" panose="020B0604020202020204" charset="0"/>
      <p:regular r:id="rId15"/>
    </p:embeddedFont>
    <p:embeddedFont>
      <p:font typeface="Twinkl" panose="020B0604020202020204" charset="0"/>
      <p:regular r:id="rId16"/>
      <p:bold r:id="rId17"/>
    </p:embeddedFont>
    <p:embeddedFont>
      <p:font typeface="XCCW Joined 7a" panose="03050602040000000000" pitchFamily="66"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9D26D"/>
    <a:srgbClr val="FFE963"/>
    <a:srgbClr val="FFF9D5"/>
    <a:srgbClr val="00A7E6"/>
    <a:srgbClr val="87BD31"/>
    <a:srgbClr val="0079C3"/>
    <a:srgbClr val="FFE76D"/>
    <a:srgbClr val="072F54"/>
    <a:srgbClr val="003464"/>
    <a:srgbClr val="0043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5" d="100"/>
          <a:sy n="85" d="100"/>
        </p:scale>
        <p:origin x="948" y="84"/>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698904"/>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u="sng" dirty="0">
                <a:solidFill>
                  <a:srgbClr val="002060"/>
                </a:solidFill>
                <a:latin typeface="XCCW Joined 7a" panose="03050602040000000000" pitchFamily="66" charset="0"/>
              </a:rPr>
              <a:t>Tuesday 3</a:t>
            </a:r>
            <a:r>
              <a:rPr lang="en-US" sz="3600" u="sng" baseline="30000" dirty="0">
                <a:solidFill>
                  <a:srgbClr val="002060"/>
                </a:solidFill>
                <a:latin typeface="XCCW Joined 7a" panose="03050602040000000000" pitchFamily="66" charset="0"/>
              </a:rPr>
              <a:t>rd</a:t>
            </a:r>
            <a:r>
              <a:rPr lang="en-US" sz="3600" u="sng" dirty="0">
                <a:solidFill>
                  <a:srgbClr val="002060"/>
                </a:solidFill>
                <a:latin typeface="XCCW Joined 7a" panose="03050602040000000000" pitchFamily="66" charset="0"/>
              </a:rPr>
              <a:t> November</a:t>
            </a:r>
          </a:p>
        </p:txBody>
      </p:sp>
      <p:sp>
        <p:nvSpPr>
          <p:cNvPr id="14" name="Content Placeholder 15"/>
          <p:cNvSpPr txBox="1">
            <a:spLocks/>
          </p:cNvSpPr>
          <p:nvPr/>
        </p:nvSpPr>
        <p:spPr>
          <a:xfrm>
            <a:off x="628648" y="1339622"/>
            <a:ext cx="7886700" cy="827845"/>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1800" dirty="0">
                <a:solidFill>
                  <a:srgbClr val="002060"/>
                </a:solidFill>
                <a:latin typeface="XCCW Joined 7a" panose="03050602040000000000" pitchFamily="66" charset="0"/>
              </a:rPr>
              <a:t>LO: </a:t>
            </a:r>
            <a:r>
              <a:rPr lang="en-GB" dirty="0">
                <a:solidFill>
                  <a:srgbClr val="002060"/>
                </a:solidFill>
                <a:latin typeface="XCCW Joined 7a" panose="03050602040000000000" pitchFamily="66" charset="0"/>
              </a:rPr>
              <a:t>To add and subtract numbers with up to 3 digits, using formal written methods of columnar addition and subtraction.</a:t>
            </a:r>
          </a:p>
        </p:txBody>
      </p:sp>
    </p:spTree>
    <p:extLst>
      <p:ext uri="{BB962C8B-B14F-4D97-AF65-F5344CB8AC3E}">
        <p14:creationId xmlns:p14="http://schemas.microsoft.com/office/powerpoint/2010/main" val="3643935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1245644" y="693966"/>
            <a:ext cx="655912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and Subtract 2-Digit and 3-Digit Numbers – Not Crossing 100</a:t>
            </a:r>
          </a:p>
        </p:txBody>
      </p:sp>
      <p:cxnSp>
        <p:nvCxnSpPr>
          <p:cNvPr id="103" name="Straight Connector 102"/>
          <p:cNvCxnSpPr/>
          <p:nvPr/>
        </p:nvCxnSpPr>
        <p:spPr>
          <a:xfrm>
            <a:off x="684473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495108"/>
          </a:xfrm>
          <a:prstGeom prst="rect">
            <a:avLst/>
          </a:prstGeom>
          <a:solidFill>
            <a:srgbClr val="FFE963"/>
          </a:solidFill>
          <a:ln w="28575">
            <a:noFill/>
          </a:ln>
        </p:spPr>
        <p:txBody>
          <a:bodyPr wrap="square" lIns="108000" tIns="108000" rIns="108000" bIns="108000" rtlCol="0">
            <a:spAutoFit/>
          </a:bodyPr>
          <a:lstStyle/>
          <a:p>
            <a:pPr algn="ctr"/>
            <a:r>
              <a:rPr lang="en-GB" dirty="0"/>
              <a:t>Complete the table.</a:t>
            </a:r>
          </a:p>
        </p:txBody>
      </p:sp>
      <p:graphicFrame>
        <p:nvGraphicFramePr>
          <p:cNvPr id="11" name="Table 10">
            <a:extLst>
              <a:ext uri="{FF2B5EF4-FFF2-40B4-BE49-F238E27FC236}">
                <a16:creationId xmlns:a16="http://schemas.microsoft.com/office/drawing/2014/main" id="{87F308C9-4246-4D76-A5C1-20C13205056A}"/>
              </a:ext>
            </a:extLst>
          </p:cNvPr>
          <p:cNvGraphicFramePr>
            <a:graphicFrameLocks noGrp="1"/>
          </p:cNvGraphicFramePr>
          <p:nvPr>
            <p:extLst>
              <p:ext uri="{D42A27DB-BD31-4B8C-83A1-F6EECF244321}">
                <p14:modId xmlns:p14="http://schemas.microsoft.com/office/powerpoint/2010/main" val="3023235802"/>
              </p:ext>
            </p:extLst>
          </p:nvPr>
        </p:nvGraphicFramePr>
        <p:xfrm>
          <a:off x="755655" y="1992303"/>
          <a:ext cx="7632694" cy="3018155"/>
        </p:xfrm>
        <a:graphic>
          <a:graphicData uri="http://schemas.openxmlformats.org/drawingml/2006/table">
            <a:tbl>
              <a:tblPr firstRow="1" firstCol="1" bandRow="1">
                <a:tableStyleId>{5940675A-B579-460E-94D1-54222C63F5DA}</a:tableStyleId>
              </a:tblPr>
              <a:tblGrid>
                <a:gridCol w="1760709">
                  <a:extLst>
                    <a:ext uri="{9D8B030D-6E8A-4147-A177-3AD203B41FA5}">
                      <a16:colId xmlns:a16="http://schemas.microsoft.com/office/drawing/2014/main" val="1082172068"/>
                    </a:ext>
                  </a:extLst>
                </a:gridCol>
                <a:gridCol w="1225126">
                  <a:extLst>
                    <a:ext uri="{9D8B030D-6E8A-4147-A177-3AD203B41FA5}">
                      <a16:colId xmlns:a16="http://schemas.microsoft.com/office/drawing/2014/main" val="863704675"/>
                    </a:ext>
                  </a:extLst>
                </a:gridCol>
                <a:gridCol w="1182848">
                  <a:extLst>
                    <a:ext uri="{9D8B030D-6E8A-4147-A177-3AD203B41FA5}">
                      <a16:colId xmlns:a16="http://schemas.microsoft.com/office/drawing/2014/main" val="2695564482"/>
                    </a:ext>
                  </a:extLst>
                </a:gridCol>
                <a:gridCol w="958609">
                  <a:extLst>
                    <a:ext uri="{9D8B030D-6E8A-4147-A177-3AD203B41FA5}">
                      <a16:colId xmlns:a16="http://schemas.microsoft.com/office/drawing/2014/main" val="3672783212"/>
                    </a:ext>
                  </a:extLst>
                </a:gridCol>
                <a:gridCol w="312612">
                  <a:extLst>
                    <a:ext uri="{9D8B030D-6E8A-4147-A177-3AD203B41FA5}">
                      <a16:colId xmlns:a16="http://schemas.microsoft.com/office/drawing/2014/main" val="3147401248"/>
                    </a:ext>
                  </a:extLst>
                </a:gridCol>
                <a:gridCol w="313363">
                  <a:extLst>
                    <a:ext uri="{9D8B030D-6E8A-4147-A177-3AD203B41FA5}">
                      <a16:colId xmlns:a16="http://schemas.microsoft.com/office/drawing/2014/main" val="1106297025"/>
                    </a:ext>
                  </a:extLst>
                </a:gridCol>
                <a:gridCol w="313363">
                  <a:extLst>
                    <a:ext uri="{9D8B030D-6E8A-4147-A177-3AD203B41FA5}">
                      <a16:colId xmlns:a16="http://schemas.microsoft.com/office/drawing/2014/main" val="2608256086"/>
                    </a:ext>
                  </a:extLst>
                </a:gridCol>
                <a:gridCol w="312612">
                  <a:extLst>
                    <a:ext uri="{9D8B030D-6E8A-4147-A177-3AD203B41FA5}">
                      <a16:colId xmlns:a16="http://schemas.microsoft.com/office/drawing/2014/main" val="1350214366"/>
                    </a:ext>
                  </a:extLst>
                </a:gridCol>
                <a:gridCol w="313363">
                  <a:extLst>
                    <a:ext uri="{9D8B030D-6E8A-4147-A177-3AD203B41FA5}">
                      <a16:colId xmlns:a16="http://schemas.microsoft.com/office/drawing/2014/main" val="3509553730"/>
                    </a:ext>
                  </a:extLst>
                </a:gridCol>
                <a:gridCol w="313363">
                  <a:extLst>
                    <a:ext uri="{9D8B030D-6E8A-4147-A177-3AD203B41FA5}">
                      <a16:colId xmlns:a16="http://schemas.microsoft.com/office/drawing/2014/main" val="1077643637"/>
                    </a:ext>
                  </a:extLst>
                </a:gridCol>
                <a:gridCol w="313363">
                  <a:extLst>
                    <a:ext uri="{9D8B030D-6E8A-4147-A177-3AD203B41FA5}">
                      <a16:colId xmlns:a16="http://schemas.microsoft.com/office/drawing/2014/main" val="2075810999"/>
                    </a:ext>
                  </a:extLst>
                </a:gridCol>
                <a:gridCol w="313363">
                  <a:extLst>
                    <a:ext uri="{9D8B030D-6E8A-4147-A177-3AD203B41FA5}">
                      <a16:colId xmlns:a16="http://schemas.microsoft.com/office/drawing/2014/main" val="492296279"/>
                    </a:ext>
                  </a:extLst>
                </a:gridCol>
              </a:tblGrid>
              <a:tr h="521335">
                <a:tc>
                  <a:txBody>
                    <a:bodyPr/>
                    <a:lstStyle/>
                    <a:p>
                      <a:pPr algn="ctr">
                        <a:lnSpc>
                          <a:spcPct val="107000"/>
                        </a:lnSpc>
                        <a:spcAft>
                          <a:spcPts val="0"/>
                        </a:spcAft>
                      </a:pPr>
                      <a:r>
                        <a:rPr lang="en-GB" sz="1800" dirty="0">
                          <a:effectLst/>
                        </a:rPr>
                        <a:t>Calculation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gridSpan="3">
                  <a:txBody>
                    <a:bodyPr/>
                    <a:lstStyle/>
                    <a:p>
                      <a:pPr algn="ctr">
                        <a:lnSpc>
                          <a:spcPct val="107000"/>
                        </a:lnSpc>
                        <a:spcAft>
                          <a:spcPts val="0"/>
                        </a:spcAft>
                      </a:pPr>
                      <a:r>
                        <a:rPr lang="en-GB" sz="1800" dirty="0">
                          <a:effectLst/>
                        </a:rPr>
                        <a:t>Model/Image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hMerge="1">
                  <a:txBody>
                    <a:bodyPr/>
                    <a:lstStyle/>
                    <a:p>
                      <a:endParaRPr lang="en-GB"/>
                    </a:p>
                  </a:txBody>
                  <a:tcPr/>
                </a:tc>
                <a:tc hMerge="1">
                  <a:txBody>
                    <a:bodyPr/>
                    <a:lstStyle/>
                    <a:p>
                      <a:endParaRPr lang="en-GB"/>
                    </a:p>
                  </a:txBody>
                  <a:tcPr/>
                </a:tc>
                <a:tc gridSpan="8">
                  <a:txBody>
                    <a:bodyPr/>
                    <a:lstStyle/>
                    <a:p>
                      <a:pPr algn="ctr">
                        <a:lnSpc>
                          <a:spcPct val="107000"/>
                        </a:lnSpc>
                        <a:spcAft>
                          <a:spcPts val="0"/>
                        </a:spcAft>
                      </a:pPr>
                      <a:r>
                        <a:rPr lang="en-GB" sz="1800" dirty="0">
                          <a:effectLst/>
                        </a:rPr>
                        <a:t>Column Method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55120849"/>
                  </a:ext>
                </a:extLst>
              </a:tr>
              <a:tr h="314325">
                <a:tc rowSpan="8">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rowSpan="8">
                  <a:txBody>
                    <a:bodyPr/>
                    <a:lstStyle/>
                    <a:p>
                      <a:pPr algn="ctr">
                        <a:lnSpc>
                          <a:spcPct val="107000"/>
                        </a:lnSpc>
                        <a:spcAft>
                          <a:spcPts val="0"/>
                        </a:spcAft>
                      </a:pPr>
                      <a:r>
                        <a:rPr lang="en-GB" sz="1800" dirty="0">
                          <a:solidFill>
                            <a:schemeClr val="tx1"/>
                          </a:solidFill>
                          <a:effectLst/>
                        </a:rPr>
                        <a:t>H</a:t>
                      </a:r>
                      <a:endParaRPr lang="en-GB" sz="1100" dirty="0">
                        <a:solidFill>
                          <a:schemeClr val="tx1"/>
                        </a:solidFill>
                        <a:effectLst/>
                      </a:endParaRPr>
                    </a:p>
                  </a:txBody>
                  <a:tcPr marL="68580" marR="68580" marT="0" marB="0">
                    <a:solidFill>
                      <a:schemeClr val="bg1"/>
                    </a:solidFill>
                  </a:tcPr>
                </a:tc>
                <a:tc rowSpan="8">
                  <a:txBody>
                    <a:bodyPr/>
                    <a:lstStyle/>
                    <a:p>
                      <a:pPr algn="ctr">
                        <a:lnSpc>
                          <a:spcPct val="107000"/>
                        </a:lnSpc>
                        <a:spcAft>
                          <a:spcPts val="0"/>
                        </a:spcAft>
                      </a:pPr>
                      <a:r>
                        <a:rPr lang="en-GB" sz="1800" dirty="0">
                          <a:solidFill>
                            <a:schemeClr val="tx1"/>
                          </a:solidFill>
                          <a:effectLst/>
                        </a:rPr>
                        <a:t>T</a:t>
                      </a:r>
                      <a:endParaRPr lang="en-GB" sz="1100" dirty="0">
                        <a:solidFill>
                          <a:schemeClr val="tx1"/>
                        </a:solidFill>
                        <a:effectLst/>
                      </a:endParaRPr>
                    </a:p>
                    <a:p>
                      <a:pPr algn="ctr">
                        <a:lnSpc>
                          <a:spcPct val="107000"/>
                        </a:lnSpc>
                        <a:spcAft>
                          <a:spcPts val="0"/>
                        </a:spcAft>
                      </a:pPr>
                      <a:r>
                        <a:rPr lang="en-GB" sz="1800" dirty="0">
                          <a:solidFill>
                            <a:srgbClr val="FF0000"/>
                          </a:solidFill>
                          <a:effectLst/>
                        </a:rPr>
                        <a:t> </a:t>
                      </a:r>
                      <a:endParaRPr lang="en-GB" sz="1100" dirty="0">
                        <a:solidFill>
                          <a:srgbClr val="FF0000"/>
                        </a:solidFill>
                        <a:effectLst/>
                      </a:endParaRPr>
                    </a:p>
                  </a:txBody>
                  <a:tcPr marL="68580" marR="68580" marT="0" marB="0">
                    <a:solidFill>
                      <a:schemeClr val="bg1"/>
                    </a:solidFill>
                  </a:tcPr>
                </a:tc>
                <a:tc rowSpan="8">
                  <a:txBody>
                    <a:bodyPr/>
                    <a:lstStyle/>
                    <a:p>
                      <a:pPr algn="ctr">
                        <a:lnSpc>
                          <a:spcPct val="107000"/>
                        </a:lnSpc>
                        <a:spcAft>
                          <a:spcPts val="0"/>
                        </a:spcAft>
                      </a:pPr>
                      <a:r>
                        <a:rPr lang="en-GB" sz="1800" dirty="0">
                          <a:solidFill>
                            <a:schemeClr val="tx1"/>
                          </a:solidFill>
                          <a:effectLst/>
                        </a:rPr>
                        <a:t>O</a:t>
                      </a:r>
                      <a:endParaRPr lang="en-GB" sz="1100" dirty="0">
                        <a:solidFill>
                          <a:schemeClr val="tx1"/>
                        </a:solidFill>
                        <a:effectLst/>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894051198"/>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084925494"/>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10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228618479"/>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758538593"/>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endParaRPr lang="en-GB" sz="180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28575"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051188449"/>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915981613"/>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221053935"/>
                  </a:ext>
                </a:extLst>
              </a:tr>
              <a:tr h="311785">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633653794"/>
                  </a:ext>
                </a:extLst>
              </a:tr>
            </a:tbl>
          </a:graphicData>
        </a:graphic>
      </p:graphicFrame>
      <p:sp>
        <p:nvSpPr>
          <p:cNvPr id="3" name="Rectangle 2"/>
          <p:cNvSpPr/>
          <p:nvPr/>
        </p:nvSpPr>
        <p:spPr>
          <a:xfrm>
            <a:off x="780817" y="3429000"/>
            <a:ext cx="1661032" cy="388696"/>
          </a:xfrm>
          <a:prstGeom prst="rect">
            <a:avLst/>
          </a:prstGeom>
        </p:spPr>
        <p:txBody>
          <a:bodyPr wrap="none">
            <a:spAutoFit/>
          </a:bodyPr>
          <a:lstStyle/>
          <a:p>
            <a:pPr>
              <a:lnSpc>
                <a:spcPct val="107000"/>
              </a:lnSpc>
              <a:spcAft>
                <a:spcPts val="0"/>
              </a:spcAft>
            </a:pPr>
            <a:r>
              <a:rPr lang="en-GB" b="1" dirty="0">
                <a:solidFill>
                  <a:srgbClr val="87BD31"/>
                </a:solidFill>
              </a:rPr>
              <a:t>156 - 42 = 114 </a:t>
            </a:r>
            <a:endParaRPr lang="en-GB" sz="1100" b="1" dirty="0">
              <a:solidFill>
                <a:srgbClr val="87BD3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1024" y="2978742"/>
            <a:ext cx="900715" cy="900516"/>
          </a:xfrm>
          <a:prstGeom prst="rect">
            <a:avLst/>
          </a:prstGeom>
        </p:spPr>
      </p:pic>
      <p:grpSp>
        <p:nvGrpSpPr>
          <p:cNvPr id="12" name="Group 11"/>
          <p:cNvGrpSpPr/>
          <p:nvPr/>
        </p:nvGrpSpPr>
        <p:grpSpPr>
          <a:xfrm>
            <a:off x="3834470" y="3007830"/>
            <a:ext cx="959226" cy="842340"/>
            <a:chOff x="3834470" y="3007830"/>
            <a:chExt cx="959226" cy="84234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4470" y="3007830"/>
              <a:ext cx="114738" cy="84234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5592" y="3007830"/>
              <a:ext cx="114738" cy="842340"/>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6714" y="3007830"/>
              <a:ext cx="114738" cy="842340"/>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7836" y="3007830"/>
              <a:ext cx="114738" cy="842340"/>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8958" y="3007830"/>
              <a:ext cx="114738" cy="842340"/>
            </a:xfrm>
            <a:prstGeom prst="rect">
              <a:avLst/>
            </a:prstGeom>
          </p:spPr>
        </p:pic>
      </p:grpSp>
      <p:grpSp>
        <p:nvGrpSpPr>
          <p:cNvPr id="14" name="Group 13"/>
          <p:cNvGrpSpPr/>
          <p:nvPr/>
        </p:nvGrpSpPr>
        <p:grpSpPr>
          <a:xfrm>
            <a:off x="5133231" y="3038649"/>
            <a:ext cx="516533" cy="779047"/>
            <a:chOff x="5098312" y="3071123"/>
            <a:chExt cx="516533" cy="779047"/>
          </a:xfrm>
        </p:grpSpPr>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8314" y="3638939"/>
              <a:ext cx="211917" cy="211231"/>
            </a:xfrm>
            <a:prstGeom prst="rect">
              <a:avLst/>
            </a:prstGeom>
          </p:spPr>
        </p:pic>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8313" y="3361648"/>
              <a:ext cx="211917" cy="211231"/>
            </a:xfrm>
            <a:prstGeom prst="rect">
              <a:avLst/>
            </a:prstGeom>
          </p:spPr>
        </p:pic>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8312" y="3084357"/>
              <a:ext cx="211917" cy="211231"/>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2928" y="3625705"/>
              <a:ext cx="211917" cy="211231"/>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2927" y="3348414"/>
              <a:ext cx="211917" cy="211231"/>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2926" y="3071123"/>
              <a:ext cx="211917" cy="211231"/>
            </a:xfrm>
            <a:prstGeom prst="rect">
              <a:avLst/>
            </a:prstGeom>
          </p:spPr>
        </p:pic>
      </p:grpSp>
      <p:grpSp>
        <p:nvGrpSpPr>
          <p:cNvPr id="20" name="Group 19"/>
          <p:cNvGrpSpPr/>
          <p:nvPr/>
        </p:nvGrpSpPr>
        <p:grpSpPr>
          <a:xfrm>
            <a:off x="6159098" y="2802892"/>
            <a:ext cx="1252040" cy="1014804"/>
            <a:chOff x="6159098" y="2802892"/>
            <a:chExt cx="1252040" cy="1014804"/>
          </a:xfrm>
        </p:grpSpPr>
        <p:sp>
          <p:nvSpPr>
            <p:cNvPr id="19" name="Rectangle 18"/>
            <p:cNvSpPr/>
            <p:nvPr/>
          </p:nvSpPr>
          <p:spPr>
            <a:xfrm>
              <a:off x="6159098" y="3097796"/>
              <a:ext cx="269626" cy="369332"/>
            </a:xfrm>
            <a:prstGeom prst="rect">
              <a:avLst/>
            </a:prstGeom>
          </p:spPr>
          <p:txBody>
            <a:bodyPr wrap="none">
              <a:spAutoFit/>
            </a:bodyPr>
            <a:lstStyle/>
            <a:p>
              <a:r>
                <a:rPr lang="en-GB" b="1" dirty="0">
                  <a:solidFill>
                    <a:srgbClr val="87BD31"/>
                  </a:solidFill>
                </a:rPr>
                <a:t>-</a:t>
              </a:r>
            </a:p>
          </p:txBody>
        </p:sp>
        <p:sp>
          <p:nvSpPr>
            <p:cNvPr id="28" name="Rectangle 27"/>
            <p:cNvSpPr/>
            <p:nvPr/>
          </p:nvSpPr>
          <p:spPr>
            <a:xfrm>
              <a:off x="6522865" y="2809281"/>
              <a:ext cx="279244" cy="369332"/>
            </a:xfrm>
            <a:prstGeom prst="rect">
              <a:avLst/>
            </a:prstGeom>
          </p:spPr>
          <p:txBody>
            <a:bodyPr wrap="none">
              <a:spAutoFit/>
            </a:bodyPr>
            <a:lstStyle/>
            <a:p>
              <a:pPr algn="ctr"/>
              <a:r>
                <a:rPr lang="en-GB" b="1" dirty="0">
                  <a:solidFill>
                    <a:srgbClr val="87BD31"/>
                  </a:solidFill>
                </a:rPr>
                <a:t>1</a:t>
              </a:r>
            </a:p>
          </p:txBody>
        </p:sp>
        <p:sp>
          <p:nvSpPr>
            <p:cNvPr id="29" name="Rectangle 28"/>
            <p:cNvSpPr/>
            <p:nvPr/>
          </p:nvSpPr>
          <p:spPr>
            <a:xfrm>
              <a:off x="6831146" y="2802892"/>
              <a:ext cx="235621" cy="382110"/>
            </a:xfrm>
            <a:prstGeom prst="rect">
              <a:avLst/>
            </a:prstGeom>
          </p:spPr>
          <p:txBody>
            <a:bodyPr wrap="square">
              <a:spAutoFit/>
            </a:bodyPr>
            <a:lstStyle/>
            <a:p>
              <a:pPr algn="ctr"/>
              <a:r>
                <a:rPr lang="en-GB" b="1" dirty="0">
                  <a:solidFill>
                    <a:srgbClr val="87BD31"/>
                  </a:solidFill>
                </a:rPr>
                <a:t>5</a:t>
              </a:r>
            </a:p>
          </p:txBody>
        </p:sp>
        <p:sp>
          <p:nvSpPr>
            <p:cNvPr id="30" name="Rectangle 29"/>
            <p:cNvSpPr/>
            <p:nvPr/>
          </p:nvSpPr>
          <p:spPr>
            <a:xfrm>
              <a:off x="7137749" y="2802892"/>
              <a:ext cx="235621" cy="382110"/>
            </a:xfrm>
            <a:prstGeom prst="rect">
              <a:avLst/>
            </a:prstGeom>
          </p:spPr>
          <p:txBody>
            <a:bodyPr wrap="square">
              <a:spAutoFit/>
            </a:bodyPr>
            <a:lstStyle/>
            <a:p>
              <a:pPr algn="ctr"/>
              <a:r>
                <a:rPr lang="en-GB" b="1" dirty="0">
                  <a:solidFill>
                    <a:srgbClr val="87BD31"/>
                  </a:solidFill>
                </a:rPr>
                <a:t>6</a:t>
              </a:r>
            </a:p>
          </p:txBody>
        </p:sp>
        <p:sp>
          <p:nvSpPr>
            <p:cNvPr id="31" name="Rectangle 30"/>
            <p:cNvSpPr/>
            <p:nvPr/>
          </p:nvSpPr>
          <p:spPr>
            <a:xfrm>
              <a:off x="6560633" y="3441975"/>
              <a:ext cx="279244" cy="369332"/>
            </a:xfrm>
            <a:prstGeom prst="rect">
              <a:avLst/>
            </a:prstGeom>
          </p:spPr>
          <p:txBody>
            <a:bodyPr wrap="none">
              <a:spAutoFit/>
            </a:bodyPr>
            <a:lstStyle/>
            <a:p>
              <a:pPr algn="ctr"/>
              <a:r>
                <a:rPr lang="en-GB" b="1" dirty="0">
                  <a:solidFill>
                    <a:srgbClr val="87BD31"/>
                  </a:solidFill>
                </a:rPr>
                <a:t>1</a:t>
              </a:r>
            </a:p>
          </p:txBody>
        </p:sp>
        <p:sp>
          <p:nvSpPr>
            <p:cNvPr id="32" name="Rectangle 31"/>
            <p:cNvSpPr/>
            <p:nvPr/>
          </p:nvSpPr>
          <p:spPr>
            <a:xfrm>
              <a:off x="6868914" y="3435586"/>
              <a:ext cx="235621" cy="382110"/>
            </a:xfrm>
            <a:prstGeom prst="rect">
              <a:avLst/>
            </a:prstGeom>
          </p:spPr>
          <p:txBody>
            <a:bodyPr wrap="square">
              <a:spAutoFit/>
            </a:bodyPr>
            <a:lstStyle/>
            <a:p>
              <a:pPr algn="ctr"/>
              <a:r>
                <a:rPr lang="en-GB" b="1" dirty="0">
                  <a:solidFill>
                    <a:srgbClr val="87BD31"/>
                  </a:solidFill>
                </a:rPr>
                <a:t>1</a:t>
              </a:r>
            </a:p>
          </p:txBody>
        </p:sp>
        <p:sp>
          <p:nvSpPr>
            <p:cNvPr id="33" name="Rectangle 32"/>
            <p:cNvSpPr/>
            <p:nvPr/>
          </p:nvSpPr>
          <p:spPr>
            <a:xfrm>
              <a:off x="7175517" y="3435586"/>
              <a:ext cx="235621" cy="382110"/>
            </a:xfrm>
            <a:prstGeom prst="rect">
              <a:avLst/>
            </a:prstGeom>
          </p:spPr>
          <p:txBody>
            <a:bodyPr wrap="square">
              <a:spAutoFit/>
            </a:bodyPr>
            <a:lstStyle/>
            <a:p>
              <a:pPr algn="ctr"/>
              <a:r>
                <a:rPr lang="en-GB" b="1" dirty="0">
                  <a:solidFill>
                    <a:srgbClr val="87BD31"/>
                  </a:solidFill>
                </a:rPr>
                <a:t>4</a:t>
              </a:r>
            </a:p>
          </p:txBody>
        </p:sp>
        <p:sp>
          <p:nvSpPr>
            <p:cNvPr id="34" name="Rectangle 33"/>
            <p:cNvSpPr/>
            <p:nvPr/>
          </p:nvSpPr>
          <p:spPr>
            <a:xfrm>
              <a:off x="6856303" y="3100227"/>
              <a:ext cx="235621" cy="382110"/>
            </a:xfrm>
            <a:prstGeom prst="rect">
              <a:avLst/>
            </a:prstGeom>
          </p:spPr>
          <p:txBody>
            <a:bodyPr wrap="square">
              <a:spAutoFit/>
            </a:bodyPr>
            <a:lstStyle/>
            <a:p>
              <a:pPr algn="ctr"/>
              <a:r>
                <a:rPr lang="en-GB" b="1" dirty="0">
                  <a:solidFill>
                    <a:srgbClr val="87BD31"/>
                  </a:solidFill>
                </a:rPr>
                <a:t>4</a:t>
              </a:r>
            </a:p>
          </p:txBody>
        </p:sp>
        <p:sp>
          <p:nvSpPr>
            <p:cNvPr id="35" name="Rectangle 34"/>
            <p:cNvSpPr/>
            <p:nvPr/>
          </p:nvSpPr>
          <p:spPr>
            <a:xfrm>
              <a:off x="7162906" y="3100227"/>
              <a:ext cx="235621" cy="382110"/>
            </a:xfrm>
            <a:prstGeom prst="rect">
              <a:avLst/>
            </a:prstGeom>
          </p:spPr>
          <p:txBody>
            <a:bodyPr wrap="square">
              <a:spAutoFit/>
            </a:bodyPr>
            <a:lstStyle/>
            <a:p>
              <a:pPr algn="ctr"/>
              <a:r>
                <a:rPr lang="en-GB" b="1" dirty="0">
                  <a:solidFill>
                    <a:srgbClr val="87BD31"/>
                  </a:solidFill>
                </a:rPr>
                <a:t>2</a:t>
              </a:r>
            </a:p>
          </p:txBody>
        </p:sp>
      </p:grpSp>
      <p:cxnSp>
        <p:nvCxnSpPr>
          <p:cNvPr id="27" name="Straight Connector 26"/>
          <p:cNvCxnSpPr/>
          <p:nvPr/>
        </p:nvCxnSpPr>
        <p:spPr>
          <a:xfrm flipV="1">
            <a:off x="3800213" y="3207935"/>
            <a:ext cx="815917" cy="5678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5108064" y="3626980"/>
            <a:ext cx="573835" cy="16909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22491"/>
          <a:stretch/>
        </p:blipFill>
        <p:spPr>
          <a:xfrm>
            <a:off x="755650" y="1937857"/>
            <a:ext cx="7632700" cy="4154968"/>
          </a:xfrm>
          <a:prstGeom prst="rect">
            <a:avLst/>
          </a:prstGeom>
        </p:spPr>
      </p:pic>
      <p:sp>
        <p:nvSpPr>
          <p:cNvPr id="96" name="Rectangle 95"/>
          <p:cNvSpPr/>
          <p:nvPr/>
        </p:nvSpPr>
        <p:spPr>
          <a:xfrm>
            <a:off x="1412084" y="688168"/>
            <a:ext cx="655912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and Subtract 2-Digit and 3-Digit Numbers – Not Crossing 100</a:t>
            </a:r>
          </a:p>
        </p:txBody>
      </p:sp>
      <p:cxnSp>
        <p:nvCxnSpPr>
          <p:cNvPr id="103" name="Straight Connector 102"/>
          <p:cNvCxnSpPr/>
          <p:nvPr/>
        </p:nvCxnSpPr>
        <p:spPr>
          <a:xfrm>
            <a:off x="684473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495108"/>
          </a:xfrm>
          <a:prstGeom prst="rect">
            <a:avLst/>
          </a:prstGeom>
          <a:solidFill>
            <a:srgbClr val="FFE963"/>
          </a:solidFill>
          <a:ln w="28575">
            <a:noFill/>
          </a:ln>
        </p:spPr>
        <p:txBody>
          <a:bodyPr wrap="square" lIns="108000" tIns="108000" rIns="108000" bIns="108000" rtlCol="0">
            <a:spAutoFit/>
          </a:bodyPr>
          <a:lstStyle/>
          <a:p>
            <a:pPr algn="ctr"/>
            <a:r>
              <a:rPr lang="en-GB" dirty="0"/>
              <a:t>Use column addition to solve this bar model.</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30948"/>
          <a:stretch/>
        </p:blipFill>
        <p:spPr>
          <a:xfrm>
            <a:off x="91612" y="2122415"/>
            <a:ext cx="2736143" cy="4735585"/>
          </a:xfrm>
          <a:prstGeom prst="rect">
            <a:avLst/>
          </a:prstGeom>
        </p:spPr>
      </p:pic>
      <p:graphicFrame>
        <p:nvGraphicFramePr>
          <p:cNvPr id="36" name="Table 35">
            <a:extLst>
              <a:ext uri="{FF2B5EF4-FFF2-40B4-BE49-F238E27FC236}">
                <a16:creationId xmlns:a16="http://schemas.microsoft.com/office/drawing/2014/main" id="{A77F4B39-0EB7-49F0-BF3F-4C1883F98DB6}"/>
              </a:ext>
            </a:extLst>
          </p:cNvPr>
          <p:cNvGraphicFramePr>
            <a:graphicFrameLocks noGrp="1"/>
          </p:cNvGraphicFramePr>
          <p:nvPr>
            <p:extLst>
              <p:ext uri="{D42A27DB-BD31-4B8C-83A1-F6EECF244321}">
                <p14:modId xmlns:p14="http://schemas.microsoft.com/office/powerpoint/2010/main" val="1530426242"/>
              </p:ext>
            </p:extLst>
          </p:nvPr>
        </p:nvGraphicFramePr>
        <p:xfrm>
          <a:off x="2981529" y="2483284"/>
          <a:ext cx="4989677" cy="1212068"/>
        </p:xfrm>
        <a:graphic>
          <a:graphicData uri="http://schemas.openxmlformats.org/drawingml/2006/table">
            <a:tbl>
              <a:tblPr firstRow="1" firstCol="1" bandRow="1">
                <a:tableStyleId>{5940675A-B579-460E-94D1-54222C63F5DA}</a:tableStyleId>
              </a:tblPr>
              <a:tblGrid>
                <a:gridCol w="4010414">
                  <a:extLst>
                    <a:ext uri="{9D8B030D-6E8A-4147-A177-3AD203B41FA5}">
                      <a16:colId xmlns:a16="http://schemas.microsoft.com/office/drawing/2014/main" val="1193211607"/>
                    </a:ext>
                  </a:extLst>
                </a:gridCol>
                <a:gridCol w="979263">
                  <a:extLst>
                    <a:ext uri="{9D8B030D-6E8A-4147-A177-3AD203B41FA5}">
                      <a16:colId xmlns:a16="http://schemas.microsoft.com/office/drawing/2014/main" val="462773474"/>
                    </a:ext>
                  </a:extLst>
                </a:gridCol>
              </a:tblGrid>
              <a:tr h="606034">
                <a:tc gridSpan="2">
                  <a:txBody>
                    <a:bodyPr/>
                    <a:lstStyle/>
                    <a:p>
                      <a:pPr algn="ctr">
                        <a:lnSpc>
                          <a:spcPct val="107000"/>
                        </a:lnSpc>
                        <a:spcAft>
                          <a:spcPts val="0"/>
                        </a:spcAft>
                      </a:pPr>
                      <a:endParaRPr lang="en-GB" sz="3600" dirty="0">
                        <a:solidFill>
                          <a:srgbClr val="00B050"/>
                        </a:solidFill>
                        <a:effectLst/>
                        <a:latin typeface="+mn-lt"/>
                        <a:ea typeface="Calibri" panose="020F0502020204030204" pitchFamily="34" charset="0"/>
                        <a:cs typeface="Times New Roman" panose="02020603050405020304" pitchFamily="18" charset="0"/>
                      </a:endParaRPr>
                    </a:p>
                  </a:txBody>
                  <a:tcPr marL="68580" marR="68580" marT="0" marB="0">
                    <a:lnL w="28575" cap="flat" cmpd="sng" algn="ctr">
                      <a:solidFill>
                        <a:srgbClr val="00A7E6"/>
                      </a:solidFill>
                      <a:prstDash val="solid"/>
                      <a:round/>
                      <a:headEnd type="none" w="med" len="med"/>
                      <a:tailEnd type="none" w="med" len="med"/>
                    </a:lnL>
                    <a:lnR w="28575" cap="flat" cmpd="sng" algn="ctr">
                      <a:solidFill>
                        <a:srgbClr val="00A7E6"/>
                      </a:solidFill>
                      <a:prstDash val="solid"/>
                      <a:round/>
                      <a:headEnd type="none" w="med" len="med"/>
                      <a:tailEnd type="none" w="med" len="med"/>
                    </a:lnR>
                    <a:lnT w="28575" cap="flat" cmpd="sng" algn="ctr">
                      <a:solidFill>
                        <a:srgbClr val="00A7E6"/>
                      </a:solidFill>
                      <a:prstDash val="solid"/>
                      <a:round/>
                      <a:headEnd type="none" w="med" len="med"/>
                      <a:tailEnd type="none" w="med" len="med"/>
                    </a:lnT>
                    <a:lnB w="28575" cap="flat" cmpd="sng" algn="ctr">
                      <a:solidFill>
                        <a:srgbClr val="00A7E6"/>
                      </a:solidFill>
                      <a:prstDash val="solid"/>
                      <a:round/>
                      <a:headEnd type="none" w="med" len="med"/>
                      <a:tailEnd type="none" w="med" len="med"/>
                    </a:lnB>
                    <a:solidFill>
                      <a:schemeClr val="bg2"/>
                    </a:solidFill>
                  </a:tcPr>
                </a:tc>
                <a:tc hMerge="1">
                  <a:txBody>
                    <a:bodyPr/>
                    <a:lstStyle/>
                    <a:p>
                      <a:endParaRPr lang="en-GB"/>
                    </a:p>
                  </a:txBody>
                  <a:tcPr/>
                </a:tc>
                <a:extLst>
                  <a:ext uri="{0D108BD9-81ED-4DB2-BD59-A6C34878D82A}">
                    <a16:rowId xmlns:a16="http://schemas.microsoft.com/office/drawing/2014/main" val="3942110519"/>
                  </a:ext>
                </a:extLst>
              </a:tr>
              <a:tr h="606034">
                <a:tc>
                  <a:txBody>
                    <a:bodyPr/>
                    <a:lstStyle/>
                    <a:p>
                      <a:pPr algn="ctr">
                        <a:lnSpc>
                          <a:spcPct val="107000"/>
                        </a:lnSpc>
                        <a:spcAft>
                          <a:spcPts val="0"/>
                        </a:spcAft>
                      </a:pPr>
                      <a:r>
                        <a:rPr lang="en-GB" sz="3600" dirty="0">
                          <a:effectLst/>
                          <a:latin typeface="+mn-lt"/>
                          <a:ea typeface="Calibri" panose="020F0502020204030204" pitchFamily="34" charset="0"/>
                          <a:cs typeface="Times New Roman" panose="02020603050405020304" pitchFamily="18" charset="0"/>
                        </a:rPr>
                        <a:t>927</a:t>
                      </a:r>
                    </a:p>
                  </a:txBody>
                  <a:tcPr marL="68580" marR="68580" marT="0" marB="0" anchor="ctr">
                    <a:lnL w="28575" cap="flat" cmpd="sng" algn="ctr">
                      <a:solidFill>
                        <a:srgbClr val="00A7E6"/>
                      </a:solidFill>
                      <a:prstDash val="solid"/>
                      <a:round/>
                      <a:headEnd type="none" w="med" len="med"/>
                      <a:tailEnd type="none" w="med" len="med"/>
                    </a:lnL>
                    <a:lnR w="28575" cap="flat" cmpd="sng" algn="ctr">
                      <a:solidFill>
                        <a:srgbClr val="00A7E6"/>
                      </a:solidFill>
                      <a:prstDash val="solid"/>
                      <a:round/>
                      <a:headEnd type="none" w="med" len="med"/>
                      <a:tailEnd type="none" w="med" len="med"/>
                    </a:lnR>
                    <a:lnT w="28575" cap="flat" cmpd="sng" algn="ctr">
                      <a:solidFill>
                        <a:srgbClr val="00A7E6"/>
                      </a:solidFill>
                      <a:prstDash val="solid"/>
                      <a:round/>
                      <a:headEnd type="none" w="med" len="med"/>
                      <a:tailEnd type="none" w="med" len="med"/>
                    </a:lnT>
                    <a:lnB w="28575" cap="flat" cmpd="sng" algn="ctr">
                      <a:solidFill>
                        <a:srgbClr val="00A7E6"/>
                      </a:solidFill>
                      <a:prstDash val="solid"/>
                      <a:round/>
                      <a:headEnd type="none" w="med" len="med"/>
                      <a:tailEnd type="none" w="med" len="med"/>
                    </a:lnB>
                    <a:solidFill>
                      <a:schemeClr val="bg2"/>
                    </a:solidFill>
                  </a:tcPr>
                </a:tc>
                <a:tc>
                  <a:txBody>
                    <a:bodyPr/>
                    <a:lstStyle/>
                    <a:p>
                      <a:pPr algn="ctr">
                        <a:lnSpc>
                          <a:spcPct val="107000"/>
                        </a:lnSpc>
                        <a:spcAft>
                          <a:spcPts val="0"/>
                        </a:spcAft>
                      </a:pPr>
                      <a:r>
                        <a:rPr lang="en-GB" sz="3600" dirty="0">
                          <a:effectLst/>
                          <a:latin typeface="+mn-lt"/>
                          <a:ea typeface="Calibri" panose="020F0502020204030204" pitchFamily="34" charset="0"/>
                          <a:cs typeface="Times New Roman" panose="02020603050405020304" pitchFamily="18" charset="0"/>
                        </a:rPr>
                        <a:t>41</a:t>
                      </a:r>
                    </a:p>
                  </a:txBody>
                  <a:tcPr marL="68580" marR="68580" marT="0" marB="0" anchor="ctr">
                    <a:lnL w="28575" cap="flat" cmpd="sng" algn="ctr">
                      <a:solidFill>
                        <a:srgbClr val="00A7E6"/>
                      </a:solidFill>
                      <a:prstDash val="solid"/>
                      <a:round/>
                      <a:headEnd type="none" w="med" len="med"/>
                      <a:tailEnd type="none" w="med" len="med"/>
                    </a:lnL>
                    <a:lnR w="28575" cap="flat" cmpd="sng" algn="ctr">
                      <a:solidFill>
                        <a:srgbClr val="00A7E6"/>
                      </a:solidFill>
                      <a:prstDash val="solid"/>
                      <a:round/>
                      <a:headEnd type="none" w="med" len="med"/>
                      <a:tailEnd type="none" w="med" len="med"/>
                    </a:lnR>
                    <a:lnT w="28575" cap="flat" cmpd="sng" algn="ctr">
                      <a:solidFill>
                        <a:srgbClr val="00A7E6"/>
                      </a:solidFill>
                      <a:prstDash val="solid"/>
                      <a:round/>
                      <a:headEnd type="none" w="med" len="med"/>
                      <a:tailEnd type="none" w="med" len="med"/>
                    </a:lnT>
                    <a:lnB w="28575" cap="flat" cmpd="sng" algn="ctr">
                      <a:solidFill>
                        <a:srgbClr val="00A7E6"/>
                      </a:solidFill>
                      <a:prstDash val="solid"/>
                      <a:round/>
                      <a:headEnd type="none" w="med" len="med"/>
                      <a:tailEnd type="none" w="med" len="med"/>
                    </a:lnB>
                    <a:solidFill>
                      <a:schemeClr val="bg2"/>
                    </a:solidFill>
                  </a:tcPr>
                </a:tc>
                <a:extLst>
                  <a:ext uri="{0D108BD9-81ED-4DB2-BD59-A6C34878D82A}">
                    <a16:rowId xmlns:a16="http://schemas.microsoft.com/office/drawing/2014/main" val="3696993915"/>
                  </a:ext>
                </a:extLst>
              </a:tr>
            </a:tbl>
          </a:graphicData>
        </a:graphic>
      </p:graphicFrame>
      <p:sp>
        <p:nvSpPr>
          <p:cNvPr id="6" name="Rectangle 5"/>
          <p:cNvSpPr/>
          <p:nvPr/>
        </p:nvSpPr>
        <p:spPr>
          <a:xfrm>
            <a:off x="4967509" y="2466341"/>
            <a:ext cx="886781" cy="658835"/>
          </a:xfrm>
          <a:prstGeom prst="rect">
            <a:avLst/>
          </a:prstGeom>
        </p:spPr>
        <p:txBody>
          <a:bodyPr wrap="none">
            <a:spAutoFit/>
          </a:bodyPr>
          <a:lstStyle/>
          <a:p>
            <a:pPr algn="ctr">
              <a:lnSpc>
                <a:spcPct val="107000"/>
              </a:lnSpc>
              <a:spcAft>
                <a:spcPts val="0"/>
              </a:spcAft>
            </a:pPr>
            <a:r>
              <a:rPr lang="en-GB" sz="3600" b="1" dirty="0">
                <a:solidFill>
                  <a:srgbClr val="87BD31"/>
                </a:solidFill>
                <a:latin typeface="Calibri" panose="020F0502020204030204" pitchFamily="34" charset="0"/>
                <a:ea typeface="Calibri" panose="020F0502020204030204" pitchFamily="34" charset="0"/>
                <a:cs typeface="Times New Roman" panose="02020603050405020304" pitchFamily="18" charset="0"/>
              </a:rPr>
              <a:t>968</a:t>
            </a:r>
          </a:p>
        </p:txBody>
      </p:sp>
    </p:spTree>
    <p:extLst>
      <p:ext uri="{BB962C8B-B14F-4D97-AF65-F5344CB8AC3E}">
        <p14:creationId xmlns:p14="http://schemas.microsoft.com/office/powerpoint/2010/main" val="911734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92439" y="647984"/>
            <a:ext cx="655912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and Subtract 2-Digit and 3-Digit Numbers – Not Crossing 100</a:t>
            </a:r>
          </a:p>
        </p:txBody>
      </p:sp>
      <p:cxnSp>
        <p:nvCxnSpPr>
          <p:cNvPr id="11" name="Straight Connector 10"/>
          <p:cNvCxnSpPr/>
          <p:nvPr/>
        </p:nvCxnSpPr>
        <p:spPr>
          <a:xfrm>
            <a:off x="68389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06352"/>
            <a:ext cx="7632700" cy="772107"/>
          </a:xfrm>
          <a:prstGeom prst="rect">
            <a:avLst/>
          </a:prstGeom>
          <a:solidFill>
            <a:srgbClr val="FFE963"/>
          </a:solidFill>
          <a:ln w="28575">
            <a:noFill/>
          </a:ln>
        </p:spPr>
        <p:txBody>
          <a:bodyPr wrap="square" lIns="108000" tIns="108000" rIns="108000" bIns="108000" rtlCol="0">
            <a:spAutoFit/>
          </a:bodyPr>
          <a:lstStyle/>
          <a:p>
            <a:pPr algn="ctr"/>
            <a:r>
              <a:rPr lang="en-GB" dirty="0"/>
              <a:t>Maisie has been using base ten to calculate the answer to this number sentence. Check her work and spot the mistake she has made.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222" y="2558642"/>
            <a:ext cx="2682522" cy="4299358"/>
          </a:xfrm>
          <a:prstGeom prst="rect">
            <a:avLst/>
          </a:prstGeom>
        </p:spPr>
      </p:pic>
      <p:sp>
        <p:nvSpPr>
          <p:cNvPr id="3" name="Rectangle 2"/>
          <p:cNvSpPr/>
          <p:nvPr/>
        </p:nvSpPr>
        <p:spPr>
          <a:xfrm>
            <a:off x="2908744" y="2290194"/>
            <a:ext cx="5329245" cy="3626462"/>
          </a:xfrm>
          <a:prstGeom prst="rect">
            <a:avLst/>
          </a:prstGeom>
          <a:solidFill>
            <a:srgbClr val="FFF9D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4664570" y="2473580"/>
            <a:ext cx="1853392" cy="369332"/>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335 + 52 = 855</a:t>
            </a:r>
          </a:p>
        </p:txBody>
      </p:sp>
      <p:graphicFrame>
        <p:nvGraphicFramePr>
          <p:cNvPr id="5" name="Table 4"/>
          <p:cNvGraphicFramePr>
            <a:graphicFrameLocks noGrp="1"/>
          </p:cNvGraphicFramePr>
          <p:nvPr>
            <p:extLst>
              <p:ext uri="{D42A27DB-BD31-4B8C-83A1-F6EECF244321}">
                <p14:modId xmlns:p14="http://schemas.microsoft.com/office/powerpoint/2010/main" val="944751789"/>
              </p:ext>
            </p:extLst>
          </p:nvPr>
        </p:nvGraphicFramePr>
        <p:xfrm>
          <a:off x="3077365" y="3026297"/>
          <a:ext cx="5027802" cy="2661440"/>
        </p:xfrm>
        <a:graphic>
          <a:graphicData uri="http://schemas.openxmlformats.org/drawingml/2006/table">
            <a:tbl>
              <a:tblPr firstRow="1" bandRow="1">
                <a:tableStyleId>{5C22544A-7EE6-4342-B048-85BDC9FD1C3A}</a:tableStyleId>
              </a:tblPr>
              <a:tblGrid>
                <a:gridCol w="1888918">
                  <a:extLst>
                    <a:ext uri="{9D8B030D-6E8A-4147-A177-3AD203B41FA5}">
                      <a16:colId xmlns:a16="http://schemas.microsoft.com/office/drawing/2014/main" val="1597376428"/>
                    </a:ext>
                  </a:extLst>
                </a:gridCol>
                <a:gridCol w="1593908">
                  <a:extLst>
                    <a:ext uri="{9D8B030D-6E8A-4147-A177-3AD203B41FA5}">
                      <a16:colId xmlns:a16="http://schemas.microsoft.com/office/drawing/2014/main" val="3157706464"/>
                    </a:ext>
                  </a:extLst>
                </a:gridCol>
                <a:gridCol w="1544976">
                  <a:extLst>
                    <a:ext uri="{9D8B030D-6E8A-4147-A177-3AD203B41FA5}">
                      <a16:colId xmlns:a16="http://schemas.microsoft.com/office/drawing/2014/main" val="3484706901"/>
                    </a:ext>
                  </a:extLst>
                </a:gridCol>
              </a:tblGrid>
              <a:tr h="359331">
                <a:tc>
                  <a:txBody>
                    <a:bodyPr/>
                    <a:lstStyle/>
                    <a:p>
                      <a:pPr algn="ctr"/>
                      <a:r>
                        <a:rPr lang="en-GB" sz="1600" dirty="0">
                          <a:solidFill>
                            <a:schemeClr val="tx1"/>
                          </a:solidFill>
                          <a:latin typeface="Kalam" panose="02000000000000000000" pitchFamily="2" charset="0"/>
                          <a:cs typeface="Kalam" panose="02000000000000000000" pitchFamily="2"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tc>
                  <a:txBody>
                    <a:bodyPr/>
                    <a:lstStyle/>
                    <a:p>
                      <a:pPr algn="ctr"/>
                      <a:r>
                        <a:rPr lang="en-GB" sz="1600" dirty="0">
                          <a:solidFill>
                            <a:schemeClr val="tx1"/>
                          </a:solidFill>
                          <a:latin typeface="Kalam" panose="02000000000000000000" pitchFamily="2" charset="0"/>
                          <a:cs typeface="Kalam" panose="02000000000000000000" pitchFamily="2"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tc>
                  <a:txBody>
                    <a:bodyPr/>
                    <a:lstStyle/>
                    <a:p>
                      <a:pPr algn="ctr"/>
                      <a:r>
                        <a:rPr lang="en-GB" sz="1600" dirty="0">
                          <a:solidFill>
                            <a:schemeClr val="tx1"/>
                          </a:solidFill>
                          <a:latin typeface="Kalam" panose="02000000000000000000" pitchFamily="2" charset="0"/>
                          <a:cs typeface="Kalam" panose="02000000000000000000" pitchFamily="2"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extLst>
                  <a:ext uri="{0D108BD9-81ED-4DB2-BD59-A6C34878D82A}">
                    <a16:rowId xmlns:a16="http://schemas.microsoft.com/office/drawing/2014/main" val="1824017265"/>
                  </a:ext>
                </a:extLst>
              </a:tr>
              <a:tr h="1026017">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extLst>
                  <a:ext uri="{0D108BD9-81ED-4DB2-BD59-A6C34878D82A}">
                    <a16:rowId xmlns:a16="http://schemas.microsoft.com/office/drawing/2014/main" val="3358518557"/>
                  </a:ext>
                </a:extLst>
              </a:tr>
              <a:tr h="1276092">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9D5"/>
                    </a:solidFill>
                  </a:tcPr>
                </a:tc>
                <a:extLst>
                  <a:ext uri="{0D108BD9-81ED-4DB2-BD59-A6C34878D82A}">
                    <a16:rowId xmlns:a16="http://schemas.microsoft.com/office/drawing/2014/main" val="3728193332"/>
                  </a:ext>
                </a:extLst>
              </a:tr>
            </a:tbl>
          </a:graphicData>
        </a:graphic>
      </p:graphicFrame>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8310" y="3459537"/>
            <a:ext cx="567305" cy="567179"/>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8011" y="3443629"/>
            <a:ext cx="86217" cy="632955"/>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6653" y="3443629"/>
            <a:ext cx="86217" cy="632955"/>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96" y="3443629"/>
            <a:ext cx="86217" cy="632955"/>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68229" y="3919785"/>
            <a:ext cx="159240" cy="158724"/>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68228" y="3711422"/>
            <a:ext cx="159240" cy="158724"/>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68227" y="3503058"/>
            <a:ext cx="159240" cy="158724"/>
          </a:xfrm>
          <a:prstGeom prst="rect">
            <a:avLst/>
          </a:prstGeom>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97123" y="3909841"/>
            <a:ext cx="159240" cy="158724"/>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97122" y="3701477"/>
            <a:ext cx="159240" cy="158724"/>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7295" y="3459537"/>
            <a:ext cx="567305" cy="567179"/>
          </a:xfrm>
          <a:prstGeom prst="rect">
            <a:avLst/>
          </a:prstGeom>
        </p:spPr>
      </p:pic>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6280" y="3459537"/>
            <a:ext cx="567305" cy="567179"/>
          </a:xfrm>
          <a:prstGeom prst="rect">
            <a:avLst/>
          </a:prstGeom>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6630" y="4459956"/>
            <a:ext cx="567305" cy="567179"/>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5615" y="4459956"/>
            <a:ext cx="567305" cy="567179"/>
          </a:xfrm>
          <a:prstGeom prst="rect">
            <a:avLst/>
          </a:prstGeom>
        </p:spPr>
      </p:pic>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14600" y="4459956"/>
            <a:ext cx="567305" cy="567179"/>
          </a:xfrm>
          <a:prstGeom prst="rect">
            <a:avLst/>
          </a:prstGeom>
        </p:spPr>
      </p:pic>
      <p:pic>
        <p:nvPicPr>
          <p:cNvPr id="33" name="Pictur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4228" y="5089129"/>
            <a:ext cx="567305" cy="567179"/>
          </a:xfrm>
          <a:prstGeom prst="rect">
            <a:avLst/>
          </a:prstGeom>
        </p:spPr>
      </p:pic>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3213" y="5089129"/>
            <a:ext cx="567305" cy="567179"/>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8011" y="4493916"/>
            <a:ext cx="86217" cy="632955"/>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6653" y="4493916"/>
            <a:ext cx="86217" cy="632955"/>
          </a:xfrm>
          <a:prstGeom prst="rect">
            <a:avLst/>
          </a:prstGeom>
        </p:spPr>
      </p:pic>
      <p:sp>
        <p:nvSpPr>
          <p:cNvPr id="37" name="TextBox 36"/>
          <p:cNvSpPr txBox="1"/>
          <p:nvPr/>
        </p:nvSpPr>
        <p:spPr>
          <a:xfrm>
            <a:off x="529930" y="4502737"/>
            <a:ext cx="7858420" cy="1603104"/>
          </a:xfrm>
          <a:prstGeom prst="rect">
            <a:avLst/>
          </a:prstGeom>
          <a:solidFill>
            <a:schemeClr val="bg1"/>
          </a:solidFill>
          <a:ln w="28575">
            <a:solidFill>
              <a:srgbClr val="B9D26D"/>
            </a:solidFill>
          </a:ln>
        </p:spPr>
        <p:txBody>
          <a:bodyPr wrap="square" lIns="108000" tIns="108000" rIns="108000" bIns="108000" rtlCol="0">
            <a:spAutoFit/>
          </a:bodyPr>
          <a:lstStyle/>
          <a:p>
            <a:pPr algn="ctr"/>
            <a:r>
              <a:rPr lang="en-GB" dirty="0"/>
              <a:t>Maisie has not lined the digits up correctly in the calculation. She has placed the 5 tens for the number 52 into the hundreds column and the two ones into the tens column. This has resulted in Maisie calculating the wrong answer. Next time, she must remember to line the digits up in the correct column. The answer to the calculation should be 387.</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5174" y="763313"/>
            <a:ext cx="5773651" cy="306323"/>
          </a:xfrm>
          <a:prstGeom prst="rect">
            <a:avLst/>
          </a:prstGeom>
          <a:solidFill>
            <a:srgbClr val="072F54"/>
          </a:solidFill>
        </p:spPr>
        <p:txBody>
          <a:bodyPr wrap="none" lIns="180000" tIns="36000" rIns="180000" bIns="54000" anchor="ctr">
            <a:spAutoFit/>
          </a:bodyPr>
          <a:lstStyle/>
          <a:p>
            <a:r>
              <a:rPr lang="en-GB" sz="1400" b="1" dirty="0">
                <a:solidFill>
                  <a:schemeClr val="bg1"/>
                </a:solidFill>
              </a:rPr>
              <a:t>Add and Subtract 2-Digit and 3-Digit Numbers – Not Crossing 100</a:t>
            </a:r>
          </a:p>
        </p:txBody>
      </p:sp>
      <p:cxnSp>
        <p:nvCxnSpPr>
          <p:cNvPr id="8" name="Straight Connector 7"/>
          <p:cNvCxnSpPr/>
          <p:nvPr/>
        </p:nvCxnSpPr>
        <p:spPr>
          <a:xfrm>
            <a:off x="6153850"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65075"/>
            <a:ext cx="7632700" cy="495108"/>
          </a:xfrm>
          <a:prstGeom prst="rect">
            <a:avLst/>
          </a:prstGeom>
          <a:solidFill>
            <a:srgbClr val="FFE963"/>
          </a:solidFill>
          <a:ln w="28575">
            <a:noFill/>
          </a:ln>
        </p:spPr>
        <p:txBody>
          <a:bodyPr wrap="square" lIns="108000" tIns="108000" rIns="108000" bIns="108000" rtlCol="0">
            <a:spAutoFit/>
          </a:bodyPr>
          <a:lstStyle/>
          <a:p>
            <a:pPr algn="ctr"/>
            <a:r>
              <a:rPr lang="en-GB" dirty="0"/>
              <a:t>Find the missing digits from these number sentences. </a:t>
            </a:r>
          </a:p>
        </p:txBody>
      </p:sp>
      <p:sp>
        <p:nvSpPr>
          <p:cNvPr id="2" name="Rectangle 1"/>
          <p:cNvSpPr/>
          <p:nvPr/>
        </p:nvSpPr>
        <p:spPr>
          <a:xfrm>
            <a:off x="1469633" y="2095043"/>
            <a:ext cx="5825634" cy="830997"/>
          </a:xfrm>
          <a:prstGeom prst="rect">
            <a:avLst/>
          </a:prstGeom>
        </p:spPr>
        <p:txBody>
          <a:bodyPr wrap="none">
            <a:spAutoFit/>
          </a:bodyPr>
          <a:lstStyle/>
          <a:p>
            <a:r>
              <a:rPr lang="en-GB" sz="4800" dirty="0"/>
              <a:t>497 - 63 = 4      + 33</a:t>
            </a:r>
          </a:p>
        </p:txBody>
      </p:sp>
      <p:sp>
        <p:nvSpPr>
          <p:cNvPr id="3" name="Rectangle 2"/>
          <p:cNvSpPr/>
          <p:nvPr/>
        </p:nvSpPr>
        <p:spPr>
          <a:xfrm>
            <a:off x="4949505" y="2178933"/>
            <a:ext cx="453005" cy="664935"/>
          </a:xfrm>
          <a:prstGeom prst="rect">
            <a:avLst/>
          </a:prstGeom>
          <a:solidFill>
            <a:schemeClr val="bg1"/>
          </a:solidFill>
          <a:ln>
            <a:solidFill>
              <a:srgbClr val="B9D2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5452844" y="2178933"/>
            <a:ext cx="453005" cy="664935"/>
          </a:xfrm>
          <a:prstGeom prst="rect">
            <a:avLst/>
          </a:prstGeom>
          <a:solidFill>
            <a:schemeClr val="bg1"/>
          </a:solidFill>
          <a:ln>
            <a:solidFill>
              <a:srgbClr val="B9D2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4915624" y="2156598"/>
            <a:ext cx="503664" cy="707886"/>
          </a:xfrm>
          <a:prstGeom prst="rect">
            <a:avLst/>
          </a:prstGeom>
        </p:spPr>
        <p:txBody>
          <a:bodyPr wrap="none">
            <a:spAutoFit/>
          </a:bodyPr>
          <a:lstStyle/>
          <a:p>
            <a:r>
              <a:rPr lang="en-GB" sz="4000" dirty="0"/>
              <a:t>0</a:t>
            </a:r>
          </a:p>
        </p:txBody>
      </p:sp>
      <p:sp>
        <p:nvSpPr>
          <p:cNvPr id="12" name="Rectangle 11"/>
          <p:cNvSpPr/>
          <p:nvPr/>
        </p:nvSpPr>
        <p:spPr>
          <a:xfrm>
            <a:off x="5489230" y="2173514"/>
            <a:ext cx="380232" cy="707886"/>
          </a:xfrm>
          <a:prstGeom prst="rect">
            <a:avLst/>
          </a:prstGeom>
        </p:spPr>
        <p:txBody>
          <a:bodyPr wrap="none">
            <a:spAutoFit/>
          </a:bodyPr>
          <a:lstStyle/>
          <a:p>
            <a:r>
              <a:rPr lang="en-GB" sz="4000" dirty="0"/>
              <a:t>1</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02304" y="3489820"/>
            <a:ext cx="3251546" cy="3368180"/>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066323" y="806387"/>
            <a:ext cx="5773651" cy="306323"/>
          </a:xfrm>
          <a:prstGeom prst="rect">
            <a:avLst/>
          </a:prstGeom>
          <a:solidFill>
            <a:srgbClr val="072F54"/>
          </a:solidFill>
        </p:spPr>
        <p:txBody>
          <a:bodyPr wrap="none" lIns="180000" tIns="36000" rIns="180000" bIns="54000" anchor="ctr">
            <a:spAutoFit/>
          </a:bodyPr>
          <a:lstStyle/>
          <a:p>
            <a:r>
              <a:rPr lang="en-GB" sz="1400" b="1" dirty="0">
                <a:solidFill>
                  <a:schemeClr val="bg1"/>
                </a:solidFill>
              </a:rPr>
              <a:t>Add and Subtract 2-Digit and 3-Digit Numbers – Not Crossing 100</a:t>
            </a:r>
          </a:p>
        </p:txBody>
      </p:sp>
      <p:cxnSp>
        <p:nvCxnSpPr>
          <p:cNvPr id="8" name="Straight Connector 7"/>
          <p:cNvCxnSpPr/>
          <p:nvPr/>
        </p:nvCxnSpPr>
        <p:spPr>
          <a:xfrm>
            <a:off x="6153850"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65075"/>
            <a:ext cx="7632700" cy="1049106"/>
          </a:xfrm>
          <a:prstGeom prst="rect">
            <a:avLst/>
          </a:prstGeom>
          <a:solidFill>
            <a:srgbClr val="FFE963"/>
          </a:solidFill>
          <a:ln w="28575">
            <a:noFill/>
          </a:ln>
        </p:spPr>
        <p:txBody>
          <a:bodyPr wrap="square" lIns="108000" tIns="108000" rIns="108000" bIns="108000" rtlCol="0">
            <a:spAutoFit/>
          </a:bodyPr>
          <a:lstStyle/>
          <a:p>
            <a:pPr algn="ctr"/>
            <a:r>
              <a:rPr lang="en-GB" dirty="0"/>
              <a:t>Arrange 7 counters onto the place value grid to make a 3-digit number and a 2-digit number that add together to make 223.</a:t>
            </a:r>
          </a:p>
          <a:p>
            <a:pPr algn="ctr"/>
            <a:r>
              <a:rPr lang="en-GB" dirty="0"/>
              <a:t>Can you find all eight possible solutions?</a:t>
            </a:r>
          </a:p>
        </p:txBody>
      </p:sp>
      <p:graphicFrame>
        <p:nvGraphicFramePr>
          <p:cNvPr id="13" name="Table 12">
            <a:extLst>
              <a:ext uri="{FF2B5EF4-FFF2-40B4-BE49-F238E27FC236}">
                <a16:creationId xmlns:a16="http://schemas.microsoft.com/office/drawing/2014/main" id="{C26F4549-57E8-4CC0-AEAD-C2899F08E9CE}"/>
              </a:ext>
            </a:extLst>
          </p:cNvPr>
          <p:cNvGraphicFramePr>
            <a:graphicFrameLocks noGrp="1"/>
          </p:cNvGraphicFramePr>
          <p:nvPr>
            <p:extLst>
              <p:ext uri="{D42A27DB-BD31-4B8C-83A1-F6EECF244321}">
                <p14:modId xmlns:p14="http://schemas.microsoft.com/office/powerpoint/2010/main" val="3377831502"/>
              </p:ext>
            </p:extLst>
          </p:nvPr>
        </p:nvGraphicFramePr>
        <p:xfrm>
          <a:off x="1304025" y="2544457"/>
          <a:ext cx="6535949" cy="2324852"/>
        </p:xfrm>
        <a:graphic>
          <a:graphicData uri="http://schemas.openxmlformats.org/drawingml/2006/table">
            <a:tbl>
              <a:tblPr firstRow="1" firstCol="1" bandRow="1">
                <a:tableStyleId>{5940675A-B579-460E-94D1-54222C63F5DA}</a:tableStyleId>
              </a:tblPr>
              <a:tblGrid>
                <a:gridCol w="2177929">
                  <a:extLst>
                    <a:ext uri="{9D8B030D-6E8A-4147-A177-3AD203B41FA5}">
                      <a16:colId xmlns:a16="http://schemas.microsoft.com/office/drawing/2014/main" val="3829007807"/>
                    </a:ext>
                  </a:extLst>
                </a:gridCol>
                <a:gridCol w="2179010">
                  <a:extLst>
                    <a:ext uri="{9D8B030D-6E8A-4147-A177-3AD203B41FA5}">
                      <a16:colId xmlns:a16="http://schemas.microsoft.com/office/drawing/2014/main" val="356623678"/>
                    </a:ext>
                  </a:extLst>
                </a:gridCol>
                <a:gridCol w="2179010">
                  <a:extLst>
                    <a:ext uri="{9D8B030D-6E8A-4147-A177-3AD203B41FA5}">
                      <a16:colId xmlns:a16="http://schemas.microsoft.com/office/drawing/2014/main" val="2690730358"/>
                    </a:ext>
                  </a:extLst>
                </a:gridCol>
              </a:tblGrid>
              <a:tr h="425736">
                <a:tc>
                  <a:txBody>
                    <a:bodyPr/>
                    <a:lstStyle/>
                    <a:p>
                      <a:pPr algn="ctr">
                        <a:lnSpc>
                          <a:spcPct val="107000"/>
                        </a:lnSpc>
                        <a:spcAft>
                          <a:spcPts val="0"/>
                        </a:spcAft>
                        <a:tabLst>
                          <a:tab pos="5263515" algn="l"/>
                        </a:tabLst>
                      </a:pPr>
                      <a:r>
                        <a:rPr lang="en-GB" sz="1800" b="1" dirty="0">
                          <a:effectLst/>
                        </a:rPr>
                        <a:t>Hundreds</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0"/>
                        </a:spcAft>
                        <a:tabLst>
                          <a:tab pos="5263515" algn="l"/>
                        </a:tabLst>
                      </a:pPr>
                      <a:r>
                        <a:rPr lang="en-GB" sz="1800" b="1" dirty="0">
                          <a:effectLst/>
                        </a:rPr>
                        <a:t>Tens</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tc>
                  <a:txBody>
                    <a:bodyPr/>
                    <a:lstStyle/>
                    <a:p>
                      <a:pPr algn="ctr">
                        <a:lnSpc>
                          <a:spcPct val="107000"/>
                        </a:lnSpc>
                        <a:spcAft>
                          <a:spcPts val="0"/>
                        </a:spcAft>
                        <a:tabLst>
                          <a:tab pos="5263515" algn="l"/>
                        </a:tabLst>
                      </a:pPr>
                      <a:r>
                        <a:rPr lang="en-GB" sz="1800" b="1" dirty="0">
                          <a:effectLst/>
                        </a:rPr>
                        <a:t>Ones</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1"/>
                    </a:solidFill>
                  </a:tcPr>
                </a:tc>
                <a:extLst>
                  <a:ext uri="{0D108BD9-81ED-4DB2-BD59-A6C34878D82A}">
                    <a16:rowId xmlns:a16="http://schemas.microsoft.com/office/drawing/2014/main" val="2153071625"/>
                  </a:ext>
                </a:extLst>
              </a:tr>
              <a:tr h="962497">
                <a:tc>
                  <a:txBody>
                    <a:bodyPr/>
                    <a:lstStyle/>
                    <a:p>
                      <a:pPr>
                        <a:lnSpc>
                          <a:spcPct val="107000"/>
                        </a:lnSpc>
                        <a:spcAft>
                          <a:spcPts val="0"/>
                        </a:spcAft>
                        <a:tabLst>
                          <a:tab pos="5263515" algn="l"/>
                        </a:tabLs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tabLst>
                          <a:tab pos="5263515" algn="l"/>
                        </a:tabLs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tabLst>
                          <a:tab pos="5263515" algn="l"/>
                        </a:tabLs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555830574"/>
                  </a:ext>
                </a:extLst>
              </a:tr>
              <a:tr h="936619">
                <a:tc>
                  <a:txBody>
                    <a:bodyPr/>
                    <a:lstStyle/>
                    <a:p>
                      <a:pPr>
                        <a:lnSpc>
                          <a:spcPct val="107000"/>
                        </a:lnSpc>
                        <a:spcAft>
                          <a:spcPts val="0"/>
                        </a:spcAft>
                        <a:tabLst>
                          <a:tab pos="5263515" algn="l"/>
                        </a:tabLst>
                      </a:pPr>
                      <a:r>
                        <a:rPr lang="en-GB" sz="18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tabLst>
                          <a:tab pos="5263515" algn="l"/>
                        </a:tabLs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tabLst>
                          <a:tab pos="5263515" algn="l"/>
                        </a:tabLst>
                      </a:pPr>
                      <a:r>
                        <a:rPr lang="en-GB" sz="1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251137098"/>
                  </a:ext>
                </a:extLst>
              </a:tr>
            </a:tbl>
          </a:graphicData>
        </a:graphic>
      </p:graphicFrame>
      <p:sp>
        <p:nvSpPr>
          <p:cNvPr id="19" name="TextBox 18"/>
          <p:cNvSpPr txBox="1"/>
          <p:nvPr/>
        </p:nvSpPr>
        <p:spPr>
          <a:xfrm>
            <a:off x="755648" y="5628494"/>
            <a:ext cx="7632700" cy="464331"/>
          </a:xfrm>
          <a:prstGeom prst="rect">
            <a:avLst/>
          </a:prstGeom>
          <a:solidFill>
            <a:schemeClr val="bg1"/>
          </a:solidFill>
          <a:ln w="28575">
            <a:solidFill>
              <a:srgbClr val="B9D26D"/>
            </a:solidFill>
          </a:ln>
        </p:spPr>
        <p:txBody>
          <a:bodyPr wrap="square" lIns="108000" tIns="108000" rIns="108000" bIns="108000" rtlCol="0">
            <a:spAutoFit/>
          </a:bodyPr>
          <a:lstStyle/>
          <a:p>
            <a:pPr algn="ctr"/>
            <a:r>
              <a:rPr lang="en-GB" sz="1600" dirty="0"/>
              <a:t>200 + 23, 201 + 22, 202 + 21, 203 + 20, 210 + 13, 211 + 12, 212 + 11, 213 + 10 </a:t>
            </a:r>
          </a:p>
        </p:txBody>
      </p:sp>
      <p:sp>
        <p:nvSpPr>
          <p:cNvPr id="2" name="Rectangle 1"/>
          <p:cNvSpPr/>
          <p:nvPr/>
        </p:nvSpPr>
        <p:spPr>
          <a:xfrm>
            <a:off x="2237027" y="4879569"/>
            <a:ext cx="348172" cy="461665"/>
          </a:xfrm>
          <a:prstGeom prst="rect">
            <a:avLst/>
          </a:prstGeom>
        </p:spPr>
        <p:txBody>
          <a:bodyPr wrap="none">
            <a:spAutoFit/>
          </a:bodyPr>
          <a:lstStyle/>
          <a:p>
            <a:r>
              <a:rPr lang="en-GB" sz="2400" b="1" dirty="0"/>
              <a:t>2</a:t>
            </a:r>
            <a:endParaRPr lang="en-GB" sz="2400" dirty="0"/>
          </a:p>
        </p:txBody>
      </p:sp>
      <p:sp>
        <p:nvSpPr>
          <p:cNvPr id="14" name="Rectangle 13"/>
          <p:cNvSpPr/>
          <p:nvPr/>
        </p:nvSpPr>
        <p:spPr>
          <a:xfrm>
            <a:off x="4397912" y="4879569"/>
            <a:ext cx="348172" cy="461665"/>
          </a:xfrm>
          <a:prstGeom prst="rect">
            <a:avLst/>
          </a:prstGeom>
        </p:spPr>
        <p:txBody>
          <a:bodyPr wrap="none">
            <a:spAutoFit/>
          </a:bodyPr>
          <a:lstStyle/>
          <a:p>
            <a:r>
              <a:rPr lang="en-GB" sz="2400" b="1" dirty="0"/>
              <a:t>2</a:t>
            </a:r>
            <a:endParaRPr lang="en-GB" sz="2400" dirty="0"/>
          </a:p>
        </p:txBody>
      </p:sp>
      <p:sp>
        <p:nvSpPr>
          <p:cNvPr id="15" name="Rectangle 14"/>
          <p:cNvSpPr/>
          <p:nvPr/>
        </p:nvSpPr>
        <p:spPr>
          <a:xfrm>
            <a:off x="6558797" y="4879569"/>
            <a:ext cx="348172" cy="461665"/>
          </a:xfrm>
          <a:prstGeom prst="rect">
            <a:avLst/>
          </a:prstGeom>
        </p:spPr>
        <p:txBody>
          <a:bodyPr wrap="none">
            <a:spAutoFit/>
          </a:bodyPr>
          <a:lstStyle/>
          <a:p>
            <a:r>
              <a:rPr lang="en-GB" sz="2400" b="1" dirty="0"/>
              <a:t>3</a:t>
            </a:r>
            <a:endParaRPr lang="en-GB" sz="2400" dirty="0"/>
          </a:p>
        </p:txBody>
      </p:sp>
    </p:spTree>
    <p:extLst>
      <p:ext uri="{BB962C8B-B14F-4D97-AF65-F5344CB8AC3E}">
        <p14:creationId xmlns:p14="http://schemas.microsoft.com/office/powerpoint/2010/main" val="1862196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7" name="Rectangle 16"/>
          <p:cNvSpPr/>
          <p:nvPr/>
        </p:nvSpPr>
        <p:spPr>
          <a:xfrm>
            <a:off x="1045740" y="705552"/>
            <a:ext cx="655912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Add and Subtract 2-Digit and 3-Digit Numbers – Not Crossing 100</a:t>
            </a:r>
          </a:p>
        </p:txBody>
      </p:sp>
      <p:pic>
        <p:nvPicPr>
          <p:cNvPr id="14" name="Picture 13">
            <a:extLst>
              <a:ext uri="{FF2B5EF4-FFF2-40B4-BE49-F238E27FC236}">
                <a16:creationId xmlns:a16="http://schemas.microsoft.com/office/drawing/2014/main" id="{A410F3B9-A120-4B78-B8FC-DBBE2542D02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844" t="3572" r="4626" b="22491"/>
          <a:stretch/>
        </p:blipFill>
        <p:spPr>
          <a:xfrm rot="1617985">
            <a:off x="1049565" y="2277171"/>
            <a:ext cx="1472893" cy="1682968"/>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7" cstate="print">
            <a:extLst>
              <a:ext uri="{28A0092B-C50C-407E-A947-70E740481C1C}">
                <a14:useLocalDpi xmlns:a14="http://schemas.microsoft.com/office/drawing/2010/main" val="0"/>
              </a:ext>
            </a:extLst>
          </a:blip>
          <a:srcRect l="1898" t="1101" r="51903" b="1405"/>
          <a:stretch/>
        </p:blipFill>
        <p:spPr>
          <a:xfrm rot="1475303">
            <a:off x="2563007" y="2855968"/>
            <a:ext cx="735385" cy="2195139"/>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5650"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392</TotalTime>
  <Words>388</Words>
  <Application>Microsoft Office PowerPoint</Application>
  <PresentationFormat>On-screen Show (4:3)</PresentationFormat>
  <Paragraphs>107</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Kalam</vt:lpstr>
      <vt:lpstr>Twinkl</vt:lpstr>
      <vt:lpstr>Calibri</vt:lpstr>
      <vt:lpstr>XCCW Joined 7a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Jane Afford</cp:lastModifiedBy>
  <cp:revision>13</cp:revision>
  <dcterms:created xsi:type="dcterms:W3CDTF">2019-10-02T07:50:11Z</dcterms:created>
  <dcterms:modified xsi:type="dcterms:W3CDTF">2020-10-29T14:00:58Z</dcterms:modified>
</cp:coreProperties>
</file>