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5" r:id="rId5"/>
    <p:sldId id="266" r:id="rId6"/>
    <p:sldId id="268" r:id="rId7"/>
    <p:sldId id="269" r:id="rId8"/>
    <p:sldId id="258"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23D93-5E6E-49B6-9A5D-15F260CFD8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CA6EB8-F971-4B34-901C-4D90BB42C7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273AB1-BC14-4B97-B8D7-6E20C8BE521C}"/>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5" name="Footer Placeholder 4">
            <a:extLst>
              <a:ext uri="{FF2B5EF4-FFF2-40B4-BE49-F238E27FC236}">
                <a16:creationId xmlns:a16="http://schemas.microsoft.com/office/drawing/2014/main" id="{A8976549-CD37-438C-AA1D-327DD994C8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0BCC09-FA44-4E32-8CB2-A9E5B9347FFB}"/>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043957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98008-E2E1-4549-A364-7310612F63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145322-CF10-4D0E-AA15-B5C9A8E9E2E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EA0095-080B-4D42-96E4-F9713A52C1F1}"/>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5" name="Footer Placeholder 4">
            <a:extLst>
              <a:ext uri="{FF2B5EF4-FFF2-40B4-BE49-F238E27FC236}">
                <a16:creationId xmlns:a16="http://schemas.microsoft.com/office/drawing/2014/main" id="{92ECED1D-D0A4-4814-995D-14DD803EAC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9978A8-5D18-49E8-B250-9E3B9621BF5C}"/>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137952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982E9-74A0-4192-8958-A190E4A40A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A0DCE16-4DDF-4A2E-8FCF-3F1870C35DB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49539B-FB27-4C18-8EE8-55BB6D5AF1A7}"/>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5" name="Footer Placeholder 4">
            <a:extLst>
              <a:ext uri="{FF2B5EF4-FFF2-40B4-BE49-F238E27FC236}">
                <a16:creationId xmlns:a16="http://schemas.microsoft.com/office/drawing/2014/main" id="{D4CBB3D9-3B5E-4F44-87E7-F14D8B6D8C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BDCD7D-1082-434C-B4A3-4DEBBBB999F9}"/>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3914186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49475-92A3-4F90-82D1-71E3654E6E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3C387C-6DDA-49C9-9662-EDD755C96A0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F83106-10E3-4BE6-B0AE-73F34361730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6CEA7D-362B-4D5C-88EF-DC17DC69B502}"/>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6" name="Footer Placeholder 5">
            <a:extLst>
              <a:ext uri="{FF2B5EF4-FFF2-40B4-BE49-F238E27FC236}">
                <a16:creationId xmlns:a16="http://schemas.microsoft.com/office/drawing/2014/main" id="{BDEDA257-20C6-4E65-A4CA-39A18442CB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CE9D91-7C18-4929-8F1E-8140C829B3CE}"/>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667558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1DD6D-E0A5-44D2-B25E-E3D0452D9C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24E51C-52BE-4BBA-9B07-B4C4664D84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418CF3A-C15A-4A91-AE6A-108445AA4D8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7BE6D4C-8947-4164-8ADB-FA978335BA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79993DD-6350-4640-8ABD-DA63F8D3B56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E4BC5E-6212-4834-888D-E0C68B38F7D3}"/>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8" name="Footer Placeholder 7">
            <a:extLst>
              <a:ext uri="{FF2B5EF4-FFF2-40B4-BE49-F238E27FC236}">
                <a16:creationId xmlns:a16="http://schemas.microsoft.com/office/drawing/2014/main" id="{93E3BDFF-FB02-4698-AD34-397E76F38C6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0E0D24-DE03-4855-8CB7-BB9A3F62F99D}"/>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305401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3CB18-5D13-462D-8B9C-3D7C521F42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B12C39-17F3-4F71-92AB-32DD00484FC8}"/>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4" name="Footer Placeholder 3">
            <a:extLst>
              <a:ext uri="{FF2B5EF4-FFF2-40B4-BE49-F238E27FC236}">
                <a16:creationId xmlns:a16="http://schemas.microsoft.com/office/drawing/2014/main" id="{BD1A14C5-739A-4F35-A76C-16A0F1A3D6E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EECA90-57AD-4166-8CE9-AC4A1D058B53}"/>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5948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02A294E-53D6-4F7C-9996-63AC169B8EF0}"/>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3" name="Footer Placeholder 2">
            <a:extLst>
              <a:ext uri="{FF2B5EF4-FFF2-40B4-BE49-F238E27FC236}">
                <a16:creationId xmlns:a16="http://schemas.microsoft.com/office/drawing/2014/main" id="{2252892B-F0E9-4DBF-B623-D2880F27F3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9BCF514-F705-4165-8EAC-FA7BEC7C3BAE}"/>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478569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7EE7B-AB46-4F9D-B35D-65305A8829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4DCBD8-A65D-4D38-A4A2-EDD58E478D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D34076-AA69-436F-A4AC-408CEA5A84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B918F3B-65A3-4BE1-AFB0-F09DB8779318}"/>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6" name="Footer Placeholder 5">
            <a:extLst>
              <a:ext uri="{FF2B5EF4-FFF2-40B4-BE49-F238E27FC236}">
                <a16:creationId xmlns:a16="http://schemas.microsoft.com/office/drawing/2014/main" id="{01C2A2E7-472D-4D3F-90AC-E698195817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64D866-A537-44FE-8534-24BA0C8C2C4F}"/>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256677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34A37-2919-4F27-BFEB-7C4134FD86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AD6F00E-4100-47C3-8C66-7D93265611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85FC611-7354-4CF6-BBCE-94CB02AA4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53ABC9-E572-4AC8-AAB0-7B517588F49D}"/>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6" name="Footer Placeholder 5">
            <a:extLst>
              <a:ext uri="{FF2B5EF4-FFF2-40B4-BE49-F238E27FC236}">
                <a16:creationId xmlns:a16="http://schemas.microsoft.com/office/drawing/2014/main" id="{4234D088-AD03-4D0D-9741-7E7EC50CCF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B17017-3E32-43C1-9B7B-077C6549FF7C}"/>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278566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1684F-ACA8-4268-827C-3CB67D453E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8A4BF8-341F-420C-B618-9E0F5447CD5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F4BBA5-E737-476A-AEF6-A43926F85A86}"/>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5" name="Footer Placeholder 4">
            <a:extLst>
              <a:ext uri="{FF2B5EF4-FFF2-40B4-BE49-F238E27FC236}">
                <a16:creationId xmlns:a16="http://schemas.microsoft.com/office/drawing/2014/main" id="{70F8F1C9-89E0-41B8-A878-279A2F4DE0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B020A0-6B25-460B-A0BF-81DD01FFC618}"/>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1946960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9D74A5-282B-4D51-AA96-957D3A1AC5D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54C138-4C02-4F20-A347-B94D1792092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C112C9-DEED-47F6-8171-110C43512BA9}"/>
              </a:ext>
            </a:extLst>
          </p:cNvPr>
          <p:cNvSpPr>
            <a:spLocks noGrp="1"/>
          </p:cNvSpPr>
          <p:nvPr>
            <p:ph type="dt" sz="half" idx="10"/>
          </p:nvPr>
        </p:nvSpPr>
        <p:spPr/>
        <p:txBody>
          <a:bodyPr/>
          <a:lstStyle/>
          <a:p>
            <a:fld id="{4DE11C6F-B281-4785-A6C3-75DD284EACEB}" type="datetimeFigureOut">
              <a:rPr lang="en-GB" smtClean="0"/>
              <a:t>08/11/2020</a:t>
            </a:fld>
            <a:endParaRPr lang="en-GB"/>
          </a:p>
        </p:txBody>
      </p:sp>
      <p:sp>
        <p:nvSpPr>
          <p:cNvPr id="5" name="Footer Placeholder 4">
            <a:extLst>
              <a:ext uri="{FF2B5EF4-FFF2-40B4-BE49-F238E27FC236}">
                <a16:creationId xmlns:a16="http://schemas.microsoft.com/office/drawing/2014/main" id="{3816E8F0-1F49-48B1-A7E2-2BE3B24E8B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D5AA8F-EA1D-43AA-A285-28A94D99C6B6}"/>
              </a:ext>
            </a:extLst>
          </p:cNvPr>
          <p:cNvSpPr>
            <a:spLocks noGrp="1"/>
          </p:cNvSpPr>
          <p:nvPr>
            <p:ph type="sldNum" sz="quarter" idx="12"/>
          </p:nvPr>
        </p:nvSpPr>
        <p:spPr/>
        <p:txBody>
          <a:bodyPr/>
          <a:lstStyle/>
          <a:p>
            <a:fld id="{0D47B041-B991-4C2C-BD2E-98D43C8AFF8B}" type="slidenum">
              <a:rPr lang="en-GB" smtClean="0"/>
              <a:t>‹#›</a:t>
            </a:fld>
            <a:endParaRPr lang="en-GB"/>
          </a:p>
        </p:txBody>
      </p:sp>
    </p:spTree>
    <p:extLst>
      <p:ext uri="{BB962C8B-B14F-4D97-AF65-F5344CB8AC3E}">
        <p14:creationId xmlns:p14="http://schemas.microsoft.com/office/powerpoint/2010/main" val="904885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74F93-80A9-4410-9645-F661C49A5A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EF62BB-6B3D-4A01-BF13-47F28734F7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5B0012-B5C1-41C8-BBCD-A220A07CD6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E11C6F-B281-4785-A6C3-75DD284EACEB}" type="datetimeFigureOut">
              <a:rPr lang="en-GB" smtClean="0"/>
              <a:t>08/11/2020</a:t>
            </a:fld>
            <a:endParaRPr lang="en-GB"/>
          </a:p>
        </p:txBody>
      </p:sp>
      <p:sp>
        <p:nvSpPr>
          <p:cNvPr id="5" name="Footer Placeholder 4">
            <a:extLst>
              <a:ext uri="{FF2B5EF4-FFF2-40B4-BE49-F238E27FC236}">
                <a16:creationId xmlns:a16="http://schemas.microsoft.com/office/drawing/2014/main" id="{0B895496-BB5F-4F02-AF04-C92EF54A3F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E75D39-9691-4C17-B60E-2A8E0FB75F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47B041-B991-4C2C-BD2E-98D43C8AFF8B}" type="slidenum">
              <a:rPr lang="en-GB" smtClean="0"/>
              <a:t>‹#›</a:t>
            </a:fld>
            <a:endParaRPr lang="en-GB"/>
          </a:p>
        </p:txBody>
      </p:sp>
    </p:spTree>
    <p:extLst>
      <p:ext uri="{BB962C8B-B14F-4D97-AF65-F5344CB8AC3E}">
        <p14:creationId xmlns:p14="http://schemas.microsoft.com/office/powerpoint/2010/main" val="2849206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candle-mood-candlelight-light-2631921/"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D27F92-4DE7-4A49-89DE-C6EAB5D01E3A}"/>
              </a:ext>
            </a:extLst>
          </p:cNvPr>
          <p:cNvSpPr/>
          <p:nvPr/>
        </p:nvSpPr>
        <p:spPr>
          <a:xfrm>
            <a:off x="2084231" y="2073116"/>
            <a:ext cx="8023538" cy="2677656"/>
          </a:xfrm>
          <a:prstGeom prst="rect">
            <a:avLst/>
          </a:prstGeom>
        </p:spPr>
        <p:txBody>
          <a:bodyPr wrap="square">
            <a:spAutoFit/>
          </a:bodyPr>
          <a:lstStyle/>
          <a:p>
            <a:pPr algn="just"/>
            <a:r>
              <a:rPr lang="en-GB" sz="2800" u="sng" dirty="0">
                <a:highlight>
                  <a:srgbClr val="FFFF00"/>
                </a:highlight>
                <a:latin typeface="XCCW Joined 7a" panose="03050602040000000000" pitchFamily="66" charset="0"/>
              </a:rPr>
              <a:t>LO: </a:t>
            </a:r>
            <a:endParaRPr lang="en-GB" sz="2800" dirty="0">
              <a:highlight>
                <a:srgbClr val="FFFF00"/>
              </a:highlight>
              <a:latin typeface="XCCW Joined 7a" panose="03050602040000000000" pitchFamily="66" charset="0"/>
            </a:endParaRPr>
          </a:p>
          <a:p>
            <a:pPr algn="just"/>
            <a:r>
              <a:rPr lang="en-GB" sz="2800" u="sng" dirty="0">
                <a:highlight>
                  <a:srgbClr val="FFFF00"/>
                </a:highlight>
                <a:latin typeface="XCCW Joined 7a" panose="03050602040000000000" pitchFamily="66" charset="0"/>
              </a:rPr>
              <a:t>To consider what songs tell us about Jesus and what Christians believe about him. </a:t>
            </a:r>
            <a:endParaRPr lang="en-GB" sz="2800" dirty="0">
              <a:highlight>
                <a:srgbClr val="FFFF00"/>
              </a:highlight>
              <a:latin typeface="XCCW Joined 7a" panose="03050602040000000000" pitchFamily="66" charset="0"/>
            </a:endParaRPr>
          </a:p>
          <a:p>
            <a:pPr algn="just"/>
            <a:r>
              <a:rPr lang="en-GB" sz="2800" u="sng" dirty="0">
                <a:highlight>
                  <a:srgbClr val="FFFF00"/>
                </a:highlight>
                <a:latin typeface="XCCW Joined 7a" panose="03050602040000000000" pitchFamily="66" charset="0"/>
              </a:rPr>
              <a:t>To create a card to bring light to those around us</a:t>
            </a:r>
            <a:endParaRPr lang="en-GB" sz="4400" dirty="0">
              <a:effectLst/>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p:txBody>
      </p:sp>
      <p:pic>
        <p:nvPicPr>
          <p:cNvPr id="1026" name="Picture 2" descr="Jesus, light of the world - JourneyOnline">
            <a:extLst>
              <a:ext uri="{FF2B5EF4-FFF2-40B4-BE49-F238E27FC236}">
                <a16:creationId xmlns:a16="http://schemas.microsoft.com/office/drawing/2014/main" id="{D4C54C9A-78F4-440F-9005-8849354E3D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335" y="4922741"/>
            <a:ext cx="3291894" cy="17521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esus Said “I Am The Light of The World” – What Did He Mean? – Armen Hareyan">
            <a:extLst>
              <a:ext uri="{FF2B5EF4-FFF2-40B4-BE49-F238E27FC236}">
                <a16:creationId xmlns:a16="http://schemas.microsoft.com/office/drawing/2014/main" id="{96A07A47-0AD4-467B-8E01-C175AA5B63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9954" y="193183"/>
            <a:ext cx="3301590" cy="1637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459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ABC03-DF4B-4225-9C5C-E10A5218FDCC}"/>
              </a:ext>
            </a:extLst>
          </p:cNvPr>
          <p:cNvSpPr>
            <a:spLocks noGrp="1"/>
          </p:cNvSpPr>
          <p:nvPr>
            <p:ph type="title"/>
          </p:nvPr>
        </p:nvSpPr>
        <p:spPr>
          <a:xfrm>
            <a:off x="2511379" y="2370192"/>
            <a:ext cx="6777507" cy="1325563"/>
          </a:xfrm>
        </p:spPr>
        <p:txBody>
          <a:bodyPr>
            <a:noAutofit/>
          </a:bodyPr>
          <a:lstStyle/>
          <a:p>
            <a:pPr algn="ctr"/>
            <a:r>
              <a:rPr lang="en-GB" sz="3600" b="1" dirty="0">
                <a:solidFill>
                  <a:srgbClr val="FFFF00"/>
                </a:solidFill>
                <a:latin typeface="XCCW Joined 7a" panose="03050602040000000000" pitchFamily="66" charset="0"/>
              </a:rPr>
              <a:t>Jesus is considered to be a symbol of light and is described as the ‘Light of the World’. What do you think is meant by this?</a:t>
            </a:r>
          </a:p>
        </p:txBody>
      </p:sp>
      <p:sp>
        <p:nvSpPr>
          <p:cNvPr id="4" name="Thought Bubble: Cloud 3">
            <a:extLst>
              <a:ext uri="{FF2B5EF4-FFF2-40B4-BE49-F238E27FC236}">
                <a16:creationId xmlns:a16="http://schemas.microsoft.com/office/drawing/2014/main" id="{9C880972-FE7D-4942-A9CC-7EB69741A392}"/>
              </a:ext>
            </a:extLst>
          </p:cNvPr>
          <p:cNvSpPr/>
          <p:nvPr/>
        </p:nvSpPr>
        <p:spPr>
          <a:xfrm>
            <a:off x="489397" y="180303"/>
            <a:ext cx="11410682" cy="5988677"/>
          </a:xfrm>
          <a:prstGeom prst="cloudCallout">
            <a:avLst>
              <a:gd name="adj1" fmla="val -41179"/>
              <a:gd name="adj2" fmla="val 52601"/>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a16="http://schemas.microsoft.com/office/drawing/2014/main" id="{BB111040-A2AC-4EE9-9136-794AE648348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82389" y="5336774"/>
            <a:ext cx="2017690" cy="1340923"/>
          </a:xfrm>
          <a:prstGeom prst="rect">
            <a:avLst/>
          </a:prstGeom>
        </p:spPr>
      </p:pic>
    </p:spTree>
    <p:extLst>
      <p:ext uri="{BB962C8B-B14F-4D97-AF65-F5344CB8AC3E}">
        <p14:creationId xmlns:p14="http://schemas.microsoft.com/office/powerpoint/2010/main" val="2449762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A9E9184-86AE-4C65-B7E9-6EF78847180F}"/>
              </a:ext>
            </a:extLst>
          </p:cNvPr>
          <p:cNvSpPr/>
          <p:nvPr/>
        </p:nvSpPr>
        <p:spPr>
          <a:xfrm>
            <a:off x="2047741" y="435103"/>
            <a:ext cx="7572777" cy="5987793"/>
          </a:xfrm>
          <a:prstGeom prst="rect">
            <a:avLst/>
          </a:prstGeom>
        </p:spPr>
        <p:txBody>
          <a:bodyPr wrap="square">
            <a:spAutoFit/>
          </a:bodyPr>
          <a:lstStyle/>
          <a:p>
            <a:pPr algn="just">
              <a:lnSpc>
                <a:spcPct val="107000"/>
              </a:lnSpc>
              <a:spcAft>
                <a:spcPts val="800"/>
              </a:spcAft>
            </a:pPr>
            <a:r>
              <a:rPr lang="en-GB" sz="2400"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Listen carefully to the song ‘Shine Jesus Shine’. With your partner look at the lyrics and highlight the messages in the song. How do the lyrics help us understand what Christians believe about Jesus? </a:t>
            </a:r>
            <a:endParaRPr lang="en-GB" sz="2000" dirty="0">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pPr>
            <a:r>
              <a:rPr lang="en-GB" sz="2000" b="1"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a:t>
            </a:r>
            <a:r>
              <a:rPr lang="en-GB" sz="2000" b="1" dirty="0">
                <a:solidFill>
                  <a:srgbClr val="202124"/>
                </a:solidFill>
                <a:highlight>
                  <a:srgbClr val="FFFF00"/>
                </a:highlight>
                <a:latin typeface="XCCW Joined 7a" panose="03050602040000000000" pitchFamily="66" charset="0"/>
                <a:ea typeface="Calibri" panose="020F0502020204030204" pitchFamily="34" charset="0"/>
                <a:cs typeface="Arial" panose="020B0604020202020204" pitchFamily="34" charset="0"/>
              </a:rPr>
              <a:t> Jesus, Light of the world, shine upon us</a:t>
            </a:r>
            <a:r>
              <a:rPr lang="en-GB" sz="2000" b="1" dirty="0">
                <a:highlight>
                  <a:srgbClr val="FFFF00"/>
                </a:highlight>
                <a:latin typeface="Calibri" panose="020F0502020204030204" pitchFamily="34" charset="0"/>
                <a:ea typeface="Calibri" panose="020F0502020204030204" pitchFamily="34" charset="0"/>
                <a:cs typeface="Times New Roman" panose="02020603050405020304" pitchFamily="18" charset="0"/>
              </a:rPr>
              <a:t>’’</a:t>
            </a:r>
            <a:r>
              <a:rPr lang="en-GB" dirty="0">
                <a:solidFill>
                  <a:srgbClr val="202124"/>
                </a:solidFill>
                <a:highlight>
                  <a:srgbClr val="FFFF00"/>
                </a:highlight>
                <a:latin typeface="Arial" panose="020B0604020202020204" pitchFamily="34" charset="0"/>
                <a:ea typeface="Calibri" panose="020F0502020204030204" pitchFamily="34" charset="0"/>
                <a:cs typeface="Times New Roman" panose="02020603050405020304" pitchFamily="18" charset="0"/>
              </a:rPr>
              <a:t>. </a:t>
            </a:r>
            <a:r>
              <a:rPr lang="en-GB" sz="2400"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What do you think it means when Jesus is called ‘Light of the world’ Does this show how important Jesus is to Christians? </a:t>
            </a:r>
            <a:endParaRPr lang="en-GB" sz="2000" dirty="0">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2000" b="1" dirty="0">
                <a:solidFill>
                  <a:srgbClr val="202124"/>
                </a:solidFill>
                <a:highlight>
                  <a:srgbClr val="FFFF00"/>
                </a:highlight>
                <a:latin typeface="XCCW Joined 7a" panose="03050602040000000000" pitchFamily="66" charset="0"/>
                <a:ea typeface="Calibri" panose="020F0502020204030204" pitchFamily="34" charset="0"/>
                <a:cs typeface="Arial" panose="020B0604020202020204" pitchFamily="34" charset="0"/>
              </a:rPr>
              <a:t>‘’As we gaze on your </a:t>
            </a:r>
            <a:r>
              <a:rPr lang="en-GB" sz="2000" b="1" u="sng" dirty="0">
                <a:solidFill>
                  <a:srgbClr val="FFC000"/>
                </a:solidFill>
                <a:highlight>
                  <a:srgbClr val="FFFF00"/>
                </a:highlight>
                <a:latin typeface="XCCW Joined 7a" panose="03050602040000000000" pitchFamily="66" charset="0"/>
                <a:ea typeface="Calibri" panose="020F0502020204030204" pitchFamily="34" charset="0"/>
                <a:cs typeface="Arial" panose="020B0604020202020204" pitchFamily="34" charset="0"/>
              </a:rPr>
              <a:t>kingly</a:t>
            </a:r>
            <a:r>
              <a:rPr lang="en-GB" sz="2000" b="1" dirty="0">
                <a:solidFill>
                  <a:srgbClr val="202124"/>
                </a:solidFill>
                <a:highlight>
                  <a:srgbClr val="FFFF00"/>
                </a:highlight>
                <a:latin typeface="XCCW Joined 7a" panose="03050602040000000000" pitchFamily="66" charset="0"/>
                <a:ea typeface="Calibri" panose="020F0502020204030204" pitchFamily="34" charset="0"/>
                <a:cs typeface="Arial" panose="020B0604020202020204" pitchFamily="34" charset="0"/>
              </a:rPr>
              <a:t> brightness</a:t>
            </a:r>
            <a:r>
              <a:rPr lang="en-GB" sz="2000" b="1" dirty="0">
                <a:highlight>
                  <a:srgbClr val="FFFF00"/>
                </a:highlight>
                <a:latin typeface="Calibri" panose="020F0502020204030204" pitchFamily="34" charset="0"/>
                <a:ea typeface="Calibri" panose="020F0502020204030204" pitchFamily="34" charset="0"/>
                <a:cs typeface="Times New Roman" panose="02020603050405020304" pitchFamily="18" charset="0"/>
              </a:rPr>
              <a:t>’’. </a:t>
            </a:r>
            <a:r>
              <a:rPr lang="en-GB" sz="2400"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How does this help us to understand what Christians believe about him?</a:t>
            </a:r>
            <a:endParaRPr lang="en-GB" sz="2000" dirty="0">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latin typeface="XCCW Joined 7a" panose="03050602040000000000" pitchFamily="66" charset="0"/>
                <a:ea typeface="Calibri" panose="020F0502020204030204" pitchFamily="34" charset="0"/>
                <a:cs typeface="Times New Roman" panose="02020603050405020304" pitchFamily="18" charset="0"/>
              </a:rPr>
              <a:t>_______________________________________________________________________</a:t>
            </a: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3999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138B7AA-9C0C-46ED-ABFC-B135799B0EC0}"/>
              </a:ext>
            </a:extLst>
          </p:cNvPr>
          <p:cNvSpPr/>
          <p:nvPr/>
        </p:nvSpPr>
        <p:spPr>
          <a:xfrm>
            <a:off x="3193960" y="628233"/>
            <a:ext cx="6606862" cy="5786199"/>
          </a:xfrm>
          <a:prstGeom prst="rect">
            <a:avLst/>
          </a:prstGeom>
        </p:spPr>
        <p:txBody>
          <a:bodyPr wrap="square">
            <a:spAutoFit/>
          </a:bodyPr>
          <a:lstStyle/>
          <a:p>
            <a:r>
              <a:rPr lang="en-GB" dirty="0">
                <a:highlight>
                  <a:srgbClr val="FFFF00"/>
                </a:highlight>
                <a:latin typeface="XCCW Joined 7a" panose="03050602040000000000" pitchFamily="66" charset="0"/>
              </a:rPr>
              <a:t>Lord, the light of your love is shining</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In the midst of the darkness, shining</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Jesus, Light of the world, shine upon us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Set us free by the truth you now bring us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Shine on me, shine on me</a:t>
            </a:r>
          </a:p>
          <a:p>
            <a:r>
              <a:rPr lang="en-GB" dirty="0">
                <a:highlight>
                  <a:srgbClr val="FFFF00"/>
                </a:highlight>
                <a:latin typeface="XCCW Joined 7a" panose="03050602040000000000" pitchFamily="66" charset="0"/>
              </a:rPr>
              <a:t>Shine, Jesus, shine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Fill this land with the Father's glory</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Blaze, Spirit, blaze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Set our hearts on fire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Flow, river, flow</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Flood the nations with grace and mercy</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Send forth your word</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Lord, and let there be light</a:t>
            </a:r>
          </a:p>
          <a:p>
            <a:r>
              <a:rPr lang="en-GB" dirty="0">
                <a:highlight>
                  <a:srgbClr val="FFFF00"/>
                </a:highlight>
                <a:latin typeface="XCCW Joined 7a" panose="03050602040000000000" pitchFamily="66" charset="0"/>
              </a:rPr>
              <a:t>Lord, I come to your awesome presence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From the shadows into your radiance</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By the blood I may enter your brightness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Search me, try me, consume all my darkness</a:t>
            </a:r>
            <a:br>
              <a:rPr lang="en-GB"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Shine on me, shine on me</a:t>
            </a:r>
          </a:p>
          <a:p>
            <a:r>
              <a:rPr lang="en-GB" dirty="0">
                <a:highlight>
                  <a:srgbClr val="FFFF00"/>
                </a:highlight>
                <a:latin typeface="XCCW Joined 7a" panose="03050602040000000000" pitchFamily="66" charset="0"/>
              </a:rPr>
              <a:t>Shine, Jesus, shine</a:t>
            </a:r>
            <a:br>
              <a:rPr lang="en-GB" sz="800" dirty="0">
                <a:highlight>
                  <a:srgbClr val="FFFF00"/>
                </a:highlight>
                <a:latin typeface="XCCW Joined 7a" panose="03050602040000000000" pitchFamily="66" charset="0"/>
              </a:rPr>
            </a:br>
            <a:r>
              <a:rPr lang="en-GB" dirty="0">
                <a:highlight>
                  <a:srgbClr val="FFFF00"/>
                </a:highlight>
                <a:latin typeface="XCCW Joined 7a" panose="03050602040000000000" pitchFamily="66" charset="0"/>
              </a:rPr>
              <a:t>Fill this land with the Father's glory</a:t>
            </a:r>
            <a:br>
              <a:rPr lang="en-GB" sz="800" dirty="0">
                <a:highlight>
                  <a:srgbClr val="FFFF00"/>
                </a:highlight>
                <a:latin typeface="XCCW Joined 7a" panose="03050602040000000000" pitchFamily="66" charset="0"/>
              </a:rPr>
            </a:br>
            <a:endParaRPr lang="en-GB" sz="800" dirty="0">
              <a:highlight>
                <a:srgbClr val="FFFF00"/>
              </a:highlight>
              <a:latin typeface="XCCW Joined 7a" panose="03050602040000000000" pitchFamily="66" charset="0"/>
            </a:endParaRPr>
          </a:p>
        </p:txBody>
      </p:sp>
    </p:spTree>
    <p:extLst>
      <p:ext uri="{BB962C8B-B14F-4D97-AF65-F5344CB8AC3E}">
        <p14:creationId xmlns:p14="http://schemas.microsoft.com/office/powerpoint/2010/main" val="366002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FBE170A-15D9-4F17-B8FD-E2E85F1642A2}"/>
              </a:ext>
            </a:extLst>
          </p:cNvPr>
          <p:cNvSpPr/>
          <p:nvPr/>
        </p:nvSpPr>
        <p:spPr>
          <a:xfrm>
            <a:off x="4031089" y="425470"/>
            <a:ext cx="9362940" cy="6432530"/>
          </a:xfrm>
          <a:prstGeom prst="rect">
            <a:avLst/>
          </a:prstGeom>
        </p:spPr>
        <p:txBody>
          <a:bodyPr wrap="square">
            <a:spAutoFit/>
          </a:bodyPr>
          <a:lstStyle/>
          <a:p>
            <a:r>
              <a:rPr lang="en-GB" sz="1600" dirty="0">
                <a:highlight>
                  <a:srgbClr val="FFFF00"/>
                </a:highlight>
                <a:latin typeface="XCCW Joined 7a" panose="03050602040000000000" pitchFamily="66" charset="0"/>
              </a:rPr>
              <a:t>Blaze, Spirit, blaze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Set our hearts on fire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Flow, river, flow</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Flood the nations with grace and mercy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 be light</a:t>
            </a:r>
          </a:p>
          <a:p>
            <a:r>
              <a:rPr lang="en-GB" sz="1600" dirty="0">
                <a:highlight>
                  <a:srgbClr val="FFFF00"/>
                </a:highlight>
                <a:latin typeface="XCCW Joined 7a" panose="03050602040000000000" pitchFamily="66" charset="0"/>
              </a:rPr>
              <a:t>As we gaze on your kingly brightness</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So our faces display your likeness</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Ever changing from glory to glory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Mirrored here may our lives tell your story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Shine on me, shine on me</a:t>
            </a:r>
          </a:p>
          <a:p>
            <a:r>
              <a:rPr lang="en-GB" sz="1600" dirty="0">
                <a:highlight>
                  <a:srgbClr val="FFFF00"/>
                </a:highlight>
                <a:latin typeface="XCCW Joined 7a" panose="03050602040000000000" pitchFamily="66" charset="0"/>
              </a:rPr>
              <a:t>Shine, Jesus, shine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Fill this land with the Father's glory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Blaze, Spirit, blaze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Set our hearts on fire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Flow, river, flow</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Flood the nations with grace and mercy</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 be</a:t>
            </a:r>
          </a:p>
          <a:p>
            <a:r>
              <a:rPr lang="en-GB" sz="1600" dirty="0">
                <a:highlight>
                  <a:srgbClr val="FFFF00"/>
                </a:highlight>
                <a:latin typeface="XCCW Joined 7a" panose="03050602040000000000" pitchFamily="66" charset="0"/>
              </a:rPr>
              <a:t>Send forth your</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Send forth your word</a:t>
            </a:r>
            <a:br>
              <a:rPr lang="en-GB" sz="1600" dirty="0">
                <a:highlight>
                  <a:srgbClr val="FFFF00"/>
                </a:highlight>
                <a:latin typeface="XCCW Joined 7a" panose="03050602040000000000" pitchFamily="66" charset="0"/>
              </a:rPr>
            </a:br>
            <a:r>
              <a:rPr lang="en-GB" sz="1600" dirty="0">
                <a:highlight>
                  <a:srgbClr val="FFFF00"/>
                </a:highlight>
                <a:latin typeface="XCCW Joined 7a" panose="03050602040000000000" pitchFamily="66" charset="0"/>
              </a:rPr>
              <a:t>Lord, and let there be light</a:t>
            </a:r>
          </a:p>
        </p:txBody>
      </p:sp>
    </p:spTree>
    <p:extLst>
      <p:ext uri="{BB962C8B-B14F-4D97-AF65-F5344CB8AC3E}">
        <p14:creationId xmlns:p14="http://schemas.microsoft.com/office/powerpoint/2010/main" val="1304715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E3C04560-9C7D-4E1A-B518-F5399F54C3C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sng" strike="noStrike" cap="none" normalizeH="0" baseline="0">
                <a:ln>
                  <a:noFill/>
                </a:ln>
                <a:solidFill>
                  <a:schemeClr val="tx1"/>
                </a:solidFill>
                <a:effectLst/>
                <a:latin typeface="XCCW Joined 7a" panose="03050602040000000000" pitchFamily="66" charset="0"/>
                <a:ea typeface="Calibri" panose="020F0502020204030204" pitchFamily="34" charset="0"/>
                <a:cs typeface="Times New Roman" panose="02020603050405020304" pitchFamily="18" charset="0"/>
              </a:rPr>
              <a:t>Front of card design:</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7" name="Rectangle 4">
            <a:extLst>
              <a:ext uri="{FF2B5EF4-FFF2-40B4-BE49-F238E27FC236}">
                <a16:creationId xmlns:a16="http://schemas.microsoft.com/office/drawing/2014/main" id="{965A9DF7-002A-4417-8E82-9749D8E4250F}"/>
              </a:ext>
            </a:extLst>
          </p:cNvPr>
          <p:cNvSpPr>
            <a:spLocks noChangeArrowheads="1"/>
          </p:cNvSpPr>
          <p:nvPr/>
        </p:nvSpPr>
        <p:spPr bwMode="auto">
          <a:xfrm>
            <a:off x="0"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sng" strike="noStrike" cap="none" normalizeH="0" baseline="0">
                <a:ln>
                  <a:noFill/>
                </a:ln>
                <a:solidFill>
                  <a:schemeClr val="tx1"/>
                </a:solidFill>
                <a:effectLst/>
                <a:latin typeface="XCCW Joined 7a" panose="03050602040000000000" pitchFamily="66" charset="0"/>
                <a:ea typeface="Calibri" panose="020F0502020204030204" pitchFamily="34" charset="0"/>
                <a:cs typeface="Times New Roman" panose="02020603050405020304" pitchFamily="18" charset="0"/>
              </a:rPr>
              <a:t>Message in card:</a:t>
            </a:r>
            <a:endParaRPr kumimoji="0" lang="en-GB" altLang="en-US" sz="11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30E434F0-FE07-4104-9220-45BE45ABE1E6}"/>
              </a:ext>
            </a:extLst>
          </p:cNvPr>
          <p:cNvSpPr>
            <a:spLocks noChangeArrowheads="1"/>
          </p:cNvSpPr>
          <p:nvPr/>
        </p:nvSpPr>
        <p:spPr bwMode="auto">
          <a:xfrm>
            <a:off x="0" y="914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8">
            <a:extLst>
              <a:ext uri="{FF2B5EF4-FFF2-40B4-BE49-F238E27FC236}">
                <a16:creationId xmlns:a16="http://schemas.microsoft.com/office/drawing/2014/main" id="{BE0333E0-D9C2-44EB-B995-EA21BD4CAB76}"/>
              </a:ext>
            </a:extLst>
          </p:cNvPr>
          <p:cNvSpPr/>
          <p:nvPr/>
        </p:nvSpPr>
        <p:spPr>
          <a:xfrm>
            <a:off x="2716369" y="1609859"/>
            <a:ext cx="6759262" cy="4031873"/>
          </a:xfrm>
          <a:prstGeom prst="rect">
            <a:avLst/>
          </a:prstGeom>
        </p:spPr>
        <p:txBody>
          <a:bodyPr wrap="square">
            <a:spAutoFit/>
          </a:bodyPr>
          <a:lstStyle/>
          <a:p>
            <a:pPr algn="just"/>
            <a:r>
              <a:rPr lang="en-GB" sz="3200"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For two minutes, close your eyes and think about the message you would like to send in a card to an elderly peoples home – what would you want to say? How would you share Jesus’ light?</a:t>
            </a:r>
            <a:endParaRPr lang="en-GB" sz="3200" dirty="0">
              <a:effectLst/>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3910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D477324-3D4C-4C47-BA51-0E1D84BCCF6A}"/>
              </a:ext>
            </a:extLst>
          </p:cNvPr>
          <p:cNvSpPr/>
          <p:nvPr/>
        </p:nvSpPr>
        <p:spPr>
          <a:xfrm>
            <a:off x="463640" y="364782"/>
            <a:ext cx="11487955" cy="6322565"/>
          </a:xfrm>
          <a:prstGeom prst="rect">
            <a:avLst/>
          </a:prstGeom>
        </p:spPr>
        <p:txBody>
          <a:bodyPr wrap="square">
            <a:spAutoFit/>
          </a:bodyPr>
          <a:lstStyle/>
          <a:p>
            <a:pPr algn="ctr">
              <a:lnSpc>
                <a:spcPct val="107000"/>
              </a:lnSpc>
              <a:spcAft>
                <a:spcPts val="800"/>
              </a:spcAft>
              <a:tabLst>
                <a:tab pos="2057400" algn="l"/>
              </a:tabLst>
            </a:pPr>
            <a:r>
              <a:rPr lang="en-GB" b="1"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Card structure</a:t>
            </a:r>
            <a:endPar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a:p>
            <a:pPr lvl="0">
              <a:lnSpc>
                <a:spcPct val="107000"/>
              </a:lnSpc>
              <a:spcAft>
                <a:spcPts val="800"/>
              </a:spcAft>
              <a:buClr>
                <a:srgbClr val="FF0000"/>
              </a:buClr>
              <a:tabLst>
                <a:tab pos="2057400" algn="l"/>
              </a:tabLst>
            </a:pPr>
            <a:r>
              <a:rPr lang="en-GB" b="1" dirty="0">
                <a:solidFill>
                  <a:srgbClr val="FF0000"/>
                </a:solidFill>
                <a:highlight>
                  <a:srgbClr val="FFFF00"/>
                </a:highlight>
                <a:latin typeface="XCCW Joined 7a" panose="03050602040000000000" pitchFamily="66" charset="0"/>
                <a:ea typeface="Calibri" panose="020F0502020204030204" pitchFamily="34" charset="0"/>
                <a:cs typeface="Times New Roman" panose="02020603050405020304" pitchFamily="18" charset="0"/>
              </a:rPr>
              <a:t>1. Who are you writing to?</a:t>
            </a:r>
            <a:endParaRPr lang="en-GB" dirty="0">
              <a:noFill/>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a:p>
            <a:pPr>
              <a:lnSpc>
                <a:spcPct val="107000"/>
              </a:lnSpc>
              <a:spcAft>
                <a:spcPts val="800"/>
              </a:spcAft>
              <a:tabLst>
                <a:tab pos="2057400" algn="l"/>
              </a:tabLst>
            </a:pPr>
            <a:r>
              <a:rPr lang="en-GB" b="1"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Dear Residents of Woodlands Lodge, </a:t>
            </a:r>
            <a:endPar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a:p>
            <a:pPr lvl="0">
              <a:lnSpc>
                <a:spcPct val="107000"/>
              </a:lnSpc>
              <a:spcAft>
                <a:spcPts val="0"/>
              </a:spcAft>
              <a:buClr>
                <a:srgbClr val="FF0000"/>
              </a:buClr>
              <a:tabLst>
                <a:tab pos="2057400" algn="l"/>
              </a:tabLst>
            </a:pPr>
            <a:r>
              <a:rPr lang="en-GB" b="1" dirty="0">
                <a:solidFill>
                  <a:srgbClr val="FF0000"/>
                </a:solidFill>
                <a:highlight>
                  <a:srgbClr val="FFFF00"/>
                </a:highlight>
                <a:latin typeface="XCCW Joined 7a" panose="03050602040000000000" pitchFamily="66" charset="0"/>
                <a:ea typeface="Calibri" panose="020F0502020204030204" pitchFamily="34" charset="0"/>
                <a:cs typeface="Times New Roman" panose="02020603050405020304" pitchFamily="18" charset="0"/>
              </a:rPr>
              <a:t>2.Introduction</a:t>
            </a:r>
            <a:endParaRPr lang="en-GB" dirty="0">
              <a:noFill/>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I would like to spread some light and bring you some joy!</a:t>
            </a: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I am from St. Philip’s Primary School in Southport and would like to bring you some positivity and spread Jesus’ light!</a:t>
            </a:r>
          </a:p>
          <a:p>
            <a:pPr lvl="0">
              <a:lnSpc>
                <a:spcPct val="107000"/>
              </a:lnSpc>
              <a:spcAft>
                <a:spcPts val="0"/>
              </a:spcAft>
              <a:buClr>
                <a:srgbClr val="FF0000"/>
              </a:buClr>
              <a:tabLst>
                <a:tab pos="2057400" algn="l"/>
              </a:tabLst>
            </a:pPr>
            <a:r>
              <a:rPr lang="en-GB" b="1" dirty="0">
                <a:solidFill>
                  <a:srgbClr val="FF0000"/>
                </a:solidFill>
                <a:highlight>
                  <a:srgbClr val="FFFF00"/>
                </a:highlight>
                <a:latin typeface="XCCW Joined 7a" panose="03050602040000000000" pitchFamily="66" charset="0"/>
                <a:ea typeface="Calibri" panose="020F0502020204030204" pitchFamily="34" charset="0"/>
                <a:cs typeface="Times New Roman" panose="02020603050405020304" pitchFamily="18" charset="0"/>
              </a:rPr>
              <a:t>3. Message – what do you want to say?</a:t>
            </a:r>
            <a:endParaRPr lang="en-GB" dirty="0">
              <a:noFill/>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I hope that you are keeping safe at this uncertain time… </a:t>
            </a: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I am praying that you are able to see your family soon… </a:t>
            </a: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I hope that you are keeping well. </a:t>
            </a: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Are you looking forward to Christmas?</a:t>
            </a: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What do you do in your spare time?</a:t>
            </a:r>
          </a:p>
          <a:p>
            <a:pPr marL="342900" lvl="0" indent="-342900">
              <a:lnSpc>
                <a:spcPct val="107000"/>
              </a:lnSpc>
              <a:spcAft>
                <a:spcPts val="0"/>
              </a:spcAft>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How are you feeling?</a:t>
            </a:r>
          </a:p>
          <a:p>
            <a:pPr lvl="0">
              <a:lnSpc>
                <a:spcPct val="107000"/>
              </a:lnSpc>
              <a:spcAft>
                <a:spcPts val="0"/>
              </a:spcAft>
              <a:buClr>
                <a:srgbClr val="FF0000"/>
              </a:buClr>
              <a:tabLst>
                <a:tab pos="2057400" algn="l"/>
              </a:tabLst>
            </a:pPr>
            <a:r>
              <a:rPr lang="en-GB" b="1" dirty="0">
                <a:solidFill>
                  <a:srgbClr val="FF0000"/>
                </a:solidFill>
                <a:highlight>
                  <a:srgbClr val="FFFF00"/>
                </a:highlight>
                <a:latin typeface="XCCW Joined 7a" panose="03050602040000000000" pitchFamily="66" charset="0"/>
                <a:ea typeface="Calibri" panose="020F0502020204030204" pitchFamily="34" charset="0"/>
                <a:cs typeface="Times New Roman" panose="02020603050405020304" pitchFamily="18" charset="0"/>
              </a:rPr>
              <a:t>4. Conclude your card – leave them with a positive message!</a:t>
            </a:r>
            <a:endParaRPr lang="en-GB" dirty="0">
              <a:noFill/>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Clr>
                <a:srgbClr val="000000"/>
              </a:buClr>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I hope you have a lovely Christmas. </a:t>
            </a:r>
          </a:p>
          <a:p>
            <a:pPr marL="342900" lvl="0" indent="-342900">
              <a:lnSpc>
                <a:spcPct val="107000"/>
              </a:lnSpc>
              <a:spcAft>
                <a:spcPts val="0"/>
              </a:spcAft>
              <a:buClr>
                <a:srgbClr val="000000"/>
              </a:buClr>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Keep positive and remember you are meant </a:t>
            </a:r>
            <a:r>
              <a:rPr lang="en-GB" dirty="0">
                <a:noFill/>
                <a:highlight>
                  <a:srgbClr val="FFFF00"/>
                </a:highlight>
                <a:latin typeface="XCCW Joined 7a" panose="03050602040000000000" pitchFamily="66" charset="0"/>
                <a:ea typeface="Calibri" panose="020F0502020204030204" pitchFamily="34" charset="0"/>
                <a:cs typeface="Times New Roman" panose="02020603050405020304" pitchFamily="18" charset="0"/>
              </a:rPr>
              <a:t>to shine!</a:t>
            </a:r>
          </a:p>
          <a:p>
            <a:pPr lvl="0">
              <a:lnSpc>
                <a:spcPct val="107000"/>
              </a:lnSpc>
              <a:spcAft>
                <a:spcPts val="0"/>
              </a:spcAft>
              <a:buClr>
                <a:srgbClr val="FF0000"/>
              </a:buClr>
              <a:tabLst>
                <a:tab pos="2057400" algn="l"/>
              </a:tabLst>
            </a:pPr>
            <a:r>
              <a:rPr lang="en-GB" b="1" dirty="0">
                <a:solidFill>
                  <a:srgbClr val="FF0000"/>
                </a:solidFill>
                <a:highlight>
                  <a:srgbClr val="FFFF00"/>
                </a:highlight>
                <a:latin typeface="XCCW Joined 7a" panose="03050602040000000000" pitchFamily="66" charset="0"/>
                <a:ea typeface="Calibri" panose="020F0502020204030204" pitchFamily="34" charset="0"/>
                <a:cs typeface="Times New Roman" panose="02020603050405020304" pitchFamily="18" charset="0"/>
              </a:rPr>
              <a:t>5. Sign your card with your name</a:t>
            </a:r>
            <a:endParaRPr lang="en-GB" dirty="0">
              <a:noFill/>
              <a:highlight>
                <a:srgbClr val="FFFF00"/>
              </a:highlight>
              <a:latin typeface="XCCW Joined 7a" panose="03050602040000000000"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Clr>
                <a:srgbClr val="000000"/>
              </a:buClr>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Love from, </a:t>
            </a:r>
          </a:p>
          <a:p>
            <a:pPr marL="342900" lvl="0" indent="-342900">
              <a:lnSpc>
                <a:spcPct val="107000"/>
              </a:lnSpc>
              <a:spcAft>
                <a:spcPts val="800"/>
              </a:spcAft>
              <a:buClr>
                <a:srgbClr val="000000"/>
              </a:buClr>
              <a:buFont typeface="Symbol" panose="05050102010706020507" pitchFamily="18" charset="2"/>
              <a:buChar char=""/>
              <a:tabLst>
                <a:tab pos="2057400" algn="l"/>
              </a:tabLst>
            </a:pPr>
            <a:r>
              <a:rPr lang="en-GB" dirty="0">
                <a:highlight>
                  <a:srgbClr val="FFFF00"/>
                </a:highlight>
                <a:latin typeface="XCCW Joined 7a" panose="03050602040000000000" pitchFamily="66" charset="0"/>
                <a:ea typeface="Calibri" panose="020F0502020204030204" pitchFamily="34" charset="0"/>
                <a:cs typeface="Times New Roman" panose="02020603050405020304" pitchFamily="18" charset="0"/>
              </a:rPr>
              <a:t>From</a:t>
            </a:r>
          </a:p>
        </p:txBody>
      </p:sp>
    </p:spTree>
    <p:extLst>
      <p:ext uri="{BB962C8B-B14F-4D97-AF65-F5344CB8AC3E}">
        <p14:creationId xmlns:p14="http://schemas.microsoft.com/office/powerpoint/2010/main" val="1202830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873F5-A7A4-43A8-92DF-17429B011CEC}"/>
              </a:ext>
            </a:extLst>
          </p:cNvPr>
          <p:cNvSpPr>
            <a:spLocks noGrp="1"/>
          </p:cNvSpPr>
          <p:nvPr>
            <p:ph type="title"/>
          </p:nvPr>
        </p:nvSpPr>
        <p:spPr>
          <a:xfrm>
            <a:off x="838200" y="815974"/>
            <a:ext cx="10515600" cy="1325563"/>
          </a:xfrm>
        </p:spPr>
        <p:txBody>
          <a:bodyPr/>
          <a:lstStyle/>
          <a:p>
            <a:pPr algn="ctr"/>
            <a:r>
              <a:rPr lang="en-GB" dirty="0">
                <a:solidFill>
                  <a:srgbClr val="FFFF00"/>
                </a:solidFill>
                <a:latin typeface="XCCW Joined 7a" panose="03050602040000000000" pitchFamily="66" charset="0"/>
              </a:rPr>
              <a:t>How can we use Jesus’ light?</a:t>
            </a:r>
          </a:p>
        </p:txBody>
      </p:sp>
      <p:sp>
        <p:nvSpPr>
          <p:cNvPr id="3" name="Content Placeholder 2">
            <a:extLst>
              <a:ext uri="{FF2B5EF4-FFF2-40B4-BE49-F238E27FC236}">
                <a16:creationId xmlns:a16="http://schemas.microsoft.com/office/drawing/2014/main" id="{D8F9AE1F-0BD9-40DB-8AF9-6A70FC678795}"/>
              </a:ext>
            </a:extLst>
          </p:cNvPr>
          <p:cNvSpPr>
            <a:spLocks noGrp="1"/>
          </p:cNvSpPr>
          <p:nvPr>
            <p:ph idx="1"/>
          </p:nvPr>
        </p:nvSpPr>
        <p:spPr>
          <a:xfrm>
            <a:off x="838200" y="2141537"/>
            <a:ext cx="10515600" cy="4351338"/>
          </a:xfrm>
        </p:spPr>
        <p:txBody>
          <a:bodyPr>
            <a:normAutofit/>
          </a:bodyPr>
          <a:lstStyle/>
          <a:p>
            <a:pPr marL="0" indent="0">
              <a:buNone/>
            </a:pPr>
            <a:r>
              <a:rPr lang="en-GB" sz="2200" b="1" dirty="0">
                <a:solidFill>
                  <a:srgbClr val="FFFF00"/>
                </a:solidFill>
                <a:latin typeface="XCCW Joined 7a" panose="03050602040000000000" pitchFamily="66" charset="0"/>
              </a:rPr>
              <a:t>1. Share Your Faith in Christ</a:t>
            </a:r>
            <a:endParaRPr lang="en-GB" sz="2200" dirty="0">
              <a:solidFill>
                <a:srgbClr val="FFFF00"/>
              </a:solidFill>
              <a:latin typeface="XCCW Joined 7a" panose="03050602040000000000" pitchFamily="66" charset="0"/>
            </a:endParaRPr>
          </a:p>
          <a:p>
            <a:pPr marL="0" indent="0">
              <a:buNone/>
            </a:pPr>
            <a:r>
              <a:rPr lang="en-GB" sz="2200" dirty="0">
                <a:solidFill>
                  <a:srgbClr val="FFFF00"/>
                </a:solidFill>
                <a:latin typeface="XCCW Joined 7a" panose="03050602040000000000" pitchFamily="66" charset="0"/>
              </a:rPr>
              <a:t>God takes an ordinary person and uses them to share His message to people who needed Him. When we share our faith, we spread His light. You are meant to shine! </a:t>
            </a:r>
          </a:p>
          <a:p>
            <a:pPr marL="0" indent="0">
              <a:buNone/>
            </a:pPr>
            <a:endParaRPr lang="en-GB" sz="2200" b="1" dirty="0">
              <a:solidFill>
                <a:srgbClr val="FFFF00"/>
              </a:solidFill>
              <a:latin typeface="XCCW Joined 7a" panose="03050602040000000000" pitchFamily="66" charset="0"/>
            </a:endParaRPr>
          </a:p>
          <a:p>
            <a:pPr marL="0" indent="0">
              <a:buNone/>
            </a:pPr>
            <a:r>
              <a:rPr lang="en-GB" sz="2200" b="1" dirty="0">
                <a:solidFill>
                  <a:srgbClr val="FFFF00"/>
                </a:solidFill>
                <a:latin typeface="XCCW Joined 7a" panose="03050602040000000000" pitchFamily="66" charset="0"/>
              </a:rPr>
              <a:t>2. Take Light Where It’s Dark</a:t>
            </a:r>
            <a:endParaRPr lang="en-GB" sz="2200" dirty="0">
              <a:solidFill>
                <a:srgbClr val="FFFF00"/>
              </a:solidFill>
              <a:latin typeface="XCCW Joined 7a" panose="03050602040000000000" pitchFamily="66" charset="0"/>
            </a:endParaRPr>
          </a:p>
          <a:p>
            <a:pPr marL="0" indent="0">
              <a:buNone/>
            </a:pPr>
            <a:r>
              <a:rPr lang="en-GB" sz="2200" dirty="0">
                <a:solidFill>
                  <a:srgbClr val="FFFF00"/>
                </a:solidFill>
                <a:latin typeface="XCCW Joined 7a" panose="03050602040000000000" pitchFamily="66" charset="0"/>
              </a:rPr>
              <a:t>Jesus describes what we are - the light of the world, not the light of the church. That means we have to get beyond the church walls and take the light out to where it is dark.</a:t>
            </a:r>
          </a:p>
          <a:p>
            <a:endParaRPr lang="en-GB" dirty="0"/>
          </a:p>
        </p:txBody>
      </p:sp>
    </p:spTree>
    <p:extLst>
      <p:ext uri="{BB962C8B-B14F-4D97-AF65-F5344CB8AC3E}">
        <p14:creationId xmlns:p14="http://schemas.microsoft.com/office/powerpoint/2010/main" val="535312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TotalTime>
  <Words>477</Words>
  <Application>Microsoft Office PowerPoint</Application>
  <PresentationFormat>Widescreen</PresentationFormat>
  <Paragraphs>45</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Calibri Light</vt:lpstr>
      <vt:lpstr>Symbol</vt:lpstr>
      <vt:lpstr>Times New Roman</vt:lpstr>
      <vt:lpstr>XCCW Joined 7a</vt:lpstr>
      <vt:lpstr>Office Theme</vt:lpstr>
      <vt:lpstr>PowerPoint Presentation</vt:lpstr>
      <vt:lpstr>Jesus is considered to be a symbol of light and is described as the ‘Light of the World’. What do you think is meant by this?</vt:lpstr>
      <vt:lpstr>PowerPoint Presentation</vt:lpstr>
      <vt:lpstr>PowerPoint Presentation</vt:lpstr>
      <vt:lpstr>PowerPoint Presentation</vt:lpstr>
      <vt:lpstr>PowerPoint Presentation</vt:lpstr>
      <vt:lpstr>PowerPoint Presentation</vt:lpstr>
      <vt:lpstr>How can we use Jesus’ light?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Teacher</cp:lastModifiedBy>
  <cp:revision>12</cp:revision>
  <dcterms:created xsi:type="dcterms:W3CDTF">2020-10-29T16:05:38Z</dcterms:created>
  <dcterms:modified xsi:type="dcterms:W3CDTF">2020-11-08T21:41:15Z</dcterms:modified>
</cp:coreProperties>
</file>