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1" d="100"/>
          <a:sy n="101" d="100"/>
        </p:scale>
        <p:origin x="126"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1693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2136585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3671933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D508FD-B5BE-4D0A-A978-16CECDA3337E}" type="datetimeFigureOut">
              <a:rPr lang="en-GB" smtClean="0"/>
              <a:t>21/01/2025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623769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D508FD-B5BE-4D0A-A978-16CECDA3337E}" type="datetimeFigureOut">
              <a:rPr lang="en-GB" smtClean="0"/>
              <a:t>21/01/2025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2401020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D508FD-B5BE-4D0A-A978-16CECDA3337E}" type="datetimeFigureOut">
              <a:rPr lang="en-GB" smtClean="0"/>
              <a:t>21/01/2025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1179566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D508FD-B5BE-4D0A-A978-16CECDA3337E}" type="datetimeFigureOut">
              <a:rPr lang="en-GB" smtClean="0"/>
              <a:t>21/01/2025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1261006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D508FD-B5BE-4D0A-A978-16CECDA3337E}" type="datetimeFigureOut">
              <a:rPr lang="en-GB" smtClean="0"/>
              <a:t>21/01/2025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147860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D508FD-B5BE-4D0A-A978-16CECDA3337E}" type="datetimeFigureOut">
              <a:rPr lang="en-GB" smtClean="0"/>
              <a:t>21/01/2025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2286333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D3D508FD-B5BE-4D0A-A978-16CECDA3337E}" type="datetimeFigureOut">
              <a:rPr lang="en-GB" smtClean="0"/>
              <a:t>21/01/2025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1793300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18505071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8921314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22639561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2403311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36192071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13399994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D508FD-B5BE-4D0A-A978-16CECDA3337E}"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1975B-7D82-4F1F-8325-6FF0B6D48C7F}" type="slidenum">
              <a:rPr lang="en-GB" smtClean="0"/>
              <a:t>‹#›</a:t>
            </a:fld>
            <a:endParaRPr lang="en-GB"/>
          </a:p>
        </p:txBody>
      </p:sp>
    </p:spTree>
    <p:extLst>
      <p:ext uri="{BB962C8B-B14F-4D97-AF65-F5344CB8AC3E}">
        <p14:creationId xmlns:p14="http://schemas.microsoft.com/office/powerpoint/2010/main" val="4282037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D3D508FD-B5BE-4D0A-A978-16CECDA3337E}" type="datetimeFigureOut">
              <a:rPr lang="en-GB" smtClean="0"/>
              <a:t>21/01/2025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ECB1975B-7D82-4F1F-8325-6FF0B6D48C7F}" type="slidenum">
              <a:rPr lang="en-GB" smtClean="0"/>
              <a:t>‹#›</a:t>
            </a:fld>
            <a:endParaRPr lang="en-GB"/>
          </a:p>
        </p:txBody>
      </p:sp>
    </p:spTree>
    <p:extLst>
      <p:ext uri="{BB962C8B-B14F-4D97-AF65-F5344CB8AC3E}">
        <p14:creationId xmlns:p14="http://schemas.microsoft.com/office/powerpoint/2010/main" val="422459592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St Philips Primary School</a:t>
            </a:r>
          </a:p>
        </p:txBody>
      </p:sp>
      <p:sp>
        <p:nvSpPr>
          <p:cNvPr id="3" name="Subtitle 2"/>
          <p:cNvSpPr>
            <a:spLocks noGrp="1"/>
          </p:cNvSpPr>
          <p:nvPr>
            <p:ph type="subTitle" idx="1"/>
          </p:nvPr>
        </p:nvSpPr>
        <p:spPr/>
        <p:txBody>
          <a:bodyPr/>
          <a:lstStyle/>
          <a:p>
            <a:r>
              <a:rPr lang="en-GB" dirty="0"/>
              <a:t>Guide to Primary Assessment</a:t>
            </a:r>
          </a:p>
          <a:p>
            <a:r>
              <a:rPr lang="en-GB" dirty="0"/>
              <a:t>Taken from James Pembroke - Insight</a:t>
            </a:r>
          </a:p>
        </p:txBody>
      </p:sp>
      <p:sp>
        <p:nvSpPr>
          <p:cNvPr id="4" name="Rectangle 2"/>
          <p:cNvSpPr>
            <a:spLocks noChangeArrowheads="1"/>
          </p:cNvSpPr>
          <p:nvPr/>
        </p:nvSpPr>
        <p:spPr bwMode="auto">
          <a:xfrm>
            <a:off x="2639962" y="68579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7" name="Picture 6">
            <a:extLst>
              <a:ext uri="{FF2B5EF4-FFF2-40B4-BE49-F238E27FC236}">
                <a16:creationId xmlns:a16="http://schemas.microsoft.com/office/drawing/2014/main" id="{D27AE38C-B507-4E0D-8818-386FF6B96BFE}"/>
              </a:ext>
            </a:extLst>
          </p:cNvPr>
          <p:cNvPicPr>
            <a:picLocks noChangeAspect="1"/>
          </p:cNvPicPr>
          <p:nvPr/>
        </p:nvPicPr>
        <p:blipFill>
          <a:blip r:embed="rId2"/>
          <a:stretch>
            <a:fillRect/>
          </a:stretch>
        </p:blipFill>
        <p:spPr>
          <a:xfrm>
            <a:off x="7915192" y="152982"/>
            <a:ext cx="2838846" cy="1981201"/>
          </a:xfrm>
          <a:prstGeom prst="rect">
            <a:avLst/>
          </a:prstGeom>
        </p:spPr>
      </p:pic>
      <p:pic>
        <p:nvPicPr>
          <p:cNvPr id="9" name="Picture 8">
            <a:extLst>
              <a:ext uri="{FF2B5EF4-FFF2-40B4-BE49-F238E27FC236}">
                <a16:creationId xmlns:a16="http://schemas.microsoft.com/office/drawing/2014/main" id="{A1E2C5BB-3D26-471C-A228-0818BCCF5B23}"/>
              </a:ext>
            </a:extLst>
          </p:cNvPr>
          <p:cNvPicPr>
            <a:picLocks noChangeAspect="1"/>
          </p:cNvPicPr>
          <p:nvPr/>
        </p:nvPicPr>
        <p:blipFill>
          <a:blip r:embed="rId3"/>
          <a:stretch>
            <a:fillRect/>
          </a:stretch>
        </p:blipFill>
        <p:spPr>
          <a:xfrm>
            <a:off x="7167901" y="2553282"/>
            <a:ext cx="4590686" cy="4151736"/>
          </a:xfrm>
          <a:prstGeom prst="rect">
            <a:avLst/>
          </a:prstGeom>
        </p:spPr>
      </p:pic>
    </p:spTree>
    <p:extLst>
      <p:ext uri="{BB962C8B-B14F-4D97-AF65-F5344CB8AC3E}">
        <p14:creationId xmlns:p14="http://schemas.microsoft.com/office/powerpoint/2010/main" val="2541278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62739-A2CE-43CF-B200-15D91F19BF07}"/>
              </a:ext>
            </a:extLst>
          </p:cNvPr>
          <p:cNvSpPr>
            <a:spLocks noGrp="1"/>
          </p:cNvSpPr>
          <p:nvPr>
            <p:ph type="title"/>
          </p:nvPr>
        </p:nvSpPr>
        <p:spPr/>
        <p:txBody>
          <a:bodyPr>
            <a:normAutofit/>
          </a:bodyPr>
          <a:lstStyle/>
          <a:p>
            <a:r>
              <a:rPr lang="en-GB" sz="2700" cap="none" dirty="0"/>
              <a:t>There are now five statutory assessment points across the primary phase, and one – key stage 1 – that is no longer statutory. </a:t>
            </a:r>
            <a:br>
              <a:rPr lang="en-GB" dirty="0"/>
            </a:br>
            <a:endParaRPr lang="en-GB" dirty="0"/>
          </a:p>
        </p:txBody>
      </p:sp>
      <p:pic>
        <p:nvPicPr>
          <p:cNvPr id="4" name="Picture 3">
            <a:extLst>
              <a:ext uri="{FF2B5EF4-FFF2-40B4-BE49-F238E27FC236}">
                <a16:creationId xmlns:a16="http://schemas.microsoft.com/office/drawing/2014/main" id="{F8D6231B-03F2-49F8-B3A9-CC9FC62C5C50}"/>
              </a:ext>
            </a:extLst>
          </p:cNvPr>
          <p:cNvPicPr>
            <a:picLocks noChangeAspect="1"/>
          </p:cNvPicPr>
          <p:nvPr/>
        </p:nvPicPr>
        <p:blipFill>
          <a:blip r:embed="rId2"/>
          <a:stretch>
            <a:fillRect/>
          </a:stretch>
        </p:blipFill>
        <p:spPr>
          <a:xfrm>
            <a:off x="5561011" y="546100"/>
            <a:ext cx="5868080" cy="1460500"/>
          </a:xfrm>
          <a:prstGeom prst="rect">
            <a:avLst/>
          </a:prstGeom>
        </p:spPr>
      </p:pic>
      <p:sp>
        <p:nvSpPr>
          <p:cNvPr id="3" name="Text Placeholder 2">
            <a:extLst>
              <a:ext uri="{FF2B5EF4-FFF2-40B4-BE49-F238E27FC236}">
                <a16:creationId xmlns:a16="http://schemas.microsoft.com/office/drawing/2014/main" id="{FA459050-0C31-4697-BD08-E1DBEEA8DBD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31522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28AC7-7EDD-4FC8-894F-55A5F8D61030}"/>
              </a:ext>
            </a:extLst>
          </p:cNvPr>
          <p:cNvSpPr>
            <a:spLocks noGrp="1"/>
          </p:cNvSpPr>
          <p:nvPr>
            <p:ph type="title"/>
          </p:nvPr>
        </p:nvSpPr>
        <p:spPr/>
        <p:txBody>
          <a:bodyPr/>
          <a:lstStyle/>
          <a:p>
            <a:endParaRPr lang="en-GB" dirty="0"/>
          </a:p>
        </p:txBody>
      </p:sp>
      <p:sp>
        <p:nvSpPr>
          <p:cNvPr id="3" name="Text Placeholder 2">
            <a:extLst>
              <a:ext uri="{FF2B5EF4-FFF2-40B4-BE49-F238E27FC236}">
                <a16:creationId xmlns:a16="http://schemas.microsoft.com/office/drawing/2014/main" id="{0703952B-5147-4627-AA67-A28386153594}"/>
              </a:ext>
            </a:extLst>
          </p:cNvPr>
          <p:cNvSpPr>
            <a:spLocks noGrp="1"/>
          </p:cNvSpPr>
          <p:nvPr>
            <p:ph type="body" idx="1"/>
          </p:nvPr>
        </p:nvSpPr>
        <p:spPr/>
        <p:txBody>
          <a:bodyPr/>
          <a:lstStyle/>
          <a:p>
            <a:endParaRPr lang="en-GB"/>
          </a:p>
        </p:txBody>
      </p:sp>
      <p:pic>
        <p:nvPicPr>
          <p:cNvPr id="6" name="Picture 5">
            <a:extLst>
              <a:ext uri="{FF2B5EF4-FFF2-40B4-BE49-F238E27FC236}">
                <a16:creationId xmlns:a16="http://schemas.microsoft.com/office/drawing/2014/main" id="{78436C2B-184E-4E96-BFD4-12E3E021813F}"/>
              </a:ext>
            </a:extLst>
          </p:cNvPr>
          <p:cNvPicPr>
            <a:picLocks noChangeAspect="1"/>
          </p:cNvPicPr>
          <p:nvPr/>
        </p:nvPicPr>
        <p:blipFill>
          <a:blip r:embed="rId2"/>
          <a:stretch>
            <a:fillRect/>
          </a:stretch>
        </p:blipFill>
        <p:spPr>
          <a:xfrm>
            <a:off x="1571625" y="95250"/>
            <a:ext cx="7034563" cy="6600825"/>
          </a:xfrm>
          <a:prstGeom prst="rect">
            <a:avLst/>
          </a:prstGeom>
        </p:spPr>
      </p:pic>
    </p:spTree>
    <p:extLst>
      <p:ext uri="{BB962C8B-B14F-4D97-AF65-F5344CB8AC3E}">
        <p14:creationId xmlns:p14="http://schemas.microsoft.com/office/powerpoint/2010/main" val="2278251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DC26BD-B185-48E2-837C-4CF0178DBA41}"/>
              </a:ext>
            </a:extLst>
          </p:cNvPr>
          <p:cNvPicPr>
            <a:picLocks noChangeAspect="1"/>
          </p:cNvPicPr>
          <p:nvPr/>
        </p:nvPicPr>
        <p:blipFill>
          <a:blip r:embed="rId2"/>
          <a:stretch>
            <a:fillRect/>
          </a:stretch>
        </p:blipFill>
        <p:spPr>
          <a:xfrm>
            <a:off x="2171152" y="409575"/>
            <a:ext cx="7849695" cy="4372164"/>
          </a:xfrm>
          <a:prstGeom prst="rect">
            <a:avLst/>
          </a:prstGeom>
        </p:spPr>
      </p:pic>
      <p:sp>
        <p:nvSpPr>
          <p:cNvPr id="2" name="Title 1">
            <a:extLst>
              <a:ext uri="{FF2B5EF4-FFF2-40B4-BE49-F238E27FC236}">
                <a16:creationId xmlns:a16="http://schemas.microsoft.com/office/drawing/2014/main" id="{9C11E607-83EF-431C-98D6-C8C3B11023E5}"/>
              </a:ext>
            </a:extLst>
          </p:cNvPr>
          <p:cNvSpPr>
            <a:spLocks noGrp="1"/>
          </p:cNvSpPr>
          <p:nvPr>
            <p:ph type="title"/>
          </p:nvPr>
        </p:nvSpPr>
        <p:spPr/>
        <p:txBody>
          <a:bodyPr/>
          <a:lstStyle/>
          <a:p>
            <a:endParaRPr lang="en-GB" dirty="0"/>
          </a:p>
        </p:txBody>
      </p:sp>
      <p:sp>
        <p:nvSpPr>
          <p:cNvPr id="3" name="Text Placeholder 2">
            <a:extLst>
              <a:ext uri="{FF2B5EF4-FFF2-40B4-BE49-F238E27FC236}">
                <a16:creationId xmlns:a16="http://schemas.microsoft.com/office/drawing/2014/main" id="{E3BD2795-B123-43A5-979D-688EF39FDCCE}"/>
              </a:ext>
            </a:extLst>
          </p:cNvPr>
          <p:cNvSpPr>
            <a:spLocks noGrp="1"/>
          </p:cNvSpPr>
          <p:nvPr>
            <p:ph type="body" idx="1"/>
          </p:nvPr>
        </p:nvSpPr>
        <p:spPr>
          <a:xfrm>
            <a:off x="684213" y="5048250"/>
            <a:ext cx="8534400" cy="946149"/>
          </a:xfrm>
        </p:spPr>
        <p:txBody>
          <a:bodyPr/>
          <a:lstStyle/>
          <a:p>
            <a:r>
              <a:rPr lang="en-GB" dirty="0">
                <a:solidFill>
                  <a:schemeClr val="tx1"/>
                </a:solidFill>
              </a:rPr>
              <a:t>Table shows which assessments each year group has completed, which assessments were missed due to the pandemic, and which will be taken in the future.  Insight.</a:t>
            </a:r>
            <a:r>
              <a:rPr lang="en-GB" dirty="0"/>
              <a:t>.</a:t>
            </a:r>
          </a:p>
        </p:txBody>
      </p:sp>
    </p:spTree>
    <p:extLst>
      <p:ext uri="{BB962C8B-B14F-4D97-AF65-F5344CB8AC3E}">
        <p14:creationId xmlns:p14="http://schemas.microsoft.com/office/powerpoint/2010/main" val="2791491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1E607-83EF-431C-98D6-C8C3B11023E5}"/>
              </a:ext>
            </a:extLst>
          </p:cNvPr>
          <p:cNvSpPr>
            <a:spLocks noGrp="1"/>
          </p:cNvSpPr>
          <p:nvPr>
            <p:ph type="title"/>
          </p:nvPr>
        </p:nvSpPr>
        <p:spPr>
          <a:xfrm>
            <a:off x="684211" y="266700"/>
            <a:ext cx="10974389" cy="6238875"/>
          </a:xfrm>
        </p:spPr>
        <p:txBody>
          <a:bodyPr>
            <a:noAutofit/>
          </a:bodyPr>
          <a:lstStyle/>
          <a:p>
            <a:r>
              <a:rPr lang="en-GB" sz="1600" b="1" cap="none" dirty="0">
                <a:latin typeface="Arial" panose="020B0604020202020204" pitchFamily="34" charset="0"/>
                <a:cs typeface="Arial" panose="020B0604020202020204" pitchFamily="34" charset="0"/>
              </a:rPr>
              <a:t>The reception baseline assessment </a:t>
            </a:r>
            <a:br>
              <a:rPr lang="en-GB" sz="1600" cap="none" dirty="0">
                <a:latin typeface="Arial" panose="020B0604020202020204" pitchFamily="34" charset="0"/>
                <a:cs typeface="Arial" panose="020B0604020202020204" pitchFamily="34" charset="0"/>
              </a:rPr>
            </a:br>
            <a:r>
              <a:rPr lang="en-GB" sz="1600" cap="none" dirty="0">
                <a:latin typeface="Arial" panose="020B0604020202020204" pitchFamily="34" charset="0"/>
                <a:cs typeface="Arial" panose="020B0604020202020204" pitchFamily="34" charset="0"/>
              </a:rPr>
              <a:t>Administered in the first half term of the reception year, when pupils are 4 or 5 years old. </a:t>
            </a:r>
            <a:br>
              <a:rPr lang="en-GB" sz="1600" cap="none" dirty="0">
                <a:latin typeface="Arial" panose="020B0604020202020204" pitchFamily="34" charset="0"/>
                <a:cs typeface="Arial" panose="020B0604020202020204" pitchFamily="34" charset="0"/>
              </a:rPr>
            </a:br>
            <a:r>
              <a:rPr lang="en-GB" sz="1600" cap="none" dirty="0">
                <a:latin typeface="Arial" panose="020B0604020202020204" pitchFamily="34" charset="0"/>
                <a:cs typeface="Arial" panose="020B0604020202020204" pitchFamily="34" charset="0"/>
              </a:rPr>
              <a:t>Short, one-to-one assessment involving a series of tasks, which seek to evaluate a pupil’s literacy and numeracy skills.</a:t>
            </a:r>
            <a:br>
              <a:rPr lang="en-GB" sz="1600" cap="none" dirty="0">
                <a:latin typeface="Arial" panose="020B0604020202020204" pitchFamily="34" charset="0"/>
                <a:cs typeface="Arial" panose="020B0604020202020204" pitchFamily="34" charset="0"/>
              </a:rPr>
            </a:br>
            <a:br>
              <a:rPr lang="en-GB" sz="1600" cap="none" dirty="0">
                <a:latin typeface="Arial" panose="020B0604020202020204" pitchFamily="34" charset="0"/>
                <a:cs typeface="Arial" panose="020B0604020202020204" pitchFamily="34" charset="0"/>
              </a:rPr>
            </a:br>
            <a:r>
              <a:rPr lang="en-GB" sz="1600" cap="none" dirty="0">
                <a:latin typeface="Arial" panose="020B0604020202020204" pitchFamily="34" charset="0"/>
                <a:cs typeface="Arial" panose="020B0604020202020204" pitchFamily="34" charset="0"/>
              </a:rPr>
              <a:t> Responses to each task are entered onto an online portal and stored by the department for education. </a:t>
            </a:r>
            <a:br>
              <a:rPr lang="en-GB" sz="1600" cap="none" dirty="0">
                <a:latin typeface="Arial" panose="020B0604020202020204" pitchFamily="34" charset="0"/>
                <a:cs typeface="Arial" panose="020B0604020202020204" pitchFamily="34" charset="0"/>
              </a:rPr>
            </a:br>
            <a:br>
              <a:rPr lang="en-GB" sz="1600" cap="none" dirty="0">
                <a:latin typeface="Arial" panose="020B0604020202020204" pitchFamily="34" charset="0"/>
                <a:cs typeface="Arial" panose="020B0604020202020204" pitchFamily="34" charset="0"/>
              </a:rPr>
            </a:br>
            <a:r>
              <a:rPr lang="en-GB" sz="1600" cap="none" dirty="0">
                <a:latin typeface="Arial" panose="020B0604020202020204" pitchFamily="34" charset="0"/>
                <a:cs typeface="Arial" panose="020B0604020202020204" pitchFamily="34" charset="0"/>
              </a:rPr>
              <a:t>The main purpose of the assessment is to provide a baseline for the school’s key stage 2 (KS2) progress measures when pupils reach the end of year 6. </a:t>
            </a:r>
            <a:br>
              <a:rPr lang="en-GB" sz="1600" cap="none" dirty="0">
                <a:latin typeface="Arial" panose="020B0604020202020204" pitchFamily="34" charset="0"/>
                <a:cs typeface="Arial" panose="020B0604020202020204" pitchFamily="34" charset="0"/>
              </a:rPr>
            </a:br>
            <a:r>
              <a:rPr lang="en-GB" sz="1600" cap="none" dirty="0">
                <a:latin typeface="Arial" panose="020B0604020202020204" pitchFamily="34" charset="0"/>
                <a:cs typeface="Arial" panose="020B0604020202020204" pitchFamily="34" charset="0"/>
              </a:rPr>
              <a:t>Each pupil’s KS2 test score will be compared to the national average KS2 test score of pupils with the same start point (</a:t>
            </a:r>
            <a:r>
              <a:rPr lang="en-GB" sz="1600" cap="none" dirty="0" err="1">
                <a:latin typeface="Arial" panose="020B0604020202020204" pitchFamily="34" charset="0"/>
                <a:cs typeface="Arial" panose="020B0604020202020204" pitchFamily="34" charset="0"/>
              </a:rPr>
              <a:t>i.E.</a:t>
            </a:r>
            <a:r>
              <a:rPr lang="en-GB" sz="1600" cap="none" dirty="0">
                <a:latin typeface="Arial" panose="020B0604020202020204" pitchFamily="34" charset="0"/>
                <a:cs typeface="Arial" panose="020B0604020202020204" pitchFamily="34" charset="0"/>
              </a:rPr>
              <a:t> The same </a:t>
            </a:r>
            <a:r>
              <a:rPr lang="en-GB" sz="1600" cap="none" dirty="0" err="1">
                <a:latin typeface="Arial" panose="020B0604020202020204" pitchFamily="34" charset="0"/>
                <a:cs typeface="Arial" panose="020B0604020202020204" pitchFamily="34" charset="0"/>
              </a:rPr>
              <a:t>rba</a:t>
            </a:r>
            <a:r>
              <a:rPr lang="en-GB" sz="1600" cap="none" dirty="0">
                <a:latin typeface="Arial" panose="020B0604020202020204" pitchFamily="34" charset="0"/>
                <a:cs typeface="Arial" panose="020B0604020202020204" pitchFamily="34" charset="0"/>
              </a:rPr>
              <a:t> score!)</a:t>
            </a:r>
            <a:br>
              <a:rPr lang="en-GB" sz="1600" cap="none" dirty="0">
                <a:latin typeface="Arial" panose="020B0604020202020204" pitchFamily="34" charset="0"/>
                <a:cs typeface="Arial" panose="020B0604020202020204" pitchFamily="34" charset="0"/>
              </a:rPr>
            </a:br>
            <a:br>
              <a:rPr lang="en-GB" sz="1600" cap="none" dirty="0">
                <a:latin typeface="Arial" panose="020B0604020202020204" pitchFamily="34" charset="0"/>
                <a:cs typeface="Arial" panose="020B0604020202020204" pitchFamily="34" charset="0"/>
              </a:rPr>
            </a:br>
            <a:br>
              <a:rPr lang="en-GB" sz="1600" cap="none" dirty="0">
                <a:latin typeface="Arial" panose="020B0604020202020204" pitchFamily="34" charset="0"/>
                <a:cs typeface="Arial" panose="020B0604020202020204" pitchFamily="34" charset="0"/>
              </a:rPr>
            </a:br>
            <a:r>
              <a:rPr lang="en-GB" sz="1600" cap="none" dirty="0">
                <a:latin typeface="Arial" panose="020B0604020202020204" pitchFamily="34" charset="0"/>
                <a:cs typeface="Arial" panose="020B0604020202020204" pitchFamily="34" charset="0"/>
              </a:rPr>
              <a:t>The maximum </a:t>
            </a:r>
            <a:r>
              <a:rPr lang="en-GB" sz="1600" cap="none" dirty="0" err="1">
                <a:latin typeface="Arial" panose="020B0604020202020204" pitchFamily="34" charset="0"/>
                <a:cs typeface="Arial" panose="020B0604020202020204" pitchFamily="34" charset="0"/>
              </a:rPr>
              <a:t>rba</a:t>
            </a:r>
            <a:r>
              <a:rPr lang="en-GB" sz="1600" cap="none" dirty="0">
                <a:latin typeface="Arial" panose="020B0604020202020204" pitchFamily="34" charset="0"/>
                <a:cs typeface="Arial" panose="020B0604020202020204" pitchFamily="34" charset="0"/>
              </a:rPr>
              <a:t> score is 39. In our example, a pupil scores 22/39 in the </a:t>
            </a:r>
            <a:r>
              <a:rPr lang="en-GB" sz="1600" cap="none" dirty="0" err="1">
                <a:latin typeface="Arial" panose="020B0604020202020204" pitchFamily="34" charset="0"/>
                <a:cs typeface="Arial" panose="020B0604020202020204" pitchFamily="34" charset="0"/>
              </a:rPr>
              <a:t>rba</a:t>
            </a:r>
            <a:r>
              <a:rPr lang="en-GB" sz="1600" cap="none" dirty="0">
                <a:latin typeface="Arial" panose="020B0604020202020204" pitchFamily="34" charset="0"/>
                <a:cs typeface="Arial" panose="020B0604020202020204" pitchFamily="34" charset="0"/>
              </a:rPr>
              <a:t>. Seven years later, they sit the KS2 tests and in the reading test they attain a score of 98 (which means that they have not met the expected standard score of 100). We, however, are interested in how this pupil’s KS2 result (98) compares to other pupils with the same </a:t>
            </a:r>
            <a:r>
              <a:rPr lang="en-GB" sz="1600" cap="none" dirty="0" err="1">
                <a:latin typeface="Arial" panose="020B0604020202020204" pitchFamily="34" charset="0"/>
                <a:cs typeface="Arial" panose="020B0604020202020204" pitchFamily="34" charset="0"/>
              </a:rPr>
              <a:t>rba</a:t>
            </a:r>
            <a:r>
              <a:rPr lang="en-GB" sz="1600" cap="none" dirty="0">
                <a:latin typeface="Arial" panose="020B0604020202020204" pitchFamily="34" charset="0"/>
                <a:cs typeface="Arial" panose="020B0604020202020204" pitchFamily="34" charset="0"/>
              </a:rPr>
              <a:t> score. Let’s imagine that nationally, on average, pupils that scored 22/39 on the </a:t>
            </a:r>
            <a:r>
              <a:rPr lang="en-GB" sz="1600" cap="none" dirty="0" err="1">
                <a:latin typeface="Arial" panose="020B0604020202020204" pitchFamily="34" charset="0"/>
                <a:cs typeface="Arial" panose="020B0604020202020204" pitchFamily="34" charset="0"/>
              </a:rPr>
              <a:t>rba</a:t>
            </a:r>
            <a:r>
              <a:rPr lang="en-GB" sz="1600" cap="none" dirty="0">
                <a:latin typeface="Arial" panose="020B0604020202020204" pitchFamily="34" charset="0"/>
                <a:cs typeface="Arial" panose="020B0604020202020204" pitchFamily="34" charset="0"/>
              </a:rPr>
              <a:t> scored 93 in the KS2 reading test. 93 therefore becomes the progress benchmark for this particular group of pupils, and our example pupil has clearly exceeded that by 5 points. Their progress score is therefore +5. This is done for all pupils that have both an </a:t>
            </a:r>
            <a:r>
              <a:rPr lang="en-GB" sz="1600" cap="none" dirty="0" err="1">
                <a:latin typeface="Arial" panose="020B0604020202020204" pitchFamily="34" charset="0"/>
                <a:cs typeface="Arial" panose="020B0604020202020204" pitchFamily="34" charset="0"/>
              </a:rPr>
              <a:t>rba</a:t>
            </a:r>
            <a:r>
              <a:rPr lang="en-GB" sz="1600" cap="none" dirty="0">
                <a:latin typeface="Arial" panose="020B0604020202020204" pitchFamily="34" charset="0"/>
                <a:cs typeface="Arial" panose="020B0604020202020204" pitchFamily="34" charset="0"/>
              </a:rPr>
              <a:t> score and KS2 results.</a:t>
            </a:r>
            <a:br>
              <a:rPr lang="en-GB" sz="1600" cap="none" dirty="0">
                <a:latin typeface="Arial" panose="020B0604020202020204" pitchFamily="34" charset="0"/>
                <a:cs typeface="Arial" panose="020B0604020202020204" pitchFamily="34" charset="0"/>
              </a:rPr>
            </a:br>
            <a:br>
              <a:rPr lang="en-GB" sz="1600" cap="none" dirty="0">
                <a:latin typeface="Arial" panose="020B0604020202020204" pitchFamily="34" charset="0"/>
                <a:cs typeface="Arial" panose="020B0604020202020204" pitchFamily="34" charset="0"/>
              </a:rPr>
            </a:br>
            <a:r>
              <a:rPr lang="en-GB" sz="1600" cap="none" dirty="0">
                <a:latin typeface="Arial" panose="020B0604020202020204" pitchFamily="34" charset="0"/>
                <a:cs typeface="Arial" panose="020B0604020202020204" pitchFamily="34" charset="0"/>
              </a:rPr>
              <a:t>Note that individual pupil progress scores are not published; they are averaged to calculate an overall progress score for the school cohort.</a:t>
            </a:r>
            <a:br>
              <a:rPr lang="en-GB" sz="1600" cap="none" dirty="0">
                <a:latin typeface="Arial" panose="020B0604020202020204" pitchFamily="34" charset="0"/>
                <a:cs typeface="Arial" panose="020B0604020202020204" pitchFamily="34" charset="0"/>
              </a:rPr>
            </a:br>
            <a:endParaRPr lang="en-GB" sz="1600" cap="non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8684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B0B62-B3A4-423B-B6BD-B40A34747591}"/>
              </a:ext>
            </a:extLst>
          </p:cNvPr>
          <p:cNvSpPr>
            <a:spLocks noGrp="1"/>
          </p:cNvSpPr>
          <p:nvPr>
            <p:ph type="title"/>
          </p:nvPr>
        </p:nvSpPr>
        <p:spPr>
          <a:xfrm>
            <a:off x="426516" y="104775"/>
            <a:ext cx="8534401" cy="2971800"/>
          </a:xfrm>
        </p:spPr>
        <p:txBody>
          <a:bodyPr>
            <a:normAutofit/>
          </a:bodyPr>
          <a:lstStyle/>
          <a:p>
            <a:r>
              <a:rPr lang="en-GB" sz="1400" b="1" cap="none" dirty="0">
                <a:latin typeface="Arial" panose="020B0604020202020204" pitchFamily="34" charset="0"/>
                <a:cs typeface="Arial" panose="020B0604020202020204" pitchFamily="34" charset="0"/>
              </a:rPr>
              <a:t>Early years foundation stage profile (EYFSP)</a:t>
            </a:r>
            <a:br>
              <a:rPr lang="en-GB" sz="1400" b="1" cap="none" dirty="0">
                <a:latin typeface="Arial" panose="020B0604020202020204" pitchFamily="34" charset="0"/>
                <a:cs typeface="Arial" panose="020B0604020202020204" pitchFamily="34" charset="0"/>
              </a:rPr>
            </a:br>
            <a:br>
              <a:rPr lang="en-GB" sz="1400" b="1" cap="none" dirty="0">
                <a:latin typeface="Arial" panose="020B0604020202020204" pitchFamily="34" charset="0"/>
                <a:cs typeface="Arial" panose="020B0604020202020204" pitchFamily="34" charset="0"/>
              </a:rPr>
            </a:br>
            <a:r>
              <a:rPr lang="en-GB" sz="1400" cap="none" dirty="0">
                <a:latin typeface="Arial" panose="020B0604020202020204" pitchFamily="34" charset="0"/>
                <a:cs typeface="Arial" panose="020B0604020202020204" pitchFamily="34" charset="0"/>
              </a:rPr>
              <a:t>assessment is made at the end of the reception year and marks the culmination of the early years’ phase of education. </a:t>
            </a:r>
            <a:br>
              <a:rPr lang="en-GB" sz="1400" cap="none" dirty="0">
                <a:latin typeface="Arial" panose="020B0604020202020204" pitchFamily="34" charset="0"/>
                <a:cs typeface="Arial" panose="020B0604020202020204" pitchFamily="34" charset="0"/>
              </a:rPr>
            </a:br>
            <a:r>
              <a:rPr lang="en-GB" sz="1400" cap="none" dirty="0">
                <a:latin typeface="Arial" panose="020B0604020202020204" pitchFamily="34" charset="0"/>
                <a:cs typeface="Arial" panose="020B0604020202020204" pitchFamily="34" charset="0"/>
              </a:rPr>
              <a:t>It does not involve any tests; instead it is an observational assessment carried out in class, over time. </a:t>
            </a:r>
            <a:br>
              <a:rPr lang="en-GB" sz="1400" cap="none" dirty="0">
                <a:latin typeface="Arial" panose="020B0604020202020204" pitchFamily="34" charset="0"/>
                <a:cs typeface="Arial" panose="020B0604020202020204" pitchFamily="34" charset="0"/>
              </a:rPr>
            </a:br>
            <a:br>
              <a:rPr lang="en-GB" sz="1400" cap="none" dirty="0">
                <a:latin typeface="Arial" panose="020B0604020202020204" pitchFamily="34" charset="0"/>
                <a:cs typeface="Arial" panose="020B0604020202020204" pitchFamily="34" charset="0"/>
              </a:rPr>
            </a:br>
            <a:r>
              <a:rPr lang="en-GB" sz="1400" cap="none" dirty="0">
                <a:latin typeface="Arial" panose="020B0604020202020204" pitchFamily="34" charset="0"/>
                <a:cs typeface="Arial" panose="020B0604020202020204" pitchFamily="34" charset="0"/>
              </a:rPr>
              <a:t>The EYFSP involves assessments made against 17 early learning goals grouped into 7 areas of learning as follows:</a:t>
            </a:r>
            <a:br>
              <a:rPr lang="en-GB" sz="1400" cap="none" dirty="0">
                <a:latin typeface="Arial" panose="020B0604020202020204" pitchFamily="34" charset="0"/>
                <a:cs typeface="Arial" panose="020B0604020202020204" pitchFamily="34" charset="0"/>
              </a:rPr>
            </a:br>
            <a:br>
              <a:rPr lang="en-GB" sz="1400" cap="none" dirty="0">
                <a:latin typeface="Arial" panose="020B0604020202020204" pitchFamily="34" charset="0"/>
                <a:cs typeface="Arial" panose="020B0604020202020204" pitchFamily="34" charset="0"/>
              </a:rPr>
            </a:br>
            <a:br>
              <a:rPr lang="en-GB" sz="1400" cap="none" dirty="0">
                <a:latin typeface="Arial" panose="020B0604020202020204" pitchFamily="34" charset="0"/>
                <a:cs typeface="Arial" panose="020B0604020202020204" pitchFamily="34" charset="0"/>
              </a:rPr>
            </a:br>
            <a:r>
              <a:rPr lang="en-GB" sz="1400" cap="none" dirty="0">
                <a:latin typeface="Arial" panose="020B0604020202020204" pitchFamily="34" charset="0"/>
                <a:cs typeface="Arial" panose="020B0604020202020204" pitchFamily="34" charset="0"/>
              </a:rPr>
              <a:t>in each of the 17 goals, pupils are assessed as either emerging or meeting the expected level of development. A key measure is reaching a good level of development, which is defined as reaching the expected level in each of the goals relating to the areas underlined above.</a:t>
            </a:r>
          </a:p>
        </p:txBody>
      </p:sp>
      <p:pic>
        <p:nvPicPr>
          <p:cNvPr id="4" name="Picture 3">
            <a:extLst>
              <a:ext uri="{FF2B5EF4-FFF2-40B4-BE49-F238E27FC236}">
                <a16:creationId xmlns:a16="http://schemas.microsoft.com/office/drawing/2014/main" id="{7FC5B6F8-7DBE-4AAF-A182-CCF7A2A7CF8C}"/>
              </a:ext>
            </a:extLst>
          </p:cNvPr>
          <p:cNvPicPr>
            <a:picLocks noChangeAspect="1"/>
          </p:cNvPicPr>
          <p:nvPr/>
        </p:nvPicPr>
        <p:blipFill>
          <a:blip r:embed="rId2"/>
          <a:stretch>
            <a:fillRect/>
          </a:stretch>
        </p:blipFill>
        <p:spPr>
          <a:xfrm>
            <a:off x="5962650" y="3429000"/>
            <a:ext cx="5996534" cy="3256927"/>
          </a:xfrm>
          <a:prstGeom prst="rect">
            <a:avLst/>
          </a:prstGeom>
        </p:spPr>
      </p:pic>
      <p:sp>
        <p:nvSpPr>
          <p:cNvPr id="5" name="Rectangle 4">
            <a:extLst>
              <a:ext uri="{FF2B5EF4-FFF2-40B4-BE49-F238E27FC236}">
                <a16:creationId xmlns:a16="http://schemas.microsoft.com/office/drawing/2014/main" id="{944E07F3-AEA1-445B-81A9-968C8BFF2745}"/>
              </a:ext>
            </a:extLst>
          </p:cNvPr>
          <p:cNvSpPr/>
          <p:nvPr/>
        </p:nvSpPr>
        <p:spPr>
          <a:xfrm rot="21179300">
            <a:off x="288678" y="3746131"/>
            <a:ext cx="4653484" cy="1477328"/>
          </a:xfrm>
          <a:prstGeom prst="rect">
            <a:avLst/>
          </a:prstGeom>
        </p:spPr>
        <p:txBody>
          <a:bodyPr wrap="square">
            <a:spAutoFit/>
          </a:bodyPr>
          <a:lstStyle/>
          <a:p>
            <a:r>
              <a:rPr lang="en-GB" dirty="0"/>
              <a:t>In each of the 17 goals, pupils are assessed as either emerging or meeting the expected level of development. A key measure is reaching a good level of development,</a:t>
            </a:r>
          </a:p>
        </p:txBody>
      </p:sp>
    </p:spTree>
    <p:extLst>
      <p:ext uri="{BB962C8B-B14F-4D97-AF65-F5344CB8AC3E}">
        <p14:creationId xmlns:p14="http://schemas.microsoft.com/office/powerpoint/2010/main" val="2370795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F40B84D-1B76-4123-A4F9-98BF2DB2024F}"/>
              </a:ext>
            </a:extLst>
          </p:cNvPr>
          <p:cNvPicPr>
            <a:picLocks noChangeAspect="1"/>
          </p:cNvPicPr>
          <p:nvPr/>
        </p:nvPicPr>
        <p:blipFill>
          <a:blip r:embed="rId2"/>
          <a:stretch>
            <a:fillRect/>
          </a:stretch>
        </p:blipFill>
        <p:spPr>
          <a:xfrm rot="20681804">
            <a:off x="473411" y="24568"/>
            <a:ext cx="8097380" cy="4675264"/>
          </a:xfrm>
          <a:prstGeom prst="rect">
            <a:avLst/>
          </a:prstGeom>
        </p:spPr>
      </p:pic>
      <p:sp>
        <p:nvSpPr>
          <p:cNvPr id="2" name="Title 1">
            <a:extLst>
              <a:ext uri="{FF2B5EF4-FFF2-40B4-BE49-F238E27FC236}">
                <a16:creationId xmlns:a16="http://schemas.microsoft.com/office/drawing/2014/main" id="{F0B27529-1C3F-4085-85AB-934D76D71EC0}"/>
              </a:ext>
            </a:extLst>
          </p:cNvPr>
          <p:cNvSpPr>
            <a:spLocks noGrp="1"/>
          </p:cNvSpPr>
          <p:nvPr>
            <p:ph type="title"/>
          </p:nvPr>
        </p:nvSpPr>
        <p:spPr/>
        <p:txBody>
          <a:bodyPr/>
          <a:lstStyle/>
          <a:p>
            <a:endParaRPr lang="en-GB" dirty="0"/>
          </a:p>
        </p:txBody>
      </p:sp>
      <p:sp>
        <p:nvSpPr>
          <p:cNvPr id="3" name="Text Placeholder 2">
            <a:extLst>
              <a:ext uri="{FF2B5EF4-FFF2-40B4-BE49-F238E27FC236}">
                <a16:creationId xmlns:a16="http://schemas.microsoft.com/office/drawing/2014/main" id="{5158119F-7CE1-468F-992D-E05E36ABCDB9}"/>
              </a:ext>
            </a:extLst>
          </p:cNvPr>
          <p:cNvSpPr>
            <a:spLocks noGrp="1"/>
          </p:cNvSpPr>
          <p:nvPr>
            <p:ph type="body" idx="1"/>
          </p:nvPr>
        </p:nvSpPr>
        <p:spPr/>
        <p:txBody>
          <a:bodyPr/>
          <a:lstStyle/>
          <a:p>
            <a:endParaRPr lang="en-GB" dirty="0"/>
          </a:p>
        </p:txBody>
      </p:sp>
      <p:pic>
        <p:nvPicPr>
          <p:cNvPr id="5" name="Picture 4">
            <a:extLst>
              <a:ext uri="{FF2B5EF4-FFF2-40B4-BE49-F238E27FC236}">
                <a16:creationId xmlns:a16="http://schemas.microsoft.com/office/drawing/2014/main" id="{6835F850-DCB6-42BE-9E92-A8E5D4E9AB4D}"/>
              </a:ext>
            </a:extLst>
          </p:cNvPr>
          <p:cNvPicPr>
            <a:picLocks noChangeAspect="1"/>
          </p:cNvPicPr>
          <p:nvPr/>
        </p:nvPicPr>
        <p:blipFill>
          <a:blip r:embed="rId3"/>
          <a:stretch>
            <a:fillRect/>
          </a:stretch>
        </p:blipFill>
        <p:spPr>
          <a:xfrm>
            <a:off x="7153274" y="3113624"/>
            <a:ext cx="4905375" cy="3591976"/>
          </a:xfrm>
          <a:prstGeom prst="rect">
            <a:avLst/>
          </a:prstGeom>
        </p:spPr>
      </p:pic>
    </p:spTree>
    <p:extLst>
      <p:ext uri="{BB962C8B-B14F-4D97-AF65-F5344CB8AC3E}">
        <p14:creationId xmlns:p14="http://schemas.microsoft.com/office/powerpoint/2010/main" val="3853714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75933C-21A6-41B0-BEA8-8797D8CE89D7}"/>
              </a:ext>
            </a:extLst>
          </p:cNvPr>
          <p:cNvPicPr>
            <a:picLocks noChangeAspect="1"/>
          </p:cNvPicPr>
          <p:nvPr/>
        </p:nvPicPr>
        <p:blipFill>
          <a:blip r:embed="rId2"/>
          <a:stretch>
            <a:fillRect/>
          </a:stretch>
        </p:blipFill>
        <p:spPr>
          <a:xfrm>
            <a:off x="351854" y="361688"/>
            <a:ext cx="8173591" cy="3753374"/>
          </a:xfrm>
          <a:prstGeom prst="rect">
            <a:avLst/>
          </a:prstGeom>
        </p:spPr>
      </p:pic>
      <p:sp>
        <p:nvSpPr>
          <p:cNvPr id="2" name="Title 1">
            <a:extLst>
              <a:ext uri="{FF2B5EF4-FFF2-40B4-BE49-F238E27FC236}">
                <a16:creationId xmlns:a16="http://schemas.microsoft.com/office/drawing/2014/main" id="{3A8C29F2-6CD3-4C3E-89E8-519A2FF1BBEC}"/>
              </a:ext>
            </a:extLst>
          </p:cNvPr>
          <p:cNvSpPr>
            <a:spLocks noGrp="1"/>
          </p:cNvSpPr>
          <p:nvPr>
            <p:ph type="title"/>
          </p:nvPr>
        </p:nvSpPr>
        <p:spPr/>
        <p:txBody>
          <a:bodyPr/>
          <a:lstStyle/>
          <a:p>
            <a:endParaRPr lang="en-GB" dirty="0"/>
          </a:p>
        </p:txBody>
      </p:sp>
      <p:pic>
        <p:nvPicPr>
          <p:cNvPr id="5" name="Picture 4">
            <a:extLst>
              <a:ext uri="{FF2B5EF4-FFF2-40B4-BE49-F238E27FC236}">
                <a16:creationId xmlns:a16="http://schemas.microsoft.com/office/drawing/2014/main" id="{A62D47CC-D871-4500-AE0C-CD1DB8B253A3}"/>
              </a:ext>
            </a:extLst>
          </p:cNvPr>
          <p:cNvPicPr>
            <a:picLocks noChangeAspect="1"/>
          </p:cNvPicPr>
          <p:nvPr/>
        </p:nvPicPr>
        <p:blipFill>
          <a:blip r:embed="rId3"/>
          <a:stretch>
            <a:fillRect/>
          </a:stretch>
        </p:blipFill>
        <p:spPr>
          <a:xfrm rot="20261487">
            <a:off x="8354291" y="3452560"/>
            <a:ext cx="2686425" cy="2954977"/>
          </a:xfrm>
          <a:prstGeom prst="rect">
            <a:avLst/>
          </a:prstGeom>
        </p:spPr>
      </p:pic>
      <p:sp>
        <p:nvSpPr>
          <p:cNvPr id="3" name="Text Placeholder 2">
            <a:extLst>
              <a:ext uri="{FF2B5EF4-FFF2-40B4-BE49-F238E27FC236}">
                <a16:creationId xmlns:a16="http://schemas.microsoft.com/office/drawing/2014/main" id="{A12E6671-D41C-497A-AE72-246820762B6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57187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DFA41D-D8A0-4A42-9C1B-C7B1E2333293}"/>
              </a:ext>
            </a:extLst>
          </p:cNvPr>
          <p:cNvPicPr>
            <a:picLocks noChangeAspect="1"/>
          </p:cNvPicPr>
          <p:nvPr/>
        </p:nvPicPr>
        <p:blipFill>
          <a:blip r:embed="rId2"/>
          <a:stretch>
            <a:fillRect/>
          </a:stretch>
        </p:blipFill>
        <p:spPr>
          <a:xfrm>
            <a:off x="237585" y="419520"/>
            <a:ext cx="7735380" cy="2648320"/>
          </a:xfrm>
          <a:prstGeom prst="rect">
            <a:avLst/>
          </a:prstGeom>
        </p:spPr>
      </p:pic>
      <p:pic>
        <p:nvPicPr>
          <p:cNvPr id="5" name="Picture 4">
            <a:extLst>
              <a:ext uri="{FF2B5EF4-FFF2-40B4-BE49-F238E27FC236}">
                <a16:creationId xmlns:a16="http://schemas.microsoft.com/office/drawing/2014/main" id="{9BC2AF48-096C-4733-8705-148B7ECD6CF2}"/>
              </a:ext>
            </a:extLst>
          </p:cNvPr>
          <p:cNvPicPr>
            <a:picLocks noChangeAspect="1"/>
          </p:cNvPicPr>
          <p:nvPr/>
        </p:nvPicPr>
        <p:blipFill>
          <a:blip r:embed="rId3"/>
          <a:stretch>
            <a:fillRect/>
          </a:stretch>
        </p:blipFill>
        <p:spPr>
          <a:xfrm>
            <a:off x="5305426" y="2601300"/>
            <a:ext cx="6100762" cy="4263730"/>
          </a:xfrm>
          <a:prstGeom prst="rect">
            <a:avLst/>
          </a:prstGeom>
        </p:spPr>
      </p:pic>
      <p:sp>
        <p:nvSpPr>
          <p:cNvPr id="2" name="Title 1">
            <a:extLst>
              <a:ext uri="{FF2B5EF4-FFF2-40B4-BE49-F238E27FC236}">
                <a16:creationId xmlns:a16="http://schemas.microsoft.com/office/drawing/2014/main" id="{43028B27-6C19-4328-B753-91F7D8462A9F}"/>
              </a:ext>
            </a:extLst>
          </p:cNvPr>
          <p:cNvSpPr>
            <a:spLocks noGrp="1"/>
          </p:cNvSpPr>
          <p:nvPr>
            <p:ph type="title"/>
          </p:nvPr>
        </p:nvSpPr>
        <p:spPr/>
        <p:txBody>
          <a:bodyPr/>
          <a:lstStyle/>
          <a:p>
            <a:endParaRPr lang="en-GB" dirty="0"/>
          </a:p>
        </p:txBody>
      </p:sp>
      <p:sp>
        <p:nvSpPr>
          <p:cNvPr id="3" name="Text Placeholder 2">
            <a:extLst>
              <a:ext uri="{FF2B5EF4-FFF2-40B4-BE49-F238E27FC236}">
                <a16:creationId xmlns:a16="http://schemas.microsoft.com/office/drawing/2014/main" id="{7E3D6015-4FA0-45AD-AEB3-B7AABDA778B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11198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66B23-EC6B-4A41-A912-409899756167}"/>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5B323BED-523B-4716-B369-89F8F3075C4E}"/>
              </a:ext>
            </a:extLst>
          </p:cNvPr>
          <p:cNvSpPr>
            <a:spLocks noGrp="1"/>
          </p:cNvSpPr>
          <p:nvPr>
            <p:ph type="body" idx="1"/>
          </p:nvPr>
        </p:nvSpPr>
        <p:spPr/>
        <p:txBody>
          <a:bodyPr/>
          <a:lstStyle/>
          <a:p>
            <a:endParaRPr lang="en-GB" dirty="0"/>
          </a:p>
        </p:txBody>
      </p:sp>
      <p:pic>
        <p:nvPicPr>
          <p:cNvPr id="4" name="Picture 3">
            <a:extLst>
              <a:ext uri="{FF2B5EF4-FFF2-40B4-BE49-F238E27FC236}">
                <a16:creationId xmlns:a16="http://schemas.microsoft.com/office/drawing/2014/main" id="{6D34843E-4F4E-4C4D-B227-FEED944CCF3E}"/>
              </a:ext>
            </a:extLst>
          </p:cNvPr>
          <p:cNvPicPr>
            <a:picLocks noChangeAspect="1"/>
          </p:cNvPicPr>
          <p:nvPr/>
        </p:nvPicPr>
        <p:blipFill>
          <a:blip r:embed="rId2"/>
          <a:stretch>
            <a:fillRect/>
          </a:stretch>
        </p:blipFill>
        <p:spPr>
          <a:xfrm>
            <a:off x="318664" y="128127"/>
            <a:ext cx="6068272" cy="6601746"/>
          </a:xfrm>
          <a:prstGeom prst="rect">
            <a:avLst/>
          </a:prstGeom>
        </p:spPr>
      </p:pic>
      <p:pic>
        <p:nvPicPr>
          <p:cNvPr id="5" name="Picture 4">
            <a:extLst>
              <a:ext uri="{FF2B5EF4-FFF2-40B4-BE49-F238E27FC236}">
                <a16:creationId xmlns:a16="http://schemas.microsoft.com/office/drawing/2014/main" id="{62573521-F135-4F78-8522-3D71474B8916}"/>
              </a:ext>
            </a:extLst>
          </p:cNvPr>
          <p:cNvPicPr>
            <a:picLocks noChangeAspect="1"/>
          </p:cNvPicPr>
          <p:nvPr/>
        </p:nvPicPr>
        <p:blipFill>
          <a:blip r:embed="rId3"/>
          <a:stretch>
            <a:fillRect/>
          </a:stretch>
        </p:blipFill>
        <p:spPr>
          <a:xfrm>
            <a:off x="6752483" y="671428"/>
            <a:ext cx="4706007" cy="3029373"/>
          </a:xfrm>
          <a:prstGeom prst="rect">
            <a:avLst/>
          </a:prstGeom>
        </p:spPr>
      </p:pic>
      <p:pic>
        <p:nvPicPr>
          <p:cNvPr id="6" name="Picture 5">
            <a:extLst>
              <a:ext uri="{FF2B5EF4-FFF2-40B4-BE49-F238E27FC236}">
                <a16:creationId xmlns:a16="http://schemas.microsoft.com/office/drawing/2014/main" id="{67653682-8203-439E-81AD-1D1E121C60CC}"/>
              </a:ext>
            </a:extLst>
          </p:cNvPr>
          <p:cNvPicPr>
            <a:picLocks noChangeAspect="1"/>
          </p:cNvPicPr>
          <p:nvPr/>
        </p:nvPicPr>
        <p:blipFill>
          <a:blip r:embed="rId4"/>
          <a:stretch>
            <a:fillRect/>
          </a:stretch>
        </p:blipFill>
        <p:spPr>
          <a:xfrm>
            <a:off x="7210425" y="3962400"/>
            <a:ext cx="4599349" cy="2456401"/>
          </a:xfrm>
          <a:prstGeom prst="rect">
            <a:avLst/>
          </a:prstGeom>
        </p:spPr>
      </p:pic>
    </p:spTree>
    <p:extLst>
      <p:ext uri="{BB962C8B-B14F-4D97-AF65-F5344CB8AC3E}">
        <p14:creationId xmlns:p14="http://schemas.microsoft.com/office/powerpoint/2010/main" val="370164618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499</TotalTime>
  <Words>548</Words>
  <Application>Microsoft Office PowerPoint</Application>
  <PresentationFormat>Widescreen</PresentationFormat>
  <Paragraphs>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Century Gothic</vt:lpstr>
      <vt:lpstr>Wingdings 3</vt:lpstr>
      <vt:lpstr>Slice</vt:lpstr>
      <vt:lpstr>St Philips Primary School</vt:lpstr>
      <vt:lpstr>There are now five statutory assessment points across the primary phase, and one – key stage 1 – that is no longer statutory.  </vt:lpstr>
      <vt:lpstr>PowerPoint Presentation</vt:lpstr>
      <vt:lpstr>PowerPoint Presentation</vt:lpstr>
      <vt:lpstr>The reception baseline assessment  Administered in the first half term of the reception year, when pupils are 4 or 5 years old.  Short, one-to-one assessment involving a series of tasks, which seek to evaluate a pupil’s literacy and numeracy skills.   Responses to each task are entered onto an online portal and stored by the department for education.   The main purpose of the assessment is to provide a baseline for the school’s key stage 2 (KS2) progress measures when pupils reach the end of year 6.  Each pupil’s KS2 test score will be compared to the national average KS2 test score of pupils with the same start point (i.E. The same rba score!)   The maximum rba score is 39. In our example, a pupil scores 22/39 in the rba. Seven years later, they sit the KS2 tests and in the reading test they attain a score of 98 (which means that they have not met the expected standard score of 100). We, however, are interested in how this pupil’s KS2 result (98) compares to other pupils with the same rba score. Let’s imagine that nationally, on average, pupils that scored 22/39 on the rba scored 93 in the KS2 reading test. 93 therefore becomes the progress benchmark for this particular group of pupils, and our example pupil has clearly exceeded that by 5 points. Their progress score is therefore +5. This is done for all pupils that have both an rba score and KS2 results.  Note that individual pupil progress scores are not published; they are averaged to calculate an overall progress score for the school cohort. </vt:lpstr>
      <vt:lpstr>Early years foundation stage profile (EYFSP)  assessment is made at the end of the reception year and marks the culmination of the early years’ phase of education.  It does not involve any tests; instead it is an observational assessment carried out in class, over time.   The EYFSP involves assessments made against 17 early learning goals grouped into 7 areas of learning as follows:   in each of the 17 goals, pupils are assessed as either emerging or meeting the expected level of development. A key measure is reaching a good level of development, which is defined as reaching the expected level in each of the goals relating to the areas underlined above.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Philips CE Primary</dc:title>
  <dc:creator>Jeremy</dc:creator>
  <cp:lastModifiedBy>Sandie Edward</cp:lastModifiedBy>
  <cp:revision>64</cp:revision>
  <cp:lastPrinted>2018-06-25T06:55:13Z</cp:lastPrinted>
  <dcterms:created xsi:type="dcterms:W3CDTF">2016-02-29T19:14:21Z</dcterms:created>
  <dcterms:modified xsi:type="dcterms:W3CDTF">2025-01-21T14:30:01Z</dcterms:modified>
</cp:coreProperties>
</file>