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5" r:id="rId2"/>
    <p:sldId id="313" r:id="rId3"/>
    <p:sldId id="314" r:id="rId4"/>
    <p:sldId id="388" r:id="rId5"/>
    <p:sldId id="374" r:id="rId6"/>
    <p:sldId id="407" r:id="rId7"/>
    <p:sldId id="412" r:id="rId8"/>
    <p:sldId id="413" r:id="rId9"/>
    <p:sldId id="418" r:id="rId10"/>
    <p:sldId id="261" r:id="rId11"/>
    <p:sldId id="265" r:id="rId12"/>
    <p:sldId id="266" r:id="rId13"/>
    <p:sldId id="267" r:id="rId14"/>
    <p:sldId id="259" r:id="rId15"/>
    <p:sldId id="25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4C100-7BAC-4CD3-9103-9F6013EC5FE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BBDED14-F80A-4E45-AC02-DE92636DCC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E92297-6E3A-49DD-9AD2-F3092BF7DA56}"/>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5" name="Footer Placeholder 4">
            <a:extLst>
              <a:ext uri="{FF2B5EF4-FFF2-40B4-BE49-F238E27FC236}">
                <a16:creationId xmlns:a16="http://schemas.microsoft.com/office/drawing/2014/main" id="{F05E3E76-F8BA-4FD0-83F0-31FBE7BCD9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758FE-2186-4578-8666-3DACB1AE5B78}"/>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1665637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C01CC-ACF9-4206-B315-EC519DE994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CD7439-68FC-4989-B6E0-955431C392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358B6C-12A7-49D0-8DE3-C9A239899C52}"/>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5" name="Footer Placeholder 4">
            <a:extLst>
              <a:ext uri="{FF2B5EF4-FFF2-40B4-BE49-F238E27FC236}">
                <a16:creationId xmlns:a16="http://schemas.microsoft.com/office/drawing/2014/main" id="{39930A7C-1A7C-45E9-AF96-11071FA17C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51358A-B931-4668-94A2-FF0D80E61536}"/>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739487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7C135-72E6-487A-9E89-76E32FB8D4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2432847-B30E-445B-8396-9CC08FE805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ACA5E1B-0C2D-4E63-9A3C-AE455CF48C15}"/>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5" name="Footer Placeholder 4">
            <a:extLst>
              <a:ext uri="{FF2B5EF4-FFF2-40B4-BE49-F238E27FC236}">
                <a16:creationId xmlns:a16="http://schemas.microsoft.com/office/drawing/2014/main" id="{00C4B017-3501-4D46-B071-1FED2D6E53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1E6D0A-FB27-4492-9CB6-289DBDDEF9B3}"/>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252572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EC524-C85F-490D-A948-CE3C3102A8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D75AB0-B046-4F34-B6C4-A74B2E9607C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34BF05B-6F42-4210-8171-634150AC83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35465B6-10DD-477F-9413-ED7238E82A43}"/>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6" name="Footer Placeholder 5">
            <a:extLst>
              <a:ext uri="{FF2B5EF4-FFF2-40B4-BE49-F238E27FC236}">
                <a16:creationId xmlns:a16="http://schemas.microsoft.com/office/drawing/2014/main" id="{BA0B2EBC-472F-4048-84B9-A09663F1CF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93D3C7-D17B-468A-B866-82A47F03C43A}"/>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1284704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A9A3C-3354-4E64-B644-A7F0120D997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411DA2-E99A-424D-8906-B7D7A72357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20D7F68-2917-4D27-9595-5F6BE6B219E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13EAB46-EAB7-4DCD-BC85-ACF60D8500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ECC24DE-C3AF-4725-8993-06F84E2A9C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AE3122-2556-479E-977C-3C231C018004}"/>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8" name="Footer Placeholder 7">
            <a:extLst>
              <a:ext uri="{FF2B5EF4-FFF2-40B4-BE49-F238E27FC236}">
                <a16:creationId xmlns:a16="http://schemas.microsoft.com/office/drawing/2014/main" id="{6CE2DD84-DE14-4427-B6BA-ABB96132B0C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15D2A5-3A40-4ECD-977A-2DCAAF52F058}"/>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69616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37E4D-1648-4185-9491-F573F0FDCB2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3D7795B-C42F-4E0E-B91B-94E753A2564D}"/>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4" name="Footer Placeholder 3">
            <a:extLst>
              <a:ext uri="{FF2B5EF4-FFF2-40B4-BE49-F238E27FC236}">
                <a16:creationId xmlns:a16="http://schemas.microsoft.com/office/drawing/2014/main" id="{964314BA-22CD-4CFE-B596-C644A05DE35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152D206-0211-4132-BC66-DDA50CD5C8C6}"/>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3732595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7F3D1A-733C-4635-843B-16366FABDF43}"/>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3" name="Footer Placeholder 2">
            <a:extLst>
              <a:ext uri="{FF2B5EF4-FFF2-40B4-BE49-F238E27FC236}">
                <a16:creationId xmlns:a16="http://schemas.microsoft.com/office/drawing/2014/main" id="{79E4B2A4-9C59-4952-9BDE-F363AED2630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8A0A594-0154-4519-9288-1C7973549E0B}"/>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149767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0D4EE-9E28-46DF-B6B0-91A5825D76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F2BCBF9-9DAB-4CED-8408-C02277D60A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49C360-7CC7-4DD1-B5D2-DF18008997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01D88C5-251A-4479-873F-CB1BCD9BFE4D}"/>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6" name="Footer Placeholder 5">
            <a:extLst>
              <a:ext uri="{FF2B5EF4-FFF2-40B4-BE49-F238E27FC236}">
                <a16:creationId xmlns:a16="http://schemas.microsoft.com/office/drawing/2014/main" id="{0F3E2FFC-2C69-4479-839E-AA89D931E0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ABFB08-69EE-4840-9590-0E8110FFDDAE}"/>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1315956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BFF01-B55C-4866-B71C-BD50B92CCC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7EA00D7-099F-4F1F-ACA2-17FFEA16D7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364E70-4EB9-43CF-9333-64D4FB50FF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8973EF2-4ED2-4E80-AA52-07C97EC619E8}"/>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6" name="Footer Placeholder 5">
            <a:extLst>
              <a:ext uri="{FF2B5EF4-FFF2-40B4-BE49-F238E27FC236}">
                <a16:creationId xmlns:a16="http://schemas.microsoft.com/office/drawing/2014/main" id="{A1F193D8-7A27-4868-9DBA-3A655B6BB8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9A832F-939D-4BA1-AE78-C2B120E933CC}"/>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826333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BD6E9-6EAA-4AC4-944B-11EF72CC370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738343-06F5-43CE-BFBF-36EA1B6CBD5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D18A93-C4BC-4FFC-AEA9-A93B2722CF26}"/>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5" name="Footer Placeholder 4">
            <a:extLst>
              <a:ext uri="{FF2B5EF4-FFF2-40B4-BE49-F238E27FC236}">
                <a16:creationId xmlns:a16="http://schemas.microsoft.com/office/drawing/2014/main" id="{6A0324B3-B9A4-42C7-8090-B156BE61D6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0753D2-42C7-4241-B352-BD9F275565D6}"/>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1433081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F3F8CA-8024-4B69-BCC2-7888A4AAB1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915827-06CA-413E-BCFB-714B50C1389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CC1853-55A2-4EBF-B1C8-3168788338A8}"/>
              </a:ext>
            </a:extLst>
          </p:cNvPr>
          <p:cNvSpPr>
            <a:spLocks noGrp="1"/>
          </p:cNvSpPr>
          <p:nvPr>
            <p:ph type="dt" sz="half" idx="10"/>
          </p:nvPr>
        </p:nvSpPr>
        <p:spPr/>
        <p:txBody>
          <a:bodyPr/>
          <a:lstStyle/>
          <a:p>
            <a:fld id="{CB1E3542-1E3F-4CD5-A0FE-FADC7E55FC76}" type="datetimeFigureOut">
              <a:rPr lang="en-GB" smtClean="0"/>
              <a:t>03/09/2020</a:t>
            </a:fld>
            <a:endParaRPr lang="en-GB"/>
          </a:p>
        </p:txBody>
      </p:sp>
      <p:sp>
        <p:nvSpPr>
          <p:cNvPr id="5" name="Footer Placeholder 4">
            <a:extLst>
              <a:ext uri="{FF2B5EF4-FFF2-40B4-BE49-F238E27FC236}">
                <a16:creationId xmlns:a16="http://schemas.microsoft.com/office/drawing/2014/main" id="{8B91FF77-5697-4535-AD62-AB7B7089EE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8585D0-EC8F-4607-BC8A-5390BB2E12F0}"/>
              </a:ext>
            </a:extLst>
          </p:cNvPr>
          <p:cNvSpPr>
            <a:spLocks noGrp="1"/>
          </p:cNvSpPr>
          <p:nvPr>
            <p:ph type="sldNum" sz="quarter" idx="12"/>
          </p:nvPr>
        </p:nvSpPr>
        <p:spPr/>
        <p:txBody>
          <a:bodyPr/>
          <a:lstStyle/>
          <a:p>
            <a:fld id="{AC3306C0-9B85-46D0-8BA3-07A59D935440}" type="slidenum">
              <a:rPr lang="en-GB" smtClean="0"/>
              <a:t>‹#›</a:t>
            </a:fld>
            <a:endParaRPr lang="en-GB"/>
          </a:p>
        </p:txBody>
      </p:sp>
    </p:spTree>
    <p:extLst>
      <p:ext uri="{BB962C8B-B14F-4D97-AF65-F5344CB8AC3E}">
        <p14:creationId xmlns:p14="http://schemas.microsoft.com/office/powerpoint/2010/main" val="2949138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21483D-182C-45A5-BE73-A08F25A29E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200752-7B25-460C-AEF3-322FFCD5E6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4C016F-54BC-4939-8032-8D7AA6DCC8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1E3542-1E3F-4CD5-A0FE-FADC7E55FC76}" type="datetimeFigureOut">
              <a:rPr lang="en-GB" smtClean="0"/>
              <a:t>03/09/2020</a:t>
            </a:fld>
            <a:endParaRPr lang="en-GB"/>
          </a:p>
        </p:txBody>
      </p:sp>
      <p:sp>
        <p:nvSpPr>
          <p:cNvPr id="5" name="Footer Placeholder 4">
            <a:extLst>
              <a:ext uri="{FF2B5EF4-FFF2-40B4-BE49-F238E27FC236}">
                <a16:creationId xmlns:a16="http://schemas.microsoft.com/office/drawing/2014/main" id="{4E5F05F0-0847-43EE-B2AF-96A628573A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C986600-F654-44DC-88AE-3EE4A8087E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306C0-9B85-46D0-8BA3-07A59D935440}" type="slidenum">
              <a:rPr lang="en-GB" smtClean="0"/>
              <a:t>‹#›</a:t>
            </a:fld>
            <a:endParaRPr lang="en-GB"/>
          </a:p>
        </p:txBody>
      </p:sp>
    </p:spTree>
    <p:extLst>
      <p:ext uri="{BB962C8B-B14F-4D97-AF65-F5344CB8AC3E}">
        <p14:creationId xmlns:p14="http://schemas.microsoft.com/office/powerpoint/2010/main" val="3832455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03B02-0F80-4117-BD43-4F7F5B5D1BFB}"/>
              </a:ext>
            </a:extLst>
          </p:cNvPr>
          <p:cNvSpPr>
            <a:spLocks noGrp="1"/>
          </p:cNvSpPr>
          <p:nvPr>
            <p:ph type="title"/>
          </p:nvPr>
        </p:nvSpPr>
        <p:spPr/>
        <p:txBody>
          <a:bodyPr>
            <a:normAutofit/>
          </a:bodyPr>
          <a:lstStyle/>
          <a:p>
            <a:r>
              <a:rPr lang="en-GB" sz="3600" dirty="0">
                <a:latin typeface="CCW Cursive Writing 7" panose="03050602040000000000" pitchFamily="66" charset="0"/>
              </a:rPr>
              <a:t>100 word challenge…</a:t>
            </a:r>
          </a:p>
        </p:txBody>
      </p:sp>
      <p:sp>
        <p:nvSpPr>
          <p:cNvPr id="3" name="Content Placeholder 2">
            <a:extLst>
              <a:ext uri="{FF2B5EF4-FFF2-40B4-BE49-F238E27FC236}">
                <a16:creationId xmlns:a16="http://schemas.microsoft.com/office/drawing/2014/main" id="{B587414C-B17F-4DDD-AAB0-585879A0F35E}"/>
              </a:ext>
            </a:extLst>
          </p:cNvPr>
          <p:cNvSpPr>
            <a:spLocks noGrp="1"/>
          </p:cNvSpPr>
          <p:nvPr>
            <p:ph idx="1"/>
          </p:nvPr>
        </p:nvSpPr>
        <p:spPr>
          <a:xfrm>
            <a:off x="1638300" y="1600202"/>
            <a:ext cx="8915400" cy="4983161"/>
          </a:xfrm>
        </p:spPr>
        <p:txBody>
          <a:bodyPr>
            <a:normAutofit/>
          </a:bodyPr>
          <a:lstStyle/>
          <a:p>
            <a:r>
              <a:rPr lang="en-GB" sz="2400" dirty="0">
                <a:latin typeface="CCW Cursive Writing 7" panose="03050602040000000000" pitchFamily="66" charset="0"/>
              </a:rPr>
              <a:t>Select the image on slide 2 or 3 to write your 100 word challenge. Get your minds all warmed up and remember all those key techniques you know how to use:</a:t>
            </a:r>
          </a:p>
          <a:p>
            <a:endParaRPr lang="en-GB" sz="2400" dirty="0">
              <a:latin typeface="CCW Cursive Writing 7" panose="03050602040000000000" pitchFamily="66" charset="0"/>
            </a:endParaRPr>
          </a:p>
          <a:p>
            <a:pPr algn="ctr"/>
            <a:r>
              <a:rPr lang="en-GB" sz="2400" dirty="0">
                <a:latin typeface="CCW Cursive Writing 7" panose="03050602040000000000" pitchFamily="66" charset="0"/>
              </a:rPr>
              <a:t>Figurative language</a:t>
            </a:r>
          </a:p>
          <a:p>
            <a:pPr algn="ctr"/>
            <a:r>
              <a:rPr lang="en-GB" sz="2400" dirty="0">
                <a:latin typeface="CCW Cursive Writing 7" panose="03050602040000000000" pitchFamily="66" charset="0"/>
              </a:rPr>
              <a:t>Body language</a:t>
            </a:r>
          </a:p>
          <a:p>
            <a:pPr algn="ctr"/>
            <a:r>
              <a:rPr lang="en-GB" sz="2400" dirty="0">
                <a:latin typeface="CCW Cursive Writing 7" panose="03050602040000000000" pitchFamily="66" charset="0"/>
              </a:rPr>
              <a:t>Complex sentences </a:t>
            </a:r>
          </a:p>
          <a:p>
            <a:pPr algn="ctr"/>
            <a:r>
              <a:rPr lang="en-GB" sz="2400" dirty="0">
                <a:latin typeface="CCW Cursive Writing 7" panose="03050602040000000000" pitchFamily="66" charset="0"/>
              </a:rPr>
              <a:t>Powerful vocabulary </a:t>
            </a:r>
          </a:p>
          <a:p>
            <a:pPr algn="ctr"/>
            <a:r>
              <a:rPr lang="en-GB" sz="2400" dirty="0">
                <a:latin typeface="CCW Cursive Writing 7" panose="03050602040000000000" pitchFamily="66" charset="0"/>
              </a:rPr>
              <a:t>Suspense </a:t>
            </a:r>
          </a:p>
        </p:txBody>
      </p:sp>
    </p:spTree>
    <p:extLst>
      <p:ext uri="{BB962C8B-B14F-4D97-AF65-F5344CB8AC3E}">
        <p14:creationId xmlns:p14="http://schemas.microsoft.com/office/powerpoint/2010/main" val="2244770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1941" y="188642"/>
            <a:ext cx="9504608" cy="2554545"/>
          </a:xfrm>
          <a:prstGeom prst="rect">
            <a:avLst/>
          </a:prstGeom>
        </p:spPr>
        <p:txBody>
          <a:bodyPr wrap="square">
            <a:spAutoFit/>
          </a:bodyPr>
          <a:lstStyle/>
          <a:p>
            <a:r>
              <a:rPr lang="en-GB" sz="1600" dirty="0">
                <a:solidFill>
                  <a:prstClr val="black"/>
                </a:solidFill>
                <a:latin typeface="Calibri"/>
              </a:rPr>
              <a:t>Eyes. Wherever you went in </a:t>
            </a:r>
            <a:r>
              <a:rPr lang="en-GB" sz="1600" dirty="0" err="1">
                <a:solidFill>
                  <a:prstClr val="black"/>
                </a:solidFill>
                <a:latin typeface="Calibri"/>
              </a:rPr>
              <a:t>Watchwood</a:t>
            </a:r>
            <a:r>
              <a:rPr lang="en-GB" sz="1600" dirty="0">
                <a:solidFill>
                  <a:prstClr val="black"/>
                </a:solidFill>
                <a:latin typeface="Calibri"/>
              </a:rPr>
              <a:t> Forest there were eyes.</a:t>
            </a:r>
          </a:p>
          <a:p>
            <a:r>
              <a:rPr lang="en-GB" sz="1600" dirty="0">
                <a:solidFill>
                  <a:prstClr val="black"/>
                </a:solidFill>
                <a:latin typeface="Calibri"/>
              </a:rPr>
              <a:t>It was home to the most beautiful and mysterious creatures in the entire realm, yet very few human eyes had ever seen it.</a:t>
            </a:r>
          </a:p>
          <a:p>
            <a:r>
              <a:rPr lang="en-GB" sz="1600" dirty="0">
                <a:solidFill>
                  <a:prstClr val="black"/>
                </a:solidFill>
                <a:latin typeface="Calibri"/>
              </a:rPr>
              <a:t>One day, at the time of year where it stays sunny and warm well into the evening, a little girl called Rose decided she would explore </a:t>
            </a:r>
            <a:r>
              <a:rPr lang="en-GB" sz="1600" dirty="0" err="1">
                <a:solidFill>
                  <a:prstClr val="black"/>
                </a:solidFill>
                <a:latin typeface="Calibri"/>
              </a:rPr>
              <a:t>Watchwood</a:t>
            </a:r>
            <a:r>
              <a:rPr lang="en-GB" sz="1600" dirty="0">
                <a:solidFill>
                  <a:prstClr val="black"/>
                </a:solidFill>
                <a:latin typeface="Calibri"/>
              </a:rPr>
              <a:t> Forest. Rose had been told by her parents and by numerous other bossy grown-ups that she was never to go into the Forest.</a:t>
            </a:r>
          </a:p>
          <a:p>
            <a:r>
              <a:rPr lang="en-GB" sz="1600" dirty="0">
                <a:solidFill>
                  <a:prstClr val="black"/>
                </a:solidFill>
                <a:latin typeface="Calibri"/>
              </a:rPr>
              <a:t>Now, to you and me (as the kind of people that always follow the rules), it might seem a little careless and a bit reckless and maybe even a bit foolish for Rose to find herself in such a place, especially after been told such a thing! However, Rose was not that sort of girl. In her mind, rules were there to be broken…</a:t>
            </a:r>
          </a:p>
          <a:p>
            <a:r>
              <a:rPr lang="en-GB" sz="1600" dirty="0">
                <a:solidFill>
                  <a:prstClr val="black"/>
                </a:solidFill>
                <a:latin typeface="Calibri"/>
              </a:rPr>
              <a:t>Can you continue Rose’s story?</a:t>
            </a:r>
          </a:p>
        </p:txBody>
      </p:sp>
      <p:pic>
        <p:nvPicPr>
          <p:cNvPr id="4098"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0248" y="2529462"/>
            <a:ext cx="6768752" cy="4328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755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0426" y="332657"/>
            <a:ext cx="9569003" cy="1015663"/>
          </a:xfrm>
          <a:prstGeom prst="rect">
            <a:avLst/>
          </a:prstGeom>
        </p:spPr>
        <p:txBody>
          <a:bodyPr wrap="square">
            <a:spAutoFit/>
          </a:bodyPr>
          <a:lstStyle/>
          <a:p>
            <a:r>
              <a:rPr lang="en-GB" sz="2000" dirty="0">
                <a:solidFill>
                  <a:prstClr val="black"/>
                </a:solidFill>
                <a:latin typeface="Calibri"/>
              </a:rPr>
              <a:t>The scuttling noise had disturbed Michael, and he’d shot bolt upright in bed. After taking a deep breath, he flung himself onto the smooth wooden boards of his bedroom floor and took a peek…</a:t>
            </a:r>
          </a:p>
        </p:txBody>
      </p:sp>
      <p:pic>
        <p:nvPicPr>
          <p:cNvPr id="5122"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1348319"/>
            <a:ext cx="8443880" cy="5509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683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755" y="1"/>
            <a:ext cx="9144000" cy="4644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524000" y="4653137"/>
            <a:ext cx="9144000" cy="2585323"/>
          </a:xfrm>
          <a:prstGeom prst="rect">
            <a:avLst/>
          </a:prstGeom>
          <a:noFill/>
        </p:spPr>
        <p:txBody>
          <a:bodyPr wrap="square" rtlCol="0">
            <a:spAutoFit/>
          </a:bodyPr>
          <a:lstStyle/>
          <a:p>
            <a:r>
              <a:rPr lang="en-GB" dirty="0"/>
              <a:t>It was that time again… Our annual surfing trip to Devon. While my parents packed up the suitcases and loaded up the car for the long journey ahead, we chatted excitedly about what an incredible holiday this was going to be!</a:t>
            </a:r>
          </a:p>
          <a:p>
            <a:r>
              <a:rPr lang="en-GB" dirty="0"/>
              <a:t>Not too long into the journey, the beautifully clear, blue sky became dark and ominous. All of a sudden, crashing towards the long line of traffic, was a colossal wave – not the kind you’d want to catch on a board either…</a:t>
            </a:r>
          </a:p>
          <a:p>
            <a:r>
              <a:rPr lang="en-GB" dirty="0"/>
              <a:t>Desperately, people raced wildly out of their cars, running, screaming and panicking yet as I looked to my left, I saw a man…</a:t>
            </a:r>
          </a:p>
          <a:p>
            <a:endParaRPr lang="en-GB" dirty="0"/>
          </a:p>
        </p:txBody>
      </p:sp>
      <p:sp>
        <p:nvSpPr>
          <p:cNvPr id="5" name="Rectangle 4"/>
          <p:cNvSpPr/>
          <p:nvPr/>
        </p:nvSpPr>
        <p:spPr>
          <a:xfrm>
            <a:off x="4146996" y="-12348"/>
            <a:ext cx="4251548" cy="707886"/>
          </a:xfrm>
          <a:prstGeom prst="rect">
            <a:avLst/>
          </a:prstGeom>
          <a:noFill/>
        </p:spPr>
        <p:txBody>
          <a:bodyPr wrap="none" lIns="91440" tIns="45720" rIns="91440" bIns="45720">
            <a:spAutoFit/>
          </a:bodyPr>
          <a:lstStyle/>
          <a:p>
            <a:pPr algn="ctr"/>
            <a:r>
              <a:rPr 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100 word challenge</a:t>
            </a:r>
          </a:p>
        </p:txBody>
      </p:sp>
    </p:spTree>
    <p:extLst>
      <p:ext uri="{BB962C8B-B14F-4D97-AF65-F5344CB8AC3E}">
        <p14:creationId xmlns:p14="http://schemas.microsoft.com/office/powerpoint/2010/main" val="1698237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2866" y="38870"/>
            <a:ext cx="9165134" cy="45422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19435" y="4585413"/>
            <a:ext cx="9144000" cy="2369880"/>
          </a:xfrm>
          <a:prstGeom prst="rect">
            <a:avLst/>
          </a:prstGeom>
          <a:noFill/>
        </p:spPr>
        <p:txBody>
          <a:bodyPr wrap="square" rtlCol="0">
            <a:spAutoFit/>
          </a:bodyPr>
          <a:lstStyle/>
          <a:p>
            <a:r>
              <a:rPr lang="en-GB" sz="1200" dirty="0">
                <a:latin typeface="CCW Cursive Writing 7" pitchFamily="66" charset="0"/>
              </a:rPr>
              <a:t>Like a venomous snake coiled before making a deadly strike, they waited…</a:t>
            </a:r>
          </a:p>
          <a:p>
            <a:r>
              <a:rPr lang="en-GB" sz="1200" dirty="0">
                <a:latin typeface="CCW Cursive Writing 7" pitchFamily="66" charset="0"/>
              </a:rPr>
              <a:t>Bang! The gunshot echoed around the stadium, and the athletes sprang out of the starting blocks. Within moments, they were tearing up the track with ferocious speed.</a:t>
            </a:r>
          </a:p>
          <a:p>
            <a:r>
              <a:rPr lang="en-GB" sz="1200" dirty="0">
                <a:latin typeface="CCW Cursive Writing 7" pitchFamily="66" charset="0"/>
              </a:rPr>
              <a:t>She could hear the pounding footsteps of the athletes around her, and out of the corner of each eye she caught a glimpse of their presence beside her.</a:t>
            </a:r>
          </a:p>
          <a:p>
            <a:r>
              <a:rPr lang="en-GB" sz="1200" dirty="0">
                <a:latin typeface="CCW Cursive Writing 7" pitchFamily="66" charset="0"/>
              </a:rPr>
              <a:t>She streamlined her thoughts, channelled her energy, and focused on the one thing that meant more to her than anything: winning the gold medal…</a:t>
            </a:r>
          </a:p>
          <a:p>
            <a:endParaRPr lang="en-GB" sz="1600" dirty="0"/>
          </a:p>
        </p:txBody>
      </p:sp>
      <p:sp>
        <p:nvSpPr>
          <p:cNvPr id="5" name="Rectangle 4"/>
          <p:cNvSpPr/>
          <p:nvPr/>
        </p:nvSpPr>
        <p:spPr>
          <a:xfrm>
            <a:off x="3260667" y="9822"/>
            <a:ext cx="5682133" cy="923330"/>
          </a:xfrm>
          <a:prstGeom prst="rect">
            <a:avLst/>
          </a:prstGeom>
          <a:noFill/>
        </p:spPr>
        <p:txBody>
          <a:bodyPr wrap="none" lIns="91440" tIns="45720" rIns="91440" bIns="45720">
            <a:spAutoFit/>
          </a:bodyPr>
          <a:lstStyle/>
          <a:p>
            <a:pPr algn="ctr"/>
            <a:r>
              <a:rPr lang="en-US" sz="5400" dirty="0">
                <a:ln w="18415" cmpd="sng">
                  <a:solidFill>
                    <a:srgbClr val="FFFFFF"/>
                  </a:solidFill>
                  <a:prstDash val="solid"/>
                </a:ln>
                <a:solidFill>
                  <a:srgbClr val="FFFFFF"/>
                </a:solidFill>
                <a:effectLst>
                  <a:outerShdw blurRad="63500" dir="3600000" algn="tl" rotWithShape="0">
                    <a:srgbClr val="000000">
                      <a:alpha val="70000"/>
                    </a:srgbClr>
                  </a:outerShdw>
                </a:effectLst>
              </a:rPr>
              <a:t>100 word challenge</a:t>
            </a:r>
          </a:p>
        </p:txBody>
      </p:sp>
    </p:spTree>
    <p:extLst>
      <p:ext uri="{BB962C8B-B14F-4D97-AF65-F5344CB8AC3E}">
        <p14:creationId xmlns:p14="http://schemas.microsoft.com/office/powerpoint/2010/main" val="2122333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ource image"/>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1433" y="7938"/>
            <a:ext cx="9146567" cy="54736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521432" y="5480374"/>
            <a:ext cx="9146567" cy="1384995"/>
          </a:xfrm>
          <a:prstGeom prst="rect">
            <a:avLst/>
          </a:prstGeom>
        </p:spPr>
        <p:txBody>
          <a:bodyPr wrap="square">
            <a:spAutoFit/>
          </a:bodyPr>
          <a:lstStyle/>
          <a:p>
            <a:r>
              <a:rPr lang="en-GB" sz="1400" dirty="0">
                <a:latin typeface="CCW Cursive Writing 7" pitchFamily="66" charset="0"/>
              </a:rPr>
              <a:t>This place had once been filled with noise, thousands upon thousands of excited fans cheering as they applauded ‘the beautiful game’ being played in front of them.</a:t>
            </a:r>
          </a:p>
          <a:p>
            <a:endParaRPr lang="en-GB" sz="1400" dirty="0">
              <a:latin typeface="CCW Cursive Writing 7" pitchFamily="66" charset="0"/>
            </a:endParaRPr>
          </a:p>
          <a:p>
            <a:r>
              <a:rPr lang="en-GB" sz="1400" dirty="0">
                <a:latin typeface="CCW Cursive Writing 7" pitchFamily="66" charset="0"/>
              </a:rPr>
              <a:t>Now, all that remained were memories. Would this place ever be restored to its former glory?</a:t>
            </a:r>
          </a:p>
        </p:txBody>
      </p:sp>
      <p:sp>
        <p:nvSpPr>
          <p:cNvPr id="4" name="Rectangle 3"/>
          <p:cNvSpPr/>
          <p:nvPr/>
        </p:nvSpPr>
        <p:spPr>
          <a:xfrm>
            <a:off x="5519936" y="19184"/>
            <a:ext cx="3445174" cy="584775"/>
          </a:xfrm>
          <a:prstGeom prst="rect">
            <a:avLst/>
          </a:prstGeom>
          <a:noFill/>
        </p:spPr>
        <p:txBody>
          <a:bodyPr wrap="none" lIns="91440" tIns="45720" rIns="91440" bIns="45720">
            <a:spAutoFit/>
          </a:bodyPr>
          <a:lstStyle/>
          <a:p>
            <a:pPr algn="ct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100 word challenge</a:t>
            </a:r>
          </a:p>
        </p:txBody>
      </p:sp>
    </p:spTree>
    <p:extLst>
      <p:ext uri="{BB962C8B-B14F-4D97-AF65-F5344CB8AC3E}">
        <p14:creationId xmlns:p14="http://schemas.microsoft.com/office/powerpoint/2010/main" val="2375258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0344" y="-1"/>
            <a:ext cx="5181721" cy="679915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672065" y="30986"/>
            <a:ext cx="3956080" cy="6863417"/>
          </a:xfrm>
          <a:prstGeom prst="rect">
            <a:avLst/>
          </a:prstGeom>
        </p:spPr>
        <p:txBody>
          <a:bodyPr wrap="square">
            <a:spAutoFit/>
          </a:bodyPr>
          <a:lstStyle/>
          <a:p>
            <a:r>
              <a:rPr lang="en-GB" sz="2000" dirty="0"/>
              <a:t>She gripped me tightly in her fingers. I could tell exactly what was about to happen…</a:t>
            </a:r>
          </a:p>
          <a:p>
            <a:r>
              <a:rPr lang="en-GB" sz="2000" dirty="0"/>
              <a:t>Without warning, I felt myself being flung high into the air. For a moment it felt like I was flying as the wind rushed past me. I could see myself glowing a gloriously bright shade of yellow in the glistening sunshine as it poured down upon the court.</a:t>
            </a:r>
          </a:p>
          <a:p>
            <a:r>
              <a:rPr lang="en-GB" sz="2000" dirty="0"/>
              <a:t>As I reached the pinnacle of my flight, I glanced down and saw her reaching up towards me with her racquet.</a:t>
            </a:r>
          </a:p>
          <a:p>
            <a:r>
              <a:rPr lang="en-GB" sz="2000" dirty="0"/>
              <a:t>Then, it happened...</a:t>
            </a:r>
          </a:p>
          <a:p>
            <a:r>
              <a:rPr lang="en-GB" sz="2000" dirty="0"/>
              <a:t>Everything blurred; my whole world went out of shape for an instant. I was hit by a wall of confusion and I felt totally disorientated. It wasn’t until I sailed over the top of the net that I came to my senses and realised what had happened...</a:t>
            </a:r>
          </a:p>
        </p:txBody>
      </p:sp>
      <p:sp>
        <p:nvSpPr>
          <p:cNvPr id="3" name="Rectangle 2"/>
          <p:cNvSpPr/>
          <p:nvPr/>
        </p:nvSpPr>
        <p:spPr>
          <a:xfrm>
            <a:off x="2495601" y="30986"/>
            <a:ext cx="3498073" cy="584775"/>
          </a:xfrm>
          <a:prstGeom prst="rect">
            <a:avLst/>
          </a:prstGeom>
          <a:noFill/>
        </p:spPr>
        <p:txBody>
          <a:bodyPr wrap="none" lIns="91440" tIns="45720" rIns="91440" bIns="45720">
            <a:spAutoFit/>
          </a:bodyPr>
          <a:lstStyle/>
          <a:p>
            <a:pPr algn="ctr"/>
            <a:r>
              <a:rPr lang="en-US" sz="32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100 word challenge</a:t>
            </a:r>
          </a:p>
        </p:txBody>
      </p:sp>
    </p:spTree>
    <p:extLst>
      <p:ext uri="{BB962C8B-B14F-4D97-AF65-F5344CB8AC3E}">
        <p14:creationId xmlns:p14="http://schemas.microsoft.com/office/powerpoint/2010/main" val="2245482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2910" y="0"/>
            <a:ext cx="9175090" cy="479715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03512" y="4797152"/>
            <a:ext cx="8964488" cy="1938992"/>
          </a:xfrm>
          <a:prstGeom prst="rect">
            <a:avLst/>
          </a:prstGeom>
        </p:spPr>
        <p:txBody>
          <a:bodyPr wrap="square">
            <a:spAutoFit/>
          </a:bodyPr>
          <a:lstStyle/>
          <a:p>
            <a:r>
              <a:rPr lang="en-GB" sz="2000" dirty="0"/>
              <a:t>As an astronomer, Peter believed he had the best job in the world! Ever since he was a boy, Peter had been fascinated with stars, planets, moons, comets and galaxies. Any celestial object that he witnessed had Peter enraptured.</a:t>
            </a:r>
          </a:p>
          <a:p>
            <a:r>
              <a:rPr lang="en-GB" sz="2000" dirty="0"/>
              <a:t>As he stood alone on the frozen surface of the lake, wrapped up well against the bitterly cold wind, Peter glimpsed something extraordinary through his telescope. It was in moments like this that Peter truly felt alive...</a:t>
            </a:r>
          </a:p>
        </p:txBody>
      </p:sp>
      <p:sp>
        <p:nvSpPr>
          <p:cNvPr id="3" name="Rectangle 2"/>
          <p:cNvSpPr/>
          <p:nvPr/>
        </p:nvSpPr>
        <p:spPr>
          <a:xfrm>
            <a:off x="2135561" y="4077072"/>
            <a:ext cx="5682133" cy="923330"/>
          </a:xfrm>
          <a:prstGeom prst="rect">
            <a:avLst/>
          </a:prstGeom>
          <a:noFill/>
        </p:spPr>
        <p:txBody>
          <a:bodyPr wrap="none" lIns="91440" tIns="45720" rIns="91440" bIns="45720">
            <a:spAutoFit/>
          </a:bodyPr>
          <a:lstStyle/>
          <a:p>
            <a:pPr algn="ctr"/>
            <a:r>
              <a:rPr lang="en-US" sz="5400" dirty="0">
                <a:ln w="18415" cmpd="sng">
                  <a:solidFill>
                    <a:srgbClr val="FFFFFF"/>
                  </a:solidFill>
                  <a:prstDash val="solid"/>
                </a:ln>
                <a:solidFill>
                  <a:srgbClr val="FFFFFF"/>
                </a:solidFill>
                <a:effectLst>
                  <a:outerShdw blurRad="63500" dir="3600000" algn="tl" rotWithShape="0">
                    <a:srgbClr val="000000">
                      <a:alpha val="70000"/>
                    </a:srgbClr>
                  </a:outerShdw>
                </a:effectLst>
              </a:rPr>
              <a:t>100 word challenge</a:t>
            </a:r>
          </a:p>
        </p:txBody>
      </p:sp>
    </p:spTree>
    <p:extLst>
      <p:ext uri="{BB962C8B-B14F-4D97-AF65-F5344CB8AC3E}">
        <p14:creationId xmlns:p14="http://schemas.microsoft.com/office/powerpoint/2010/main" val="941005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1398" y="22403"/>
            <a:ext cx="5866602" cy="5013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524000" y="22404"/>
            <a:ext cx="3214336" cy="5262979"/>
          </a:xfrm>
          <a:prstGeom prst="rect">
            <a:avLst/>
          </a:prstGeom>
        </p:spPr>
        <p:txBody>
          <a:bodyPr wrap="square">
            <a:spAutoFit/>
          </a:bodyPr>
          <a:lstStyle/>
          <a:p>
            <a:r>
              <a:rPr lang="en-GB" sz="1600" dirty="0"/>
              <a:t>The engine screamed as the wheels spun round. His heart pounded. Tim knew that he only had seconds to act.</a:t>
            </a:r>
          </a:p>
          <a:p>
            <a:r>
              <a:rPr lang="en-GB" sz="1600" dirty="0"/>
              <a:t>There was a long, moss-covered log wedged underneath the jeep, preventing it from moving. The wheels continued to spin pointlessly, smoke starting to billow out from underneath the bonnet.</a:t>
            </a:r>
          </a:p>
          <a:p>
            <a:endParaRPr lang="en-GB" sz="1600" dirty="0"/>
          </a:p>
          <a:p>
            <a:r>
              <a:rPr lang="en-GB" sz="1600" dirty="0"/>
              <a:t>A terrifying roar filled his ears, and he knew the monster was right behind him. He could feel the ground shake beneath him as its gigantic feet collided with the ground. He knew what would happen if it caught him, and muttered a prayer beneath his breath.</a:t>
            </a:r>
          </a:p>
          <a:p>
            <a:endParaRPr lang="en-GB" sz="1600" dirty="0"/>
          </a:p>
        </p:txBody>
      </p:sp>
      <p:sp>
        <p:nvSpPr>
          <p:cNvPr id="3" name="Rectangle 2"/>
          <p:cNvSpPr/>
          <p:nvPr/>
        </p:nvSpPr>
        <p:spPr>
          <a:xfrm>
            <a:off x="1552236" y="5035579"/>
            <a:ext cx="9144000" cy="1569660"/>
          </a:xfrm>
          <a:prstGeom prst="rect">
            <a:avLst/>
          </a:prstGeom>
        </p:spPr>
        <p:txBody>
          <a:bodyPr wrap="square">
            <a:spAutoFit/>
          </a:bodyPr>
          <a:lstStyle/>
          <a:p>
            <a:r>
              <a:rPr lang="en-GB" sz="1600" dirty="0"/>
              <a:t>Tim suddenly found himself lunging forward. He realised that the wheels must finally have found some traction, and he breathed out with relief as he sped off onto the path once again; the wheels of the jeep content to be chewing up the firm gravel once again.</a:t>
            </a:r>
          </a:p>
          <a:p>
            <a:endParaRPr lang="en-GB" sz="1600" dirty="0"/>
          </a:p>
          <a:p>
            <a:r>
              <a:rPr lang="en-GB" sz="1600" dirty="0"/>
              <a:t>The chase was back on, and the T-Rex let out another blood-chilling roar, determined not to let its prey escape…</a:t>
            </a:r>
          </a:p>
        </p:txBody>
      </p:sp>
    </p:spTree>
    <p:extLst>
      <p:ext uri="{BB962C8B-B14F-4D97-AF65-F5344CB8AC3E}">
        <p14:creationId xmlns:p14="http://schemas.microsoft.com/office/powerpoint/2010/main" val="246127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erem_Beyit__Illustrator___Illustrations 2"/>
          <p:cNvPicPr>
            <a:picLocks noChangeAspect="1" noChangeArrowheads="1"/>
          </p:cNvPicPr>
          <p:nvPr/>
        </p:nvPicPr>
        <p:blipFill>
          <a:blip r:embed="rId2" cstate="print"/>
          <a:srcRect/>
          <a:stretch>
            <a:fillRect/>
          </a:stretch>
        </p:blipFill>
        <p:spPr bwMode="auto">
          <a:xfrm>
            <a:off x="4061460" y="2"/>
            <a:ext cx="6606540" cy="5000625"/>
          </a:xfrm>
          <a:prstGeom prst="rect">
            <a:avLst/>
          </a:prstGeom>
          <a:noFill/>
        </p:spPr>
      </p:pic>
      <p:sp>
        <p:nvSpPr>
          <p:cNvPr id="3" name="TextBox 2"/>
          <p:cNvSpPr txBox="1"/>
          <p:nvPr/>
        </p:nvSpPr>
        <p:spPr>
          <a:xfrm>
            <a:off x="1672590" y="0"/>
            <a:ext cx="2457450" cy="7478970"/>
          </a:xfrm>
          <a:prstGeom prst="rect">
            <a:avLst/>
          </a:prstGeom>
          <a:noFill/>
        </p:spPr>
        <p:txBody>
          <a:bodyPr wrap="square" rtlCol="0">
            <a:spAutoFit/>
          </a:bodyPr>
          <a:lstStyle/>
          <a:p>
            <a:r>
              <a:rPr lang="en-GB" sz="1600" dirty="0">
                <a:latin typeface="CCW Cursive Writing 7" pitchFamily="66" charset="0"/>
              </a:rPr>
              <a:t>A simile is a way of describing something by comparing it to something else, often using the word “like” or “as.”</a:t>
            </a:r>
          </a:p>
          <a:p>
            <a:endParaRPr lang="en-GB" sz="1600" dirty="0">
              <a:latin typeface="CCW Cursive Writing 7" pitchFamily="66" charset="0"/>
            </a:endParaRPr>
          </a:p>
          <a:p>
            <a:r>
              <a:rPr lang="en-GB" sz="1600" dirty="0">
                <a:latin typeface="CCW Cursive Writing 7" pitchFamily="66" charset="0"/>
              </a:rPr>
              <a:t>Can you think of your own similes to use in your writing?</a:t>
            </a:r>
          </a:p>
          <a:p>
            <a:endParaRPr lang="en-GB" sz="1600" dirty="0">
              <a:latin typeface="CCW Cursive Writing 7" pitchFamily="66" charset="0"/>
            </a:endParaRPr>
          </a:p>
          <a:p>
            <a:r>
              <a:rPr lang="en-GB" sz="1600" dirty="0">
                <a:latin typeface="CCW Cursive Writing 7" pitchFamily="66" charset="0"/>
              </a:rPr>
              <a:t>You could experiment using metaphors, or even personification to make your writing really exciting to read</a:t>
            </a:r>
            <a:r>
              <a:rPr lang="en-GB" sz="1400" dirty="0">
                <a:latin typeface="CCW Cursive Writing 7" pitchFamily="66" charset="0"/>
              </a:rPr>
              <a:t>!</a:t>
            </a:r>
          </a:p>
          <a:p>
            <a:endParaRPr lang="en-GB" sz="1600" dirty="0">
              <a:latin typeface="Jarman" pitchFamily="2" charset="0"/>
            </a:endParaRPr>
          </a:p>
        </p:txBody>
      </p:sp>
      <p:sp>
        <p:nvSpPr>
          <p:cNvPr id="4" name="Rectangle 3"/>
          <p:cNvSpPr/>
          <p:nvPr/>
        </p:nvSpPr>
        <p:spPr>
          <a:xfrm>
            <a:off x="3810000" y="3105835"/>
            <a:ext cx="4572000" cy="369332"/>
          </a:xfrm>
          <a:prstGeom prst="rect">
            <a:avLst/>
          </a:prstGeom>
        </p:spPr>
        <p:txBody>
          <a:bodyPr>
            <a:spAutoFit/>
          </a:bodyPr>
          <a:lstStyle/>
          <a:p>
            <a:endParaRPr lang="en-GB" dirty="0"/>
          </a:p>
        </p:txBody>
      </p:sp>
      <p:sp>
        <p:nvSpPr>
          <p:cNvPr id="5" name="Rectangle 4"/>
          <p:cNvSpPr/>
          <p:nvPr/>
        </p:nvSpPr>
        <p:spPr>
          <a:xfrm>
            <a:off x="5447928" y="5288340"/>
            <a:ext cx="5042548" cy="156966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GB"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Jarman" pitchFamily="2" charset="0"/>
              </a:rPr>
              <a:t>Up-level:</a:t>
            </a:r>
          </a:p>
          <a:p>
            <a:pPr algn="ctr"/>
            <a:r>
              <a:rPr lang="en-GB"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Jarman" pitchFamily="2" charset="0"/>
              </a:rPr>
              <a:t>The dragon flew through the sky. The sun was shining in the sky.</a:t>
            </a:r>
          </a:p>
          <a:p>
            <a:pPr algn="ctr"/>
            <a:r>
              <a:rPr lang="en-GB"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Jarman" pitchFamily="2" charset="0"/>
              </a:rPr>
              <a:t> There were big clouds.</a:t>
            </a:r>
          </a:p>
        </p:txBody>
      </p:sp>
    </p:spTree>
    <p:extLst>
      <p:ext uri="{BB962C8B-B14F-4D97-AF65-F5344CB8AC3E}">
        <p14:creationId xmlns:p14="http://schemas.microsoft.com/office/powerpoint/2010/main" val="2952494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2"/>
            <a:ext cx="8382694" cy="522919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67520" y="5229201"/>
            <a:ext cx="8670726" cy="1846659"/>
          </a:xfrm>
          <a:prstGeom prst="rect">
            <a:avLst/>
          </a:prstGeom>
          <a:noFill/>
        </p:spPr>
        <p:txBody>
          <a:bodyPr wrap="square" rtlCol="0">
            <a:spAutoFit/>
          </a:bodyPr>
          <a:lstStyle/>
          <a:p>
            <a:r>
              <a:rPr lang="en-GB" sz="1600" dirty="0"/>
              <a:t>As an astronomer, Peter believed he had the best job in the world! Ever since he was a boy, Peter had been fascinated with stars, planets, moons, comets and galaxies. Any celestial object that he witnessed had Peter enraptured.</a:t>
            </a:r>
          </a:p>
          <a:p>
            <a:r>
              <a:rPr lang="en-GB" sz="1600" dirty="0"/>
              <a:t>As he stood alone on the frozen surface of the lake, wrapped up well against the bitterly cold wind, Peter glimpsed something extraordinary through his telescope. It was in moments like this that Peter truly felt alive...</a:t>
            </a:r>
          </a:p>
          <a:p>
            <a:endParaRPr lang="en-GB" dirty="0"/>
          </a:p>
        </p:txBody>
      </p:sp>
    </p:spTree>
    <p:extLst>
      <p:ext uri="{BB962C8B-B14F-4D97-AF65-F5344CB8AC3E}">
        <p14:creationId xmlns:p14="http://schemas.microsoft.com/office/powerpoint/2010/main" val="20245444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0" y="332657"/>
            <a:ext cx="3923928" cy="5632311"/>
          </a:xfrm>
          <a:prstGeom prst="rect">
            <a:avLst/>
          </a:prstGeom>
          <a:noFill/>
        </p:spPr>
        <p:txBody>
          <a:bodyPr wrap="square" rtlCol="0">
            <a:spAutoFit/>
          </a:bodyPr>
          <a:lstStyle/>
          <a:p>
            <a:r>
              <a:rPr lang="en-GB" dirty="0"/>
              <a:t>It was the middle of the night when they came.</a:t>
            </a:r>
          </a:p>
          <a:p>
            <a:r>
              <a:rPr lang="en-GB" dirty="0"/>
              <a:t>A typical autumn evening, there was a scattering of fallen, auburn leaves on the highway. Light leaked from a flickering streetlamp, which buzzed faintly as the light bulb struggled.</a:t>
            </a:r>
          </a:p>
          <a:p>
            <a:r>
              <a:rPr lang="en-GB" dirty="0"/>
              <a:t>The wind moaned quietly, and the leaves crackled as they rose and fell, dancing as if controlled by an unseen puppet master.</a:t>
            </a:r>
          </a:p>
          <a:p>
            <a:r>
              <a:rPr lang="en-GB" dirty="0"/>
              <a:t>A humming noise was the first sign of their arrival. In the distance at first, then filling the street as it came closer. It hovered several feet from the road, tilting slightly from side to side as if surveying the land around.</a:t>
            </a:r>
          </a:p>
          <a:p>
            <a:r>
              <a:rPr lang="en-GB" dirty="0"/>
              <a:t>A little girl gasped as she watched from her bedroom window…</a:t>
            </a:r>
          </a:p>
          <a:p>
            <a:endParaRPr lang="en-GB" dirty="0"/>
          </a:p>
        </p:txBody>
      </p:sp>
      <p:pic>
        <p:nvPicPr>
          <p:cNvPr id="2050"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0196" y="188640"/>
            <a:ext cx="5230301" cy="525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904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5998" y="116632"/>
            <a:ext cx="8932490" cy="1754326"/>
          </a:xfrm>
          <a:prstGeom prst="rect">
            <a:avLst/>
          </a:prstGeom>
        </p:spPr>
        <p:txBody>
          <a:bodyPr wrap="square">
            <a:spAutoFit/>
          </a:bodyPr>
          <a:lstStyle/>
          <a:p>
            <a:r>
              <a:rPr lang="en-GB" dirty="0"/>
              <a:t>The creaky, old doors had not been opened for years. The beast had always lived inside, but nobody dared to visit. Noises that echoed from the gaps in the door had haunted those who heard them. Nobody knew what the narrow, mossy steps led to. Nobody knew what was lurking within.</a:t>
            </a:r>
          </a:p>
          <a:p>
            <a:r>
              <a:rPr lang="en-GB" dirty="0"/>
              <a:t>One day, the heavy, wooden doors slowly began to open with a groan…</a:t>
            </a:r>
          </a:p>
          <a:p>
            <a:r>
              <a:rPr lang="en-GB" dirty="0"/>
              <a:t>Can you continue the story of the mysterious door?</a:t>
            </a:r>
          </a:p>
        </p:txBody>
      </p:sp>
      <p:pic>
        <p:nvPicPr>
          <p:cNvPr id="3074"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600" y="2060848"/>
            <a:ext cx="7452320" cy="4797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713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75520" y="188641"/>
            <a:ext cx="8568952" cy="2246769"/>
          </a:xfrm>
          <a:prstGeom prst="rect">
            <a:avLst/>
          </a:prstGeom>
        </p:spPr>
        <p:txBody>
          <a:bodyPr wrap="square">
            <a:spAutoFit/>
          </a:bodyPr>
          <a:lstStyle/>
          <a:p>
            <a:r>
              <a:rPr lang="en-GB" sz="1400" dirty="0"/>
              <a:t>Eyes. Wherever you went in </a:t>
            </a:r>
            <a:r>
              <a:rPr lang="en-GB" sz="1400" dirty="0" err="1"/>
              <a:t>Watchwood</a:t>
            </a:r>
            <a:r>
              <a:rPr lang="en-GB" sz="1400" dirty="0"/>
              <a:t> Forest there were eyes.</a:t>
            </a:r>
          </a:p>
          <a:p>
            <a:r>
              <a:rPr lang="en-GB" sz="1400" dirty="0"/>
              <a:t>It was home to the most beautiful and mysterious creatures in the entire realm, yet very few human eyes had ever seen it.</a:t>
            </a:r>
          </a:p>
          <a:p>
            <a:r>
              <a:rPr lang="en-GB" sz="1400" dirty="0"/>
              <a:t>One day, at the time of year where it stays sunny and warm well into the evening, a little girl called Rose decided she would explore </a:t>
            </a:r>
            <a:r>
              <a:rPr lang="en-GB" sz="1400" dirty="0" err="1"/>
              <a:t>Watchwood</a:t>
            </a:r>
            <a:r>
              <a:rPr lang="en-GB" sz="1400" dirty="0"/>
              <a:t> Forest. Rose had been told by her parents and by numerous other bossy grown-ups that she was never to go into the Forest.</a:t>
            </a:r>
          </a:p>
          <a:p>
            <a:r>
              <a:rPr lang="en-GB" sz="1400" dirty="0"/>
              <a:t>Now, to you and me (as the kind of people that always follow the rules), it might seem a little careless and a bit reckless and maybe even a bit foolish for Rose to find herself in such a place, especially after been told such a thing! However, Rose was not that sort of girl. In her mind, rules were there to be broken…</a:t>
            </a:r>
          </a:p>
          <a:p>
            <a:r>
              <a:rPr lang="en-GB" sz="1400" dirty="0"/>
              <a:t>Can you continue Rose’s story?</a:t>
            </a:r>
          </a:p>
        </p:txBody>
      </p:sp>
      <p:pic>
        <p:nvPicPr>
          <p:cNvPr id="4098" name="Picture 2"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584" y="2529463"/>
            <a:ext cx="6768752" cy="4328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628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erem_Beyit__Illustrator___Illustrations 2"/>
          <p:cNvPicPr>
            <a:picLocks noChangeAspect="1" noChangeArrowheads="1"/>
          </p:cNvPicPr>
          <p:nvPr/>
        </p:nvPicPr>
        <p:blipFill>
          <a:blip r:embed="rId2" cstate="print"/>
          <a:srcRect/>
          <a:stretch>
            <a:fillRect/>
          </a:stretch>
        </p:blipFill>
        <p:spPr bwMode="auto">
          <a:xfrm>
            <a:off x="4061460" y="2"/>
            <a:ext cx="7503768" cy="5380669"/>
          </a:xfrm>
          <a:prstGeom prst="rect">
            <a:avLst/>
          </a:prstGeom>
          <a:noFill/>
        </p:spPr>
      </p:pic>
      <p:sp>
        <p:nvSpPr>
          <p:cNvPr id="3" name="TextBox 2"/>
          <p:cNvSpPr txBox="1"/>
          <p:nvPr/>
        </p:nvSpPr>
        <p:spPr>
          <a:xfrm>
            <a:off x="356426" y="1"/>
            <a:ext cx="3773614" cy="4985980"/>
          </a:xfrm>
          <a:prstGeom prst="rect">
            <a:avLst/>
          </a:prstGeom>
          <a:noFill/>
        </p:spPr>
        <p:txBody>
          <a:bodyPr wrap="square" rtlCol="0">
            <a:spAutoFit/>
          </a:bodyPr>
          <a:lstStyle/>
          <a:p>
            <a:r>
              <a:rPr lang="en-GB" sz="2000" dirty="0">
                <a:latin typeface="Jarman" pitchFamily="2" charset="0"/>
              </a:rPr>
              <a:t>A simile is a way of describing something by comparing it to something else, often using the word “like” or “as.”</a:t>
            </a:r>
          </a:p>
          <a:p>
            <a:endParaRPr lang="en-GB" sz="2000" dirty="0">
              <a:latin typeface="Jarman" pitchFamily="2" charset="0"/>
            </a:endParaRPr>
          </a:p>
          <a:p>
            <a:endParaRPr lang="en-GB" sz="2000" dirty="0">
              <a:latin typeface="Jarman" pitchFamily="2" charset="0"/>
            </a:endParaRPr>
          </a:p>
          <a:p>
            <a:endParaRPr lang="en-GB" sz="2000" dirty="0">
              <a:latin typeface="Jarman" pitchFamily="2" charset="0"/>
            </a:endParaRPr>
          </a:p>
          <a:p>
            <a:r>
              <a:rPr lang="en-GB" sz="2000" dirty="0">
                <a:latin typeface="Jarman" pitchFamily="2" charset="0"/>
              </a:rPr>
              <a:t>Can you think of your own similes to use in your writing?</a:t>
            </a:r>
          </a:p>
          <a:p>
            <a:endParaRPr lang="en-GB" sz="2000" dirty="0">
              <a:latin typeface="Jarman" pitchFamily="2" charset="0"/>
            </a:endParaRPr>
          </a:p>
          <a:p>
            <a:endParaRPr lang="en-GB" sz="2000" dirty="0">
              <a:latin typeface="Jarman" pitchFamily="2" charset="0"/>
            </a:endParaRPr>
          </a:p>
          <a:p>
            <a:r>
              <a:rPr lang="en-GB" sz="2000" dirty="0">
                <a:latin typeface="Jarman" pitchFamily="2" charset="0"/>
              </a:rPr>
              <a:t>You could experiment using metaphors, or even personification to make your writing really exciting to read</a:t>
            </a:r>
            <a:r>
              <a:rPr lang="en-GB" dirty="0">
                <a:latin typeface="Jarman" pitchFamily="2" charset="0"/>
              </a:rPr>
              <a:t>!</a:t>
            </a:r>
          </a:p>
          <a:p>
            <a:endParaRPr lang="en-GB" dirty="0">
              <a:latin typeface="Jarman" pitchFamily="2" charset="0"/>
            </a:endParaRPr>
          </a:p>
        </p:txBody>
      </p:sp>
      <p:sp>
        <p:nvSpPr>
          <p:cNvPr id="4" name="Rectangle 3"/>
          <p:cNvSpPr/>
          <p:nvPr/>
        </p:nvSpPr>
        <p:spPr>
          <a:xfrm>
            <a:off x="3810000" y="3105835"/>
            <a:ext cx="4572000" cy="369332"/>
          </a:xfrm>
          <a:prstGeom prst="rect">
            <a:avLst/>
          </a:prstGeom>
        </p:spPr>
        <p:txBody>
          <a:bodyPr>
            <a:spAutoFit/>
          </a:bodyPr>
          <a:lstStyle/>
          <a:p>
            <a:endParaRPr lang="en-GB" dirty="0"/>
          </a:p>
        </p:txBody>
      </p:sp>
      <p:sp>
        <p:nvSpPr>
          <p:cNvPr id="5" name="Rectangle 4"/>
          <p:cNvSpPr/>
          <p:nvPr/>
        </p:nvSpPr>
        <p:spPr>
          <a:xfrm>
            <a:off x="3483416" y="5380671"/>
            <a:ext cx="8352158" cy="120032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GB"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Jarman" pitchFamily="2" charset="0"/>
              </a:rPr>
              <a:t>Up-level:</a:t>
            </a:r>
          </a:p>
          <a:p>
            <a:pPr algn="ctr"/>
            <a:r>
              <a:rPr lang="en-GB"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Jarman" pitchFamily="2" charset="0"/>
              </a:rPr>
              <a:t>The dragon flew through the sky. The sun was shining in the sky.</a:t>
            </a:r>
          </a:p>
          <a:p>
            <a:pPr algn="ctr"/>
            <a:r>
              <a:rPr lang="en-GB"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Jarman" pitchFamily="2" charset="0"/>
              </a:rPr>
              <a:t> There were big clouds.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1596</Words>
  <Application>Microsoft Office PowerPoint</Application>
  <PresentationFormat>Widescreen</PresentationFormat>
  <Paragraphs>77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CCW Cursive Writing 7</vt:lpstr>
      <vt:lpstr>Jarman</vt:lpstr>
      <vt:lpstr>Office Theme</vt:lpstr>
      <vt:lpstr>100 word challenge…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100 word challenge…</dc:title>
  <dc:creator>teacher</dc:creator>
  <cp:lastModifiedBy>teacher</cp:lastModifiedBy>
  <cp:revision>1</cp:revision>
  <dcterms:created xsi:type="dcterms:W3CDTF">2020-09-03T09:08:35Z</dcterms:created>
  <dcterms:modified xsi:type="dcterms:W3CDTF">2020-09-03T09:08:57Z</dcterms:modified>
</cp:coreProperties>
</file>