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308" r:id="rId6"/>
    <p:sldId id="377" r:id="rId7"/>
    <p:sldId id="360" r:id="rId8"/>
    <p:sldId id="412" r:id="rId9"/>
    <p:sldId id="365" r:id="rId10"/>
    <p:sldId id="416" r:id="rId11"/>
    <p:sldId id="363" r:id="rId12"/>
    <p:sldId id="413" r:id="rId13"/>
    <p:sldId id="374" r:id="rId14"/>
    <p:sldId id="379" r:id="rId15"/>
    <p:sldId id="417" r:id="rId16"/>
    <p:sldId id="418" r:id="rId17"/>
    <p:sldId id="419" r:id="rId18"/>
    <p:sldId id="314" r:id="rId19"/>
    <p:sldId id="380" r:id="rId20"/>
    <p:sldId id="381" r:id="rId21"/>
    <p:sldId id="368" r:id="rId22"/>
    <p:sldId id="382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78958D9-25B7-4561-8605-09351BCC2644}" v="12" dt="2019-11-07T12:05:11.40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749" autoAdjust="0"/>
    <p:restoredTop sz="94660"/>
  </p:normalViewPr>
  <p:slideViewPr>
    <p:cSldViewPr snapToGrid="0">
      <p:cViewPr varScale="1">
        <p:scale>
          <a:sx n="85" d="100"/>
          <a:sy n="85" d="100"/>
        </p:scale>
        <p:origin x="79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lassroomsecrets.co.uk/content-domain-filter/?fwp_contentdomain=2c4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59135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Money – Find the Difference</a:t>
            </a:r>
          </a:p>
          <a:p>
            <a:pPr lvl="0" algn="ctr"/>
            <a:endParaRPr lang="en-GB" sz="16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National Curriculum Objectives:</a:t>
            </a:r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Mathematics Year 2: </a:t>
            </a:r>
            <a:r>
              <a:rPr lang="en-US" b="1" dirty="0">
                <a:solidFill>
                  <a:schemeClr val="tx1"/>
                </a:solidFill>
                <a:latin typeface="Century Gothic" panose="020B0502020202020204" pitchFamily="34" charset="0"/>
              </a:rPr>
              <a:t>(2C4) </a:t>
            </a: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US" b="1" dirty="0">
                <a:latin typeface="Century Gothic" panose="020B0502020202020204" pitchFamily="34" charset="0"/>
                <a:hlinkClick r:id="rId4"/>
              </a:rPr>
              <a:t>Solve problems with addition and subtraction </a:t>
            </a:r>
            <a:r>
              <a:rPr lang="en-US" b="1" dirty="0">
                <a:latin typeface="Century Gothic" panose="020B0502020202020204" pitchFamily="34" charset="0"/>
              </a:rPr>
              <a:t> </a:t>
            </a:r>
            <a:r>
              <a:rPr lang="en-US" b="1" dirty="0">
                <a:latin typeface="Century Gothic" panose="020B0502020202020204" pitchFamily="34" charset="0"/>
                <a:hlinkClick r:id="rId4"/>
              </a:rPr>
              <a:t>using concrete objects and pictorial representations, including those involving numbers, quantities and measures</a:t>
            </a:r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sz="4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Find the Difference</a:t>
            </a:r>
            <a:endParaRPr lang="en-GB" sz="4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2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277FDC6C-B99A-4ED8-B341-A52126824B67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</p:spTree>
    <p:extLst>
      <p:ext uri="{BB962C8B-B14F-4D97-AF65-F5344CB8AC3E}">
        <p14:creationId xmlns:p14="http://schemas.microsoft.com/office/powerpoint/2010/main" val="2637481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BA37C2C3-330E-41C9-B841-69FBC4A857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4780"/>
            <a:ext cx="8913124" cy="6322100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B6E0D0CF-2E6E-4428-ABF6-A69D881511C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amounts to the coins.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B5918A5E-94AA-48FE-913C-4C7547FF24B6}"/>
              </a:ext>
            </a:extLst>
          </p:cNvPr>
          <p:cNvSpPr/>
          <p:nvPr/>
        </p:nvSpPr>
        <p:spPr>
          <a:xfrm>
            <a:off x="1052743" y="2778897"/>
            <a:ext cx="1897474" cy="598093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£1 and 10p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E9F2D46F-C232-4EEE-9854-76625BAC0A1F}"/>
              </a:ext>
            </a:extLst>
          </p:cNvPr>
          <p:cNvSpPr/>
          <p:nvPr/>
        </p:nvSpPr>
        <p:spPr>
          <a:xfrm>
            <a:off x="3479467" y="2778897"/>
            <a:ext cx="1897474" cy="598093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£1 and 40p</a:t>
            </a: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3D015CE9-4A6B-4F1D-BE75-6F39393B0400}"/>
              </a:ext>
            </a:extLst>
          </p:cNvPr>
          <p:cNvSpPr/>
          <p:nvPr/>
        </p:nvSpPr>
        <p:spPr>
          <a:xfrm>
            <a:off x="5906191" y="2778897"/>
            <a:ext cx="1897474" cy="598093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£2 and 50p</a:t>
            </a:r>
          </a:p>
        </p:txBody>
      </p:sp>
    </p:spTree>
    <p:extLst>
      <p:ext uri="{BB962C8B-B14F-4D97-AF65-F5344CB8AC3E}">
        <p14:creationId xmlns:p14="http://schemas.microsoft.com/office/powerpoint/2010/main" val="2737233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BA37C2C3-330E-41C9-B841-69FBC4A857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4780"/>
            <a:ext cx="8913124" cy="6322100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B6E0D0CF-2E6E-4428-ABF6-A69D881511C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amounts to the coins.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B5918A5E-94AA-48FE-913C-4C7547FF24B6}"/>
              </a:ext>
            </a:extLst>
          </p:cNvPr>
          <p:cNvSpPr/>
          <p:nvPr/>
        </p:nvSpPr>
        <p:spPr>
          <a:xfrm>
            <a:off x="1052743" y="2778897"/>
            <a:ext cx="1897474" cy="598093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£1 and 10p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E9F2D46F-C232-4EEE-9854-76625BAC0A1F}"/>
              </a:ext>
            </a:extLst>
          </p:cNvPr>
          <p:cNvSpPr/>
          <p:nvPr/>
        </p:nvSpPr>
        <p:spPr>
          <a:xfrm>
            <a:off x="3479467" y="2778897"/>
            <a:ext cx="1897474" cy="598093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£1 and 40p</a:t>
            </a: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3D015CE9-4A6B-4F1D-BE75-6F39393B0400}"/>
              </a:ext>
            </a:extLst>
          </p:cNvPr>
          <p:cNvSpPr/>
          <p:nvPr/>
        </p:nvSpPr>
        <p:spPr>
          <a:xfrm>
            <a:off x="5906191" y="2778897"/>
            <a:ext cx="1897474" cy="598093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£2 and 50p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45225B4-07E4-4222-80D2-10A3228E1FBA}"/>
              </a:ext>
            </a:extLst>
          </p:cNvPr>
          <p:cNvCxnSpPr>
            <a:cxnSpLocks/>
          </p:cNvCxnSpPr>
          <p:nvPr/>
        </p:nvCxnSpPr>
        <p:spPr>
          <a:xfrm flipH="1">
            <a:off x="2055322" y="3376990"/>
            <a:ext cx="2278671" cy="51134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A528BB8-5900-480A-BF14-9A0DE7222888}"/>
              </a:ext>
            </a:extLst>
          </p:cNvPr>
          <p:cNvCxnSpPr/>
          <p:nvPr/>
        </p:nvCxnSpPr>
        <p:spPr>
          <a:xfrm flipH="1">
            <a:off x="4490416" y="3376990"/>
            <a:ext cx="2364512" cy="51134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2B78CE2-1D99-460F-B2B8-4DCC12244590}"/>
              </a:ext>
            </a:extLst>
          </p:cNvPr>
          <p:cNvCxnSpPr>
            <a:cxnSpLocks/>
          </p:cNvCxnSpPr>
          <p:nvPr/>
        </p:nvCxnSpPr>
        <p:spPr>
          <a:xfrm>
            <a:off x="2035014" y="3376990"/>
            <a:ext cx="4885550" cy="51134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02026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DCE096A-305D-4BD3-9B7D-8E3177B4F2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4780"/>
            <a:ext cx="8913124" cy="63221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EE279394-36AE-4A72-A97C-479A9C54B4E8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difference between the two amounts.</a:t>
            </a: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42C0FA15-FFF7-43F5-BF26-860B49A7A0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6281268"/>
              </p:ext>
            </p:extLst>
          </p:nvPr>
        </p:nvGraphicFramePr>
        <p:xfrm>
          <a:off x="2351326" y="5302796"/>
          <a:ext cx="4180464" cy="4874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3488">
                  <a:extLst>
                    <a:ext uri="{9D8B030D-6E8A-4147-A177-3AD203B41FA5}">
                      <a16:colId xmlns:a16="http://schemas.microsoft.com/office/drawing/2014/main" val="791758550"/>
                    </a:ext>
                  </a:extLst>
                </a:gridCol>
                <a:gridCol w="1393488">
                  <a:extLst>
                    <a:ext uri="{9D8B030D-6E8A-4147-A177-3AD203B41FA5}">
                      <a16:colId xmlns:a16="http://schemas.microsoft.com/office/drawing/2014/main" val="3386072445"/>
                    </a:ext>
                  </a:extLst>
                </a:gridCol>
                <a:gridCol w="1393488">
                  <a:extLst>
                    <a:ext uri="{9D8B030D-6E8A-4147-A177-3AD203B41FA5}">
                      <a16:colId xmlns:a16="http://schemas.microsoft.com/office/drawing/2014/main" val="114793660"/>
                    </a:ext>
                  </a:extLst>
                </a:gridCol>
              </a:tblGrid>
              <a:tr h="456986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5p</a:t>
                      </a:r>
                    </a:p>
                  </a:txBody>
                  <a:tcPr marL="133877" marR="133877" marT="60853" marB="6085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10p</a:t>
                      </a:r>
                    </a:p>
                  </a:txBody>
                  <a:tcPr marL="133877" marR="133877" marT="60853" marB="6085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20p</a:t>
                      </a:r>
                    </a:p>
                  </a:txBody>
                  <a:tcPr marL="133877" marR="133877" marT="60853" marB="6085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10394181"/>
                  </a:ext>
                </a:extLst>
              </a:tr>
            </a:tbl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69E726C-9CC9-4272-9337-9CFF49F399F7}"/>
              </a:ext>
            </a:extLst>
          </p:cNvPr>
          <p:cNvSpPr/>
          <p:nvPr/>
        </p:nvSpPr>
        <p:spPr>
          <a:xfrm>
            <a:off x="1752600" y="3429000"/>
            <a:ext cx="2419350" cy="980738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5BE67507-E7E3-43D4-B013-1B7083A0F44D}"/>
              </a:ext>
            </a:extLst>
          </p:cNvPr>
          <p:cNvSpPr/>
          <p:nvPr/>
        </p:nvSpPr>
        <p:spPr>
          <a:xfrm>
            <a:off x="4743452" y="3452392"/>
            <a:ext cx="2419350" cy="980738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6D80E32-FE74-4553-99C8-73B3A25651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326" y="3592375"/>
            <a:ext cx="605456" cy="60309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EA133B8-ABD3-4022-91C1-20F6F610BC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534" y="3592375"/>
            <a:ext cx="605456" cy="60309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4AB6DE0-B19B-4C2B-94D8-24D14C90AC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50644" y="3548283"/>
            <a:ext cx="691279" cy="69127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412FCB4-D9A2-41A0-8080-2C10462041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1856" y="3657246"/>
            <a:ext cx="497739" cy="502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DCE096A-305D-4BD3-9B7D-8E3177B4F2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4780"/>
            <a:ext cx="8913124" cy="63221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EE279394-36AE-4A72-A97C-479A9C54B4E8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difference between the two amounts.</a:t>
            </a: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69E726C-9CC9-4272-9337-9CFF49F399F7}"/>
              </a:ext>
            </a:extLst>
          </p:cNvPr>
          <p:cNvSpPr/>
          <p:nvPr/>
        </p:nvSpPr>
        <p:spPr>
          <a:xfrm>
            <a:off x="1752600" y="3429000"/>
            <a:ext cx="2419350" cy="980738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5BE67507-E7E3-43D4-B013-1B7083A0F44D}"/>
              </a:ext>
            </a:extLst>
          </p:cNvPr>
          <p:cNvSpPr/>
          <p:nvPr/>
        </p:nvSpPr>
        <p:spPr>
          <a:xfrm>
            <a:off x="4743452" y="3452392"/>
            <a:ext cx="2419350" cy="980738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6D80E32-FE74-4553-99C8-73B3A25651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326" y="3592375"/>
            <a:ext cx="605456" cy="60309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EA133B8-ABD3-4022-91C1-20F6F610BC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534" y="3592375"/>
            <a:ext cx="605456" cy="60309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4AB6DE0-B19B-4C2B-94D8-24D14C90AC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50644" y="3548283"/>
            <a:ext cx="691279" cy="69127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412FCB4-D9A2-41A0-8080-2C10462041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1856" y="3657246"/>
            <a:ext cx="497739" cy="502525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116A426D-9629-4CCA-A2ED-4A4FE45FAB46}"/>
              </a:ext>
            </a:extLst>
          </p:cNvPr>
          <p:cNvSpPr/>
          <p:nvPr/>
        </p:nvSpPr>
        <p:spPr>
          <a:xfrm>
            <a:off x="2351326" y="5221564"/>
            <a:ext cx="1372535" cy="59809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9A0BCC1F-E3CC-4B3D-95F1-BBF86701FB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2681947"/>
              </p:ext>
            </p:extLst>
          </p:nvPr>
        </p:nvGraphicFramePr>
        <p:xfrm>
          <a:off x="2351326" y="5302796"/>
          <a:ext cx="4180464" cy="4874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3488">
                  <a:extLst>
                    <a:ext uri="{9D8B030D-6E8A-4147-A177-3AD203B41FA5}">
                      <a16:colId xmlns:a16="http://schemas.microsoft.com/office/drawing/2014/main" val="791758550"/>
                    </a:ext>
                  </a:extLst>
                </a:gridCol>
                <a:gridCol w="1393488">
                  <a:extLst>
                    <a:ext uri="{9D8B030D-6E8A-4147-A177-3AD203B41FA5}">
                      <a16:colId xmlns:a16="http://schemas.microsoft.com/office/drawing/2014/main" val="3386072445"/>
                    </a:ext>
                  </a:extLst>
                </a:gridCol>
                <a:gridCol w="1393488">
                  <a:extLst>
                    <a:ext uri="{9D8B030D-6E8A-4147-A177-3AD203B41FA5}">
                      <a16:colId xmlns:a16="http://schemas.microsoft.com/office/drawing/2014/main" val="114793660"/>
                    </a:ext>
                  </a:extLst>
                </a:gridCol>
              </a:tblGrid>
              <a:tr h="456986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5p</a:t>
                      </a:r>
                    </a:p>
                  </a:txBody>
                  <a:tcPr marL="133877" marR="133877" marT="60853" marB="6085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10p</a:t>
                      </a:r>
                    </a:p>
                  </a:txBody>
                  <a:tcPr marL="133877" marR="133877" marT="60853" marB="6085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20p</a:t>
                      </a:r>
                    </a:p>
                  </a:txBody>
                  <a:tcPr marL="133877" marR="133877" marT="60853" marB="6085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103941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52922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5605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bar model.</a:t>
            </a:r>
          </a:p>
          <a:p>
            <a:pPr lvl="0" algn="ctr"/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8027240-F042-4F2D-87F8-5B82B90D8E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370398"/>
              </p:ext>
            </p:extLst>
          </p:nvPr>
        </p:nvGraphicFramePr>
        <p:xfrm>
          <a:off x="1839098" y="1970135"/>
          <a:ext cx="5465802" cy="14588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83406">
                  <a:extLst>
                    <a:ext uri="{9D8B030D-6E8A-4147-A177-3AD203B41FA5}">
                      <a16:colId xmlns:a16="http://schemas.microsoft.com/office/drawing/2014/main" val="714782554"/>
                    </a:ext>
                  </a:extLst>
                </a:gridCol>
                <a:gridCol w="1182396">
                  <a:extLst>
                    <a:ext uri="{9D8B030D-6E8A-4147-A177-3AD203B41FA5}">
                      <a16:colId xmlns:a16="http://schemas.microsoft.com/office/drawing/2014/main" val="3014341968"/>
                    </a:ext>
                  </a:extLst>
                </a:gridCol>
              </a:tblGrid>
              <a:tr h="718161">
                <a:tc gridSpan="2">
                  <a:txBody>
                    <a:bodyPr/>
                    <a:lstStyle/>
                    <a:p>
                      <a:pPr algn="ctr"/>
                      <a:r>
                        <a:rPr lang="en-GB" sz="3500" b="1" dirty="0">
                          <a:latin typeface="Century Gothic" panose="020B0502020202020204" pitchFamily="34" charset="0"/>
                        </a:rPr>
                        <a:t>£1 and 50p</a:t>
                      </a:r>
                    </a:p>
                  </a:txBody>
                  <a:tcPr marL="100584" marR="100584" marT="50292" marB="5029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dirty="0">
                        <a:latin typeface="SassoonCRInfantMedium" panose="02000603020000020003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10835905"/>
                  </a:ext>
                </a:extLst>
              </a:tr>
              <a:tr h="740704">
                <a:tc>
                  <a:txBody>
                    <a:bodyPr/>
                    <a:lstStyle/>
                    <a:p>
                      <a:pPr algn="ctr"/>
                      <a:r>
                        <a:rPr lang="en-GB" sz="3500" b="1" dirty="0">
                          <a:latin typeface="Century Gothic" panose="020B0502020202020204" pitchFamily="34" charset="0"/>
                        </a:rPr>
                        <a:t>£1 and 30p</a:t>
                      </a:r>
                    </a:p>
                  </a:txBody>
                  <a:tcPr marL="178191" marR="178191" marT="89095" marB="89095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78191" marR="178191" marT="89095" marB="89095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05795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26407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5605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bar model.</a:t>
            </a:r>
          </a:p>
          <a:p>
            <a:pPr lvl="0" algn="ctr"/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8027240-F042-4F2D-87F8-5B82B90D8E38}"/>
              </a:ext>
            </a:extLst>
          </p:cNvPr>
          <p:cNvGraphicFramePr>
            <a:graphicFrameLocks noGrp="1"/>
          </p:cNvGraphicFramePr>
          <p:nvPr/>
        </p:nvGraphicFramePr>
        <p:xfrm>
          <a:off x="1839098" y="1970135"/>
          <a:ext cx="5465802" cy="14588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83406">
                  <a:extLst>
                    <a:ext uri="{9D8B030D-6E8A-4147-A177-3AD203B41FA5}">
                      <a16:colId xmlns:a16="http://schemas.microsoft.com/office/drawing/2014/main" val="714782554"/>
                    </a:ext>
                  </a:extLst>
                </a:gridCol>
                <a:gridCol w="1182396">
                  <a:extLst>
                    <a:ext uri="{9D8B030D-6E8A-4147-A177-3AD203B41FA5}">
                      <a16:colId xmlns:a16="http://schemas.microsoft.com/office/drawing/2014/main" val="3014341968"/>
                    </a:ext>
                  </a:extLst>
                </a:gridCol>
              </a:tblGrid>
              <a:tr h="718161">
                <a:tc gridSpan="2">
                  <a:txBody>
                    <a:bodyPr/>
                    <a:lstStyle/>
                    <a:p>
                      <a:pPr algn="ctr"/>
                      <a:r>
                        <a:rPr lang="en-GB" sz="3500" b="1" dirty="0">
                          <a:latin typeface="Century Gothic" panose="020B0502020202020204" pitchFamily="34" charset="0"/>
                        </a:rPr>
                        <a:t>£1 and 50p</a:t>
                      </a:r>
                    </a:p>
                  </a:txBody>
                  <a:tcPr marL="100584" marR="100584" marT="50292" marB="50292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dirty="0">
                        <a:latin typeface="SassoonCRInfantMedium" panose="02000603020000020003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10835905"/>
                  </a:ext>
                </a:extLst>
              </a:tr>
              <a:tr h="740704">
                <a:tc>
                  <a:txBody>
                    <a:bodyPr/>
                    <a:lstStyle/>
                    <a:p>
                      <a:pPr algn="ctr"/>
                      <a:r>
                        <a:rPr lang="en-GB" sz="3500" b="1" dirty="0">
                          <a:latin typeface="Century Gothic" panose="020B0502020202020204" pitchFamily="34" charset="0"/>
                        </a:rPr>
                        <a:t>£1 and 30p</a:t>
                      </a:r>
                    </a:p>
                  </a:txBody>
                  <a:tcPr marL="178191" marR="178191" marT="89095" marB="89095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20p</a:t>
                      </a:r>
                    </a:p>
                  </a:txBody>
                  <a:tcPr marL="178191" marR="178191" marT="89095" marB="89095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05795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8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5605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The difference between the two amounts is £2. </a:t>
            </a: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8E2478B-756B-46D8-B64E-E29F10351200}"/>
              </a:ext>
            </a:extLst>
          </p:cNvPr>
          <p:cNvSpPr/>
          <p:nvPr/>
        </p:nvSpPr>
        <p:spPr>
          <a:xfrm>
            <a:off x="1643105" y="3030969"/>
            <a:ext cx="2295943" cy="796061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£4 and 45p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A0C2AD8-E556-4799-8723-5E4DDFE01AB0}"/>
              </a:ext>
            </a:extLst>
          </p:cNvPr>
          <p:cNvSpPr/>
          <p:nvPr/>
        </p:nvSpPr>
        <p:spPr>
          <a:xfrm>
            <a:off x="5204954" y="3030968"/>
            <a:ext cx="2295943" cy="796061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£2 and 45p</a:t>
            </a:r>
          </a:p>
        </p:txBody>
      </p:sp>
    </p:spTree>
    <p:extLst>
      <p:ext uri="{BB962C8B-B14F-4D97-AF65-F5344CB8AC3E}">
        <p14:creationId xmlns:p14="http://schemas.microsoft.com/office/powerpoint/2010/main" val="18786337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5605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The difference between the two amounts is £2. </a:t>
            </a: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8E2478B-756B-46D8-B64E-E29F10351200}"/>
              </a:ext>
            </a:extLst>
          </p:cNvPr>
          <p:cNvSpPr/>
          <p:nvPr/>
        </p:nvSpPr>
        <p:spPr>
          <a:xfrm>
            <a:off x="1643105" y="3030969"/>
            <a:ext cx="2295943" cy="796061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£4 and 45p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A0C2AD8-E556-4799-8723-5E4DDFE01AB0}"/>
              </a:ext>
            </a:extLst>
          </p:cNvPr>
          <p:cNvSpPr/>
          <p:nvPr/>
        </p:nvSpPr>
        <p:spPr>
          <a:xfrm>
            <a:off x="5204954" y="3030968"/>
            <a:ext cx="2295943" cy="796061"/>
          </a:xfrm>
          <a:prstGeom prst="roundRect">
            <a:avLst/>
          </a:prstGeom>
          <a:ln w="1905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£2 and 45p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D2EEB67-487F-45A1-A0CC-65F301BEB8EC}"/>
              </a:ext>
            </a:extLst>
          </p:cNvPr>
          <p:cNvSpPr/>
          <p:nvPr/>
        </p:nvSpPr>
        <p:spPr>
          <a:xfrm>
            <a:off x="4124601" y="4977884"/>
            <a:ext cx="8947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True</a:t>
            </a:r>
          </a:p>
        </p:txBody>
      </p:sp>
    </p:spTree>
    <p:extLst>
      <p:ext uri="{BB962C8B-B14F-4D97-AF65-F5344CB8AC3E}">
        <p14:creationId xmlns:p14="http://schemas.microsoft.com/office/powerpoint/2010/main" val="22014605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CA4171B-6319-44ED-9D2C-5F3F634A88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4780"/>
            <a:ext cx="8913124" cy="63221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5F245202-0C57-4470-93B8-D5153C9F28D3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the difference between the two amounts.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39740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CA4171B-6319-44ED-9D2C-5F3F634A88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4780"/>
            <a:ext cx="8913124" cy="63221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5F245202-0C57-4470-93B8-D5153C9F28D3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the difference between the two amounts.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£1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72851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8D31509-1C48-40FA-96CF-4C12557A34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9777"/>
            <a:ext cx="8913124" cy="6328196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E71508EF-858F-4B99-BA69-F852E5ABDF02}"/>
              </a:ext>
            </a:extLst>
          </p:cNvPr>
          <p:cNvSpPr/>
          <p:nvPr/>
        </p:nvSpPr>
        <p:spPr>
          <a:xfrm>
            <a:off x="275304" y="25605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Zoe is shopping. 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cup costs £4.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difference between the price of the cup and a vase is £2 and 20p.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is the vase? Prove it.</a:t>
            </a:r>
            <a:br>
              <a:rPr lang="en-GB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650B624E-BD99-4A2B-921D-20346E48F2AB}"/>
              </a:ext>
            </a:extLst>
          </p:cNvPr>
          <p:cNvSpPr/>
          <p:nvPr/>
        </p:nvSpPr>
        <p:spPr>
          <a:xfrm>
            <a:off x="4891062" y="2357582"/>
            <a:ext cx="2041471" cy="796061"/>
          </a:xfrm>
          <a:prstGeom prst="roundRect">
            <a:avLst/>
          </a:prstGeom>
          <a:ln w="19050"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£4</a:t>
            </a:r>
          </a:p>
        </p:txBody>
      </p:sp>
    </p:spTree>
    <p:extLst>
      <p:ext uri="{BB962C8B-B14F-4D97-AF65-F5344CB8AC3E}">
        <p14:creationId xmlns:p14="http://schemas.microsoft.com/office/powerpoint/2010/main" val="14056476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8D31509-1C48-40FA-96CF-4C12557A34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9777"/>
            <a:ext cx="8913124" cy="6328196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E71508EF-858F-4B99-BA69-F852E5ABDF02}"/>
              </a:ext>
            </a:extLst>
          </p:cNvPr>
          <p:cNvSpPr/>
          <p:nvPr/>
        </p:nvSpPr>
        <p:spPr>
          <a:xfrm>
            <a:off x="275304" y="25605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Zoe is shopping. 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cup costs £4.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difference between the price of the cup and a vase is £2 and 20p.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is the vase? Prove it.</a:t>
            </a:r>
            <a:br>
              <a:rPr lang="en-GB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vase could be…</a:t>
            </a:r>
          </a:p>
          <a:p>
            <a:pPr lvl="0" algn="ctr" defTabSz="514350">
              <a:defRPr/>
            </a:pPr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650B624E-BD99-4A2B-921D-20346E48F2AB}"/>
              </a:ext>
            </a:extLst>
          </p:cNvPr>
          <p:cNvSpPr/>
          <p:nvPr/>
        </p:nvSpPr>
        <p:spPr>
          <a:xfrm>
            <a:off x="4891062" y="2357582"/>
            <a:ext cx="2041471" cy="796061"/>
          </a:xfrm>
          <a:prstGeom prst="roundRect">
            <a:avLst/>
          </a:prstGeom>
          <a:ln w="19050"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£4</a:t>
            </a:r>
          </a:p>
        </p:txBody>
      </p:sp>
    </p:spTree>
    <p:extLst>
      <p:ext uri="{BB962C8B-B14F-4D97-AF65-F5344CB8AC3E}">
        <p14:creationId xmlns:p14="http://schemas.microsoft.com/office/powerpoint/2010/main" val="20650576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8D31509-1C48-40FA-96CF-4C12557A34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9777"/>
            <a:ext cx="8913124" cy="6328196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E71508EF-858F-4B99-BA69-F852E5ABDF02}"/>
              </a:ext>
            </a:extLst>
          </p:cNvPr>
          <p:cNvSpPr/>
          <p:nvPr/>
        </p:nvSpPr>
        <p:spPr>
          <a:xfrm>
            <a:off x="275304" y="25605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Zoe is shopping. 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cup costs £4.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difference between the price of the cup and a vase is £2 and 20p.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is the vase? Prove it. 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 vase could be £6 and 20p (£4 + £2 and 20p) or £1 and 80p (£4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–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£2 and 20p)</a:t>
            </a:r>
            <a:br>
              <a:rPr lang="en-GB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650B624E-BD99-4A2B-921D-20346E48F2AB}"/>
              </a:ext>
            </a:extLst>
          </p:cNvPr>
          <p:cNvSpPr/>
          <p:nvPr/>
        </p:nvSpPr>
        <p:spPr>
          <a:xfrm>
            <a:off x="4891062" y="2357582"/>
            <a:ext cx="2041471" cy="796061"/>
          </a:xfrm>
          <a:prstGeom prst="roundRect">
            <a:avLst/>
          </a:prstGeom>
          <a:ln w="19050"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£4</a:t>
            </a:r>
          </a:p>
        </p:txBody>
      </p:sp>
    </p:spTree>
    <p:extLst>
      <p:ext uri="{BB962C8B-B14F-4D97-AF65-F5344CB8AC3E}">
        <p14:creationId xmlns:p14="http://schemas.microsoft.com/office/powerpoint/2010/main" val="39180207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66605607-1237-40AD-9B62-DECB5DF68D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18295"/>
            <a:ext cx="8913124" cy="63221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EB1C3E23-573C-453D-A316-1D2360F60E5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Will is saving up to buy a treasure map. </a:t>
            </a: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 thinks he needs another 50p. 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Prove it.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66605607-1237-40AD-9B62-DECB5DF68D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22748"/>
            <a:ext cx="8913124" cy="63221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EB1C3E23-573C-453D-A316-1D2360F60E5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Will is saving up to buy a treasure map. </a:t>
            </a: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 thinks he needs another 50p. 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Prove it.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Will is correct because…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479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66605607-1237-40AD-9B62-DECB5DF68D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22748"/>
            <a:ext cx="8913124" cy="63221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EB1C3E23-573C-453D-A316-1D2360F60E5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Will is saving up to buy a treasure map. </a:t>
            </a: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 thinks he needs another 50p. 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Prove it.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Will is correct because the map is £4 and 90p but Will only has £4 and 40p – he needs 50p.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1142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1872202-F87F-49B8-8A3D-16C3F26840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4780"/>
            <a:ext cx="8913124" cy="63221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DB393A8-7558-475C-AA2B-A9A41A3D5E2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Dee has £8 and 10p. </a:t>
            </a: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Some money has fallen out of her pocket. 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This is the money she has left. What coin(s) has she dropped?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Give two possibilities.  </a:t>
            </a: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874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1872202-F87F-49B8-8A3D-16C3F26840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4780"/>
            <a:ext cx="8913124" cy="63221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DB393A8-7558-475C-AA2B-A9A41A3D5E2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Dee has £8 and 10p. </a:t>
            </a: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Some money has fallen out of her pocket. 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This is the money she has left. What coin(s) has she dropped?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Give two possibilities. 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answers, for example:</a:t>
            </a:r>
          </a:p>
          <a:p>
            <a:pPr algn="ctr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£2 and £1; 3 x £1; 6 x 50p. (£3) 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8313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571e11c5eb0f57803ce0a807acb8b90a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23555bd6f297cf4c0acd9aacdfd8cc7f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F8F11D-A449-4684-B8E0-461263A2E192}">
  <ds:schemaRefs>
    <ds:schemaRef ds:uri="http://schemas.microsoft.com/office/infopath/2007/PartnerControls"/>
    <ds:schemaRef ds:uri="86144f90-c7b6-48d0-aae5-f5e9e48cc3df"/>
    <ds:schemaRef ds:uri="http://purl.org/dc/terms/"/>
    <ds:schemaRef ds:uri="0f0ae0ff-29c4-4766-b250-c1a9bee8d430"/>
    <ds:schemaRef ds:uri="http://schemas.microsoft.com/office/2006/documentManagement/types"/>
    <ds:schemaRef ds:uri="http://schemas.microsoft.com/sharepoint/v3"/>
    <ds:schemaRef ds:uri="http://www.w3.org/XML/1998/namespace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E542F5F-C035-4F31-994E-877699F97B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1041</TotalTime>
  <Words>691</Words>
  <Application>Microsoft Office PowerPoint</Application>
  <PresentationFormat>On-screen Show (4:3)</PresentationFormat>
  <Paragraphs>286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Find the Difference Teaching Powerpoint</dc:title>
  <dc:creator>Ashleigh Sobol</dc:creator>
  <cp:lastModifiedBy>Jane Afford</cp:lastModifiedBy>
  <cp:revision>50</cp:revision>
  <dcterms:created xsi:type="dcterms:W3CDTF">2018-03-17T10:08:43Z</dcterms:created>
  <dcterms:modified xsi:type="dcterms:W3CDTF">2020-07-13T20:20:50Z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