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80" r:id="rId8"/>
    <p:sldId id="360" r:id="rId9"/>
    <p:sldId id="388" r:id="rId10"/>
    <p:sldId id="371" r:id="rId11"/>
    <p:sldId id="389" r:id="rId12"/>
    <p:sldId id="368" r:id="rId13"/>
    <p:sldId id="390" r:id="rId14"/>
    <p:sldId id="369" r:id="rId15"/>
    <p:sldId id="422" r:id="rId16"/>
    <p:sldId id="392" r:id="rId17"/>
    <p:sldId id="415" r:id="rId18"/>
    <p:sldId id="416" r:id="rId19"/>
    <p:sldId id="418" r:id="rId20"/>
    <p:sldId id="419" r:id="rId21"/>
    <p:sldId id="376" r:id="rId22"/>
    <p:sldId id="421"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35" autoAdjust="0"/>
    <p:restoredTop sz="94660"/>
  </p:normalViewPr>
  <p:slideViewPr>
    <p:cSldViewPr snapToGrid="0">
      <p:cViewPr varScale="1">
        <p:scale>
          <a:sx n="114" d="100"/>
          <a:sy n="114" d="100"/>
        </p:scale>
        <p:origin x="150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30/03/2020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30/03/2020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30/03/2020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30/03/2020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30/03/2020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what-is-area-year-4-area-free-resource-pack" TargetMode="External"/><Relationship Id="rId5" Type="http://schemas.openxmlformats.org/officeDocument/2006/relationships/hyperlink" Target="https://classroomsecrets.co.uk/category/maths/year-4/spring-block-2-area/" TargetMode="External"/><Relationship Id="rId4" Type="http://schemas.openxmlformats.org/officeDocument/2006/relationships/hyperlink" Target="https://classroomsecrets.co.uk/content-domain-filter/?fwp_contentdomain=4m7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Area – What is Area?</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defRPr/>
            </a:pPr>
            <a:r>
              <a:rPr lang="en-GB" sz="1200" b="1" dirty="0">
                <a:solidFill>
                  <a:prstClr val="black"/>
                </a:solidFill>
                <a:latin typeface="Century Gothic" panose="020B0502020202020204" pitchFamily="34" charset="0"/>
              </a:rPr>
              <a:t>Mathematics Year 4</a:t>
            </a:r>
            <a:r>
              <a:rPr lang="en-GB" sz="1200" b="1" dirty="0">
                <a:solidFill>
                  <a:schemeClr val="tx1"/>
                </a:solidFill>
                <a:latin typeface="Century Gothic" panose="020B0502020202020204" pitchFamily="34" charset="0"/>
              </a:rPr>
              <a:t>: (4M7b)</a:t>
            </a:r>
            <a:r>
              <a:rPr lang="en-GB" sz="1200" dirty="0"/>
              <a:t> </a:t>
            </a:r>
            <a:r>
              <a:rPr lang="en-GB" sz="1200" b="1" dirty="0">
                <a:latin typeface="Century Gothic" panose="020B0502020202020204" pitchFamily="34" charset="0"/>
                <a:hlinkClick r:id="rId4"/>
              </a:rPr>
              <a:t>Find the area of rectilinear shapes by counting squares</a:t>
            </a:r>
            <a:endParaRPr lang="en-GB"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4 Area</a:t>
            </a:r>
            <a:r>
              <a:rPr lang="en-GB" sz="1600" b="1" dirty="0">
                <a:solidFill>
                  <a:prstClr val="black"/>
                </a:solidFill>
                <a:latin typeface="Century Gothic" panose="020B0502020202020204" pitchFamily="34" charset="0"/>
              </a:rPr>
              <a:t> resources. </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4 – Spring Block 2 – Area</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5400" b="1" dirty="0">
                <a:solidFill>
                  <a:schemeClr val="bg2">
                    <a:lumMod val="25000"/>
                  </a:schemeClr>
                </a:solidFill>
                <a:latin typeface="Century Gothic" panose="020B0502020202020204" pitchFamily="34" charset="0"/>
              </a:rPr>
              <a:t>Step 1: What is Area?</a:t>
            </a: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Joe is trying to measure the area of the top of his table. He has chosen to use paper plates. Do you think this is a good idea?</a:t>
            </a:r>
          </a:p>
          <a:p>
            <a:pPr algn="ct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42" name="Rectangle 41">
            <a:extLst>
              <a:ext uri="{FF2B5EF4-FFF2-40B4-BE49-F238E27FC236}">
                <a16:creationId xmlns:a16="http://schemas.microsoft.com/office/drawing/2014/main" id="{356BB29B-79C7-4BF7-B964-1BEAAFFFB833}"/>
              </a:ext>
            </a:extLst>
          </p:cNvPr>
          <p:cNvSpPr/>
          <p:nvPr/>
        </p:nvSpPr>
        <p:spPr>
          <a:xfrm>
            <a:off x="2348091" y="2032360"/>
            <a:ext cx="4320000" cy="32400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BFD30C81-BF9C-4EDC-81AC-156BAE488643}"/>
              </a:ext>
            </a:extLst>
          </p:cNvPr>
          <p:cNvGrpSpPr/>
          <p:nvPr/>
        </p:nvGrpSpPr>
        <p:grpSpPr>
          <a:xfrm>
            <a:off x="2348091" y="2032360"/>
            <a:ext cx="4320000" cy="3240000"/>
            <a:chOff x="2348091" y="2156185"/>
            <a:chExt cx="4320000" cy="3240000"/>
          </a:xfrm>
        </p:grpSpPr>
        <p:grpSp>
          <p:nvGrpSpPr>
            <p:cNvPr id="44" name="Group 43">
              <a:extLst>
                <a:ext uri="{FF2B5EF4-FFF2-40B4-BE49-F238E27FC236}">
                  <a16:creationId xmlns:a16="http://schemas.microsoft.com/office/drawing/2014/main" id="{3655177F-28EE-49FB-AE49-AA17CBCC424E}"/>
                </a:ext>
              </a:extLst>
            </p:cNvPr>
            <p:cNvGrpSpPr/>
            <p:nvPr/>
          </p:nvGrpSpPr>
          <p:grpSpPr>
            <a:xfrm>
              <a:off x="2348091" y="2156185"/>
              <a:ext cx="4320000" cy="1080000"/>
              <a:chOff x="2348091" y="2156185"/>
              <a:chExt cx="4320000" cy="1080000"/>
            </a:xfrm>
          </p:grpSpPr>
          <p:sp>
            <p:nvSpPr>
              <p:cNvPr id="55" name="Oval 54">
                <a:extLst>
                  <a:ext uri="{FF2B5EF4-FFF2-40B4-BE49-F238E27FC236}">
                    <a16:creationId xmlns:a16="http://schemas.microsoft.com/office/drawing/2014/main" id="{3DE71E13-F719-4347-B32A-110E6679FDAB}"/>
                  </a:ext>
                </a:extLst>
              </p:cNvPr>
              <p:cNvSpPr/>
              <p:nvPr/>
            </p:nvSpPr>
            <p:spPr>
              <a:xfrm>
                <a:off x="234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056FBD62-337E-47EB-AFF0-2498B6759E01}"/>
                  </a:ext>
                </a:extLst>
              </p:cNvPr>
              <p:cNvSpPr/>
              <p:nvPr/>
            </p:nvSpPr>
            <p:spPr>
              <a:xfrm>
                <a:off x="558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A96015C6-C5AF-40A7-B45E-CA7B3B3A9271}"/>
                  </a:ext>
                </a:extLst>
              </p:cNvPr>
              <p:cNvSpPr/>
              <p:nvPr/>
            </p:nvSpPr>
            <p:spPr>
              <a:xfrm>
                <a:off x="450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CD6E4F8F-AFBD-4DD6-9BC8-CDD94863A3CF}"/>
                  </a:ext>
                </a:extLst>
              </p:cNvPr>
              <p:cNvSpPr/>
              <p:nvPr/>
            </p:nvSpPr>
            <p:spPr>
              <a:xfrm>
                <a:off x="342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 name="Group 44">
              <a:extLst>
                <a:ext uri="{FF2B5EF4-FFF2-40B4-BE49-F238E27FC236}">
                  <a16:creationId xmlns:a16="http://schemas.microsoft.com/office/drawing/2014/main" id="{1BF17A51-9AF5-47FB-BB78-7CE16312BDB5}"/>
                </a:ext>
              </a:extLst>
            </p:cNvPr>
            <p:cNvGrpSpPr/>
            <p:nvPr/>
          </p:nvGrpSpPr>
          <p:grpSpPr>
            <a:xfrm>
              <a:off x="2348091" y="3236185"/>
              <a:ext cx="4320000" cy="1080000"/>
              <a:chOff x="2348091" y="2156185"/>
              <a:chExt cx="4320000" cy="1080000"/>
            </a:xfrm>
          </p:grpSpPr>
          <p:sp>
            <p:nvSpPr>
              <p:cNvPr id="51" name="Oval 50">
                <a:extLst>
                  <a:ext uri="{FF2B5EF4-FFF2-40B4-BE49-F238E27FC236}">
                    <a16:creationId xmlns:a16="http://schemas.microsoft.com/office/drawing/2014/main" id="{92F285EF-42E2-4A29-8D54-709877EAFFDE}"/>
                  </a:ext>
                </a:extLst>
              </p:cNvPr>
              <p:cNvSpPr/>
              <p:nvPr/>
            </p:nvSpPr>
            <p:spPr>
              <a:xfrm>
                <a:off x="234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BE47613A-16B5-439A-A73A-5ED20FB84F7D}"/>
                  </a:ext>
                </a:extLst>
              </p:cNvPr>
              <p:cNvSpPr/>
              <p:nvPr/>
            </p:nvSpPr>
            <p:spPr>
              <a:xfrm>
                <a:off x="558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E5283D89-4552-4302-8C0C-45184E61B136}"/>
                  </a:ext>
                </a:extLst>
              </p:cNvPr>
              <p:cNvSpPr/>
              <p:nvPr/>
            </p:nvSpPr>
            <p:spPr>
              <a:xfrm>
                <a:off x="450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291254B5-6659-4B6E-957F-26C9BF4406C5}"/>
                  </a:ext>
                </a:extLst>
              </p:cNvPr>
              <p:cNvSpPr/>
              <p:nvPr/>
            </p:nvSpPr>
            <p:spPr>
              <a:xfrm>
                <a:off x="342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6" name="Group 45">
              <a:extLst>
                <a:ext uri="{FF2B5EF4-FFF2-40B4-BE49-F238E27FC236}">
                  <a16:creationId xmlns:a16="http://schemas.microsoft.com/office/drawing/2014/main" id="{BA906DC5-A8F8-4FD4-A968-A31D29B49798}"/>
                </a:ext>
              </a:extLst>
            </p:cNvPr>
            <p:cNvGrpSpPr/>
            <p:nvPr/>
          </p:nvGrpSpPr>
          <p:grpSpPr>
            <a:xfrm>
              <a:off x="2348091" y="4316185"/>
              <a:ext cx="4320000" cy="1080000"/>
              <a:chOff x="2348091" y="2156185"/>
              <a:chExt cx="4320000" cy="1080000"/>
            </a:xfrm>
          </p:grpSpPr>
          <p:sp>
            <p:nvSpPr>
              <p:cNvPr id="47" name="Oval 46">
                <a:extLst>
                  <a:ext uri="{FF2B5EF4-FFF2-40B4-BE49-F238E27FC236}">
                    <a16:creationId xmlns:a16="http://schemas.microsoft.com/office/drawing/2014/main" id="{E6DD44F8-9BE0-44B6-9B1E-8D008445C693}"/>
                  </a:ext>
                </a:extLst>
              </p:cNvPr>
              <p:cNvSpPr/>
              <p:nvPr/>
            </p:nvSpPr>
            <p:spPr>
              <a:xfrm>
                <a:off x="234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DE44DCC1-A38A-46B3-98F0-18798E00E570}"/>
                  </a:ext>
                </a:extLst>
              </p:cNvPr>
              <p:cNvSpPr/>
              <p:nvPr/>
            </p:nvSpPr>
            <p:spPr>
              <a:xfrm>
                <a:off x="558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DDF2E68A-5D73-4A86-9199-C9C646115CC7}"/>
                  </a:ext>
                </a:extLst>
              </p:cNvPr>
              <p:cNvSpPr/>
              <p:nvPr/>
            </p:nvSpPr>
            <p:spPr>
              <a:xfrm>
                <a:off x="450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ED2D4257-2303-45DF-854C-82299F5A0462}"/>
                  </a:ext>
                </a:extLst>
              </p:cNvPr>
              <p:cNvSpPr/>
              <p:nvPr/>
            </p:nvSpPr>
            <p:spPr>
              <a:xfrm>
                <a:off x="342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Joe is trying to measure the area of the top of his table. He has chosen to use paper plates. Do you think this is a good idea?</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No, there are gaps between the circles. </a:t>
            </a:r>
          </a:p>
          <a:p>
            <a:pPr algn="ct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10" name="Rectangle 9">
            <a:extLst>
              <a:ext uri="{FF2B5EF4-FFF2-40B4-BE49-F238E27FC236}">
                <a16:creationId xmlns:a16="http://schemas.microsoft.com/office/drawing/2014/main" id="{A1A1F22C-B41C-4593-BD61-9A1ABC76CD67}"/>
              </a:ext>
            </a:extLst>
          </p:cNvPr>
          <p:cNvSpPr/>
          <p:nvPr/>
        </p:nvSpPr>
        <p:spPr>
          <a:xfrm>
            <a:off x="2348091" y="2032360"/>
            <a:ext cx="4320000" cy="32400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68ED7F4D-9701-48DB-9A2D-A6D4A077B57B}"/>
              </a:ext>
            </a:extLst>
          </p:cNvPr>
          <p:cNvGrpSpPr/>
          <p:nvPr/>
        </p:nvGrpSpPr>
        <p:grpSpPr>
          <a:xfrm>
            <a:off x="2348091" y="2032360"/>
            <a:ext cx="4320000" cy="3240000"/>
            <a:chOff x="2348091" y="2156185"/>
            <a:chExt cx="4320000" cy="3240000"/>
          </a:xfrm>
        </p:grpSpPr>
        <p:grpSp>
          <p:nvGrpSpPr>
            <p:cNvPr id="2" name="Group 1">
              <a:extLst>
                <a:ext uri="{FF2B5EF4-FFF2-40B4-BE49-F238E27FC236}">
                  <a16:creationId xmlns:a16="http://schemas.microsoft.com/office/drawing/2014/main" id="{B849407E-2B8B-408D-84AF-F812FCBF2109}"/>
                </a:ext>
              </a:extLst>
            </p:cNvPr>
            <p:cNvGrpSpPr/>
            <p:nvPr/>
          </p:nvGrpSpPr>
          <p:grpSpPr>
            <a:xfrm>
              <a:off x="2348091" y="2156185"/>
              <a:ext cx="4320000" cy="1080000"/>
              <a:chOff x="2348091" y="2156185"/>
              <a:chExt cx="4320000" cy="1080000"/>
            </a:xfrm>
          </p:grpSpPr>
          <p:sp>
            <p:nvSpPr>
              <p:cNvPr id="14" name="Oval 13">
                <a:extLst>
                  <a:ext uri="{FF2B5EF4-FFF2-40B4-BE49-F238E27FC236}">
                    <a16:creationId xmlns:a16="http://schemas.microsoft.com/office/drawing/2014/main" id="{F136F8B5-EF20-4323-BC7D-45C542D3FCC2}"/>
                  </a:ext>
                </a:extLst>
              </p:cNvPr>
              <p:cNvSpPr/>
              <p:nvPr/>
            </p:nvSpPr>
            <p:spPr>
              <a:xfrm>
                <a:off x="234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BC893588-DE3A-4242-A450-435874C72060}"/>
                  </a:ext>
                </a:extLst>
              </p:cNvPr>
              <p:cNvSpPr/>
              <p:nvPr/>
            </p:nvSpPr>
            <p:spPr>
              <a:xfrm>
                <a:off x="558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88B614A3-259C-4460-B2C4-6D3D2C91D5DB}"/>
                  </a:ext>
                </a:extLst>
              </p:cNvPr>
              <p:cNvSpPr/>
              <p:nvPr/>
            </p:nvSpPr>
            <p:spPr>
              <a:xfrm>
                <a:off x="450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1C1536C0-1601-4DFD-8BD4-15F4857CF576}"/>
                  </a:ext>
                </a:extLst>
              </p:cNvPr>
              <p:cNvSpPr/>
              <p:nvPr/>
            </p:nvSpPr>
            <p:spPr>
              <a:xfrm>
                <a:off x="342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 name="Group 27">
              <a:extLst>
                <a:ext uri="{FF2B5EF4-FFF2-40B4-BE49-F238E27FC236}">
                  <a16:creationId xmlns:a16="http://schemas.microsoft.com/office/drawing/2014/main" id="{A4A57BF8-07E2-4D3D-A781-2E8AD92D72DA}"/>
                </a:ext>
              </a:extLst>
            </p:cNvPr>
            <p:cNvGrpSpPr/>
            <p:nvPr/>
          </p:nvGrpSpPr>
          <p:grpSpPr>
            <a:xfrm>
              <a:off x="2348091" y="3236185"/>
              <a:ext cx="4320000" cy="1080000"/>
              <a:chOff x="2348091" y="2156185"/>
              <a:chExt cx="4320000" cy="1080000"/>
            </a:xfrm>
          </p:grpSpPr>
          <p:sp>
            <p:nvSpPr>
              <p:cNvPr id="29" name="Oval 28">
                <a:extLst>
                  <a:ext uri="{FF2B5EF4-FFF2-40B4-BE49-F238E27FC236}">
                    <a16:creationId xmlns:a16="http://schemas.microsoft.com/office/drawing/2014/main" id="{89D8191E-B60A-455E-AA96-91FC6E0BADD6}"/>
                  </a:ext>
                </a:extLst>
              </p:cNvPr>
              <p:cNvSpPr/>
              <p:nvPr/>
            </p:nvSpPr>
            <p:spPr>
              <a:xfrm>
                <a:off x="234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6863E088-40A7-4367-AC63-8D4A6FFCEEAD}"/>
                  </a:ext>
                </a:extLst>
              </p:cNvPr>
              <p:cNvSpPr/>
              <p:nvPr/>
            </p:nvSpPr>
            <p:spPr>
              <a:xfrm>
                <a:off x="558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87C1034A-13FA-44F7-9F64-A6D3AAA15B24}"/>
                  </a:ext>
                </a:extLst>
              </p:cNvPr>
              <p:cNvSpPr/>
              <p:nvPr/>
            </p:nvSpPr>
            <p:spPr>
              <a:xfrm>
                <a:off x="450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E5DC3A36-E423-4614-BA68-2D7A00AE27F1}"/>
                  </a:ext>
                </a:extLst>
              </p:cNvPr>
              <p:cNvSpPr/>
              <p:nvPr/>
            </p:nvSpPr>
            <p:spPr>
              <a:xfrm>
                <a:off x="342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3" name="Group 32">
              <a:extLst>
                <a:ext uri="{FF2B5EF4-FFF2-40B4-BE49-F238E27FC236}">
                  <a16:creationId xmlns:a16="http://schemas.microsoft.com/office/drawing/2014/main" id="{F60B8FBE-E61E-48FA-AB65-DAAF5F04F578}"/>
                </a:ext>
              </a:extLst>
            </p:cNvPr>
            <p:cNvGrpSpPr/>
            <p:nvPr/>
          </p:nvGrpSpPr>
          <p:grpSpPr>
            <a:xfrm>
              <a:off x="2348091" y="4316185"/>
              <a:ext cx="4320000" cy="1080000"/>
              <a:chOff x="2348091" y="2156185"/>
              <a:chExt cx="4320000" cy="1080000"/>
            </a:xfrm>
          </p:grpSpPr>
          <p:sp>
            <p:nvSpPr>
              <p:cNvPr id="34" name="Oval 33">
                <a:extLst>
                  <a:ext uri="{FF2B5EF4-FFF2-40B4-BE49-F238E27FC236}">
                    <a16:creationId xmlns:a16="http://schemas.microsoft.com/office/drawing/2014/main" id="{A9243DCC-F079-4242-BB05-35EBC1119790}"/>
                  </a:ext>
                </a:extLst>
              </p:cNvPr>
              <p:cNvSpPr/>
              <p:nvPr/>
            </p:nvSpPr>
            <p:spPr>
              <a:xfrm>
                <a:off x="234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10E61183-8B06-4FB7-A1B0-21E29AE37144}"/>
                  </a:ext>
                </a:extLst>
              </p:cNvPr>
              <p:cNvSpPr/>
              <p:nvPr/>
            </p:nvSpPr>
            <p:spPr>
              <a:xfrm>
                <a:off x="558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54F97F7C-C997-4D10-85A7-26DA6B498F52}"/>
                  </a:ext>
                </a:extLst>
              </p:cNvPr>
              <p:cNvSpPr/>
              <p:nvPr/>
            </p:nvSpPr>
            <p:spPr>
              <a:xfrm>
                <a:off x="450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CF16DF24-D86D-4250-BDBF-65F15DE0AAFB}"/>
                  </a:ext>
                </a:extLst>
              </p:cNvPr>
              <p:cNvSpPr/>
              <p:nvPr/>
            </p:nvSpPr>
            <p:spPr>
              <a:xfrm>
                <a:off x="3428091" y="2156185"/>
                <a:ext cx="1080000" cy="108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957107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many squares cover the surface of the shape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surface of the shape is covered by ___ squares.</a:t>
            </a:r>
          </a:p>
          <a:p>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9" name="Rectangle: Rounded Corners 8">
            <a:extLst>
              <a:ext uri="{FF2B5EF4-FFF2-40B4-BE49-F238E27FC236}">
                <a16:creationId xmlns:a16="http://schemas.microsoft.com/office/drawing/2014/main" id="{83F12212-D7DA-4B5E-A7B9-C6B0190F02AC}"/>
              </a:ext>
            </a:extLst>
          </p:cNvPr>
          <p:cNvSpPr/>
          <p:nvPr/>
        </p:nvSpPr>
        <p:spPr>
          <a:xfrm>
            <a:off x="2833196" y="1356794"/>
            <a:ext cx="3424598" cy="772749"/>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50DFD258-B4D4-4D92-8BC3-78B5089EE322}"/>
              </a:ext>
            </a:extLst>
          </p:cNvPr>
          <p:cNvGraphicFramePr>
            <a:graphicFrameLocks noGrp="1"/>
          </p:cNvGraphicFramePr>
          <p:nvPr>
            <p:extLst>
              <p:ext uri="{D42A27DB-BD31-4B8C-83A1-F6EECF244321}">
                <p14:modId xmlns:p14="http://schemas.microsoft.com/office/powerpoint/2010/main" val="792022923"/>
              </p:ext>
            </p:extLst>
          </p:nvPr>
        </p:nvGraphicFramePr>
        <p:xfrm>
          <a:off x="3017794" y="2401930"/>
          <a:ext cx="3240000" cy="1944000"/>
        </p:xfrm>
        <a:graphic>
          <a:graphicData uri="http://schemas.openxmlformats.org/drawingml/2006/table">
            <a:tbl>
              <a:tblPr firstRow="1" bandRow="1">
                <a:tableStyleId>{5940675A-B579-460E-94D1-54222C63F5DA}</a:tableStyleId>
              </a:tblPr>
              <a:tblGrid>
                <a:gridCol w="648000">
                  <a:extLst>
                    <a:ext uri="{9D8B030D-6E8A-4147-A177-3AD203B41FA5}">
                      <a16:colId xmlns:a16="http://schemas.microsoft.com/office/drawing/2014/main" val="4011085671"/>
                    </a:ext>
                  </a:extLst>
                </a:gridCol>
                <a:gridCol w="648000">
                  <a:extLst>
                    <a:ext uri="{9D8B030D-6E8A-4147-A177-3AD203B41FA5}">
                      <a16:colId xmlns:a16="http://schemas.microsoft.com/office/drawing/2014/main" val="4013232903"/>
                    </a:ext>
                  </a:extLst>
                </a:gridCol>
                <a:gridCol w="648000">
                  <a:extLst>
                    <a:ext uri="{9D8B030D-6E8A-4147-A177-3AD203B41FA5}">
                      <a16:colId xmlns:a16="http://schemas.microsoft.com/office/drawing/2014/main" val="520171400"/>
                    </a:ext>
                  </a:extLst>
                </a:gridCol>
                <a:gridCol w="648000">
                  <a:extLst>
                    <a:ext uri="{9D8B030D-6E8A-4147-A177-3AD203B41FA5}">
                      <a16:colId xmlns:a16="http://schemas.microsoft.com/office/drawing/2014/main" val="3312116185"/>
                    </a:ext>
                  </a:extLst>
                </a:gridCol>
                <a:gridCol w="648000">
                  <a:extLst>
                    <a:ext uri="{9D8B030D-6E8A-4147-A177-3AD203B41FA5}">
                      <a16:colId xmlns:a16="http://schemas.microsoft.com/office/drawing/2014/main" val="4262471430"/>
                    </a:ext>
                  </a:extLst>
                </a:gridCol>
              </a:tblGrid>
              <a:tr h="648000">
                <a:tc>
                  <a:txBody>
                    <a:bodyPr/>
                    <a:lstStyle/>
                    <a:p>
                      <a:endParaRPr lang="en-US" sz="200" dirty="0"/>
                    </a:p>
                  </a:txBody>
                  <a:tcPr marL="0" marR="0" marT="0" marB="0">
                    <a:lnL w="1905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663924162"/>
                  </a:ext>
                </a:extLst>
              </a:tr>
              <a:tr h="648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3343111515"/>
                  </a:ext>
                </a:extLst>
              </a:tr>
              <a:tr h="648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1319622320"/>
                  </a:ext>
                </a:extLst>
              </a:tr>
            </a:tbl>
          </a:graphicData>
        </a:graphic>
      </p:graphicFrame>
      <p:graphicFrame>
        <p:nvGraphicFramePr>
          <p:cNvPr id="2" name="Table 1">
            <a:extLst>
              <a:ext uri="{FF2B5EF4-FFF2-40B4-BE49-F238E27FC236}">
                <a16:creationId xmlns:a16="http://schemas.microsoft.com/office/drawing/2014/main" id="{8660D711-6505-4829-AB50-4690B396FD75}"/>
              </a:ext>
            </a:extLst>
          </p:cNvPr>
          <p:cNvGraphicFramePr>
            <a:graphicFrameLocks noGrp="1"/>
          </p:cNvGraphicFramePr>
          <p:nvPr>
            <p:extLst>
              <p:ext uri="{D42A27DB-BD31-4B8C-83A1-F6EECF244321}">
                <p14:modId xmlns:p14="http://schemas.microsoft.com/office/powerpoint/2010/main" val="2393407679"/>
              </p:ext>
            </p:extLst>
          </p:nvPr>
        </p:nvGraphicFramePr>
        <p:xfrm>
          <a:off x="5339122" y="1424338"/>
          <a:ext cx="648000" cy="648000"/>
        </p:xfrm>
        <a:graphic>
          <a:graphicData uri="http://schemas.openxmlformats.org/drawingml/2006/table">
            <a:tbl>
              <a:tblPr firstRow="1" bandRow="1">
                <a:tableStyleId>{5940675A-B579-460E-94D1-54222C63F5DA}</a:tableStyleId>
              </a:tblPr>
              <a:tblGrid>
                <a:gridCol w="648000">
                  <a:extLst>
                    <a:ext uri="{9D8B030D-6E8A-4147-A177-3AD203B41FA5}">
                      <a16:colId xmlns:a16="http://schemas.microsoft.com/office/drawing/2014/main" val="2385557764"/>
                    </a:ext>
                  </a:extLst>
                </a:gridCol>
              </a:tblGrid>
              <a:tr h="648000">
                <a:tc>
                  <a:txBody>
                    <a:bodyPr/>
                    <a:lstStyle/>
                    <a:p>
                      <a:endParaRPr lang="en-US" sz="200" dirty="0"/>
                    </a:p>
                  </a:txBody>
                  <a:tcPr marL="0" marR="0" marT="0" marB="0">
                    <a:lnL w="1905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640929831"/>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many squares cover the surface of the shape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surface of the shape is covered by ___ squares.</a:t>
            </a:r>
          </a:p>
          <a:p>
            <a:endParaRPr lang="en-GB" sz="2000" b="1"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3" name="Rectangle 2">
            <a:extLst>
              <a:ext uri="{FF2B5EF4-FFF2-40B4-BE49-F238E27FC236}">
                <a16:creationId xmlns:a16="http://schemas.microsoft.com/office/drawing/2014/main" id="{B5B5D462-D165-4E0B-A282-A7A43399C5A6}"/>
              </a:ext>
            </a:extLst>
          </p:cNvPr>
          <p:cNvSpPr/>
          <p:nvPr/>
        </p:nvSpPr>
        <p:spPr>
          <a:xfrm>
            <a:off x="5130774" y="5095593"/>
            <a:ext cx="473206" cy="400110"/>
          </a:xfrm>
          <a:prstGeom prst="rect">
            <a:avLst/>
          </a:prstGeom>
        </p:spPr>
        <p:txBody>
          <a:bodyPr wrap="none">
            <a:spAutoFit/>
          </a:bodyPr>
          <a:lstStyle/>
          <a:p>
            <a:r>
              <a:rPr lang="en-GB" sz="2000" b="1" dirty="0">
                <a:solidFill>
                  <a:srgbClr val="FF0000"/>
                </a:solidFill>
                <a:latin typeface="Century Gothic" panose="020B0502020202020204" pitchFamily="34" charset="0"/>
              </a:rPr>
              <a:t>11</a:t>
            </a:r>
            <a:endParaRPr lang="en-GB" sz="2000" dirty="0"/>
          </a:p>
        </p:txBody>
      </p:sp>
      <p:sp>
        <p:nvSpPr>
          <p:cNvPr id="9" name="Rectangle: Rounded Corners 8">
            <a:extLst>
              <a:ext uri="{FF2B5EF4-FFF2-40B4-BE49-F238E27FC236}">
                <a16:creationId xmlns:a16="http://schemas.microsoft.com/office/drawing/2014/main" id="{15F86ABB-73F5-4711-BDEA-5C2C6BEE3B04}"/>
              </a:ext>
            </a:extLst>
          </p:cNvPr>
          <p:cNvSpPr/>
          <p:nvPr/>
        </p:nvSpPr>
        <p:spPr>
          <a:xfrm>
            <a:off x="2833196" y="1356794"/>
            <a:ext cx="3424598" cy="772749"/>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10" name="Table 9">
            <a:extLst>
              <a:ext uri="{FF2B5EF4-FFF2-40B4-BE49-F238E27FC236}">
                <a16:creationId xmlns:a16="http://schemas.microsoft.com/office/drawing/2014/main" id="{9F17F643-1403-4A1B-B85D-CA1088DFFACB}"/>
              </a:ext>
            </a:extLst>
          </p:cNvPr>
          <p:cNvGraphicFramePr>
            <a:graphicFrameLocks noGrp="1"/>
          </p:cNvGraphicFramePr>
          <p:nvPr>
            <p:extLst>
              <p:ext uri="{D42A27DB-BD31-4B8C-83A1-F6EECF244321}">
                <p14:modId xmlns:p14="http://schemas.microsoft.com/office/powerpoint/2010/main" val="4096112607"/>
              </p:ext>
            </p:extLst>
          </p:nvPr>
        </p:nvGraphicFramePr>
        <p:xfrm>
          <a:off x="3017794" y="2401930"/>
          <a:ext cx="3240000" cy="1944000"/>
        </p:xfrm>
        <a:graphic>
          <a:graphicData uri="http://schemas.openxmlformats.org/drawingml/2006/table">
            <a:tbl>
              <a:tblPr firstRow="1" bandRow="1">
                <a:tableStyleId>{5940675A-B579-460E-94D1-54222C63F5DA}</a:tableStyleId>
              </a:tblPr>
              <a:tblGrid>
                <a:gridCol w="648000">
                  <a:extLst>
                    <a:ext uri="{9D8B030D-6E8A-4147-A177-3AD203B41FA5}">
                      <a16:colId xmlns:a16="http://schemas.microsoft.com/office/drawing/2014/main" val="4011085671"/>
                    </a:ext>
                  </a:extLst>
                </a:gridCol>
                <a:gridCol w="648000">
                  <a:extLst>
                    <a:ext uri="{9D8B030D-6E8A-4147-A177-3AD203B41FA5}">
                      <a16:colId xmlns:a16="http://schemas.microsoft.com/office/drawing/2014/main" val="4013232903"/>
                    </a:ext>
                  </a:extLst>
                </a:gridCol>
                <a:gridCol w="648000">
                  <a:extLst>
                    <a:ext uri="{9D8B030D-6E8A-4147-A177-3AD203B41FA5}">
                      <a16:colId xmlns:a16="http://schemas.microsoft.com/office/drawing/2014/main" val="520171400"/>
                    </a:ext>
                  </a:extLst>
                </a:gridCol>
                <a:gridCol w="648000">
                  <a:extLst>
                    <a:ext uri="{9D8B030D-6E8A-4147-A177-3AD203B41FA5}">
                      <a16:colId xmlns:a16="http://schemas.microsoft.com/office/drawing/2014/main" val="3312116185"/>
                    </a:ext>
                  </a:extLst>
                </a:gridCol>
                <a:gridCol w="648000">
                  <a:extLst>
                    <a:ext uri="{9D8B030D-6E8A-4147-A177-3AD203B41FA5}">
                      <a16:colId xmlns:a16="http://schemas.microsoft.com/office/drawing/2014/main" val="4262471430"/>
                    </a:ext>
                  </a:extLst>
                </a:gridCol>
              </a:tblGrid>
              <a:tr h="648000">
                <a:tc>
                  <a:txBody>
                    <a:bodyPr/>
                    <a:lstStyle/>
                    <a:p>
                      <a:endParaRPr lang="en-US" sz="200" dirty="0"/>
                    </a:p>
                  </a:txBody>
                  <a:tcPr marL="0" marR="0" marT="0" marB="0">
                    <a:lnL w="1905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663924162"/>
                  </a:ext>
                </a:extLst>
              </a:tr>
              <a:tr h="648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343111515"/>
                  </a:ext>
                </a:extLst>
              </a:tr>
              <a:tr h="648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319622320"/>
                  </a:ext>
                </a:extLst>
              </a:tr>
            </a:tbl>
          </a:graphicData>
        </a:graphic>
      </p:graphicFrame>
      <p:graphicFrame>
        <p:nvGraphicFramePr>
          <p:cNvPr id="11" name="Table 10">
            <a:extLst>
              <a:ext uri="{FF2B5EF4-FFF2-40B4-BE49-F238E27FC236}">
                <a16:creationId xmlns:a16="http://schemas.microsoft.com/office/drawing/2014/main" id="{7D58A6BA-76CE-4A4E-AA47-3FF645AB070F}"/>
              </a:ext>
            </a:extLst>
          </p:cNvPr>
          <p:cNvGraphicFramePr>
            <a:graphicFrameLocks noGrp="1"/>
          </p:cNvGraphicFramePr>
          <p:nvPr>
            <p:extLst>
              <p:ext uri="{D42A27DB-BD31-4B8C-83A1-F6EECF244321}">
                <p14:modId xmlns:p14="http://schemas.microsoft.com/office/powerpoint/2010/main" val="663230580"/>
              </p:ext>
            </p:extLst>
          </p:nvPr>
        </p:nvGraphicFramePr>
        <p:xfrm>
          <a:off x="5339122" y="1424338"/>
          <a:ext cx="648000" cy="648000"/>
        </p:xfrm>
        <a:graphic>
          <a:graphicData uri="http://schemas.openxmlformats.org/drawingml/2006/table">
            <a:tbl>
              <a:tblPr firstRow="1" bandRow="1">
                <a:tableStyleId>{5940675A-B579-460E-94D1-54222C63F5DA}</a:tableStyleId>
              </a:tblPr>
              <a:tblGrid>
                <a:gridCol w="648000">
                  <a:extLst>
                    <a:ext uri="{9D8B030D-6E8A-4147-A177-3AD203B41FA5}">
                      <a16:colId xmlns:a16="http://schemas.microsoft.com/office/drawing/2014/main" val="2385557764"/>
                    </a:ext>
                  </a:extLst>
                </a:gridCol>
              </a:tblGrid>
              <a:tr h="648000">
                <a:tc>
                  <a:txBody>
                    <a:bodyPr/>
                    <a:lstStyle/>
                    <a:p>
                      <a:endParaRPr lang="en-US" sz="200" dirty="0"/>
                    </a:p>
                  </a:txBody>
                  <a:tcPr marL="0" marR="0" marT="0" marB="0">
                    <a:lnL w="1905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640929831"/>
                  </a:ext>
                </a:extLst>
              </a:tr>
            </a:tbl>
          </a:graphicData>
        </a:graphic>
      </p:graphicFrame>
    </p:spTree>
    <p:extLst>
      <p:ext uri="{BB962C8B-B14F-4D97-AF65-F5344CB8AC3E}">
        <p14:creationId xmlns:p14="http://schemas.microsoft.com/office/powerpoint/2010/main" val="4262372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these shapes from smallest area to largest area using the square as a reference point.</a:t>
            </a:r>
            <a:endParaRPr lang="en-GB" sz="16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0" name="Table 9">
            <a:extLst>
              <a:ext uri="{FF2B5EF4-FFF2-40B4-BE49-F238E27FC236}">
                <a16:creationId xmlns:a16="http://schemas.microsoft.com/office/drawing/2014/main" id="{BAE34FAD-C7AB-428F-ACA1-E00C9BBF6535}"/>
              </a:ext>
            </a:extLst>
          </p:cNvPr>
          <p:cNvGraphicFramePr>
            <a:graphicFrameLocks noGrp="1"/>
          </p:cNvGraphicFramePr>
          <p:nvPr>
            <p:extLst>
              <p:ext uri="{D42A27DB-BD31-4B8C-83A1-F6EECF244321}">
                <p14:modId xmlns:p14="http://schemas.microsoft.com/office/powerpoint/2010/main" val="3761404213"/>
              </p:ext>
            </p:extLst>
          </p:nvPr>
        </p:nvGraphicFramePr>
        <p:xfrm>
          <a:off x="1563008" y="2366318"/>
          <a:ext cx="1620000" cy="270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63924162"/>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3400021733"/>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2185500876"/>
                  </a:ext>
                </a:extLst>
              </a:tr>
            </a:tbl>
          </a:graphicData>
        </a:graphic>
      </p:graphicFrame>
      <p:grpSp>
        <p:nvGrpSpPr>
          <p:cNvPr id="3" name="Group 2">
            <a:extLst>
              <a:ext uri="{FF2B5EF4-FFF2-40B4-BE49-F238E27FC236}">
                <a16:creationId xmlns:a16="http://schemas.microsoft.com/office/drawing/2014/main" id="{89B054DB-703E-4F7C-9B00-38E6F5A4CA7F}"/>
              </a:ext>
            </a:extLst>
          </p:cNvPr>
          <p:cNvGrpSpPr/>
          <p:nvPr/>
        </p:nvGrpSpPr>
        <p:grpSpPr>
          <a:xfrm>
            <a:off x="2153143" y="2293523"/>
            <a:ext cx="5254266" cy="400110"/>
            <a:chOff x="1159229" y="2293523"/>
            <a:chExt cx="5254266" cy="400110"/>
          </a:xfrm>
        </p:grpSpPr>
        <p:sp>
          <p:nvSpPr>
            <p:cNvPr id="11" name="TextBox 10">
              <a:extLst>
                <a:ext uri="{FF2B5EF4-FFF2-40B4-BE49-F238E27FC236}">
                  <a16:creationId xmlns:a16="http://schemas.microsoft.com/office/drawing/2014/main" id="{333516D8-C02F-4446-B002-D98FE8CFCB51}"/>
                </a:ext>
              </a:extLst>
            </p:cNvPr>
            <p:cNvSpPr txBox="1"/>
            <p:nvPr/>
          </p:nvSpPr>
          <p:spPr>
            <a:xfrm>
              <a:off x="1159229" y="2293523"/>
              <a:ext cx="491710"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12" name="TextBox 11">
              <a:extLst>
                <a:ext uri="{FF2B5EF4-FFF2-40B4-BE49-F238E27FC236}">
                  <a16:creationId xmlns:a16="http://schemas.microsoft.com/office/drawing/2014/main" id="{DC22DABA-5EF2-4B95-BDA9-798070E8EF3A}"/>
                </a:ext>
              </a:extLst>
            </p:cNvPr>
            <p:cNvSpPr txBox="1"/>
            <p:nvPr/>
          </p:nvSpPr>
          <p:spPr>
            <a:xfrm>
              <a:off x="3540507" y="2293523"/>
              <a:ext cx="491710" cy="400110"/>
            </a:xfrm>
            <a:prstGeom prst="rect">
              <a:avLst/>
            </a:prstGeom>
            <a:noFill/>
          </p:spPr>
          <p:txBody>
            <a:bodyPr wrap="square" rtlCol="0">
              <a:spAutoFit/>
            </a:bodyPr>
            <a:lstStyle/>
            <a:p>
              <a:r>
                <a:rPr lang="en-US" sz="2000" b="1" dirty="0">
                  <a:latin typeface="Century Gothic" panose="020B0502020202020204" pitchFamily="34" charset="0"/>
                </a:rPr>
                <a:t>B.</a:t>
              </a:r>
            </a:p>
          </p:txBody>
        </p:sp>
        <p:sp>
          <p:nvSpPr>
            <p:cNvPr id="13" name="TextBox 12">
              <a:extLst>
                <a:ext uri="{FF2B5EF4-FFF2-40B4-BE49-F238E27FC236}">
                  <a16:creationId xmlns:a16="http://schemas.microsoft.com/office/drawing/2014/main" id="{2AB0E6C0-2838-41CF-A490-BFECE740FC88}"/>
                </a:ext>
              </a:extLst>
            </p:cNvPr>
            <p:cNvSpPr txBox="1"/>
            <p:nvPr/>
          </p:nvSpPr>
          <p:spPr>
            <a:xfrm>
              <a:off x="5921785" y="2293523"/>
              <a:ext cx="491710" cy="400110"/>
            </a:xfrm>
            <a:prstGeom prst="rect">
              <a:avLst/>
            </a:prstGeom>
            <a:noFill/>
          </p:spPr>
          <p:txBody>
            <a:bodyPr wrap="square" rtlCol="0">
              <a:spAutoFit/>
            </a:bodyPr>
            <a:lstStyle/>
            <a:p>
              <a:r>
                <a:rPr lang="en-US" sz="2000" b="1" dirty="0">
                  <a:latin typeface="Century Gothic" panose="020B0502020202020204" pitchFamily="34" charset="0"/>
                </a:rPr>
                <a:t>C.</a:t>
              </a:r>
            </a:p>
          </p:txBody>
        </p:sp>
      </p:grpSp>
      <p:graphicFrame>
        <p:nvGraphicFramePr>
          <p:cNvPr id="14" name="Table 13">
            <a:extLst>
              <a:ext uri="{FF2B5EF4-FFF2-40B4-BE49-F238E27FC236}">
                <a16:creationId xmlns:a16="http://schemas.microsoft.com/office/drawing/2014/main" id="{4651AAD9-8A01-4ABC-B014-43CC395DEBD3}"/>
              </a:ext>
            </a:extLst>
          </p:cNvPr>
          <p:cNvGraphicFramePr>
            <a:graphicFrameLocks noGrp="1"/>
          </p:cNvGraphicFramePr>
          <p:nvPr>
            <p:extLst>
              <p:ext uri="{D42A27DB-BD31-4B8C-83A1-F6EECF244321}">
                <p14:modId xmlns:p14="http://schemas.microsoft.com/office/powerpoint/2010/main" val="2165195380"/>
              </p:ext>
            </p:extLst>
          </p:nvPr>
        </p:nvGraphicFramePr>
        <p:xfrm>
          <a:off x="3944939" y="2908188"/>
          <a:ext cx="1620000" cy="216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extLst>
                  <a:ext uri="{0D108BD9-81ED-4DB2-BD59-A6C34878D82A}">
                    <a16:rowId xmlns:a16="http://schemas.microsoft.com/office/drawing/2014/main" val="663924162"/>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solidFill>
                      <a:srgbClr val="92D050"/>
                    </a:solidFill>
                  </a:tcPr>
                </a:tc>
                <a:extLst>
                  <a:ext uri="{0D108BD9-81ED-4DB2-BD59-A6C34878D82A}">
                    <a16:rowId xmlns:a16="http://schemas.microsoft.com/office/drawing/2014/main" val="1359484267"/>
                  </a:ext>
                </a:extLst>
              </a:tr>
            </a:tbl>
          </a:graphicData>
        </a:graphic>
      </p:graphicFrame>
      <p:graphicFrame>
        <p:nvGraphicFramePr>
          <p:cNvPr id="15" name="Table 14">
            <a:extLst>
              <a:ext uri="{FF2B5EF4-FFF2-40B4-BE49-F238E27FC236}">
                <a16:creationId xmlns:a16="http://schemas.microsoft.com/office/drawing/2014/main" id="{F911FF0E-72B0-4890-9FD9-D52367454C09}"/>
              </a:ext>
            </a:extLst>
          </p:cNvPr>
          <p:cNvGraphicFramePr>
            <a:graphicFrameLocks noGrp="1"/>
          </p:cNvGraphicFramePr>
          <p:nvPr>
            <p:extLst>
              <p:ext uri="{D42A27DB-BD31-4B8C-83A1-F6EECF244321}">
                <p14:modId xmlns:p14="http://schemas.microsoft.com/office/powerpoint/2010/main" val="750810959"/>
              </p:ext>
            </p:extLst>
          </p:nvPr>
        </p:nvGraphicFramePr>
        <p:xfrm>
          <a:off x="6326870" y="2903220"/>
          <a:ext cx="1620000" cy="270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extLst>
                  <a:ext uri="{0D108BD9-81ED-4DB2-BD59-A6C34878D82A}">
                    <a16:rowId xmlns:a16="http://schemas.microsoft.com/office/drawing/2014/main" val="3834271882"/>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92D050"/>
                    </a:solidFill>
                  </a:tcPr>
                </a:tc>
                <a:extLst>
                  <a:ext uri="{0D108BD9-81ED-4DB2-BD59-A6C34878D82A}">
                    <a16:rowId xmlns:a16="http://schemas.microsoft.com/office/drawing/2014/main" val="663924162"/>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solidFill>
                      <a:srgbClr val="92D05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solidFill>
                      <a:srgbClr val="92D050"/>
                    </a:solid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92D05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solidFill>
                        <a:srgbClr val="92D050"/>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US" sz="200" dirty="0"/>
                    </a:p>
                  </a:txBody>
                  <a:tcPr marL="0" marR="0" marT="0" marB="0">
                    <a:lnL w="19050" cap="flat" cmpd="sng" algn="ctr">
                      <a:solidFill>
                        <a:srgbClr val="92D05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6725665"/>
                  </a:ext>
                </a:extLst>
              </a:tr>
            </a:tbl>
          </a:graphicData>
        </a:graphic>
      </p:graphicFrame>
      <p:sp>
        <p:nvSpPr>
          <p:cNvPr id="16" name="Rectangle: Rounded Corners 15">
            <a:extLst>
              <a:ext uri="{FF2B5EF4-FFF2-40B4-BE49-F238E27FC236}">
                <a16:creationId xmlns:a16="http://schemas.microsoft.com/office/drawing/2014/main" id="{31E04D09-A504-420B-94EE-ED5D05566987}"/>
              </a:ext>
            </a:extLst>
          </p:cNvPr>
          <p:cNvSpPr/>
          <p:nvPr/>
        </p:nvSpPr>
        <p:spPr>
          <a:xfrm>
            <a:off x="2833196" y="1568828"/>
            <a:ext cx="3424598" cy="772749"/>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4" name="Table 3">
            <a:extLst>
              <a:ext uri="{FF2B5EF4-FFF2-40B4-BE49-F238E27FC236}">
                <a16:creationId xmlns:a16="http://schemas.microsoft.com/office/drawing/2014/main" id="{A40FC23E-D5DA-4C0F-AD77-91BBB62FDDF3}"/>
              </a:ext>
            </a:extLst>
          </p:cNvPr>
          <p:cNvGraphicFramePr>
            <a:graphicFrameLocks noGrp="1"/>
          </p:cNvGraphicFramePr>
          <p:nvPr>
            <p:extLst>
              <p:ext uri="{D42A27DB-BD31-4B8C-83A1-F6EECF244321}">
                <p14:modId xmlns:p14="http://schemas.microsoft.com/office/powerpoint/2010/main" val="1468970163"/>
              </p:ext>
            </p:extLst>
          </p:nvPr>
        </p:nvGraphicFramePr>
        <p:xfrm>
          <a:off x="5294939" y="1684457"/>
          <a:ext cx="540000" cy="54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2851815864"/>
                    </a:ext>
                  </a:extLst>
                </a:gridCol>
              </a:tblGrid>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0070C0"/>
                    </a:solidFill>
                  </a:tcPr>
                </a:tc>
                <a:extLst>
                  <a:ext uri="{0D108BD9-81ED-4DB2-BD59-A6C34878D82A}">
                    <a16:rowId xmlns:a16="http://schemas.microsoft.com/office/drawing/2014/main" val="1827039011"/>
                  </a:ext>
                </a:extLst>
              </a:tr>
            </a:tbl>
          </a:graphicData>
        </a:graphic>
      </p:graphicFrame>
    </p:spTree>
    <p:extLst>
      <p:ext uri="{BB962C8B-B14F-4D97-AF65-F5344CB8AC3E}">
        <p14:creationId xmlns:p14="http://schemas.microsoft.com/office/powerpoint/2010/main" val="32324542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these shapes from smallest area to largest area using the square as a reference point.</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 C, B</a:t>
            </a:r>
          </a:p>
          <a:p>
            <a:endParaRPr lang="en-GB" sz="16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3" name="Table 12">
            <a:extLst>
              <a:ext uri="{FF2B5EF4-FFF2-40B4-BE49-F238E27FC236}">
                <a16:creationId xmlns:a16="http://schemas.microsoft.com/office/drawing/2014/main" id="{1D9497A5-FB5F-43B2-AA90-23ECAF0F2B7F}"/>
              </a:ext>
            </a:extLst>
          </p:cNvPr>
          <p:cNvGraphicFramePr>
            <a:graphicFrameLocks noGrp="1"/>
          </p:cNvGraphicFramePr>
          <p:nvPr>
            <p:extLst>
              <p:ext uri="{D42A27DB-BD31-4B8C-83A1-F6EECF244321}">
                <p14:modId xmlns:p14="http://schemas.microsoft.com/office/powerpoint/2010/main" val="1425538612"/>
              </p:ext>
            </p:extLst>
          </p:nvPr>
        </p:nvGraphicFramePr>
        <p:xfrm>
          <a:off x="1563008" y="2366318"/>
          <a:ext cx="1620000" cy="270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63924162"/>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400021733"/>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185500876"/>
                  </a:ext>
                </a:extLst>
              </a:tr>
            </a:tbl>
          </a:graphicData>
        </a:graphic>
      </p:graphicFrame>
      <p:grpSp>
        <p:nvGrpSpPr>
          <p:cNvPr id="15" name="Group 14">
            <a:extLst>
              <a:ext uri="{FF2B5EF4-FFF2-40B4-BE49-F238E27FC236}">
                <a16:creationId xmlns:a16="http://schemas.microsoft.com/office/drawing/2014/main" id="{462525FB-34CA-4038-8CDD-C23EFC7B1C3E}"/>
              </a:ext>
            </a:extLst>
          </p:cNvPr>
          <p:cNvGrpSpPr/>
          <p:nvPr/>
        </p:nvGrpSpPr>
        <p:grpSpPr>
          <a:xfrm>
            <a:off x="2153143" y="2293523"/>
            <a:ext cx="5254266" cy="400110"/>
            <a:chOff x="1159229" y="2293523"/>
            <a:chExt cx="5254266" cy="400110"/>
          </a:xfrm>
        </p:grpSpPr>
        <p:sp>
          <p:nvSpPr>
            <p:cNvPr id="17" name="TextBox 16">
              <a:extLst>
                <a:ext uri="{FF2B5EF4-FFF2-40B4-BE49-F238E27FC236}">
                  <a16:creationId xmlns:a16="http://schemas.microsoft.com/office/drawing/2014/main" id="{2104D297-A46E-4588-BFC7-7836EF843BB8}"/>
                </a:ext>
              </a:extLst>
            </p:cNvPr>
            <p:cNvSpPr txBox="1"/>
            <p:nvPr/>
          </p:nvSpPr>
          <p:spPr>
            <a:xfrm>
              <a:off x="1159229" y="2293523"/>
              <a:ext cx="491710"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20" name="TextBox 19">
              <a:extLst>
                <a:ext uri="{FF2B5EF4-FFF2-40B4-BE49-F238E27FC236}">
                  <a16:creationId xmlns:a16="http://schemas.microsoft.com/office/drawing/2014/main" id="{3CA8D472-FD08-470B-B3EB-E7B06A8205F6}"/>
                </a:ext>
              </a:extLst>
            </p:cNvPr>
            <p:cNvSpPr txBox="1"/>
            <p:nvPr/>
          </p:nvSpPr>
          <p:spPr>
            <a:xfrm>
              <a:off x="3540507" y="2293523"/>
              <a:ext cx="491710" cy="400110"/>
            </a:xfrm>
            <a:prstGeom prst="rect">
              <a:avLst/>
            </a:prstGeom>
            <a:noFill/>
          </p:spPr>
          <p:txBody>
            <a:bodyPr wrap="square" rtlCol="0">
              <a:spAutoFit/>
            </a:bodyPr>
            <a:lstStyle/>
            <a:p>
              <a:r>
                <a:rPr lang="en-US" sz="2000" b="1" dirty="0">
                  <a:latin typeface="Century Gothic" panose="020B0502020202020204" pitchFamily="34" charset="0"/>
                </a:rPr>
                <a:t>B.</a:t>
              </a:r>
            </a:p>
          </p:txBody>
        </p:sp>
        <p:sp>
          <p:nvSpPr>
            <p:cNvPr id="21" name="TextBox 20">
              <a:extLst>
                <a:ext uri="{FF2B5EF4-FFF2-40B4-BE49-F238E27FC236}">
                  <a16:creationId xmlns:a16="http://schemas.microsoft.com/office/drawing/2014/main" id="{96073583-A8FE-4264-8999-268B9EC422F4}"/>
                </a:ext>
              </a:extLst>
            </p:cNvPr>
            <p:cNvSpPr txBox="1"/>
            <p:nvPr/>
          </p:nvSpPr>
          <p:spPr>
            <a:xfrm>
              <a:off x="5921785" y="2293523"/>
              <a:ext cx="491710" cy="400110"/>
            </a:xfrm>
            <a:prstGeom prst="rect">
              <a:avLst/>
            </a:prstGeom>
            <a:noFill/>
          </p:spPr>
          <p:txBody>
            <a:bodyPr wrap="square" rtlCol="0">
              <a:spAutoFit/>
            </a:bodyPr>
            <a:lstStyle/>
            <a:p>
              <a:r>
                <a:rPr lang="en-US" sz="2000" b="1" dirty="0">
                  <a:latin typeface="Century Gothic" panose="020B0502020202020204" pitchFamily="34" charset="0"/>
                </a:rPr>
                <a:t>C.</a:t>
              </a:r>
            </a:p>
          </p:txBody>
        </p:sp>
      </p:grpSp>
      <p:graphicFrame>
        <p:nvGraphicFramePr>
          <p:cNvPr id="22" name="Table 21">
            <a:extLst>
              <a:ext uri="{FF2B5EF4-FFF2-40B4-BE49-F238E27FC236}">
                <a16:creationId xmlns:a16="http://schemas.microsoft.com/office/drawing/2014/main" id="{F89C06CD-1C67-441D-BB2E-64C7DC0630F0}"/>
              </a:ext>
            </a:extLst>
          </p:cNvPr>
          <p:cNvGraphicFramePr>
            <a:graphicFrameLocks noGrp="1"/>
          </p:cNvGraphicFramePr>
          <p:nvPr>
            <p:extLst>
              <p:ext uri="{D42A27DB-BD31-4B8C-83A1-F6EECF244321}">
                <p14:modId xmlns:p14="http://schemas.microsoft.com/office/powerpoint/2010/main" val="2836479557"/>
              </p:ext>
            </p:extLst>
          </p:nvPr>
        </p:nvGraphicFramePr>
        <p:xfrm>
          <a:off x="3944939" y="2908188"/>
          <a:ext cx="1620000" cy="216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663924162"/>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359484267"/>
                  </a:ext>
                </a:extLst>
              </a:tr>
            </a:tbl>
          </a:graphicData>
        </a:graphic>
      </p:graphicFrame>
      <p:graphicFrame>
        <p:nvGraphicFramePr>
          <p:cNvPr id="23" name="Table 22">
            <a:extLst>
              <a:ext uri="{FF2B5EF4-FFF2-40B4-BE49-F238E27FC236}">
                <a16:creationId xmlns:a16="http://schemas.microsoft.com/office/drawing/2014/main" id="{0CF5A12F-C668-49F8-926E-AB7E282C8E6D}"/>
              </a:ext>
            </a:extLst>
          </p:cNvPr>
          <p:cNvGraphicFramePr>
            <a:graphicFrameLocks noGrp="1"/>
          </p:cNvGraphicFramePr>
          <p:nvPr>
            <p:extLst>
              <p:ext uri="{D42A27DB-BD31-4B8C-83A1-F6EECF244321}">
                <p14:modId xmlns:p14="http://schemas.microsoft.com/office/powerpoint/2010/main" val="3517544732"/>
              </p:ext>
            </p:extLst>
          </p:nvPr>
        </p:nvGraphicFramePr>
        <p:xfrm>
          <a:off x="6326870" y="2903220"/>
          <a:ext cx="1620000" cy="270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834271882"/>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663924162"/>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6725665"/>
                  </a:ext>
                </a:extLst>
              </a:tr>
            </a:tbl>
          </a:graphicData>
        </a:graphic>
      </p:graphicFrame>
      <p:sp>
        <p:nvSpPr>
          <p:cNvPr id="24" name="Rectangle: Rounded Corners 23">
            <a:extLst>
              <a:ext uri="{FF2B5EF4-FFF2-40B4-BE49-F238E27FC236}">
                <a16:creationId xmlns:a16="http://schemas.microsoft.com/office/drawing/2014/main" id="{753F3D50-F8E4-45E4-8206-455864DEAD5A}"/>
              </a:ext>
            </a:extLst>
          </p:cNvPr>
          <p:cNvSpPr/>
          <p:nvPr/>
        </p:nvSpPr>
        <p:spPr>
          <a:xfrm>
            <a:off x="2833196" y="1568828"/>
            <a:ext cx="3424598" cy="772749"/>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25" name="Table 24">
            <a:extLst>
              <a:ext uri="{FF2B5EF4-FFF2-40B4-BE49-F238E27FC236}">
                <a16:creationId xmlns:a16="http://schemas.microsoft.com/office/drawing/2014/main" id="{16B091DE-519C-42ED-BE44-B9BBBD2C4A55}"/>
              </a:ext>
            </a:extLst>
          </p:cNvPr>
          <p:cNvGraphicFramePr>
            <a:graphicFrameLocks noGrp="1"/>
          </p:cNvGraphicFramePr>
          <p:nvPr>
            <p:extLst>
              <p:ext uri="{D42A27DB-BD31-4B8C-83A1-F6EECF244321}">
                <p14:modId xmlns:p14="http://schemas.microsoft.com/office/powerpoint/2010/main" val="1736609036"/>
              </p:ext>
            </p:extLst>
          </p:nvPr>
        </p:nvGraphicFramePr>
        <p:xfrm>
          <a:off x="5294939" y="1684457"/>
          <a:ext cx="540000" cy="54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2851815864"/>
                    </a:ext>
                  </a:extLst>
                </a:gridCol>
              </a:tblGrid>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0070C0"/>
                    </a:solidFill>
                  </a:tcPr>
                </a:tc>
                <a:extLst>
                  <a:ext uri="{0D108BD9-81ED-4DB2-BD59-A6C34878D82A}">
                    <a16:rowId xmlns:a16="http://schemas.microsoft.com/office/drawing/2014/main" val="1827039011"/>
                  </a:ext>
                </a:extLst>
              </a:tr>
            </a:tbl>
          </a:graphicData>
        </a:graphic>
      </p:graphicFrame>
    </p:spTree>
    <p:extLst>
      <p:ext uri="{BB962C8B-B14F-4D97-AF65-F5344CB8AC3E}">
        <p14:creationId xmlns:p14="http://schemas.microsoft.com/office/powerpoint/2010/main" val="2234818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Estimate how many of each square would cover the shape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B887CBC0-776A-4687-B9BF-9087A0BBF72E}"/>
              </a:ext>
            </a:extLst>
          </p:cNvPr>
          <p:cNvGraphicFramePr>
            <a:graphicFrameLocks noGrp="1"/>
          </p:cNvGraphicFramePr>
          <p:nvPr>
            <p:extLst>
              <p:ext uri="{D42A27DB-BD31-4B8C-83A1-F6EECF244321}">
                <p14:modId xmlns:p14="http://schemas.microsoft.com/office/powerpoint/2010/main" val="863020262"/>
              </p:ext>
            </p:extLst>
          </p:nvPr>
        </p:nvGraphicFramePr>
        <p:xfrm>
          <a:off x="2844000" y="1657867"/>
          <a:ext cx="3456000" cy="2304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4013232903"/>
                    </a:ext>
                  </a:extLst>
                </a:gridCol>
                <a:gridCol w="576000">
                  <a:extLst>
                    <a:ext uri="{9D8B030D-6E8A-4147-A177-3AD203B41FA5}">
                      <a16:colId xmlns:a16="http://schemas.microsoft.com/office/drawing/2014/main" val="520171400"/>
                    </a:ext>
                  </a:extLst>
                </a:gridCol>
                <a:gridCol w="576000">
                  <a:extLst>
                    <a:ext uri="{9D8B030D-6E8A-4147-A177-3AD203B41FA5}">
                      <a16:colId xmlns:a16="http://schemas.microsoft.com/office/drawing/2014/main" val="3312116185"/>
                    </a:ext>
                  </a:extLst>
                </a:gridCol>
                <a:gridCol w="576000">
                  <a:extLst>
                    <a:ext uri="{9D8B030D-6E8A-4147-A177-3AD203B41FA5}">
                      <a16:colId xmlns:a16="http://schemas.microsoft.com/office/drawing/2014/main" val="4262471430"/>
                    </a:ext>
                  </a:extLst>
                </a:gridCol>
                <a:gridCol w="576000">
                  <a:extLst>
                    <a:ext uri="{9D8B030D-6E8A-4147-A177-3AD203B41FA5}">
                      <a16:colId xmlns:a16="http://schemas.microsoft.com/office/drawing/2014/main" val="3692228104"/>
                    </a:ext>
                  </a:extLst>
                </a:gridCol>
                <a:gridCol w="576000">
                  <a:extLst>
                    <a:ext uri="{9D8B030D-6E8A-4147-A177-3AD203B41FA5}">
                      <a16:colId xmlns:a16="http://schemas.microsoft.com/office/drawing/2014/main" val="1833294602"/>
                    </a:ext>
                  </a:extLst>
                </a:gridCol>
              </a:tblGrid>
              <a:tr h="576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extLst>
                  <a:ext uri="{0D108BD9-81ED-4DB2-BD59-A6C34878D82A}">
                    <a16:rowId xmlns:a16="http://schemas.microsoft.com/office/drawing/2014/main" val="663924162"/>
                  </a:ext>
                </a:extLst>
              </a:tr>
              <a:tr h="576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extLst>
                  <a:ext uri="{0D108BD9-81ED-4DB2-BD59-A6C34878D82A}">
                    <a16:rowId xmlns:a16="http://schemas.microsoft.com/office/drawing/2014/main" val="3343111515"/>
                  </a:ext>
                </a:extLst>
              </a:tr>
              <a:tr h="576000">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extLst>
                  <a:ext uri="{0D108BD9-81ED-4DB2-BD59-A6C34878D82A}">
                    <a16:rowId xmlns:a16="http://schemas.microsoft.com/office/drawing/2014/main" val="1600511723"/>
                  </a:ext>
                </a:extLst>
              </a:tr>
              <a:tr h="576000">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tc>
                  <a:txBody>
                    <a:bodyPr/>
                    <a:lstStyle/>
                    <a:p>
                      <a:endParaRPr lang="en-US" sz="200" dirty="0"/>
                    </a:p>
                  </a:txBody>
                  <a:tcPr marL="0" marR="0" marT="0" marB="0">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solidFill>
                      <a:srgbClr val="0070C0"/>
                    </a:solidFill>
                  </a:tcPr>
                </a:tc>
                <a:extLst>
                  <a:ext uri="{0D108BD9-81ED-4DB2-BD59-A6C34878D82A}">
                    <a16:rowId xmlns:a16="http://schemas.microsoft.com/office/drawing/2014/main" val="4282627766"/>
                  </a:ext>
                </a:extLst>
              </a:tr>
            </a:tbl>
          </a:graphicData>
        </a:graphic>
      </p:graphicFrame>
      <p:graphicFrame>
        <p:nvGraphicFramePr>
          <p:cNvPr id="2" name="Table 1">
            <a:extLst>
              <a:ext uri="{FF2B5EF4-FFF2-40B4-BE49-F238E27FC236}">
                <a16:creationId xmlns:a16="http://schemas.microsoft.com/office/drawing/2014/main" id="{751071B5-B573-4AE3-8B9F-144BB0E80242}"/>
              </a:ext>
            </a:extLst>
          </p:cNvPr>
          <p:cNvGraphicFramePr>
            <a:graphicFrameLocks noGrp="1"/>
          </p:cNvGraphicFramePr>
          <p:nvPr>
            <p:extLst>
              <p:ext uri="{D42A27DB-BD31-4B8C-83A1-F6EECF244321}">
                <p14:modId xmlns:p14="http://schemas.microsoft.com/office/powerpoint/2010/main" val="1713693379"/>
              </p:ext>
            </p:extLst>
          </p:nvPr>
        </p:nvGraphicFramePr>
        <p:xfrm>
          <a:off x="2844000" y="4387274"/>
          <a:ext cx="1152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333421396"/>
                    </a:ext>
                  </a:extLst>
                </a:gridCol>
                <a:gridCol w="576000">
                  <a:extLst>
                    <a:ext uri="{9D8B030D-6E8A-4147-A177-3AD203B41FA5}">
                      <a16:colId xmlns:a16="http://schemas.microsoft.com/office/drawing/2014/main" val="3251854106"/>
                    </a:ext>
                  </a:extLst>
                </a:gridCol>
              </a:tblGrid>
              <a:tr h="576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7030A0"/>
                    </a:solidFill>
                  </a:tcPr>
                </a:tc>
                <a:extLst>
                  <a:ext uri="{0D108BD9-81ED-4DB2-BD59-A6C34878D82A}">
                    <a16:rowId xmlns:a16="http://schemas.microsoft.com/office/drawing/2014/main" val="36287334"/>
                  </a:ext>
                </a:extLst>
              </a:tr>
              <a:tr h="576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7030A0"/>
                    </a:solidFill>
                  </a:tcPr>
                </a:tc>
                <a:extLst>
                  <a:ext uri="{0D108BD9-81ED-4DB2-BD59-A6C34878D82A}">
                    <a16:rowId xmlns:a16="http://schemas.microsoft.com/office/drawing/2014/main" val="996715116"/>
                  </a:ext>
                </a:extLst>
              </a:tr>
            </a:tbl>
          </a:graphicData>
        </a:graphic>
      </p:graphicFrame>
      <p:graphicFrame>
        <p:nvGraphicFramePr>
          <p:cNvPr id="12" name="Table 11">
            <a:extLst>
              <a:ext uri="{FF2B5EF4-FFF2-40B4-BE49-F238E27FC236}">
                <a16:creationId xmlns:a16="http://schemas.microsoft.com/office/drawing/2014/main" id="{6695D118-A82C-493E-8A67-6F9A6322B741}"/>
              </a:ext>
            </a:extLst>
          </p:cNvPr>
          <p:cNvGraphicFramePr>
            <a:graphicFrameLocks noGrp="1"/>
          </p:cNvGraphicFramePr>
          <p:nvPr>
            <p:extLst>
              <p:ext uri="{D42A27DB-BD31-4B8C-83A1-F6EECF244321}">
                <p14:modId xmlns:p14="http://schemas.microsoft.com/office/powerpoint/2010/main" val="1937924746"/>
              </p:ext>
            </p:extLst>
          </p:nvPr>
        </p:nvGraphicFramePr>
        <p:xfrm>
          <a:off x="5724000" y="4675274"/>
          <a:ext cx="576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333421396"/>
                    </a:ext>
                  </a:extLst>
                </a:gridCol>
              </a:tblGrid>
              <a:tr h="576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rgbClr val="00B050"/>
                    </a:solidFill>
                  </a:tcPr>
                </a:tc>
                <a:extLst>
                  <a:ext uri="{0D108BD9-81ED-4DB2-BD59-A6C34878D82A}">
                    <a16:rowId xmlns:a16="http://schemas.microsoft.com/office/drawing/2014/main" val="36287334"/>
                  </a:ext>
                </a:extLst>
              </a:tr>
            </a:tbl>
          </a:graphicData>
        </a:graphic>
      </p:graphicFrame>
      <p:sp>
        <p:nvSpPr>
          <p:cNvPr id="13" name="TextBox 12">
            <a:extLst>
              <a:ext uri="{FF2B5EF4-FFF2-40B4-BE49-F238E27FC236}">
                <a16:creationId xmlns:a16="http://schemas.microsoft.com/office/drawing/2014/main" id="{8D38321C-30EC-46DE-AEA0-C00DE3964C94}"/>
              </a:ext>
            </a:extLst>
          </p:cNvPr>
          <p:cNvSpPr txBox="1"/>
          <p:nvPr/>
        </p:nvSpPr>
        <p:spPr>
          <a:xfrm>
            <a:off x="2420282" y="4763219"/>
            <a:ext cx="491710"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14" name="TextBox 13">
            <a:extLst>
              <a:ext uri="{FF2B5EF4-FFF2-40B4-BE49-F238E27FC236}">
                <a16:creationId xmlns:a16="http://schemas.microsoft.com/office/drawing/2014/main" id="{6439A820-85A6-4819-A37D-ECCA5D4582F8}"/>
              </a:ext>
            </a:extLst>
          </p:cNvPr>
          <p:cNvSpPr txBox="1"/>
          <p:nvPr/>
        </p:nvSpPr>
        <p:spPr>
          <a:xfrm>
            <a:off x="5345724" y="4763219"/>
            <a:ext cx="491710" cy="400110"/>
          </a:xfrm>
          <a:prstGeom prst="rect">
            <a:avLst/>
          </a:prstGeom>
          <a:noFill/>
        </p:spPr>
        <p:txBody>
          <a:bodyPr wrap="square" rtlCol="0">
            <a:spAutoFit/>
          </a:bodyPr>
          <a:lstStyle/>
          <a:p>
            <a:r>
              <a:rPr lang="en-US" sz="2000" b="1" dirty="0">
                <a:latin typeface="Century Gothic" panose="020B0502020202020204" pitchFamily="34" charset="0"/>
              </a:rPr>
              <a:t>B.</a:t>
            </a:r>
          </a:p>
        </p:txBody>
      </p:sp>
    </p:spTree>
    <p:extLst>
      <p:ext uri="{BB962C8B-B14F-4D97-AF65-F5344CB8AC3E}">
        <p14:creationId xmlns:p14="http://schemas.microsoft.com/office/powerpoint/2010/main" val="4246797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Estimate how many of each square would cover the shape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B887CBC0-776A-4687-B9BF-9087A0BBF72E}"/>
              </a:ext>
            </a:extLst>
          </p:cNvPr>
          <p:cNvGraphicFramePr>
            <a:graphicFrameLocks noGrp="1"/>
          </p:cNvGraphicFramePr>
          <p:nvPr>
            <p:extLst>
              <p:ext uri="{D42A27DB-BD31-4B8C-83A1-F6EECF244321}">
                <p14:modId xmlns:p14="http://schemas.microsoft.com/office/powerpoint/2010/main" val="3804217911"/>
              </p:ext>
            </p:extLst>
          </p:nvPr>
        </p:nvGraphicFramePr>
        <p:xfrm>
          <a:off x="2844000" y="1657867"/>
          <a:ext cx="3456000" cy="2304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4013232903"/>
                    </a:ext>
                  </a:extLst>
                </a:gridCol>
                <a:gridCol w="576000">
                  <a:extLst>
                    <a:ext uri="{9D8B030D-6E8A-4147-A177-3AD203B41FA5}">
                      <a16:colId xmlns:a16="http://schemas.microsoft.com/office/drawing/2014/main" val="520171400"/>
                    </a:ext>
                  </a:extLst>
                </a:gridCol>
                <a:gridCol w="576000">
                  <a:extLst>
                    <a:ext uri="{9D8B030D-6E8A-4147-A177-3AD203B41FA5}">
                      <a16:colId xmlns:a16="http://schemas.microsoft.com/office/drawing/2014/main" val="3312116185"/>
                    </a:ext>
                  </a:extLst>
                </a:gridCol>
                <a:gridCol w="576000">
                  <a:extLst>
                    <a:ext uri="{9D8B030D-6E8A-4147-A177-3AD203B41FA5}">
                      <a16:colId xmlns:a16="http://schemas.microsoft.com/office/drawing/2014/main" val="4262471430"/>
                    </a:ext>
                  </a:extLst>
                </a:gridCol>
                <a:gridCol w="576000">
                  <a:extLst>
                    <a:ext uri="{9D8B030D-6E8A-4147-A177-3AD203B41FA5}">
                      <a16:colId xmlns:a16="http://schemas.microsoft.com/office/drawing/2014/main" val="3692228104"/>
                    </a:ext>
                  </a:extLst>
                </a:gridCol>
                <a:gridCol w="576000">
                  <a:extLst>
                    <a:ext uri="{9D8B030D-6E8A-4147-A177-3AD203B41FA5}">
                      <a16:colId xmlns:a16="http://schemas.microsoft.com/office/drawing/2014/main" val="1833294602"/>
                    </a:ext>
                  </a:extLst>
                </a:gridCol>
              </a:tblGrid>
              <a:tr h="576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663924162"/>
                  </a:ext>
                </a:extLst>
              </a:tr>
              <a:tr h="576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343111515"/>
                  </a:ext>
                </a:extLst>
              </a:tr>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600511723"/>
                  </a:ext>
                </a:extLst>
              </a:tr>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4282627766"/>
                  </a:ext>
                </a:extLst>
              </a:tr>
            </a:tbl>
          </a:graphicData>
        </a:graphic>
      </p:graphicFrame>
      <p:graphicFrame>
        <p:nvGraphicFramePr>
          <p:cNvPr id="2" name="Table 1">
            <a:extLst>
              <a:ext uri="{FF2B5EF4-FFF2-40B4-BE49-F238E27FC236}">
                <a16:creationId xmlns:a16="http://schemas.microsoft.com/office/drawing/2014/main" id="{751071B5-B573-4AE3-8B9F-144BB0E80242}"/>
              </a:ext>
            </a:extLst>
          </p:cNvPr>
          <p:cNvGraphicFramePr>
            <a:graphicFrameLocks noGrp="1"/>
          </p:cNvGraphicFramePr>
          <p:nvPr>
            <p:extLst>
              <p:ext uri="{D42A27DB-BD31-4B8C-83A1-F6EECF244321}">
                <p14:modId xmlns:p14="http://schemas.microsoft.com/office/powerpoint/2010/main" val="2254361766"/>
              </p:ext>
            </p:extLst>
          </p:nvPr>
        </p:nvGraphicFramePr>
        <p:xfrm>
          <a:off x="2844000" y="4387274"/>
          <a:ext cx="1152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333421396"/>
                    </a:ext>
                  </a:extLst>
                </a:gridCol>
                <a:gridCol w="576000">
                  <a:extLst>
                    <a:ext uri="{9D8B030D-6E8A-4147-A177-3AD203B41FA5}">
                      <a16:colId xmlns:a16="http://schemas.microsoft.com/office/drawing/2014/main" val="3251854106"/>
                    </a:ext>
                  </a:extLst>
                </a:gridCol>
              </a:tblGrid>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6287334"/>
                  </a:ext>
                </a:extLst>
              </a:tr>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996715116"/>
                  </a:ext>
                </a:extLst>
              </a:tr>
            </a:tbl>
          </a:graphicData>
        </a:graphic>
      </p:graphicFrame>
      <p:graphicFrame>
        <p:nvGraphicFramePr>
          <p:cNvPr id="12" name="Table 11">
            <a:extLst>
              <a:ext uri="{FF2B5EF4-FFF2-40B4-BE49-F238E27FC236}">
                <a16:creationId xmlns:a16="http://schemas.microsoft.com/office/drawing/2014/main" id="{6695D118-A82C-493E-8A67-6F9A6322B741}"/>
              </a:ext>
            </a:extLst>
          </p:cNvPr>
          <p:cNvGraphicFramePr>
            <a:graphicFrameLocks noGrp="1"/>
          </p:cNvGraphicFramePr>
          <p:nvPr>
            <p:extLst>
              <p:ext uri="{D42A27DB-BD31-4B8C-83A1-F6EECF244321}">
                <p14:modId xmlns:p14="http://schemas.microsoft.com/office/powerpoint/2010/main" val="2289891504"/>
              </p:ext>
            </p:extLst>
          </p:nvPr>
        </p:nvGraphicFramePr>
        <p:xfrm>
          <a:off x="5724000" y="4675274"/>
          <a:ext cx="576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333421396"/>
                    </a:ext>
                  </a:extLst>
                </a:gridCol>
              </a:tblGrid>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6287334"/>
                  </a:ext>
                </a:extLst>
              </a:tr>
            </a:tbl>
          </a:graphicData>
        </a:graphic>
      </p:graphicFrame>
      <p:sp>
        <p:nvSpPr>
          <p:cNvPr id="13" name="TextBox 12">
            <a:extLst>
              <a:ext uri="{FF2B5EF4-FFF2-40B4-BE49-F238E27FC236}">
                <a16:creationId xmlns:a16="http://schemas.microsoft.com/office/drawing/2014/main" id="{8D38321C-30EC-46DE-AEA0-C00DE3964C94}"/>
              </a:ext>
            </a:extLst>
          </p:cNvPr>
          <p:cNvSpPr txBox="1"/>
          <p:nvPr/>
        </p:nvSpPr>
        <p:spPr>
          <a:xfrm>
            <a:off x="2420282" y="4763219"/>
            <a:ext cx="491710"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14" name="TextBox 13">
            <a:extLst>
              <a:ext uri="{FF2B5EF4-FFF2-40B4-BE49-F238E27FC236}">
                <a16:creationId xmlns:a16="http://schemas.microsoft.com/office/drawing/2014/main" id="{6439A820-85A6-4819-A37D-ECCA5D4582F8}"/>
              </a:ext>
            </a:extLst>
          </p:cNvPr>
          <p:cNvSpPr txBox="1"/>
          <p:nvPr/>
        </p:nvSpPr>
        <p:spPr>
          <a:xfrm>
            <a:off x="5345724" y="4763219"/>
            <a:ext cx="491710" cy="400110"/>
          </a:xfrm>
          <a:prstGeom prst="rect">
            <a:avLst/>
          </a:prstGeom>
          <a:noFill/>
        </p:spPr>
        <p:txBody>
          <a:bodyPr wrap="square" rtlCol="0">
            <a:spAutoFit/>
          </a:bodyPr>
          <a:lstStyle/>
          <a:p>
            <a:r>
              <a:rPr lang="en-US" sz="2000" b="1" dirty="0">
                <a:latin typeface="Century Gothic" panose="020B0502020202020204" pitchFamily="34" charset="0"/>
              </a:rPr>
              <a:t>B.</a:t>
            </a:r>
          </a:p>
        </p:txBody>
      </p:sp>
      <p:sp>
        <p:nvSpPr>
          <p:cNvPr id="11" name="TextBox 10">
            <a:extLst>
              <a:ext uri="{FF2B5EF4-FFF2-40B4-BE49-F238E27FC236}">
                <a16:creationId xmlns:a16="http://schemas.microsoft.com/office/drawing/2014/main" id="{EFD26C6B-A85D-4804-BF85-AE9FDB0D7375}"/>
              </a:ext>
            </a:extLst>
          </p:cNvPr>
          <p:cNvSpPr txBox="1"/>
          <p:nvPr/>
        </p:nvSpPr>
        <p:spPr>
          <a:xfrm>
            <a:off x="2739819" y="5534343"/>
            <a:ext cx="1360361" cy="400110"/>
          </a:xfrm>
          <a:prstGeom prst="rect">
            <a:avLst/>
          </a:prstGeom>
          <a:noFill/>
        </p:spPr>
        <p:txBody>
          <a:bodyPr wrap="square" rtlCol="0">
            <a:spAutoFit/>
          </a:bodyPr>
          <a:lstStyle/>
          <a:p>
            <a:r>
              <a:rPr lang="en-US" sz="2000" b="1" dirty="0">
                <a:solidFill>
                  <a:srgbClr val="FF0000"/>
                </a:solidFill>
                <a:latin typeface="Century Gothic" panose="020B0502020202020204" pitchFamily="34" charset="0"/>
              </a:rPr>
              <a:t>5 squares</a:t>
            </a:r>
          </a:p>
        </p:txBody>
      </p:sp>
      <p:sp>
        <p:nvSpPr>
          <p:cNvPr id="16" name="TextBox 15">
            <a:extLst>
              <a:ext uri="{FF2B5EF4-FFF2-40B4-BE49-F238E27FC236}">
                <a16:creationId xmlns:a16="http://schemas.microsoft.com/office/drawing/2014/main" id="{0F14F7AD-6D40-46D6-B76D-69377E9FF1D0}"/>
              </a:ext>
            </a:extLst>
          </p:cNvPr>
          <p:cNvSpPr txBox="1"/>
          <p:nvPr/>
        </p:nvSpPr>
        <p:spPr>
          <a:xfrm>
            <a:off x="5245194" y="5534343"/>
            <a:ext cx="1540619" cy="400110"/>
          </a:xfrm>
          <a:prstGeom prst="rect">
            <a:avLst/>
          </a:prstGeom>
          <a:noFill/>
        </p:spPr>
        <p:txBody>
          <a:bodyPr wrap="square" rtlCol="0">
            <a:spAutoFit/>
          </a:bodyPr>
          <a:lstStyle/>
          <a:p>
            <a:r>
              <a:rPr lang="en-US" sz="2000" b="1" dirty="0">
                <a:solidFill>
                  <a:srgbClr val="FF0000"/>
                </a:solidFill>
                <a:latin typeface="Century Gothic" panose="020B0502020202020204" pitchFamily="34" charset="0"/>
              </a:rPr>
              <a:t>20 squares</a:t>
            </a:r>
          </a:p>
        </p:txBody>
      </p:sp>
    </p:spTree>
    <p:extLst>
      <p:ext uri="{BB962C8B-B14F-4D97-AF65-F5344CB8AC3E}">
        <p14:creationId xmlns:p14="http://schemas.microsoft.com/office/powerpoint/2010/main" val="3555616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Compare the area of these shapes using the reference square and the symbols &lt;, &gt; or =.</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BFF62AD6-97A2-4790-90F6-78ECB1C28F55}"/>
              </a:ext>
            </a:extLst>
          </p:cNvPr>
          <p:cNvGraphicFramePr>
            <a:graphicFrameLocks noGrp="1"/>
          </p:cNvGraphicFramePr>
          <p:nvPr>
            <p:extLst>
              <p:ext uri="{D42A27DB-BD31-4B8C-83A1-F6EECF244321}">
                <p14:modId xmlns:p14="http://schemas.microsoft.com/office/powerpoint/2010/main" val="1201252389"/>
              </p:ext>
            </p:extLst>
          </p:nvPr>
        </p:nvGraphicFramePr>
        <p:xfrm>
          <a:off x="5721406" y="2584476"/>
          <a:ext cx="1620000" cy="216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2700" cmpd="sng">
                      <a:noFill/>
                    </a:lnL>
                    <a:lnR w="19050" cap="flat" cmpd="sng" algn="ctr">
                      <a:solidFill>
                        <a:schemeClr val="accent4"/>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extLst>
                  <a:ext uri="{0D108BD9-81ED-4DB2-BD59-A6C34878D82A}">
                    <a16:rowId xmlns:a16="http://schemas.microsoft.com/office/drawing/2014/main" val="663924162"/>
                  </a:ext>
                </a:extLst>
              </a:tr>
              <a:tr h="540000">
                <a:tc>
                  <a:txBody>
                    <a:bodyPr/>
                    <a:lstStyle/>
                    <a:p>
                      <a:endParaRPr lang="en-US" sz="200" dirty="0"/>
                    </a:p>
                  </a:txBody>
                  <a:tcPr marL="0" marR="0" marT="0" marB="0">
                    <a:lnL w="12700" cmpd="sng">
                      <a:noFill/>
                    </a:lnL>
                    <a:lnR w="19050" cap="flat" cmpd="sng" algn="ctr">
                      <a:solidFill>
                        <a:schemeClr val="accent4"/>
                      </a:solidFill>
                      <a:prstDash val="solid"/>
                      <a:round/>
                      <a:headEnd type="none" w="med" len="med"/>
                      <a:tailEnd type="none" w="med" len="med"/>
                    </a:lnR>
                    <a:lnT w="12700" cmpd="sng">
                      <a:noFill/>
                    </a:lnT>
                    <a:lnB w="19050" cap="flat" cmpd="sng" algn="ctr">
                      <a:solidFill>
                        <a:schemeClr val="accent4"/>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extLst>
                  <a:ext uri="{0D108BD9-81ED-4DB2-BD59-A6C34878D82A}">
                    <a16:rowId xmlns:a16="http://schemas.microsoft.com/office/drawing/2014/main" val="3400021733"/>
                  </a:ext>
                </a:extLst>
              </a:tr>
            </a:tbl>
          </a:graphicData>
        </a:graphic>
      </p:graphicFrame>
      <p:graphicFrame>
        <p:nvGraphicFramePr>
          <p:cNvPr id="10" name="Table 9">
            <a:extLst>
              <a:ext uri="{FF2B5EF4-FFF2-40B4-BE49-F238E27FC236}">
                <a16:creationId xmlns:a16="http://schemas.microsoft.com/office/drawing/2014/main" id="{B88AC73D-614F-47A5-960B-9B4A968E6AC5}"/>
              </a:ext>
            </a:extLst>
          </p:cNvPr>
          <p:cNvGraphicFramePr>
            <a:graphicFrameLocks noGrp="1"/>
          </p:cNvGraphicFramePr>
          <p:nvPr>
            <p:extLst>
              <p:ext uri="{D42A27DB-BD31-4B8C-83A1-F6EECF244321}">
                <p14:modId xmlns:p14="http://schemas.microsoft.com/office/powerpoint/2010/main" val="2962133310"/>
              </p:ext>
            </p:extLst>
          </p:nvPr>
        </p:nvGraphicFramePr>
        <p:xfrm>
          <a:off x="1788183" y="2585048"/>
          <a:ext cx="1620000" cy="216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12192514"/>
                    </a:ext>
                  </a:extLst>
                </a:gridCol>
              </a:tblGrid>
              <a:tr h="540000">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extLst>
                  <a:ext uri="{0D108BD9-81ED-4DB2-BD59-A6C34878D82A}">
                    <a16:rowId xmlns:a16="http://schemas.microsoft.com/office/drawing/2014/main" val="663924162"/>
                  </a:ext>
                </a:extLst>
              </a:tr>
              <a:tr h="540000">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noFill/>
                      <a:prstDash val="solid"/>
                      <a:round/>
                      <a:headEnd type="none" w="med" len="med"/>
                      <a:tailEnd type="none" w="med" len="med"/>
                    </a:lnB>
                  </a:tcPr>
                </a:tc>
                <a:extLst>
                  <a:ext uri="{0D108BD9-81ED-4DB2-BD59-A6C34878D82A}">
                    <a16:rowId xmlns:a16="http://schemas.microsoft.com/office/drawing/2014/main" val="3343111515"/>
                  </a:ext>
                </a:extLst>
              </a:tr>
              <a:tr h="540000">
                <a:tc>
                  <a:txBody>
                    <a:bodyPr/>
                    <a:lstStyle/>
                    <a:p>
                      <a:endParaRPr lang="en-US" sz="20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solidFill>
                        <a:schemeClr val="accent4"/>
                      </a:solidFill>
                      <a:prstDash val="solid"/>
                      <a:round/>
                      <a:headEnd type="none" w="med" len="med"/>
                      <a:tailEnd type="none" w="med" len="med"/>
                    </a:lnR>
                    <a:lnT w="19050" cap="flat" cmpd="sng" algn="ctr">
                      <a:solidFill>
                        <a:schemeClr val="accent4"/>
                      </a:solidFill>
                      <a:prstDash val="solid"/>
                      <a:round/>
                      <a:headEnd type="none" w="med" len="med"/>
                      <a:tailEnd type="none" w="med" len="med"/>
                    </a:lnT>
                    <a:lnB w="19050" cap="flat" cmpd="sng" algn="ctr">
                      <a:solidFill>
                        <a:schemeClr val="accent4"/>
                      </a:solidFill>
                      <a:prstDash val="solid"/>
                      <a:round/>
                      <a:headEnd type="none" w="med" len="med"/>
                      <a:tailEnd type="none" w="med" len="med"/>
                    </a:lnB>
                    <a:solidFill>
                      <a:schemeClr val="accent4"/>
                    </a:solidFill>
                  </a:tcPr>
                </a:tc>
                <a:tc>
                  <a:txBody>
                    <a:bodyPr/>
                    <a:lstStyle/>
                    <a:p>
                      <a:endParaRPr lang="en-US" sz="200" dirty="0"/>
                    </a:p>
                  </a:txBody>
                  <a:tcPr marL="0" marR="0" marT="0" marB="0">
                    <a:lnL w="19050" cap="flat" cmpd="sng" algn="ctr">
                      <a:solidFill>
                        <a:schemeClr val="accent4"/>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tcPr>
                </a:tc>
                <a:extLst>
                  <a:ext uri="{0D108BD9-81ED-4DB2-BD59-A6C34878D82A}">
                    <a16:rowId xmlns:a16="http://schemas.microsoft.com/office/drawing/2014/main" val="3400021733"/>
                  </a:ext>
                </a:extLst>
              </a:tr>
            </a:tbl>
          </a:graphicData>
        </a:graphic>
      </p:graphicFrame>
      <p:sp>
        <p:nvSpPr>
          <p:cNvPr id="12" name="Oval 11">
            <a:extLst>
              <a:ext uri="{FF2B5EF4-FFF2-40B4-BE49-F238E27FC236}">
                <a16:creationId xmlns:a16="http://schemas.microsoft.com/office/drawing/2014/main" id="{5731B81B-C71F-4B56-A693-856763ECCB8E}"/>
              </a:ext>
            </a:extLst>
          </p:cNvPr>
          <p:cNvSpPr/>
          <p:nvPr/>
        </p:nvSpPr>
        <p:spPr>
          <a:xfrm>
            <a:off x="4253119" y="3277497"/>
            <a:ext cx="637762" cy="637762"/>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dirty="0">
              <a:solidFill>
                <a:srgbClr val="FF0000"/>
              </a:solidFill>
              <a:latin typeface="Century Gothic" panose="020B0502020202020204" pitchFamily="34" charset="0"/>
            </a:endParaRPr>
          </a:p>
        </p:txBody>
      </p:sp>
      <p:sp>
        <p:nvSpPr>
          <p:cNvPr id="11" name="TextBox 10">
            <a:extLst>
              <a:ext uri="{FF2B5EF4-FFF2-40B4-BE49-F238E27FC236}">
                <a16:creationId xmlns:a16="http://schemas.microsoft.com/office/drawing/2014/main" id="{636BE460-9538-49DB-8E27-8FB2370556E6}"/>
              </a:ext>
            </a:extLst>
          </p:cNvPr>
          <p:cNvSpPr txBox="1"/>
          <p:nvPr/>
        </p:nvSpPr>
        <p:spPr>
          <a:xfrm>
            <a:off x="1795720" y="5185025"/>
            <a:ext cx="1604927" cy="400110"/>
          </a:xfrm>
          <a:prstGeom prst="rect">
            <a:avLst/>
          </a:prstGeom>
          <a:noFill/>
        </p:spPr>
        <p:txBody>
          <a:bodyPr wrap="none" rtlCol="0">
            <a:spAutoFit/>
          </a:bodyPr>
          <a:lstStyle/>
          <a:p>
            <a:r>
              <a:rPr lang="en-GB" sz="2000" b="1" dirty="0">
                <a:latin typeface="Century Gothic" panose="020B0502020202020204" pitchFamily="34" charset="0"/>
              </a:rPr>
              <a:t>___ squares</a:t>
            </a:r>
            <a:endParaRPr lang="en-GB" sz="2000" dirty="0"/>
          </a:p>
        </p:txBody>
      </p:sp>
      <p:sp>
        <p:nvSpPr>
          <p:cNvPr id="13" name="TextBox 12">
            <a:extLst>
              <a:ext uri="{FF2B5EF4-FFF2-40B4-BE49-F238E27FC236}">
                <a16:creationId xmlns:a16="http://schemas.microsoft.com/office/drawing/2014/main" id="{7DAC040B-2D48-4BA7-961A-9C4B24C52C9C}"/>
              </a:ext>
            </a:extLst>
          </p:cNvPr>
          <p:cNvSpPr txBox="1"/>
          <p:nvPr/>
        </p:nvSpPr>
        <p:spPr>
          <a:xfrm>
            <a:off x="5728943" y="5185025"/>
            <a:ext cx="1604927" cy="400110"/>
          </a:xfrm>
          <a:prstGeom prst="rect">
            <a:avLst/>
          </a:prstGeom>
          <a:noFill/>
        </p:spPr>
        <p:txBody>
          <a:bodyPr wrap="none" rtlCol="0">
            <a:spAutoFit/>
          </a:bodyPr>
          <a:lstStyle/>
          <a:p>
            <a:r>
              <a:rPr lang="en-GB" sz="2000" b="1" dirty="0">
                <a:latin typeface="Century Gothic" panose="020B0502020202020204" pitchFamily="34" charset="0"/>
              </a:rPr>
              <a:t>___ squares</a:t>
            </a:r>
            <a:endParaRPr lang="en-GB" sz="2000" dirty="0"/>
          </a:p>
        </p:txBody>
      </p:sp>
      <p:sp>
        <p:nvSpPr>
          <p:cNvPr id="14" name="Rectangle: Rounded Corners 13">
            <a:extLst>
              <a:ext uri="{FF2B5EF4-FFF2-40B4-BE49-F238E27FC236}">
                <a16:creationId xmlns:a16="http://schemas.microsoft.com/office/drawing/2014/main" id="{CE5E5B80-8D61-4058-A8D3-5B1D1BF102FE}"/>
              </a:ext>
            </a:extLst>
          </p:cNvPr>
          <p:cNvSpPr/>
          <p:nvPr/>
        </p:nvSpPr>
        <p:spPr>
          <a:xfrm>
            <a:off x="2833196" y="1568828"/>
            <a:ext cx="3424598" cy="772749"/>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2" name="Table 1">
            <a:extLst>
              <a:ext uri="{FF2B5EF4-FFF2-40B4-BE49-F238E27FC236}">
                <a16:creationId xmlns:a16="http://schemas.microsoft.com/office/drawing/2014/main" id="{A56589ED-EFEA-4A7C-B8FA-9746E0A5E500}"/>
              </a:ext>
            </a:extLst>
          </p:cNvPr>
          <p:cNvGraphicFramePr>
            <a:graphicFrameLocks noGrp="1"/>
          </p:cNvGraphicFramePr>
          <p:nvPr>
            <p:extLst>
              <p:ext uri="{D42A27DB-BD31-4B8C-83A1-F6EECF244321}">
                <p14:modId xmlns:p14="http://schemas.microsoft.com/office/powerpoint/2010/main" val="667563571"/>
              </p:ext>
            </p:extLst>
          </p:nvPr>
        </p:nvGraphicFramePr>
        <p:xfrm>
          <a:off x="5451406" y="1685202"/>
          <a:ext cx="540000" cy="54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3617178004"/>
                    </a:ext>
                  </a:extLst>
                </a:gridCol>
              </a:tblGrid>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3659461"/>
                  </a:ext>
                </a:extLst>
              </a:tr>
            </a:tbl>
          </a:graphicData>
        </a:graphic>
      </p:graphicFrame>
    </p:spTree>
    <p:extLst>
      <p:ext uri="{BB962C8B-B14F-4D97-AF65-F5344CB8AC3E}">
        <p14:creationId xmlns:p14="http://schemas.microsoft.com/office/powerpoint/2010/main" val="2146065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Compare the area of these shapes using the reference square and the symbols &lt;, &gt; or =.</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BFF62AD6-97A2-4790-90F6-78ECB1C28F55}"/>
              </a:ext>
            </a:extLst>
          </p:cNvPr>
          <p:cNvGraphicFramePr>
            <a:graphicFrameLocks noGrp="1"/>
          </p:cNvGraphicFramePr>
          <p:nvPr>
            <p:extLst>
              <p:ext uri="{D42A27DB-BD31-4B8C-83A1-F6EECF244321}">
                <p14:modId xmlns:p14="http://schemas.microsoft.com/office/powerpoint/2010/main" val="1829141232"/>
              </p:ext>
            </p:extLst>
          </p:nvPr>
        </p:nvGraphicFramePr>
        <p:xfrm>
          <a:off x="5721406" y="2584476"/>
          <a:ext cx="1620000" cy="216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tblGrid>
              <a:tr h="540000">
                <a:tc>
                  <a:txBody>
                    <a:bodyPr/>
                    <a:lstStyle/>
                    <a:p>
                      <a:endParaRPr lang="en-US" sz="200" dirty="0"/>
                    </a:p>
                  </a:txBody>
                  <a:tcPr marL="0" marR="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663924162"/>
                  </a:ext>
                </a:extLst>
              </a:tr>
              <a:tr h="540000">
                <a:tc>
                  <a:txBody>
                    <a:bodyPr/>
                    <a:lstStyle/>
                    <a:p>
                      <a:endParaRPr lang="en-US" sz="200" dirty="0"/>
                    </a:p>
                  </a:txBody>
                  <a:tcPr marL="0" marR="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38509069"/>
                  </a:ext>
                </a:extLst>
              </a:tr>
              <a:tr h="540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400021733"/>
                  </a:ext>
                </a:extLst>
              </a:tr>
            </a:tbl>
          </a:graphicData>
        </a:graphic>
      </p:graphicFrame>
      <p:graphicFrame>
        <p:nvGraphicFramePr>
          <p:cNvPr id="10" name="Table 9">
            <a:extLst>
              <a:ext uri="{FF2B5EF4-FFF2-40B4-BE49-F238E27FC236}">
                <a16:creationId xmlns:a16="http://schemas.microsoft.com/office/drawing/2014/main" id="{B88AC73D-614F-47A5-960B-9B4A968E6AC5}"/>
              </a:ext>
            </a:extLst>
          </p:cNvPr>
          <p:cNvGraphicFramePr>
            <a:graphicFrameLocks noGrp="1"/>
          </p:cNvGraphicFramePr>
          <p:nvPr>
            <p:extLst>
              <p:ext uri="{D42A27DB-BD31-4B8C-83A1-F6EECF244321}">
                <p14:modId xmlns:p14="http://schemas.microsoft.com/office/powerpoint/2010/main" val="1882804537"/>
              </p:ext>
            </p:extLst>
          </p:nvPr>
        </p:nvGraphicFramePr>
        <p:xfrm>
          <a:off x="1788183" y="2585048"/>
          <a:ext cx="1620000" cy="216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211259403"/>
                    </a:ext>
                  </a:extLst>
                </a:gridCol>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12192514"/>
                    </a:ext>
                  </a:extLst>
                </a:gridCol>
              </a:tblGrid>
              <a:tr h="540000">
                <a:tc>
                  <a:txBody>
                    <a:bodyPr/>
                    <a:lstStyle/>
                    <a:p>
                      <a:endParaRPr lang="en-US" sz="200" dirty="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663924162"/>
                  </a:ext>
                </a:extLst>
              </a:tr>
              <a:tr h="540000">
                <a:tc>
                  <a:txBody>
                    <a:bodyPr/>
                    <a:lstStyle/>
                    <a:p>
                      <a:endParaRPr lang="en-US" sz="200" dirty="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tcPr>
                </a:tc>
                <a:extLst>
                  <a:ext uri="{0D108BD9-81ED-4DB2-BD59-A6C34878D82A}">
                    <a16:rowId xmlns:a16="http://schemas.microsoft.com/office/drawing/2014/main" val="3343111515"/>
                  </a:ext>
                </a:extLst>
              </a:tr>
              <a:tr h="540000">
                <a:tc>
                  <a:txBody>
                    <a:bodyPr/>
                    <a:lstStyle/>
                    <a:p>
                      <a:endParaRPr lang="en-US" sz="20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tcPr>
                </a:tc>
                <a:extLst>
                  <a:ext uri="{0D108BD9-81ED-4DB2-BD59-A6C34878D82A}">
                    <a16:rowId xmlns:a16="http://schemas.microsoft.com/office/drawing/2014/main" val="1038509069"/>
                  </a:ext>
                </a:extLst>
              </a:tr>
              <a:tr h="540000">
                <a:tc>
                  <a:txBody>
                    <a:bodyPr/>
                    <a:lstStyle/>
                    <a:p>
                      <a:endParaRPr lang="en-US" sz="200" dirty="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solidFill>
                          <a:srgbClr val="FF00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tcPr>
                </a:tc>
                <a:extLst>
                  <a:ext uri="{0D108BD9-81ED-4DB2-BD59-A6C34878D82A}">
                    <a16:rowId xmlns:a16="http://schemas.microsoft.com/office/drawing/2014/main" val="3400021733"/>
                  </a:ext>
                </a:extLst>
              </a:tr>
            </a:tbl>
          </a:graphicData>
        </a:graphic>
      </p:graphicFrame>
      <p:sp>
        <p:nvSpPr>
          <p:cNvPr id="12" name="Oval 11">
            <a:extLst>
              <a:ext uri="{FF2B5EF4-FFF2-40B4-BE49-F238E27FC236}">
                <a16:creationId xmlns:a16="http://schemas.microsoft.com/office/drawing/2014/main" id="{5731B81B-C71F-4B56-A693-856763ECCB8E}"/>
              </a:ext>
            </a:extLst>
          </p:cNvPr>
          <p:cNvSpPr/>
          <p:nvPr/>
        </p:nvSpPr>
        <p:spPr>
          <a:xfrm>
            <a:off x="4253119" y="3277497"/>
            <a:ext cx="637762" cy="637762"/>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latin typeface="Century Gothic" panose="020B0502020202020204" pitchFamily="34" charset="0"/>
              </a:rPr>
              <a:t>&lt;</a:t>
            </a:r>
          </a:p>
        </p:txBody>
      </p:sp>
      <p:sp>
        <p:nvSpPr>
          <p:cNvPr id="11" name="TextBox 10">
            <a:extLst>
              <a:ext uri="{FF2B5EF4-FFF2-40B4-BE49-F238E27FC236}">
                <a16:creationId xmlns:a16="http://schemas.microsoft.com/office/drawing/2014/main" id="{636BE460-9538-49DB-8E27-8FB2370556E6}"/>
              </a:ext>
            </a:extLst>
          </p:cNvPr>
          <p:cNvSpPr txBox="1"/>
          <p:nvPr/>
        </p:nvSpPr>
        <p:spPr>
          <a:xfrm>
            <a:off x="1795720" y="5185025"/>
            <a:ext cx="1364476"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9 squares</a:t>
            </a:r>
            <a:endParaRPr lang="en-GB" sz="2000" dirty="0">
              <a:solidFill>
                <a:srgbClr val="FF0000"/>
              </a:solidFill>
            </a:endParaRPr>
          </a:p>
        </p:txBody>
      </p:sp>
      <p:sp>
        <p:nvSpPr>
          <p:cNvPr id="13" name="TextBox 12">
            <a:extLst>
              <a:ext uri="{FF2B5EF4-FFF2-40B4-BE49-F238E27FC236}">
                <a16:creationId xmlns:a16="http://schemas.microsoft.com/office/drawing/2014/main" id="{7DAC040B-2D48-4BA7-961A-9C4B24C52C9C}"/>
              </a:ext>
            </a:extLst>
          </p:cNvPr>
          <p:cNvSpPr txBox="1"/>
          <p:nvPr/>
        </p:nvSpPr>
        <p:spPr>
          <a:xfrm>
            <a:off x="5728943" y="5185025"/>
            <a:ext cx="1508746"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10 squares</a:t>
            </a:r>
            <a:endParaRPr lang="en-GB" sz="2000" dirty="0">
              <a:solidFill>
                <a:srgbClr val="FF0000"/>
              </a:solidFill>
            </a:endParaRPr>
          </a:p>
        </p:txBody>
      </p:sp>
      <p:sp>
        <p:nvSpPr>
          <p:cNvPr id="14" name="Rectangle: Rounded Corners 13">
            <a:extLst>
              <a:ext uri="{FF2B5EF4-FFF2-40B4-BE49-F238E27FC236}">
                <a16:creationId xmlns:a16="http://schemas.microsoft.com/office/drawing/2014/main" id="{CE5E5B80-8D61-4058-A8D3-5B1D1BF102FE}"/>
              </a:ext>
            </a:extLst>
          </p:cNvPr>
          <p:cNvSpPr/>
          <p:nvPr/>
        </p:nvSpPr>
        <p:spPr>
          <a:xfrm>
            <a:off x="2833196" y="1568828"/>
            <a:ext cx="3424598" cy="772749"/>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2" name="Table 1">
            <a:extLst>
              <a:ext uri="{FF2B5EF4-FFF2-40B4-BE49-F238E27FC236}">
                <a16:creationId xmlns:a16="http://schemas.microsoft.com/office/drawing/2014/main" id="{A56589ED-EFEA-4A7C-B8FA-9746E0A5E500}"/>
              </a:ext>
            </a:extLst>
          </p:cNvPr>
          <p:cNvGraphicFramePr>
            <a:graphicFrameLocks noGrp="1"/>
          </p:cNvGraphicFramePr>
          <p:nvPr/>
        </p:nvGraphicFramePr>
        <p:xfrm>
          <a:off x="5451406" y="1685202"/>
          <a:ext cx="540000" cy="54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3617178004"/>
                    </a:ext>
                  </a:extLst>
                </a:gridCol>
              </a:tblGrid>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3659461"/>
                  </a:ext>
                </a:extLst>
              </a:tr>
            </a:tbl>
          </a:graphicData>
        </a:graphic>
      </p:graphicFrame>
    </p:spTree>
    <p:extLst>
      <p:ext uri="{BB962C8B-B14F-4D97-AF65-F5344CB8AC3E}">
        <p14:creationId xmlns:p14="http://schemas.microsoft.com/office/powerpoint/2010/main" val="429853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lvl="0" defTabSz="514350">
              <a:defRPr/>
            </a:pPr>
            <a:r>
              <a:rPr lang="en-GB" sz="2000" b="1" dirty="0" err="1">
                <a:solidFill>
                  <a:schemeClr val="tx1"/>
                </a:solidFill>
                <a:latin typeface="Century Gothic" panose="020B0502020202020204" pitchFamily="34" charset="0"/>
              </a:rPr>
              <a:t>Zehan</a:t>
            </a:r>
            <a:r>
              <a:rPr lang="en-GB" sz="2000" b="1" dirty="0">
                <a:solidFill>
                  <a:schemeClr val="tx1"/>
                </a:solidFill>
                <a:latin typeface="Century Gothic" panose="020B0502020202020204" pitchFamily="34" charset="0"/>
              </a:rPr>
              <a:t> is choosing which carpet tile to use to cover the space below. He wants the tiles to cover the area completely.</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Which tile should he use? Explain your answer.</a:t>
            </a:r>
          </a:p>
          <a:p>
            <a:pPr lvl="0" defTabSz="51435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7" name="Table 16">
            <a:extLst>
              <a:ext uri="{FF2B5EF4-FFF2-40B4-BE49-F238E27FC236}">
                <a16:creationId xmlns:a16="http://schemas.microsoft.com/office/drawing/2014/main" id="{3C5B9179-25F3-462D-8315-506AB162B16C}"/>
              </a:ext>
            </a:extLst>
          </p:cNvPr>
          <p:cNvGraphicFramePr>
            <a:graphicFrameLocks noGrp="1"/>
          </p:cNvGraphicFramePr>
          <p:nvPr>
            <p:extLst>
              <p:ext uri="{D42A27DB-BD31-4B8C-83A1-F6EECF244321}">
                <p14:modId xmlns:p14="http://schemas.microsoft.com/office/powerpoint/2010/main" val="922138410"/>
              </p:ext>
            </p:extLst>
          </p:nvPr>
        </p:nvGraphicFramePr>
        <p:xfrm>
          <a:off x="4375932" y="2151874"/>
          <a:ext cx="3456000" cy="2304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4013232903"/>
                    </a:ext>
                  </a:extLst>
                </a:gridCol>
                <a:gridCol w="576000">
                  <a:extLst>
                    <a:ext uri="{9D8B030D-6E8A-4147-A177-3AD203B41FA5}">
                      <a16:colId xmlns:a16="http://schemas.microsoft.com/office/drawing/2014/main" val="520171400"/>
                    </a:ext>
                  </a:extLst>
                </a:gridCol>
                <a:gridCol w="576000">
                  <a:extLst>
                    <a:ext uri="{9D8B030D-6E8A-4147-A177-3AD203B41FA5}">
                      <a16:colId xmlns:a16="http://schemas.microsoft.com/office/drawing/2014/main" val="3312116185"/>
                    </a:ext>
                  </a:extLst>
                </a:gridCol>
                <a:gridCol w="576000">
                  <a:extLst>
                    <a:ext uri="{9D8B030D-6E8A-4147-A177-3AD203B41FA5}">
                      <a16:colId xmlns:a16="http://schemas.microsoft.com/office/drawing/2014/main" val="4262471430"/>
                    </a:ext>
                  </a:extLst>
                </a:gridCol>
                <a:gridCol w="576000">
                  <a:extLst>
                    <a:ext uri="{9D8B030D-6E8A-4147-A177-3AD203B41FA5}">
                      <a16:colId xmlns:a16="http://schemas.microsoft.com/office/drawing/2014/main" val="3692228104"/>
                    </a:ext>
                  </a:extLst>
                </a:gridCol>
                <a:gridCol w="576000">
                  <a:extLst>
                    <a:ext uri="{9D8B030D-6E8A-4147-A177-3AD203B41FA5}">
                      <a16:colId xmlns:a16="http://schemas.microsoft.com/office/drawing/2014/main" val="1833294602"/>
                    </a:ext>
                  </a:extLst>
                </a:gridCol>
              </a:tblGrid>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663924162"/>
                  </a:ext>
                </a:extLst>
              </a:tr>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3343111515"/>
                  </a:ext>
                </a:extLst>
              </a:tr>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noFill/>
                  </a:tcPr>
                </a:tc>
                <a:tc>
                  <a:txBody>
                    <a:bodyPr/>
                    <a:lstStyle/>
                    <a:p>
                      <a:endParaRPr lang="en-US" sz="200" dirty="0"/>
                    </a:p>
                  </a:txBody>
                  <a:tcPr marL="0" marR="0" marT="0" marB="0">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600511723"/>
                  </a:ext>
                </a:extLst>
              </a:tr>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4282627766"/>
                  </a:ext>
                </a:extLst>
              </a:tr>
            </a:tbl>
          </a:graphicData>
        </a:graphic>
      </p:graphicFrame>
      <p:sp>
        <p:nvSpPr>
          <p:cNvPr id="21" name="TextBox 20">
            <a:extLst>
              <a:ext uri="{FF2B5EF4-FFF2-40B4-BE49-F238E27FC236}">
                <a16:creationId xmlns:a16="http://schemas.microsoft.com/office/drawing/2014/main" id="{5AD41D21-3037-4FD9-81B1-661C009FE1A2}"/>
              </a:ext>
            </a:extLst>
          </p:cNvPr>
          <p:cNvSpPr txBox="1"/>
          <p:nvPr/>
        </p:nvSpPr>
        <p:spPr>
          <a:xfrm>
            <a:off x="1312068" y="2317931"/>
            <a:ext cx="491710"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22" name="TextBox 21">
            <a:extLst>
              <a:ext uri="{FF2B5EF4-FFF2-40B4-BE49-F238E27FC236}">
                <a16:creationId xmlns:a16="http://schemas.microsoft.com/office/drawing/2014/main" id="{BE414EC9-DBFE-454E-80C9-4C2BB82D0342}"/>
              </a:ext>
            </a:extLst>
          </p:cNvPr>
          <p:cNvSpPr txBox="1"/>
          <p:nvPr/>
        </p:nvSpPr>
        <p:spPr>
          <a:xfrm>
            <a:off x="1312068" y="3883976"/>
            <a:ext cx="491710" cy="400110"/>
          </a:xfrm>
          <a:prstGeom prst="rect">
            <a:avLst/>
          </a:prstGeom>
          <a:noFill/>
        </p:spPr>
        <p:txBody>
          <a:bodyPr wrap="square" rtlCol="0">
            <a:spAutoFit/>
          </a:bodyPr>
          <a:lstStyle/>
          <a:p>
            <a:r>
              <a:rPr lang="en-US" sz="2000" b="1" dirty="0">
                <a:latin typeface="Century Gothic" panose="020B0502020202020204" pitchFamily="34" charset="0"/>
              </a:rPr>
              <a:t>B.</a:t>
            </a:r>
          </a:p>
        </p:txBody>
      </p:sp>
      <p:graphicFrame>
        <p:nvGraphicFramePr>
          <p:cNvPr id="3" name="Table 2">
            <a:extLst>
              <a:ext uri="{FF2B5EF4-FFF2-40B4-BE49-F238E27FC236}">
                <a16:creationId xmlns:a16="http://schemas.microsoft.com/office/drawing/2014/main" id="{FC632792-0358-4CF0-8F13-D084E80FC56C}"/>
              </a:ext>
            </a:extLst>
          </p:cNvPr>
          <p:cNvGraphicFramePr>
            <a:graphicFrameLocks noGrp="1"/>
          </p:cNvGraphicFramePr>
          <p:nvPr>
            <p:extLst>
              <p:ext uri="{D42A27DB-BD31-4B8C-83A1-F6EECF244321}">
                <p14:modId xmlns:p14="http://schemas.microsoft.com/office/powerpoint/2010/main" val="1518106969"/>
              </p:ext>
            </p:extLst>
          </p:nvPr>
        </p:nvGraphicFramePr>
        <p:xfrm>
          <a:off x="2070546" y="1941986"/>
          <a:ext cx="1152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10954078"/>
                    </a:ext>
                  </a:extLst>
                </a:gridCol>
                <a:gridCol w="576000">
                  <a:extLst>
                    <a:ext uri="{9D8B030D-6E8A-4147-A177-3AD203B41FA5}">
                      <a16:colId xmlns:a16="http://schemas.microsoft.com/office/drawing/2014/main" val="239250162"/>
                    </a:ext>
                  </a:extLst>
                </a:gridCol>
              </a:tblGrid>
              <a:tr h="576000">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solidFill>
                      <a:srgbClr val="00B0F0"/>
                    </a:solidFill>
                  </a:tcPr>
                </a:tc>
                <a:extLst>
                  <a:ext uri="{0D108BD9-81ED-4DB2-BD59-A6C34878D82A}">
                    <a16:rowId xmlns:a16="http://schemas.microsoft.com/office/drawing/2014/main" val="4001229624"/>
                  </a:ext>
                </a:extLst>
              </a:tr>
              <a:tr h="576000">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solidFill>
                      <a:srgbClr val="00B0F0"/>
                    </a:solidFill>
                  </a:tcPr>
                </a:tc>
                <a:extLst>
                  <a:ext uri="{0D108BD9-81ED-4DB2-BD59-A6C34878D82A}">
                    <a16:rowId xmlns:a16="http://schemas.microsoft.com/office/drawing/2014/main" val="509442672"/>
                  </a:ext>
                </a:extLst>
              </a:tr>
            </a:tbl>
          </a:graphicData>
        </a:graphic>
      </p:graphicFrame>
      <p:sp>
        <p:nvSpPr>
          <p:cNvPr id="4" name="Oval 3">
            <a:extLst>
              <a:ext uri="{FF2B5EF4-FFF2-40B4-BE49-F238E27FC236}">
                <a16:creationId xmlns:a16="http://schemas.microsoft.com/office/drawing/2014/main" id="{0CE29D72-8B17-4589-8241-2B7C5440B1BB}"/>
              </a:ext>
            </a:extLst>
          </p:cNvPr>
          <p:cNvSpPr/>
          <p:nvPr/>
        </p:nvSpPr>
        <p:spPr>
          <a:xfrm>
            <a:off x="2070546" y="3508031"/>
            <a:ext cx="576000" cy="1152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843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lvl="0" defTabSz="514350">
              <a:defRPr/>
            </a:pPr>
            <a:r>
              <a:rPr lang="en-GB" sz="2000" b="1" dirty="0" err="1">
                <a:solidFill>
                  <a:schemeClr val="tx1"/>
                </a:solidFill>
                <a:latin typeface="Century Gothic" panose="020B0502020202020204" pitchFamily="34" charset="0"/>
              </a:rPr>
              <a:t>Zehan</a:t>
            </a:r>
            <a:r>
              <a:rPr lang="en-GB" sz="2000" b="1" dirty="0">
                <a:solidFill>
                  <a:schemeClr val="tx1"/>
                </a:solidFill>
                <a:latin typeface="Century Gothic" panose="020B0502020202020204" pitchFamily="34" charset="0"/>
              </a:rPr>
              <a:t> is choosing which carpet tile to use to cover the space below. He wants the tiles to cover the area completely.</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Which tile should he use? Explain your answer.</a:t>
            </a:r>
          </a:p>
          <a:p>
            <a:pPr defTabSz="514350">
              <a:defRPr/>
            </a:pPr>
            <a:r>
              <a:rPr lang="en-GB" sz="2000" b="1" dirty="0" err="1">
                <a:solidFill>
                  <a:schemeClr val="tx1"/>
                </a:solidFill>
                <a:latin typeface="Century Gothic" panose="020B0502020202020204" pitchFamily="34" charset="0"/>
              </a:rPr>
              <a:t>Zehan</a:t>
            </a:r>
            <a:r>
              <a:rPr lang="en-GB" sz="2000" b="1" dirty="0">
                <a:solidFill>
                  <a:schemeClr val="tx1"/>
                </a:solidFill>
                <a:latin typeface="Century Gothic" panose="020B0502020202020204" pitchFamily="34" charset="0"/>
              </a:rPr>
              <a:t> should use tile A because…</a:t>
            </a:r>
          </a:p>
          <a:p>
            <a:pPr lvl="0" defTabSz="51435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7" name="Table 16">
            <a:extLst>
              <a:ext uri="{FF2B5EF4-FFF2-40B4-BE49-F238E27FC236}">
                <a16:creationId xmlns:a16="http://schemas.microsoft.com/office/drawing/2014/main" id="{3C5B9179-25F3-462D-8315-506AB162B16C}"/>
              </a:ext>
            </a:extLst>
          </p:cNvPr>
          <p:cNvGraphicFramePr>
            <a:graphicFrameLocks noGrp="1"/>
          </p:cNvGraphicFramePr>
          <p:nvPr/>
        </p:nvGraphicFramePr>
        <p:xfrm>
          <a:off x="4375932" y="2151874"/>
          <a:ext cx="3456000" cy="2304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4013232903"/>
                    </a:ext>
                  </a:extLst>
                </a:gridCol>
                <a:gridCol w="576000">
                  <a:extLst>
                    <a:ext uri="{9D8B030D-6E8A-4147-A177-3AD203B41FA5}">
                      <a16:colId xmlns:a16="http://schemas.microsoft.com/office/drawing/2014/main" val="520171400"/>
                    </a:ext>
                  </a:extLst>
                </a:gridCol>
                <a:gridCol w="576000">
                  <a:extLst>
                    <a:ext uri="{9D8B030D-6E8A-4147-A177-3AD203B41FA5}">
                      <a16:colId xmlns:a16="http://schemas.microsoft.com/office/drawing/2014/main" val="3312116185"/>
                    </a:ext>
                  </a:extLst>
                </a:gridCol>
                <a:gridCol w="576000">
                  <a:extLst>
                    <a:ext uri="{9D8B030D-6E8A-4147-A177-3AD203B41FA5}">
                      <a16:colId xmlns:a16="http://schemas.microsoft.com/office/drawing/2014/main" val="4262471430"/>
                    </a:ext>
                  </a:extLst>
                </a:gridCol>
                <a:gridCol w="576000">
                  <a:extLst>
                    <a:ext uri="{9D8B030D-6E8A-4147-A177-3AD203B41FA5}">
                      <a16:colId xmlns:a16="http://schemas.microsoft.com/office/drawing/2014/main" val="3692228104"/>
                    </a:ext>
                  </a:extLst>
                </a:gridCol>
                <a:gridCol w="576000">
                  <a:extLst>
                    <a:ext uri="{9D8B030D-6E8A-4147-A177-3AD203B41FA5}">
                      <a16:colId xmlns:a16="http://schemas.microsoft.com/office/drawing/2014/main" val="1833294602"/>
                    </a:ext>
                  </a:extLst>
                </a:gridCol>
              </a:tblGrid>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663924162"/>
                  </a:ext>
                </a:extLst>
              </a:tr>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3343111515"/>
                  </a:ext>
                </a:extLst>
              </a:tr>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noFill/>
                  </a:tcPr>
                </a:tc>
                <a:tc>
                  <a:txBody>
                    <a:bodyPr/>
                    <a:lstStyle/>
                    <a:p>
                      <a:endParaRPr lang="en-US" sz="200" dirty="0"/>
                    </a:p>
                  </a:txBody>
                  <a:tcPr marL="0" marR="0" marT="0" marB="0">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600511723"/>
                  </a:ext>
                </a:extLst>
              </a:tr>
              <a:tr h="576000">
                <a:tc>
                  <a:txBody>
                    <a:bodyPr/>
                    <a:lstStyle/>
                    <a:p>
                      <a:endParaRPr lang="en-US" sz="200" dirty="0"/>
                    </a:p>
                  </a:txBody>
                  <a:tcPr marL="0" marR="0" marT="0" marB="0">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4282627766"/>
                  </a:ext>
                </a:extLst>
              </a:tr>
            </a:tbl>
          </a:graphicData>
        </a:graphic>
      </p:graphicFrame>
      <p:sp>
        <p:nvSpPr>
          <p:cNvPr id="21" name="TextBox 20">
            <a:extLst>
              <a:ext uri="{FF2B5EF4-FFF2-40B4-BE49-F238E27FC236}">
                <a16:creationId xmlns:a16="http://schemas.microsoft.com/office/drawing/2014/main" id="{5AD41D21-3037-4FD9-81B1-661C009FE1A2}"/>
              </a:ext>
            </a:extLst>
          </p:cNvPr>
          <p:cNvSpPr txBox="1"/>
          <p:nvPr/>
        </p:nvSpPr>
        <p:spPr>
          <a:xfrm>
            <a:off x="1312068" y="2317931"/>
            <a:ext cx="491710"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22" name="TextBox 21">
            <a:extLst>
              <a:ext uri="{FF2B5EF4-FFF2-40B4-BE49-F238E27FC236}">
                <a16:creationId xmlns:a16="http://schemas.microsoft.com/office/drawing/2014/main" id="{BE414EC9-DBFE-454E-80C9-4C2BB82D0342}"/>
              </a:ext>
            </a:extLst>
          </p:cNvPr>
          <p:cNvSpPr txBox="1"/>
          <p:nvPr/>
        </p:nvSpPr>
        <p:spPr>
          <a:xfrm>
            <a:off x="1312068" y="3883976"/>
            <a:ext cx="491710" cy="400110"/>
          </a:xfrm>
          <a:prstGeom prst="rect">
            <a:avLst/>
          </a:prstGeom>
          <a:noFill/>
        </p:spPr>
        <p:txBody>
          <a:bodyPr wrap="square" rtlCol="0">
            <a:spAutoFit/>
          </a:bodyPr>
          <a:lstStyle/>
          <a:p>
            <a:r>
              <a:rPr lang="en-US" sz="2000" b="1" dirty="0">
                <a:latin typeface="Century Gothic" panose="020B0502020202020204" pitchFamily="34" charset="0"/>
              </a:rPr>
              <a:t>B.</a:t>
            </a:r>
          </a:p>
        </p:txBody>
      </p:sp>
      <p:graphicFrame>
        <p:nvGraphicFramePr>
          <p:cNvPr id="3" name="Table 2">
            <a:extLst>
              <a:ext uri="{FF2B5EF4-FFF2-40B4-BE49-F238E27FC236}">
                <a16:creationId xmlns:a16="http://schemas.microsoft.com/office/drawing/2014/main" id="{FC632792-0358-4CF0-8F13-D084E80FC56C}"/>
              </a:ext>
            </a:extLst>
          </p:cNvPr>
          <p:cNvGraphicFramePr>
            <a:graphicFrameLocks noGrp="1"/>
          </p:cNvGraphicFramePr>
          <p:nvPr>
            <p:extLst>
              <p:ext uri="{D42A27DB-BD31-4B8C-83A1-F6EECF244321}">
                <p14:modId xmlns:p14="http://schemas.microsoft.com/office/powerpoint/2010/main" val="2417497639"/>
              </p:ext>
            </p:extLst>
          </p:nvPr>
        </p:nvGraphicFramePr>
        <p:xfrm>
          <a:off x="2070546" y="1941986"/>
          <a:ext cx="1152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10954078"/>
                    </a:ext>
                  </a:extLst>
                </a:gridCol>
                <a:gridCol w="576000">
                  <a:extLst>
                    <a:ext uri="{9D8B030D-6E8A-4147-A177-3AD203B41FA5}">
                      <a16:colId xmlns:a16="http://schemas.microsoft.com/office/drawing/2014/main" val="239250162"/>
                    </a:ext>
                  </a:extLst>
                </a:gridCol>
              </a:tblGrid>
              <a:tr h="576000">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solidFill>
                      <a:srgbClr val="00B0F0"/>
                    </a:solidFill>
                  </a:tcPr>
                </a:tc>
                <a:extLst>
                  <a:ext uri="{0D108BD9-81ED-4DB2-BD59-A6C34878D82A}">
                    <a16:rowId xmlns:a16="http://schemas.microsoft.com/office/drawing/2014/main" val="4001229624"/>
                  </a:ext>
                </a:extLst>
              </a:tr>
              <a:tr h="576000">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solidFill>
                      <a:srgbClr val="00B0F0"/>
                    </a:solidFill>
                  </a:tcPr>
                </a:tc>
                <a:extLst>
                  <a:ext uri="{0D108BD9-81ED-4DB2-BD59-A6C34878D82A}">
                    <a16:rowId xmlns:a16="http://schemas.microsoft.com/office/drawing/2014/main" val="509442672"/>
                  </a:ext>
                </a:extLst>
              </a:tr>
            </a:tbl>
          </a:graphicData>
        </a:graphic>
      </p:graphicFrame>
      <p:sp>
        <p:nvSpPr>
          <p:cNvPr id="4" name="Oval 3">
            <a:extLst>
              <a:ext uri="{FF2B5EF4-FFF2-40B4-BE49-F238E27FC236}">
                <a16:creationId xmlns:a16="http://schemas.microsoft.com/office/drawing/2014/main" id="{0CE29D72-8B17-4589-8241-2B7C5440B1BB}"/>
              </a:ext>
            </a:extLst>
          </p:cNvPr>
          <p:cNvSpPr/>
          <p:nvPr/>
        </p:nvSpPr>
        <p:spPr>
          <a:xfrm>
            <a:off x="2070546" y="3508031"/>
            <a:ext cx="576000" cy="1152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29883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lvl="0" defTabSz="514350">
              <a:defRPr/>
            </a:pPr>
            <a:r>
              <a:rPr lang="en-GB" sz="2000" b="1" dirty="0" err="1">
                <a:solidFill>
                  <a:schemeClr val="tx1"/>
                </a:solidFill>
                <a:latin typeface="Century Gothic" panose="020B0502020202020204" pitchFamily="34" charset="0"/>
              </a:rPr>
              <a:t>Zehan</a:t>
            </a:r>
            <a:r>
              <a:rPr lang="en-GB" sz="2000" b="1" dirty="0">
                <a:solidFill>
                  <a:schemeClr val="tx1"/>
                </a:solidFill>
                <a:latin typeface="Century Gothic" panose="020B0502020202020204" pitchFamily="34" charset="0"/>
              </a:rPr>
              <a:t> is choosing which carpet tile to use to cover the space below. He wants the tiles to cover the area completely.</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Which tile should he use? Explain your answer.</a:t>
            </a:r>
          </a:p>
          <a:p>
            <a:pPr defTabSz="514350">
              <a:defRPr/>
            </a:pPr>
            <a:r>
              <a:rPr lang="en-GB" sz="2000" b="1" dirty="0" err="1">
                <a:solidFill>
                  <a:srgbClr val="FF0000"/>
                </a:solidFill>
                <a:latin typeface="Century Gothic" panose="020B0502020202020204" pitchFamily="34" charset="0"/>
              </a:rPr>
              <a:t>Zehan</a:t>
            </a:r>
            <a:r>
              <a:rPr lang="en-GB" sz="2000" b="1" dirty="0">
                <a:solidFill>
                  <a:srgbClr val="FF0000"/>
                </a:solidFill>
                <a:latin typeface="Century Gothic" panose="020B0502020202020204" pitchFamily="34" charset="0"/>
              </a:rPr>
              <a:t> should use tile A because it is a right-angled shape and will cover each corner. Tile B has round edges so would leave gaps.</a:t>
            </a:r>
          </a:p>
          <a:p>
            <a:pPr lvl="0" defTabSz="51435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7" name="Table 16">
            <a:extLst>
              <a:ext uri="{FF2B5EF4-FFF2-40B4-BE49-F238E27FC236}">
                <a16:creationId xmlns:a16="http://schemas.microsoft.com/office/drawing/2014/main" id="{3C5B9179-25F3-462D-8315-506AB162B16C}"/>
              </a:ext>
            </a:extLst>
          </p:cNvPr>
          <p:cNvGraphicFramePr>
            <a:graphicFrameLocks noGrp="1"/>
          </p:cNvGraphicFramePr>
          <p:nvPr>
            <p:extLst>
              <p:ext uri="{D42A27DB-BD31-4B8C-83A1-F6EECF244321}">
                <p14:modId xmlns:p14="http://schemas.microsoft.com/office/powerpoint/2010/main" val="3433379033"/>
              </p:ext>
            </p:extLst>
          </p:nvPr>
        </p:nvGraphicFramePr>
        <p:xfrm>
          <a:off x="4375932" y="2151874"/>
          <a:ext cx="3456000" cy="2304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4013232903"/>
                    </a:ext>
                  </a:extLst>
                </a:gridCol>
                <a:gridCol w="576000">
                  <a:extLst>
                    <a:ext uri="{9D8B030D-6E8A-4147-A177-3AD203B41FA5}">
                      <a16:colId xmlns:a16="http://schemas.microsoft.com/office/drawing/2014/main" val="520171400"/>
                    </a:ext>
                  </a:extLst>
                </a:gridCol>
                <a:gridCol w="576000">
                  <a:extLst>
                    <a:ext uri="{9D8B030D-6E8A-4147-A177-3AD203B41FA5}">
                      <a16:colId xmlns:a16="http://schemas.microsoft.com/office/drawing/2014/main" val="3312116185"/>
                    </a:ext>
                  </a:extLst>
                </a:gridCol>
                <a:gridCol w="576000">
                  <a:extLst>
                    <a:ext uri="{9D8B030D-6E8A-4147-A177-3AD203B41FA5}">
                      <a16:colId xmlns:a16="http://schemas.microsoft.com/office/drawing/2014/main" val="4262471430"/>
                    </a:ext>
                  </a:extLst>
                </a:gridCol>
                <a:gridCol w="576000">
                  <a:extLst>
                    <a:ext uri="{9D8B030D-6E8A-4147-A177-3AD203B41FA5}">
                      <a16:colId xmlns:a16="http://schemas.microsoft.com/office/drawing/2014/main" val="3692228104"/>
                    </a:ext>
                  </a:extLst>
                </a:gridCol>
                <a:gridCol w="576000">
                  <a:extLst>
                    <a:ext uri="{9D8B030D-6E8A-4147-A177-3AD203B41FA5}">
                      <a16:colId xmlns:a16="http://schemas.microsoft.com/office/drawing/2014/main" val="1833294602"/>
                    </a:ext>
                  </a:extLst>
                </a:gridCol>
              </a:tblGrid>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663924162"/>
                  </a:ext>
                </a:extLst>
              </a:tr>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US" sz="2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3111515"/>
                  </a:ext>
                </a:extLst>
              </a:tr>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0000"/>
                    </a:solidFill>
                  </a:tcPr>
                </a:tc>
                <a:extLst>
                  <a:ext uri="{0D108BD9-81ED-4DB2-BD59-A6C34878D82A}">
                    <a16:rowId xmlns:a16="http://schemas.microsoft.com/office/drawing/2014/main" val="1600511723"/>
                  </a:ext>
                </a:extLst>
              </a:tr>
              <a:tr h="576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4282627766"/>
                  </a:ext>
                </a:extLst>
              </a:tr>
            </a:tbl>
          </a:graphicData>
        </a:graphic>
      </p:graphicFrame>
      <p:sp>
        <p:nvSpPr>
          <p:cNvPr id="21" name="TextBox 20">
            <a:extLst>
              <a:ext uri="{FF2B5EF4-FFF2-40B4-BE49-F238E27FC236}">
                <a16:creationId xmlns:a16="http://schemas.microsoft.com/office/drawing/2014/main" id="{5AD41D21-3037-4FD9-81B1-661C009FE1A2}"/>
              </a:ext>
            </a:extLst>
          </p:cNvPr>
          <p:cNvSpPr txBox="1"/>
          <p:nvPr/>
        </p:nvSpPr>
        <p:spPr>
          <a:xfrm>
            <a:off x="1312068" y="2317931"/>
            <a:ext cx="491710"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22" name="TextBox 21">
            <a:extLst>
              <a:ext uri="{FF2B5EF4-FFF2-40B4-BE49-F238E27FC236}">
                <a16:creationId xmlns:a16="http://schemas.microsoft.com/office/drawing/2014/main" id="{BE414EC9-DBFE-454E-80C9-4C2BB82D0342}"/>
              </a:ext>
            </a:extLst>
          </p:cNvPr>
          <p:cNvSpPr txBox="1"/>
          <p:nvPr/>
        </p:nvSpPr>
        <p:spPr>
          <a:xfrm>
            <a:off x="1312068" y="3883976"/>
            <a:ext cx="491710" cy="400110"/>
          </a:xfrm>
          <a:prstGeom prst="rect">
            <a:avLst/>
          </a:prstGeom>
          <a:noFill/>
        </p:spPr>
        <p:txBody>
          <a:bodyPr wrap="square" rtlCol="0">
            <a:spAutoFit/>
          </a:bodyPr>
          <a:lstStyle/>
          <a:p>
            <a:r>
              <a:rPr lang="en-US" sz="2000" b="1" dirty="0">
                <a:latin typeface="Century Gothic" panose="020B0502020202020204" pitchFamily="34" charset="0"/>
              </a:rPr>
              <a:t>B.</a:t>
            </a:r>
          </a:p>
        </p:txBody>
      </p:sp>
      <p:graphicFrame>
        <p:nvGraphicFramePr>
          <p:cNvPr id="3" name="Table 2">
            <a:extLst>
              <a:ext uri="{FF2B5EF4-FFF2-40B4-BE49-F238E27FC236}">
                <a16:creationId xmlns:a16="http://schemas.microsoft.com/office/drawing/2014/main" id="{FC632792-0358-4CF0-8F13-D084E80FC56C}"/>
              </a:ext>
            </a:extLst>
          </p:cNvPr>
          <p:cNvGraphicFramePr>
            <a:graphicFrameLocks noGrp="1"/>
          </p:cNvGraphicFramePr>
          <p:nvPr>
            <p:extLst>
              <p:ext uri="{D42A27DB-BD31-4B8C-83A1-F6EECF244321}">
                <p14:modId xmlns:p14="http://schemas.microsoft.com/office/powerpoint/2010/main" val="2210946195"/>
              </p:ext>
            </p:extLst>
          </p:nvPr>
        </p:nvGraphicFramePr>
        <p:xfrm>
          <a:off x="2070546" y="1941986"/>
          <a:ext cx="1152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10954078"/>
                    </a:ext>
                  </a:extLst>
                </a:gridCol>
                <a:gridCol w="576000">
                  <a:extLst>
                    <a:ext uri="{9D8B030D-6E8A-4147-A177-3AD203B41FA5}">
                      <a16:colId xmlns:a16="http://schemas.microsoft.com/office/drawing/2014/main" val="239250162"/>
                    </a:ext>
                  </a:extLst>
                </a:gridCol>
              </a:tblGrid>
              <a:tr h="576000">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solidFill>
                      <a:srgbClr val="FF0000"/>
                    </a:solidFill>
                  </a:tcPr>
                </a:tc>
                <a:extLst>
                  <a:ext uri="{0D108BD9-81ED-4DB2-BD59-A6C34878D82A}">
                    <a16:rowId xmlns:a16="http://schemas.microsoft.com/office/drawing/2014/main" val="4001229624"/>
                  </a:ext>
                </a:extLst>
              </a:tr>
              <a:tr h="576000">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solidFill>
                      <a:srgbClr val="FF0000"/>
                    </a:solidFill>
                  </a:tcPr>
                </a:tc>
                <a:extLst>
                  <a:ext uri="{0D108BD9-81ED-4DB2-BD59-A6C34878D82A}">
                    <a16:rowId xmlns:a16="http://schemas.microsoft.com/office/drawing/2014/main" val="509442672"/>
                  </a:ext>
                </a:extLst>
              </a:tr>
            </a:tbl>
          </a:graphicData>
        </a:graphic>
      </p:graphicFrame>
      <p:sp>
        <p:nvSpPr>
          <p:cNvPr id="4" name="Oval 3">
            <a:extLst>
              <a:ext uri="{FF2B5EF4-FFF2-40B4-BE49-F238E27FC236}">
                <a16:creationId xmlns:a16="http://schemas.microsoft.com/office/drawing/2014/main" id="{0CE29D72-8B17-4589-8241-2B7C5440B1BB}"/>
              </a:ext>
            </a:extLst>
          </p:cNvPr>
          <p:cNvSpPr/>
          <p:nvPr/>
        </p:nvSpPr>
        <p:spPr>
          <a:xfrm>
            <a:off x="2070546" y="3508031"/>
            <a:ext cx="576000" cy="1152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40684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Imelda has started designing a 6-sided shape using squares. The surface of her shape will have an area of 12 squares.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reference square to work out how many squares need adding, then find two ways to complete Imelda’s shape.</a:t>
            </a:r>
          </a:p>
          <a:p>
            <a:pPr lvl="0" defTabSz="51435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10">
            <a:extLst>
              <a:ext uri="{FF2B5EF4-FFF2-40B4-BE49-F238E27FC236}">
                <a16:creationId xmlns:a16="http://schemas.microsoft.com/office/drawing/2014/main" id="{71415224-A605-42E6-82B6-CF7E1FE206C2}"/>
              </a:ext>
            </a:extLst>
          </p:cNvPr>
          <p:cNvGraphicFramePr>
            <a:graphicFrameLocks noGrp="1"/>
          </p:cNvGraphicFramePr>
          <p:nvPr>
            <p:extLst>
              <p:ext uri="{D42A27DB-BD31-4B8C-83A1-F6EECF244321}">
                <p14:modId xmlns:p14="http://schemas.microsoft.com/office/powerpoint/2010/main" val="2760541259"/>
              </p:ext>
            </p:extLst>
          </p:nvPr>
        </p:nvGraphicFramePr>
        <p:xfrm>
          <a:off x="3492000" y="2850293"/>
          <a:ext cx="2160000" cy="144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4011085671"/>
                    </a:ext>
                  </a:extLst>
                </a:gridCol>
                <a:gridCol w="720000">
                  <a:extLst>
                    <a:ext uri="{9D8B030D-6E8A-4147-A177-3AD203B41FA5}">
                      <a16:colId xmlns:a16="http://schemas.microsoft.com/office/drawing/2014/main" val="4013232903"/>
                    </a:ext>
                  </a:extLst>
                </a:gridCol>
                <a:gridCol w="720000">
                  <a:extLst>
                    <a:ext uri="{9D8B030D-6E8A-4147-A177-3AD203B41FA5}">
                      <a16:colId xmlns:a16="http://schemas.microsoft.com/office/drawing/2014/main" val="520171400"/>
                    </a:ext>
                  </a:extLst>
                </a:gridCol>
              </a:tblGrid>
              <a:tr h="720000">
                <a:tc>
                  <a:txBody>
                    <a:bodyPr/>
                    <a:lstStyle/>
                    <a:p>
                      <a:endParaRPr lang="en-US" sz="200" dirty="0"/>
                    </a:p>
                  </a:txBody>
                  <a:tcPr marL="0" marR="0" marT="0" marB="0">
                    <a:lnL w="38100" cap="flat" cmpd="sng" algn="ctr">
                      <a:solidFill>
                        <a:srgbClr val="7030A0"/>
                      </a:solidFill>
                      <a:prstDash val="solid"/>
                      <a:round/>
                      <a:headEnd type="none" w="med" len="med"/>
                      <a:tailEnd type="none" w="med" len="med"/>
                    </a:lnL>
                    <a:lnR w="19050" cap="flat" cmpd="sng" algn="ctr">
                      <a:noFill/>
                      <a:prstDash val="solid"/>
                      <a:round/>
                      <a:headEnd type="none" w="med" len="med"/>
                      <a:tailEnd type="none" w="med" len="med"/>
                    </a:lnR>
                    <a:lnT w="38100" cap="flat" cmpd="sng" algn="ctr">
                      <a:solidFill>
                        <a:srgbClr val="7030A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38100" cap="flat" cmpd="sng" algn="ctr">
                      <a:solidFill>
                        <a:srgbClr val="7030A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38100" cap="flat" cmpd="sng" algn="ctr">
                      <a:solidFill>
                        <a:srgbClr val="7030A0"/>
                      </a:solidFill>
                      <a:prstDash val="solid"/>
                      <a:round/>
                      <a:headEnd type="none" w="med" len="med"/>
                      <a:tailEnd type="none" w="med" len="med"/>
                    </a:lnR>
                    <a:lnT w="38100" cap="flat" cmpd="sng" algn="ctr">
                      <a:solidFill>
                        <a:srgbClr val="7030A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3343111515"/>
                  </a:ext>
                </a:extLst>
              </a:tr>
              <a:tr h="720000">
                <a:tc>
                  <a:txBody>
                    <a:bodyPr/>
                    <a:lstStyle/>
                    <a:p>
                      <a:endParaRPr lang="en-US" sz="200" dirty="0"/>
                    </a:p>
                  </a:txBody>
                  <a:tcPr marL="0" marR="0" marT="0" marB="0">
                    <a:lnL w="38100" cap="flat" cmpd="sng" algn="ctr">
                      <a:solidFill>
                        <a:srgbClr val="7030A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38100"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38100"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US" sz="200" dirty="0"/>
                    </a:p>
                  </a:txBody>
                  <a:tcPr marL="0" marR="0" marT="0" marB="0">
                    <a:lnL w="19050" cap="flat" cmpd="sng" algn="ctr">
                      <a:noFill/>
                      <a:prstDash val="solid"/>
                      <a:round/>
                      <a:headEnd type="none" w="med" len="med"/>
                      <a:tailEnd type="none" w="med" len="med"/>
                    </a:lnL>
                    <a:lnR w="38100" cap="flat" cmpd="sng" algn="ctr">
                      <a:solidFill>
                        <a:srgbClr val="7030A0"/>
                      </a:solidFill>
                      <a:prstDash val="solid"/>
                      <a:round/>
                      <a:headEnd type="none" w="med" len="med"/>
                      <a:tailEnd type="none" w="med" len="med"/>
                    </a:lnR>
                    <a:lnT w="19050" cap="flat" cmpd="sng" algn="ctr">
                      <a:noFill/>
                      <a:prstDash val="solid"/>
                      <a:round/>
                      <a:headEnd type="none" w="med" len="med"/>
                      <a:tailEnd type="none" w="med" len="med"/>
                    </a:lnT>
                    <a:lnB w="38100"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1319622320"/>
                  </a:ext>
                </a:extLst>
              </a:tr>
            </a:tbl>
          </a:graphicData>
        </a:graphic>
      </p:graphicFrame>
      <p:sp>
        <p:nvSpPr>
          <p:cNvPr id="10" name="Rectangle: Rounded Corners 9">
            <a:extLst>
              <a:ext uri="{FF2B5EF4-FFF2-40B4-BE49-F238E27FC236}">
                <a16:creationId xmlns:a16="http://schemas.microsoft.com/office/drawing/2014/main" id="{EE447D0F-E7A3-4ED6-A585-51F3E3C2FE56}"/>
              </a:ext>
            </a:extLst>
          </p:cNvPr>
          <p:cNvSpPr/>
          <p:nvPr/>
        </p:nvSpPr>
        <p:spPr>
          <a:xfrm>
            <a:off x="2819944" y="1622954"/>
            <a:ext cx="3424598" cy="850024"/>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9" name="Table 8">
            <a:extLst>
              <a:ext uri="{FF2B5EF4-FFF2-40B4-BE49-F238E27FC236}">
                <a16:creationId xmlns:a16="http://schemas.microsoft.com/office/drawing/2014/main" id="{2450C745-4AB7-4B60-8666-4D549988D897}"/>
              </a:ext>
            </a:extLst>
          </p:cNvPr>
          <p:cNvGraphicFramePr>
            <a:graphicFrameLocks noGrp="1"/>
          </p:cNvGraphicFramePr>
          <p:nvPr>
            <p:extLst>
              <p:ext uri="{D42A27DB-BD31-4B8C-83A1-F6EECF244321}">
                <p14:modId xmlns:p14="http://schemas.microsoft.com/office/powerpoint/2010/main" val="4259948613"/>
              </p:ext>
            </p:extLst>
          </p:nvPr>
        </p:nvGraphicFramePr>
        <p:xfrm>
          <a:off x="5302194" y="1688096"/>
          <a:ext cx="72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385557764"/>
                    </a:ext>
                  </a:extLst>
                </a:gridCol>
              </a:tblGrid>
              <a:tr h="720000">
                <a:tc>
                  <a:txBody>
                    <a:bodyPr/>
                    <a:lstStyle/>
                    <a:p>
                      <a:endParaRPr lang="en-US" sz="200" dirty="0"/>
                    </a:p>
                  </a:txBody>
                  <a:tcPr marL="0" marR="0" marT="0" marB="0">
                    <a:lnL w="38100" cap="flat" cmpd="sng" algn="ctr">
                      <a:solidFill>
                        <a:srgbClr val="92D050"/>
                      </a:solidFill>
                      <a:prstDash val="solid"/>
                      <a:round/>
                      <a:headEnd type="none" w="med" len="med"/>
                      <a:tailEnd type="none" w="med" len="med"/>
                    </a:lnL>
                    <a:lnR w="38100" cap="flat" cmpd="sng" algn="ctr">
                      <a:solidFill>
                        <a:srgbClr val="92D050"/>
                      </a:solidFill>
                      <a:prstDash val="solid"/>
                      <a:round/>
                      <a:headEnd type="none" w="med" len="med"/>
                      <a:tailEnd type="none" w="med" len="med"/>
                    </a:lnR>
                    <a:lnT w="38100" cap="flat" cmpd="sng" algn="ctr">
                      <a:solidFill>
                        <a:srgbClr val="92D050"/>
                      </a:solidFill>
                      <a:prstDash val="solid"/>
                      <a:round/>
                      <a:headEnd type="none" w="med" len="med"/>
                      <a:tailEnd type="none" w="med" len="med"/>
                    </a:lnT>
                    <a:lnB w="38100"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3640929831"/>
                  </a:ext>
                </a:extLst>
              </a:tr>
            </a:tbl>
          </a:graphicData>
        </a:graphic>
      </p:graphicFrame>
    </p:spTree>
    <p:extLst>
      <p:ext uri="{BB962C8B-B14F-4D97-AF65-F5344CB8AC3E}">
        <p14:creationId xmlns:p14="http://schemas.microsoft.com/office/powerpoint/2010/main" val="2935736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Imelda has started designing a 6-sided shape using squares. The surface of her shape will have an area of 12 squares.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reference square to work out how many squares need adding, then find two ways to complete Imelda’s shape.</a:t>
            </a:r>
          </a:p>
          <a:p>
            <a:r>
              <a:rPr lang="en-GB" sz="2000" b="1" dirty="0">
                <a:solidFill>
                  <a:srgbClr val="FF0000"/>
                </a:solidFill>
                <a:latin typeface="Century Gothic" panose="020B0502020202020204" pitchFamily="34" charset="0"/>
              </a:rPr>
              <a:t>6 squares need to be added to complete the shape.</a:t>
            </a:r>
          </a:p>
          <a:p>
            <a:pPr lvl="0" defTabSz="51435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10">
            <a:extLst>
              <a:ext uri="{FF2B5EF4-FFF2-40B4-BE49-F238E27FC236}">
                <a16:creationId xmlns:a16="http://schemas.microsoft.com/office/drawing/2014/main" id="{71415224-A605-42E6-82B6-CF7E1FE206C2}"/>
              </a:ext>
            </a:extLst>
          </p:cNvPr>
          <p:cNvGraphicFramePr>
            <a:graphicFrameLocks noGrp="1"/>
          </p:cNvGraphicFramePr>
          <p:nvPr>
            <p:extLst>
              <p:ext uri="{D42A27DB-BD31-4B8C-83A1-F6EECF244321}">
                <p14:modId xmlns:p14="http://schemas.microsoft.com/office/powerpoint/2010/main" val="2311400125"/>
              </p:ext>
            </p:extLst>
          </p:nvPr>
        </p:nvGraphicFramePr>
        <p:xfrm>
          <a:off x="1040092" y="2599206"/>
          <a:ext cx="3780000" cy="108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gridCol w="540000">
                  <a:extLst>
                    <a:ext uri="{9D8B030D-6E8A-4147-A177-3AD203B41FA5}">
                      <a16:colId xmlns:a16="http://schemas.microsoft.com/office/drawing/2014/main" val="520171400"/>
                    </a:ext>
                  </a:extLst>
                </a:gridCol>
                <a:gridCol w="540000">
                  <a:extLst>
                    <a:ext uri="{9D8B030D-6E8A-4147-A177-3AD203B41FA5}">
                      <a16:colId xmlns:a16="http://schemas.microsoft.com/office/drawing/2014/main" val="3454355716"/>
                    </a:ext>
                  </a:extLst>
                </a:gridCol>
                <a:gridCol w="540000">
                  <a:extLst>
                    <a:ext uri="{9D8B030D-6E8A-4147-A177-3AD203B41FA5}">
                      <a16:colId xmlns:a16="http://schemas.microsoft.com/office/drawing/2014/main" val="4136399545"/>
                    </a:ext>
                  </a:extLst>
                </a:gridCol>
                <a:gridCol w="540000">
                  <a:extLst>
                    <a:ext uri="{9D8B030D-6E8A-4147-A177-3AD203B41FA5}">
                      <a16:colId xmlns:a16="http://schemas.microsoft.com/office/drawing/2014/main" val="3310106535"/>
                    </a:ext>
                  </a:extLst>
                </a:gridCol>
                <a:gridCol w="540000">
                  <a:extLst>
                    <a:ext uri="{9D8B030D-6E8A-4147-A177-3AD203B41FA5}">
                      <a16:colId xmlns:a16="http://schemas.microsoft.com/office/drawing/2014/main" val="121114862"/>
                    </a:ext>
                  </a:extLst>
                </a:gridCol>
              </a:tblGrid>
              <a:tr h="540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319622320"/>
                  </a:ext>
                </a:extLst>
              </a:tr>
            </a:tbl>
          </a:graphicData>
        </a:graphic>
      </p:graphicFrame>
      <p:graphicFrame>
        <p:nvGraphicFramePr>
          <p:cNvPr id="10" name="Table 9">
            <a:extLst>
              <a:ext uri="{FF2B5EF4-FFF2-40B4-BE49-F238E27FC236}">
                <a16:creationId xmlns:a16="http://schemas.microsoft.com/office/drawing/2014/main" id="{3210BAD6-142E-4D75-A45C-0DCA030E8018}"/>
              </a:ext>
            </a:extLst>
          </p:cNvPr>
          <p:cNvGraphicFramePr>
            <a:graphicFrameLocks noGrp="1"/>
          </p:cNvGraphicFramePr>
          <p:nvPr>
            <p:extLst>
              <p:ext uri="{D42A27DB-BD31-4B8C-83A1-F6EECF244321}">
                <p14:modId xmlns:p14="http://schemas.microsoft.com/office/powerpoint/2010/main" val="2671360411"/>
              </p:ext>
            </p:extLst>
          </p:nvPr>
        </p:nvGraphicFramePr>
        <p:xfrm>
          <a:off x="5835078" y="2059206"/>
          <a:ext cx="2160000" cy="216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4011085671"/>
                    </a:ext>
                  </a:extLst>
                </a:gridCol>
                <a:gridCol w="540000">
                  <a:extLst>
                    <a:ext uri="{9D8B030D-6E8A-4147-A177-3AD203B41FA5}">
                      <a16:colId xmlns:a16="http://schemas.microsoft.com/office/drawing/2014/main" val="4013232903"/>
                    </a:ext>
                  </a:extLst>
                </a:gridCol>
                <a:gridCol w="540000">
                  <a:extLst>
                    <a:ext uri="{9D8B030D-6E8A-4147-A177-3AD203B41FA5}">
                      <a16:colId xmlns:a16="http://schemas.microsoft.com/office/drawing/2014/main" val="520171400"/>
                    </a:ext>
                  </a:extLst>
                </a:gridCol>
                <a:gridCol w="540000">
                  <a:extLst>
                    <a:ext uri="{9D8B030D-6E8A-4147-A177-3AD203B41FA5}">
                      <a16:colId xmlns:a16="http://schemas.microsoft.com/office/drawing/2014/main" val="3454355716"/>
                    </a:ext>
                  </a:extLst>
                </a:gridCol>
              </a:tblGrid>
              <a:tr h="540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343111515"/>
                  </a:ext>
                </a:extLst>
              </a:tr>
              <a:tr h="540000">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319622320"/>
                  </a:ext>
                </a:extLst>
              </a:tr>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703299700"/>
                  </a:ext>
                </a:extLst>
              </a:tr>
              <a:tr h="540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361919628"/>
                  </a:ext>
                </a:extLst>
              </a:tr>
            </a:tbl>
          </a:graphicData>
        </a:graphic>
      </p:graphicFrame>
    </p:spTree>
    <p:extLst>
      <p:ext uri="{BB962C8B-B14F-4D97-AF65-F5344CB8AC3E}">
        <p14:creationId xmlns:p14="http://schemas.microsoft.com/office/powerpoint/2010/main" val="33508554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shape is the odd one out?</a:t>
            </a:r>
          </a:p>
          <a:p>
            <a:r>
              <a:rPr lang="en-GB" sz="2000" b="1" dirty="0">
                <a:solidFill>
                  <a:schemeClr val="tx1"/>
                </a:solidFill>
                <a:latin typeface="Century Gothic" panose="020B0502020202020204" pitchFamily="34" charset="0"/>
              </a:rPr>
              <a:t>Use the reference square to help you.</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choice.</a:t>
            </a:r>
          </a:p>
          <a:p>
            <a:endParaRPr lang="en-GB" sz="1600" b="1" dirty="0">
              <a:solidFill>
                <a:srgbClr val="FF0000"/>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685CE30E-16A1-46BE-A1E7-05197A802D32}"/>
              </a:ext>
            </a:extLst>
          </p:cNvPr>
          <p:cNvGraphicFramePr>
            <a:graphicFrameLocks noGrp="1"/>
          </p:cNvGraphicFramePr>
          <p:nvPr>
            <p:extLst>
              <p:ext uri="{D42A27DB-BD31-4B8C-83A1-F6EECF244321}">
                <p14:modId xmlns:p14="http://schemas.microsoft.com/office/powerpoint/2010/main" val="66928067"/>
              </p:ext>
            </p:extLst>
          </p:nvPr>
        </p:nvGraphicFramePr>
        <p:xfrm>
          <a:off x="1996765" y="2344968"/>
          <a:ext cx="3024000" cy="1008000"/>
        </p:xfrm>
        <a:graphic>
          <a:graphicData uri="http://schemas.openxmlformats.org/drawingml/2006/table">
            <a:tbl>
              <a:tblPr firstRow="1" bandRow="1">
                <a:tableStyleId>{5940675A-B579-460E-94D1-54222C63F5DA}</a:tableStyleId>
              </a:tblPr>
              <a:tblGrid>
                <a:gridCol w="504000">
                  <a:extLst>
                    <a:ext uri="{9D8B030D-6E8A-4147-A177-3AD203B41FA5}">
                      <a16:colId xmlns:a16="http://schemas.microsoft.com/office/drawing/2014/main" val="4211259403"/>
                    </a:ext>
                  </a:extLst>
                </a:gridCol>
                <a:gridCol w="504000">
                  <a:extLst>
                    <a:ext uri="{9D8B030D-6E8A-4147-A177-3AD203B41FA5}">
                      <a16:colId xmlns:a16="http://schemas.microsoft.com/office/drawing/2014/main" val="4011085671"/>
                    </a:ext>
                  </a:extLst>
                </a:gridCol>
                <a:gridCol w="504000">
                  <a:extLst>
                    <a:ext uri="{9D8B030D-6E8A-4147-A177-3AD203B41FA5}">
                      <a16:colId xmlns:a16="http://schemas.microsoft.com/office/drawing/2014/main" val="4013232903"/>
                    </a:ext>
                  </a:extLst>
                </a:gridCol>
                <a:gridCol w="504000">
                  <a:extLst>
                    <a:ext uri="{9D8B030D-6E8A-4147-A177-3AD203B41FA5}">
                      <a16:colId xmlns:a16="http://schemas.microsoft.com/office/drawing/2014/main" val="520171400"/>
                    </a:ext>
                  </a:extLst>
                </a:gridCol>
                <a:gridCol w="504000">
                  <a:extLst>
                    <a:ext uri="{9D8B030D-6E8A-4147-A177-3AD203B41FA5}">
                      <a16:colId xmlns:a16="http://schemas.microsoft.com/office/drawing/2014/main" val="3312116185"/>
                    </a:ext>
                  </a:extLst>
                </a:gridCol>
                <a:gridCol w="504000">
                  <a:extLst>
                    <a:ext uri="{9D8B030D-6E8A-4147-A177-3AD203B41FA5}">
                      <a16:colId xmlns:a16="http://schemas.microsoft.com/office/drawing/2014/main" val="4262471430"/>
                    </a:ext>
                  </a:extLst>
                </a:gridCol>
              </a:tblGrid>
              <a:tr h="504000">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00021733"/>
                  </a:ext>
                </a:extLst>
              </a:tr>
              <a:tr h="504000">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solidFill>
                        <a:srgbClr val="00B050"/>
                      </a:solidFill>
                      <a:prstDash val="solid"/>
                      <a:round/>
                      <a:headEnd type="none" w="med" len="med"/>
                      <a:tailEnd type="none" w="med" len="med"/>
                    </a:lnB>
                    <a:solidFill>
                      <a:srgbClr val="00B050"/>
                    </a:solidFill>
                  </a:tcPr>
                </a:tc>
                <a:tc>
                  <a:txBody>
                    <a:bodyPr/>
                    <a:lstStyle/>
                    <a:p>
                      <a:endParaRPr lang="en-US" sz="200" dirty="0"/>
                    </a:p>
                  </a:txBody>
                  <a:tcPr marL="0" marR="0" marT="0" marB="0">
                    <a:lnL w="19050" cap="flat" cmpd="sng" algn="ctr">
                      <a:solidFill>
                        <a:srgbClr val="00B050"/>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00B05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2700" cmpd="sng">
                      <a:noFill/>
                    </a:lnR>
                    <a:lnT w="19050" cap="flat" cmpd="sng" algn="ctr">
                      <a:solidFill>
                        <a:srgbClr val="00B05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88687172"/>
                  </a:ext>
                </a:extLst>
              </a:tr>
            </a:tbl>
          </a:graphicData>
        </a:graphic>
      </p:graphicFrame>
      <p:graphicFrame>
        <p:nvGraphicFramePr>
          <p:cNvPr id="9" name="Table 8">
            <a:extLst>
              <a:ext uri="{FF2B5EF4-FFF2-40B4-BE49-F238E27FC236}">
                <a16:creationId xmlns:a16="http://schemas.microsoft.com/office/drawing/2014/main" id="{4C257254-9252-42D1-B1F6-C7C52DE641FC}"/>
              </a:ext>
            </a:extLst>
          </p:cNvPr>
          <p:cNvGraphicFramePr>
            <a:graphicFrameLocks noGrp="1"/>
          </p:cNvGraphicFramePr>
          <p:nvPr>
            <p:extLst>
              <p:ext uri="{D42A27DB-BD31-4B8C-83A1-F6EECF244321}">
                <p14:modId xmlns:p14="http://schemas.microsoft.com/office/powerpoint/2010/main" val="1085039594"/>
              </p:ext>
            </p:extLst>
          </p:nvPr>
        </p:nvGraphicFramePr>
        <p:xfrm>
          <a:off x="5792938" y="2344968"/>
          <a:ext cx="1440000" cy="237600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520171400"/>
                    </a:ext>
                  </a:extLst>
                </a:gridCol>
                <a:gridCol w="468000">
                  <a:extLst>
                    <a:ext uri="{9D8B030D-6E8A-4147-A177-3AD203B41FA5}">
                      <a16:colId xmlns:a16="http://schemas.microsoft.com/office/drawing/2014/main" val="3312116185"/>
                    </a:ext>
                  </a:extLst>
                </a:gridCol>
                <a:gridCol w="504000">
                  <a:extLst>
                    <a:ext uri="{9D8B030D-6E8A-4147-A177-3AD203B41FA5}">
                      <a16:colId xmlns:a16="http://schemas.microsoft.com/office/drawing/2014/main" val="4262471430"/>
                    </a:ext>
                  </a:extLst>
                </a:gridCol>
              </a:tblGrid>
              <a:tr h="468000">
                <a:tc>
                  <a:txBody>
                    <a:bodyPr/>
                    <a:lstStyle/>
                    <a:p>
                      <a:endParaRPr lang="en-US" sz="2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9050"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extLst>
                  <a:ext uri="{0D108BD9-81ED-4DB2-BD59-A6C34878D82A}">
                    <a16:rowId xmlns:a16="http://schemas.microsoft.com/office/drawing/2014/main" val="3343111515"/>
                  </a:ext>
                </a:extLst>
              </a:tr>
              <a:tr h="504000">
                <a:tc>
                  <a:txBody>
                    <a:bodyPr/>
                    <a:lstStyle/>
                    <a:p>
                      <a:endParaRPr lang="en-US" sz="2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9050"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extLst>
                  <a:ext uri="{0D108BD9-81ED-4DB2-BD59-A6C34878D82A}">
                    <a16:rowId xmlns:a16="http://schemas.microsoft.com/office/drawing/2014/main" val="1038509069"/>
                  </a:ext>
                </a:extLst>
              </a:tr>
              <a:tr h="468000">
                <a:tc>
                  <a:txBody>
                    <a:bodyPr/>
                    <a:lstStyle/>
                    <a:p>
                      <a:endParaRPr lang="en-US" sz="200" dirty="0"/>
                    </a:p>
                  </a:txBody>
                  <a:tcPr marL="0" marR="0" marT="0" marB="0">
                    <a:lnL w="12700" cmpd="sng">
                      <a:noFill/>
                    </a:lnL>
                    <a:lnR w="12700" cmpd="sng">
                      <a:noFill/>
                    </a:lnR>
                    <a:lnT w="12700" cmpd="sng">
                      <a:noFill/>
                    </a:lnT>
                    <a:lnB w="19050"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9050" cap="flat" cmpd="sng" algn="ctr">
                      <a:solidFill>
                        <a:srgbClr val="7030A0"/>
                      </a:solidFill>
                      <a:prstDash val="solid"/>
                      <a:round/>
                      <a:headEnd type="none" w="med" len="med"/>
                      <a:tailEnd type="none" w="med" len="med"/>
                    </a:lnR>
                    <a:lnT w="12700" cmpd="sng">
                      <a:noFill/>
                    </a:lnT>
                    <a:lnB w="19050"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extLst>
                  <a:ext uri="{0D108BD9-81ED-4DB2-BD59-A6C34878D82A}">
                    <a16:rowId xmlns:a16="http://schemas.microsoft.com/office/drawing/2014/main" val="3400021733"/>
                  </a:ext>
                </a:extLst>
              </a:tr>
              <a:tr h="468000">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extLst>
                  <a:ext uri="{0D108BD9-81ED-4DB2-BD59-A6C34878D82A}">
                    <a16:rowId xmlns:a16="http://schemas.microsoft.com/office/drawing/2014/main" val="2688687172"/>
                  </a:ext>
                </a:extLst>
              </a:tr>
              <a:tr h="468000">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tc>
                  <a:txBody>
                    <a:bodyPr/>
                    <a:lstStyle/>
                    <a:p>
                      <a:endParaRPr lang="en-US" sz="200" dirty="0"/>
                    </a:p>
                  </a:txBody>
                  <a:tcPr marL="0" marR="0" marT="0" marB="0">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9050" cap="flat" cmpd="sng" algn="ctr">
                      <a:solidFill>
                        <a:srgbClr val="7030A0"/>
                      </a:solidFill>
                      <a:prstDash val="solid"/>
                      <a:round/>
                      <a:headEnd type="none" w="med" len="med"/>
                      <a:tailEnd type="none" w="med" len="med"/>
                    </a:lnB>
                    <a:solidFill>
                      <a:srgbClr val="7030A0"/>
                    </a:solidFill>
                  </a:tcPr>
                </a:tc>
                <a:extLst>
                  <a:ext uri="{0D108BD9-81ED-4DB2-BD59-A6C34878D82A}">
                    <a16:rowId xmlns:a16="http://schemas.microsoft.com/office/drawing/2014/main" val="1519415373"/>
                  </a:ext>
                </a:extLst>
              </a:tr>
            </a:tbl>
          </a:graphicData>
        </a:graphic>
      </p:graphicFrame>
      <p:graphicFrame>
        <p:nvGraphicFramePr>
          <p:cNvPr id="10" name="Table 9">
            <a:extLst>
              <a:ext uri="{FF2B5EF4-FFF2-40B4-BE49-F238E27FC236}">
                <a16:creationId xmlns:a16="http://schemas.microsoft.com/office/drawing/2014/main" id="{2FC9B7AC-8A26-4E4A-B05A-8C05F388A071}"/>
              </a:ext>
            </a:extLst>
          </p:cNvPr>
          <p:cNvGraphicFramePr>
            <a:graphicFrameLocks noGrp="1"/>
          </p:cNvGraphicFramePr>
          <p:nvPr>
            <p:extLst>
              <p:ext uri="{D42A27DB-BD31-4B8C-83A1-F6EECF244321}">
                <p14:modId xmlns:p14="http://schemas.microsoft.com/office/powerpoint/2010/main" val="3245887741"/>
              </p:ext>
            </p:extLst>
          </p:nvPr>
        </p:nvGraphicFramePr>
        <p:xfrm>
          <a:off x="1996765" y="3712968"/>
          <a:ext cx="2520000" cy="1008000"/>
        </p:xfrm>
        <a:graphic>
          <a:graphicData uri="http://schemas.openxmlformats.org/drawingml/2006/table">
            <a:tbl>
              <a:tblPr firstRow="1" bandRow="1">
                <a:tableStyleId>{5940675A-B579-460E-94D1-54222C63F5DA}</a:tableStyleId>
              </a:tblPr>
              <a:tblGrid>
                <a:gridCol w="504000">
                  <a:extLst>
                    <a:ext uri="{9D8B030D-6E8A-4147-A177-3AD203B41FA5}">
                      <a16:colId xmlns:a16="http://schemas.microsoft.com/office/drawing/2014/main" val="4211259403"/>
                    </a:ext>
                  </a:extLst>
                </a:gridCol>
                <a:gridCol w="504000">
                  <a:extLst>
                    <a:ext uri="{9D8B030D-6E8A-4147-A177-3AD203B41FA5}">
                      <a16:colId xmlns:a16="http://schemas.microsoft.com/office/drawing/2014/main" val="4011085671"/>
                    </a:ext>
                  </a:extLst>
                </a:gridCol>
                <a:gridCol w="504000">
                  <a:extLst>
                    <a:ext uri="{9D8B030D-6E8A-4147-A177-3AD203B41FA5}">
                      <a16:colId xmlns:a16="http://schemas.microsoft.com/office/drawing/2014/main" val="4013232903"/>
                    </a:ext>
                  </a:extLst>
                </a:gridCol>
                <a:gridCol w="504000">
                  <a:extLst>
                    <a:ext uri="{9D8B030D-6E8A-4147-A177-3AD203B41FA5}">
                      <a16:colId xmlns:a16="http://schemas.microsoft.com/office/drawing/2014/main" val="520171400"/>
                    </a:ext>
                  </a:extLst>
                </a:gridCol>
                <a:gridCol w="504000">
                  <a:extLst>
                    <a:ext uri="{9D8B030D-6E8A-4147-A177-3AD203B41FA5}">
                      <a16:colId xmlns:a16="http://schemas.microsoft.com/office/drawing/2014/main" val="3312116185"/>
                    </a:ext>
                  </a:extLst>
                </a:gridCol>
              </a:tblGrid>
              <a:tr h="504000">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00B0F0"/>
                      </a:solidFill>
                      <a:prstDash val="solid"/>
                      <a:round/>
                      <a:headEnd type="none" w="med" len="med"/>
                      <a:tailEnd type="none" w="med" len="med"/>
                    </a:lnB>
                  </a:tcPr>
                </a:tc>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solidFill>
                      <a:srgbClr val="00B0F0"/>
                    </a:solidFill>
                  </a:tcPr>
                </a:tc>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solidFill>
                      <a:srgbClr val="00B0F0"/>
                    </a:solidFill>
                  </a:tcPr>
                </a:tc>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solidFill>
                      <a:srgbClr val="00B0F0"/>
                    </a:solidFill>
                  </a:tcPr>
                </a:tc>
                <a:extLst>
                  <a:ext uri="{0D108BD9-81ED-4DB2-BD59-A6C34878D82A}">
                    <a16:rowId xmlns:a16="http://schemas.microsoft.com/office/drawing/2014/main" val="2688687172"/>
                  </a:ext>
                </a:extLst>
              </a:tr>
              <a:tr h="504000">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200" dirty="0"/>
                    </a:p>
                  </a:txBody>
                  <a:tcPr marL="0" marR="0" marT="0" marB="0">
                    <a:lnL w="19050" cap="flat" cmpd="sng" algn="ctr">
                      <a:solidFill>
                        <a:srgbClr val="00B0F0"/>
                      </a:solidFill>
                      <a:prstDash val="solid"/>
                      <a:round/>
                      <a:headEnd type="none" w="med" len="med"/>
                      <a:tailEnd type="none" w="med" len="med"/>
                    </a:lnL>
                    <a:lnR w="19050" cap="flat" cmpd="sng" algn="ctr">
                      <a:solidFill>
                        <a:srgbClr val="00B0F0"/>
                      </a:solidFill>
                      <a:prstDash val="solid"/>
                      <a:round/>
                      <a:headEnd type="none" w="med" len="med"/>
                      <a:tailEnd type="none" w="med" len="med"/>
                    </a:lnR>
                    <a:lnT w="19050" cap="flat" cmpd="sng" algn="ctr">
                      <a:solidFill>
                        <a:srgbClr val="00B0F0"/>
                      </a:solidFill>
                      <a:prstDash val="solid"/>
                      <a:round/>
                      <a:headEnd type="none" w="med" len="med"/>
                      <a:tailEnd type="none" w="med" len="med"/>
                    </a:lnT>
                    <a:lnB w="1905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1519415373"/>
                  </a:ext>
                </a:extLst>
              </a:tr>
            </a:tbl>
          </a:graphicData>
        </a:graphic>
      </p:graphicFrame>
      <p:sp>
        <p:nvSpPr>
          <p:cNvPr id="11" name="TextBox 10">
            <a:extLst>
              <a:ext uri="{FF2B5EF4-FFF2-40B4-BE49-F238E27FC236}">
                <a16:creationId xmlns:a16="http://schemas.microsoft.com/office/drawing/2014/main" id="{50C7EE15-77F4-4FC1-A790-E44DB62E8E5A}"/>
              </a:ext>
            </a:extLst>
          </p:cNvPr>
          <p:cNvSpPr txBox="1"/>
          <p:nvPr/>
        </p:nvSpPr>
        <p:spPr>
          <a:xfrm>
            <a:off x="1325527" y="2344968"/>
            <a:ext cx="666303"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12" name="TextBox 11">
            <a:extLst>
              <a:ext uri="{FF2B5EF4-FFF2-40B4-BE49-F238E27FC236}">
                <a16:creationId xmlns:a16="http://schemas.microsoft.com/office/drawing/2014/main" id="{8ED66473-3519-403C-8F36-96BFD53BFD51}"/>
              </a:ext>
            </a:extLst>
          </p:cNvPr>
          <p:cNvSpPr txBox="1"/>
          <p:nvPr/>
        </p:nvSpPr>
        <p:spPr>
          <a:xfrm>
            <a:off x="5349691" y="2344968"/>
            <a:ext cx="654306" cy="400110"/>
          </a:xfrm>
          <a:prstGeom prst="rect">
            <a:avLst/>
          </a:prstGeom>
          <a:noFill/>
        </p:spPr>
        <p:txBody>
          <a:bodyPr wrap="square" rtlCol="0">
            <a:spAutoFit/>
          </a:bodyPr>
          <a:lstStyle/>
          <a:p>
            <a:r>
              <a:rPr lang="en-US" sz="2000" b="1" dirty="0">
                <a:latin typeface="Century Gothic" panose="020B0502020202020204" pitchFamily="34" charset="0"/>
              </a:rPr>
              <a:t>B.</a:t>
            </a:r>
          </a:p>
        </p:txBody>
      </p:sp>
      <p:sp>
        <p:nvSpPr>
          <p:cNvPr id="13" name="TextBox 12">
            <a:extLst>
              <a:ext uri="{FF2B5EF4-FFF2-40B4-BE49-F238E27FC236}">
                <a16:creationId xmlns:a16="http://schemas.microsoft.com/office/drawing/2014/main" id="{49BC5D81-58CA-498D-9C2F-373F6937A573}"/>
              </a:ext>
            </a:extLst>
          </p:cNvPr>
          <p:cNvSpPr txBox="1"/>
          <p:nvPr/>
        </p:nvSpPr>
        <p:spPr>
          <a:xfrm>
            <a:off x="1280678" y="3712968"/>
            <a:ext cx="756000" cy="400110"/>
          </a:xfrm>
          <a:prstGeom prst="rect">
            <a:avLst/>
          </a:prstGeom>
          <a:noFill/>
        </p:spPr>
        <p:txBody>
          <a:bodyPr wrap="square" rtlCol="0">
            <a:spAutoFit/>
          </a:bodyPr>
          <a:lstStyle/>
          <a:p>
            <a:r>
              <a:rPr lang="en-US" sz="2000" b="1" dirty="0">
                <a:latin typeface="Century Gothic" panose="020B0502020202020204" pitchFamily="34" charset="0"/>
              </a:rPr>
              <a:t>C.</a:t>
            </a:r>
          </a:p>
        </p:txBody>
      </p:sp>
      <p:sp>
        <p:nvSpPr>
          <p:cNvPr id="14" name="Rectangle: Rounded Corners 13">
            <a:extLst>
              <a:ext uri="{FF2B5EF4-FFF2-40B4-BE49-F238E27FC236}">
                <a16:creationId xmlns:a16="http://schemas.microsoft.com/office/drawing/2014/main" id="{D9C1FDB3-FB68-4263-BCD9-5FAC112AC54E}"/>
              </a:ext>
            </a:extLst>
          </p:cNvPr>
          <p:cNvSpPr/>
          <p:nvPr/>
        </p:nvSpPr>
        <p:spPr>
          <a:xfrm>
            <a:off x="3094876" y="1611906"/>
            <a:ext cx="3113271" cy="580577"/>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2" name="Table 1">
            <a:extLst>
              <a:ext uri="{FF2B5EF4-FFF2-40B4-BE49-F238E27FC236}">
                <a16:creationId xmlns:a16="http://schemas.microsoft.com/office/drawing/2014/main" id="{AD85CBC0-289C-4352-8349-73E5C1AF7563}"/>
              </a:ext>
            </a:extLst>
          </p:cNvPr>
          <p:cNvGraphicFramePr>
            <a:graphicFrameLocks noGrp="1"/>
          </p:cNvGraphicFramePr>
          <p:nvPr>
            <p:extLst>
              <p:ext uri="{D42A27DB-BD31-4B8C-83A1-F6EECF244321}">
                <p14:modId xmlns:p14="http://schemas.microsoft.com/office/powerpoint/2010/main" val="1418728345"/>
              </p:ext>
            </p:extLst>
          </p:nvPr>
        </p:nvGraphicFramePr>
        <p:xfrm>
          <a:off x="5535997" y="1672885"/>
          <a:ext cx="468000" cy="46800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3253817758"/>
                    </a:ext>
                  </a:extLst>
                </a:gridCol>
              </a:tblGrid>
              <a:tr h="468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chemeClr val="accent4"/>
                    </a:solidFill>
                  </a:tcPr>
                </a:tc>
                <a:extLst>
                  <a:ext uri="{0D108BD9-81ED-4DB2-BD59-A6C34878D82A}">
                    <a16:rowId xmlns:a16="http://schemas.microsoft.com/office/drawing/2014/main" val="3192169756"/>
                  </a:ext>
                </a:extLst>
              </a:tr>
            </a:tbl>
          </a:graphicData>
        </a:graphic>
      </p:graphicFrame>
    </p:spTree>
    <p:extLst>
      <p:ext uri="{BB962C8B-B14F-4D97-AF65-F5344CB8AC3E}">
        <p14:creationId xmlns:p14="http://schemas.microsoft.com/office/powerpoint/2010/main" val="3308086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shape is the odd one out?</a:t>
            </a:r>
          </a:p>
          <a:p>
            <a:r>
              <a:rPr lang="en-GB" sz="2000" b="1" dirty="0">
                <a:solidFill>
                  <a:schemeClr val="tx1"/>
                </a:solidFill>
                <a:latin typeface="Century Gothic" panose="020B0502020202020204" pitchFamily="34" charset="0"/>
              </a:rPr>
              <a:t>Use the reference square to help you.</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choice.</a:t>
            </a:r>
          </a:p>
          <a:p>
            <a:r>
              <a:rPr lang="en-GB" sz="2000" b="1" dirty="0">
                <a:solidFill>
                  <a:srgbClr val="FF0000"/>
                </a:solidFill>
                <a:latin typeface="Century Gothic" panose="020B0502020202020204" pitchFamily="34" charset="0"/>
              </a:rPr>
              <a:t>B is the odd one out because it has an area of 9 squares. A and C have an area of 8 squares.</a:t>
            </a:r>
          </a:p>
          <a:p>
            <a:endParaRPr lang="en-GB" sz="1600" b="1" dirty="0">
              <a:solidFill>
                <a:srgbClr val="FF0000"/>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4" name="Table 13">
            <a:extLst>
              <a:ext uri="{FF2B5EF4-FFF2-40B4-BE49-F238E27FC236}">
                <a16:creationId xmlns:a16="http://schemas.microsoft.com/office/drawing/2014/main" id="{7FA5CC7F-C6B6-45D3-9244-D036C6A830AD}"/>
              </a:ext>
            </a:extLst>
          </p:cNvPr>
          <p:cNvGraphicFramePr>
            <a:graphicFrameLocks noGrp="1"/>
          </p:cNvGraphicFramePr>
          <p:nvPr>
            <p:extLst>
              <p:ext uri="{D42A27DB-BD31-4B8C-83A1-F6EECF244321}">
                <p14:modId xmlns:p14="http://schemas.microsoft.com/office/powerpoint/2010/main" val="956856553"/>
              </p:ext>
            </p:extLst>
          </p:nvPr>
        </p:nvGraphicFramePr>
        <p:xfrm>
          <a:off x="1996765" y="2344968"/>
          <a:ext cx="3024000" cy="1008000"/>
        </p:xfrm>
        <a:graphic>
          <a:graphicData uri="http://schemas.openxmlformats.org/drawingml/2006/table">
            <a:tbl>
              <a:tblPr firstRow="1" bandRow="1">
                <a:tableStyleId>{5940675A-B579-460E-94D1-54222C63F5DA}</a:tableStyleId>
              </a:tblPr>
              <a:tblGrid>
                <a:gridCol w="504000">
                  <a:extLst>
                    <a:ext uri="{9D8B030D-6E8A-4147-A177-3AD203B41FA5}">
                      <a16:colId xmlns:a16="http://schemas.microsoft.com/office/drawing/2014/main" val="4211259403"/>
                    </a:ext>
                  </a:extLst>
                </a:gridCol>
                <a:gridCol w="504000">
                  <a:extLst>
                    <a:ext uri="{9D8B030D-6E8A-4147-A177-3AD203B41FA5}">
                      <a16:colId xmlns:a16="http://schemas.microsoft.com/office/drawing/2014/main" val="4011085671"/>
                    </a:ext>
                  </a:extLst>
                </a:gridCol>
                <a:gridCol w="504000">
                  <a:extLst>
                    <a:ext uri="{9D8B030D-6E8A-4147-A177-3AD203B41FA5}">
                      <a16:colId xmlns:a16="http://schemas.microsoft.com/office/drawing/2014/main" val="4013232903"/>
                    </a:ext>
                  </a:extLst>
                </a:gridCol>
                <a:gridCol w="504000">
                  <a:extLst>
                    <a:ext uri="{9D8B030D-6E8A-4147-A177-3AD203B41FA5}">
                      <a16:colId xmlns:a16="http://schemas.microsoft.com/office/drawing/2014/main" val="520171400"/>
                    </a:ext>
                  </a:extLst>
                </a:gridCol>
                <a:gridCol w="504000">
                  <a:extLst>
                    <a:ext uri="{9D8B030D-6E8A-4147-A177-3AD203B41FA5}">
                      <a16:colId xmlns:a16="http://schemas.microsoft.com/office/drawing/2014/main" val="3312116185"/>
                    </a:ext>
                  </a:extLst>
                </a:gridCol>
                <a:gridCol w="504000">
                  <a:extLst>
                    <a:ext uri="{9D8B030D-6E8A-4147-A177-3AD203B41FA5}">
                      <a16:colId xmlns:a16="http://schemas.microsoft.com/office/drawing/2014/main" val="4262471430"/>
                    </a:ext>
                  </a:extLst>
                </a:gridCol>
              </a:tblGrid>
              <a:tr h="504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00021733"/>
                  </a:ext>
                </a:extLst>
              </a:tr>
              <a:tr h="504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88687172"/>
                  </a:ext>
                </a:extLst>
              </a:tr>
            </a:tbl>
          </a:graphicData>
        </a:graphic>
      </p:graphicFrame>
      <p:graphicFrame>
        <p:nvGraphicFramePr>
          <p:cNvPr id="15" name="Table 14">
            <a:extLst>
              <a:ext uri="{FF2B5EF4-FFF2-40B4-BE49-F238E27FC236}">
                <a16:creationId xmlns:a16="http://schemas.microsoft.com/office/drawing/2014/main" id="{687F9C15-F838-4DA6-B3C7-CE20C826FEA9}"/>
              </a:ext>
            </a:extLst>
          </p:cNvPr>
          <p:cNvGraphicFramePr>
            <a:graphicFrameLocks noGrp="1"/>
          </p:cNvGraphicFramePr>
          <p:nvPr>
            <p:extLst>
              <p:ext uri="{D42A27DB-BD31-4B8C-83A1-F6EECF244321}">
                <p14:modId xmlns:p14="http://schemas.microsoft.com/office/powerpoint/2010/main" val="3465301529"/>
              </p:ext>
            </p:extLst>
          </p:nvPr>
        </p:nvGraphicFramePr>
        <p:xfrm>
          <a:off x="5792938" y="2344968"/>
          <a:ext cx="1440000" cy="237600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520171400"/>
                    </a:ext>
                  </a:extLst>
                </a:gridCol>
                <a:gridCol w="468000">
                  <a:extLst>
                    <a:ext uri="{9D8B030D-6E8A-4147-A177-3AD203B41FA5}">
                      <a16:colId xmlns:a16="http://schemas.microsoft.com/office/drawing/2014/main" val="3312116185"/>
                    </a:ext>
                  </a:extLst>
                </a:gridCol>
                <a:gridCol w="504000">
                  <a:extLst>
                    <a:ext uri="{9D8B030D-6E8A-4147-A177-3AD203B41FA5}">
                      <a16:colId xmlns:a16="http://schemas.microsoft.com/office/drawing/2014/main" val="4262471430"/>
                    </a:ext>
                  </a:extLst>
                </a:gridCol>
              </a:tblGrid>
              <a:tr h="468000">
                <a:tc>
                  <a:txBody>
                    <a:bodyPr/>
                    <a:lstStyle/>
                    <a:p>
                      <a:endParaRPr lang="en-US" sz="2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343111515"/>
                  </a:ext>
                </a:extLst>
              </a:tr>
              <a:tr h="504000">
                <a:tc>
                  <a:txBody>
                    <a:bodyPr/>
                    <a:lstStyle/>
                    <a:p>
                      <a:endParaRPr lang="en-US" sz="2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38509069"/>
                  </a:ext>
                </a:extLst>
              </a:tr>
              <a:tr h="468000">
                <a:tc>
                  <a:txBody>
                    <a:bodyPr/>
                    <a:lstStyle/>
                    <a:p>
                      <a:endParaRPr lang="en-US" sz="200" dirty="0"/>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400021733"/>
                  </a:ext>
                </a:extLst>
              </a:tr>
              <a:tr h="468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688687172"/>
                  </a:ext>
                </a:extLst>
              </a:tr>
              <a:tr h="468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519415373"/>
                  </a:ext>
                </a:extLst>
              </a:tr>
            </a:tbl>
          </a:graphicData>
        </a:graphic>
      </p:graphicFrame>
      <p:graphicFrame>
        <p:nvGraphicFramePr>
          <p:cNvPr id="16" name="Table 15">
            <a:extLst>
              <a:ext uri="{FF2B5EF4-FFF2-40B4-BE49-F238E27FC236}">
                <a16:creationId xmlns:a16="http://schemas.microsoft.com/office/drawing/2014/main" id="{3D2E17DD-D218-4586-A042-6CF522E5254C}"/>
              </a:ext>
            </a:extLst>
          </p:cNvPr>
          <p:cNvGraphicFramePr>
            <a:graphicFrameLocks noGrp="1"/>
          </p:cNvGraphicFramePr>
          <p:nvPr>
            <p:extLst>
              <p:ext uri="{D42A27DB-BD31-4B8C-83A1-F6EECF244321}">
                <p14:modId xmlns:p14="http://schemas.microsoft.com/office/powerpoint/2010/main" val="193532888"/>
              </p:ext>
            </p:extLst>
          </p:nvPr>
        </p:nvGraphicFramePr>
        <p:xfrm>
          <a:off x="1996765" y="3712968"/>
          <a:ext cx="2520000" cy="1008000"/>
        </p:xfrm>
        <a:graphic>
          <a:graphicData uri="http://schemas.openxmlformats.org/drawingml/2006/table">
            <a:tbl>
              <a:tblPr firstRow="1" bandRow="1">
                <a:tableStyleId>{5940675A-B579-460E-94D1-54222C63F5DA}</a:tableStyleId>
              </a:tblPr>
              <a:tblGrid>
                <a:gridCol w="504000">
                  <a:extLst>
                    <a:ext uri="{9D8B030D-6E8A-4147-A177-3AD203B41FA5}">
                      <a16:colId xmlns:a16="http://schemas.microsoft.com/office/drawing/2014/main" val="4211259403"/>
                    </a:ext>
                  </a:extLst>
                </a:gridCol>
                <a:gridCol w="504000">
                  <a:extLst>
                    <a:ext uri="{9D8B030D-6E8A-4147-A177-3AD203B41FA5}">
                      <a16:colId xmlns:a16="http://schemas.microsoft.com/office/drawing/2014/main" val="4011085671"/>
                    </a:ext>
                  </a:extLst>
                </a:gridCol>
                <a:gridCol w="504000">
                  <a:extLst>
                    <a:ext uri="{9D8B030D-6E8A-4147-A177-3AD203B41FA5}">
                      <a16:colId xmlns:a16="http://schemas.microsoft.com/office/drawing/2014/main" val="4013232903"/>
                    </a:ext>
                  </a:extLst>
                </a:gridCol>
                <a:gridCol w="504000">
                  <a:extLst>
                    <a:ext uri="{9D8B030D-6E8A-4147-A177-3AD203B41FA5}">
                      <a16:colId xmlns:a16="http://schemas.microsoft.com/office/drawing/2014/main" val="520171400"/>
                    </a:ext>
                  </a:extLst>
                </a:gridCol>
                <a:gridCol w="504000">
                  <a:extLst>
                    <a:ext uri="{9D8B030D-6E8A-4147-A177-3AD203B41FA5}">
                      <a16:colId xmlns:a16="http://schemas.microsoft.com/office/drawing/2014/main" val="3312116185"/>
                    </a:ext>
                  </a:extLst>
                </a:gridCol>
              </a:tblGrid>
              <a:tr h="504000">
                <a:tc>
                  <a:txBody>
                    <a:bodyPr/>
                    <a:lstStyle/>
                    <a:p>
                      <a:endParaRPr lang="en-US" sz="200" dirty="0"/>
                    </a:p>
                  </a:txBody>
                  <a:tcPr marL="0" marR="0" marT="0" marB="0">
                    <a:lnL w="1270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dirty="0"/>
                    </a:p>
                  </a:txBody>
                  <a:tcPr marL="0" marR="0" marT="0" marB="0">
                    <a:lnL w="1905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688687172"/>
                  </a:ext>
                </a:extLst>
              </a:tr>
              <a:tr h="504000">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US" sz="2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519415373"/>
                  </a:ext>
                </a:extLst>
              </a:tr>
            </a:tbl>
          </a:graphicData>
        </a:graphic>
      </p:graphicFrame>
      <p:sp>
        <p:nvSpPr>
          <p:cNvPr id="17" name="TextBox 16">
            <a:extLst>
              <a:ext uri="{FF2B5EF4-FFF2-40B4-BE49-F238E27FC236}">
                <a16:creationId xmlns:a16="http://schemas.microsoft.com/office/drawing/2014/main" id="{013DD9FD-86AA-4D82-881F-A26ED4799750}"/>
              </a:ext>
            </a:extLst>
          </p:cNvPr>
          <p:cNvSpPr txBox="1"/>
          <p:nvPr/>
        </p:nvSpPr>
        <p:spPr>
          <a:xfrm>
            <a:off x="1325527" y="2344968"/>
            <a:ext cx="666303" cy="400110"/>
          </a:xfrm>
          <a:prstGeom prst="rect">
            <a:avLst/>
          </a:prstGeom>
          <a:noFill/>
        </p:spPr>
        <p:txBody>
          <a:bodyPr wrap="square" rtlCol="0">
            <a:spAutoFit/>
          </a:bodyPr>
          <a:lstStyle/>
          <a:p>
            <a:r>
              <a:rPr lang="en-US" sz="2000" b="1" dirty="0">
                <a:latin typeface="Century Gothic" panose="020B0502020202020204" pitchFamily="34" charset="0"/>
              </a:rPr>
              <a:t>A.</a:t>
            </a:r>
          </a:p>
        </p:txBody>
      </p:sp>
      <p:sp>
        <p:nvSpPr>
          <p:cNvPr id="20" name="TextBox 19">
            <a:extLst>
              <a:ext uri="{FF2B5EF4-FFF2-40B4-BE49-F238E27FC236}">
                <a16:creationId xmlns:a16="http://schemas.microsoft.com/office/drawing/2014/main" id="{BA7AC2CB-187B-4EF4-89AC-FE65F03BF938}"/>
              </a:ext>
            </a:extLst>
          </p:cNvPr>
          <p:cNvSpPr txBox="1"/>
          <p:nvPr/>
        </p:nvSpPr>
        <p:spPr>
          <a:xfrm>
            <a:off x="5349691" y="2344968"/>
            <a:ext cx="654306" cy="400110"/>
          </a:xfrm>
          <a:prstGeom prst="rect">
            <a:avLst/>
          </a:prstGeom>
          <a:noFill/>
        </p:spPr>
        <p:txBody>
          <a:bodyPr wrap="square" rtlCol="0">
            <a:spAutoFit/>
          </a:bodyPr>
          <a:lstStyle/>
          <a:p>
            <a:r>
              <a:rPr lang="en-US" sz="2000" b="1" dirty="0">
                <a:latin typeface="Century Gothic" panose="020B0502020202020204" pitchFamily="34" charset="0"/>
              </a:rPr>
              <a:t>B.</a:t>
            </a:r>
          </a:p>
        </p:txBody>
      </p:sp>
      <p:sp>
        <p:nvSpPr>
          <p:cNvPr id="21" name="TextBox 20">
            <a:extLst>
              <a:ext uri="{FF2B5EF4-FFF2-40B4-BE49-F238E27FC236}">
                <a16:creationId xmlns:a16="http://schemas.microsoft.com/office/drawing/2014/main" id="{82BB715D-E69C-4EDF-8FCE-23BB23287618}"/>
              </a:ext>
            </a:extLst>
          </p:cNvPr>
          <p:cNvSpPr txBox="1"/>
          <p:nvPr/>
        </p:nvSpPr>
        <p:spPr>
          <a:xfrm>
            <a:off x="1280678" y="3712968"/>
            <a:ext cx="756000" cy="400110"/>
          </a:xfrm>
          <a:prstGeom prst="rect">
            <a:avLst/>
          </a:prstGeom>
          <a:noFill/>
        </p:spPr>
        <p:txBody>
          <a:bodyPr wrap="square" rtlCol="0">
            <a:spAutoFit/>
          </a:bodyPr>
          <a:lstStyle/>
          <a:p>
            <a:r>
              <a:rPr lang="en-US" sz="2000" b="1" dirty="0">
                <a:latin typeface="Century Gothic" panose="020B0502020202020204" pitchFamily="34" charset="0"/>
              </a:rPr>
              <a:t>C.</a:t>
            </a:r>
          </a:p>
        </p:txBody>
      </p:sp>
      <p:sp>
        <p:nvSpPr>
          <p:cNvPr id="22" name="Rectangle: Rounded Corners 21">
            <a:extLst>
              <a:ext uri="{FF2B5EF4-FFF2-40B4-BE49-F238E27FC236}">
                <a16:creationId xmlns:a16="http://schemas.microsoft.com/office/drawing/2014/main" id="{F6C1D5A7-2529-4CD9-B46F-084B4CB897F1}"/>
              </a:ext>
            </a:extLst>
          </p:cNvPr>
          <p:cNvSpPr/>
          <p:nvPr/>
        </p:nvSpPr>
        <p:spPr>
          <a:xfrm>
            <a:off x="3094876" y="1611906"/>
            <a:ext cx="3113271" cy="580577"/>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GB" sz="2000" b="1" dirty="0">
                <a:latin typeface="Century Gothic" panose="020B0502020202020204" pitchFamily="34" charset="0"/>
              </a:rPr>
              <a:t>reference square</a:t>
            </a:r>
          </a:p>
        </p:txBody>
      </p:sp>
      <p:graphicFrame>
        <p:nvGraphicFramePr>
          <p:cNvPr id="23" name="Table 22">
            <a:extLst>
              <a:ext uri="{FF2B5EF4-FFF2-40B4-BE49-F238E27FC236}">
                <a16:creationId xmlns:a16="http://schemas.microsoft.com/office/drawing/2014/main" id="{9C1C444C-8C16-4869-B0EE-97B037CF120C}"/>
              </a:ext>
            </a:extLst>
          </p:cNvPr>
          <p:cNvGraphicFramePr>
            <a:graphicFrameLocks noGrp="1"/>
          </p:cNvGraphicFramePr>
          <p:nvPr>
            <p:extLst>
              <p:ext uri="{D42A27DB-BD31-4B8C-83A1-F6EECF244321}">
                <p14:modId xmlns:p14="http://schemas.microsoft.com/office/powerpoint/2010/main" val="2573877746"/>
              </p:ext>
            </p:extLst>
          </p:nvPr>
        </p:nvGraphicFramePr>
        <p:xfrm>
          <a:off x="5535997" y="1672885"/>
          <a:ext cx="468000" cy="46800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3253817758"/>
                    </a:ext>
                  </a:extLst>
                </a:gridCol>
              </a:tblGrid>
              <a:tr h="468000">
                <a:tc>
                  <a:txBody>
                    <a:bodyPr/>
                    <a:lstStyle/>
                    <a:p>
                      <a:endParaRPr lang="en-US" sz="200" dirty="0"/>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solidFill>
                      <a:schemeClr val="accent4"/>
                    </a:solidFill>
                  </a:tcPr>
                </a:tc>
                <a:extLst>
                  <a:ext uri="{0D108BD9-81ED-4DB2-BD59-A6C34878D82A}">
                    <a16:rowId xmlns:a16="http://schemas.microsoft.com/office/drawing/2014/main" val="3192169756"/>
                  </a:ext>
                </a:extLst>
              </a:tr>
            </a:tbl>
          </a:graphicData>
        </a:graphic>
      </p:graphicFrame>
    </p:spTree>
    <p:extLst>
      <p:ext uri="{BB962C8B-B14F-4D97-AF65-F5344CB8AC3E}">
        <p14:creationId xmlns:p14="http://schemas.microsoft.com/office/powerpoint/2010/main" val="3770832269"/>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EFC522-E2D7-46BC-A737-1D642D5AFA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http://schemas.microsoft.com/office/infopath/2007/PartnerControls"/>
    <ds:schemaRef ds:uri="http://purl.org/dc/dcmitype/"/>
    <ds:schemaRef ds:uri="0f0ae0ff-29c4-4766-b250-c1a9bee8d430"/>
    <ds:schemaRef ds:uri="86144f90-c7b6-48d0-aae5-f5e9e48cc3df"/>
    <ds:schemaRef ds:uri="http://schemas.microsoft.com/sharepoint/v3"/>
    <ds:schemaRef ds:uri="http://www.w3.org/XML/1998/namespace"/>
    <ds:schemaRef ds:uri="http://purl.org/dc/terms/"/>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2667</TotalTime>
  <Words>864</Words>
  <Application>Microsoft Office PowerPoint</Application>
  <PresentationFormat>On-screen Show (4:3)</PresentationFormat>
  <Paragraphs>355</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What is Area? PPT</dc:title>
  <dc:creator>Ashleigh Sobol</dc:creator>
  <cp:lastModifiedBy>Lucy Byrne</cp:lastModifiedBy>
  <cp:revision>49</cp:revision>
  <dcterms:created xsi:type="dcterms:W3CDTF">2018-03-17T10:08:43Z</dcterms:created>
  <dcterms:modified xsi:type="dcterms:W3CDTF">2020-03-30T15:33:25Z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