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sldIdLst>
    <p:sldId id="545" r:id="rId2"/>
    <p:sldId id="272" r:id="rId3"/>
    <p:sldId id="543" r:id="rId4"/>
    <p:sldId id="273" r:id="rId5"/>
    <p:sldId id="544" r:id="rId6"/>
    <p:sldId id="257" r:id="rId7"/>
    <p:sldId id="526" r:id="rId8"/>
    <p:sldId id="525" r:id="rId9"/>
    <p:sldId id="524" r:id="rId10"/>
    <p:sldId id="505" r:id="rId11"/>
    <p:sldId id="538" r:id="rId12"/>
    <p:sldId id="509" r:id="rId13"/>
    <p:sldId id="267" r:id="rId14"/>
    <p:sldId id="510" r:id="rId15"/>
    <p:sldId id="522" r:id="rId16"/>
    <p:sldId id="539" r:id="rId17"/>
    <p:sldId id="495" r:id="rId18"/>
    <p:sldId id="511" r:id="rId19"/>
    <p:sldId id="512" r:id="rId20"/>
    <p:sldId id="527" r:id="rId21"/>
    <p:sldId id="528" r:id="rId22"/>
    <p:sldId id="529" r:id="rId23"/>
    <p:sldId id="530" r:id="rId24"/>
    <p:sldId id="531" r:id="rId25"/>
    <p:sldId id="532" r:id="rId26"/>
    <p:sldId id="533" r:id="rId27"/>
    <p:sldId id="534" r:id="rId28"/>
    <p:sldId id="535" r:id="rId29"/>
    <p:sldId id="516" r:id="rId30"/>
    <p:sldId id="540" r:id="rId31"/>
    <p:sldId id="541" r:id="rId32"/>
    <p:sldId id="517" r:id="rId33"/>
    <p:sldId id="513" r:id="rId34"/>
    <p:sldId id="499" r:id="rId35"/>
    <p:sldId id="258" r:id="rId36"/>
    <p:sldId id="501" r:id="rId37"/>
    <p:sldId id="502" r:id="rId38"/>
    <p:sldId id="500" r:id="rId39"/>
    <p:sldId id="503" r:id="rId40"/>
    <p:sldId id="519" r:id="rId41"/>
    <p:sldId id="504" r:id="rId42"/>
    <p:sldId id="514" r:id="rId43"/>
    <p:sldId id="508" r:id="rId44"/>
    <p:sldId id="520" r:id="rId45"/>
    <p:sldId id="536" r:id="rId46"/>
    <p:sldId id="546" r:id="rId47"/>
    <p:sldId id="547" r:id="rId48"/>
    <p:sldId id="548" r:id="rId49"/>
    <p:sldId id="270" r:id="rId50"/>
    <p:sldId id="549" r:id="rId51"/>
    <p:sldId id="550" r:id="rId52"/>
    <p:sldId id="551" r:id="rId53"/>
    <p:sldId id="275" r:id="rId54"/>
    <p:sldId id="553" r:id="rId55"/>
    <p:sldId id="285" r:id="rId56"/>
    <p:sldId id="506" r:id="rId57"/>
    <p:sldId id="507" r:id="rId58"/>
    <p:sldId id="259" r:id="rId59"/>
    <p:sldId id="262" r:id="rId60"/>
    <p:sldId id="263" r:id="rId61"/>
    <p:sldId id="264" r:id="rId62"/>
    <p:sldId id="265" r:id="rId63"/>
    <p:sldId id="260" r:id="rId64"/>
    <p:sldId id="284" r:id="rId65"/>
    <p:sldId id="308" r:id="rId66"/>
    <p:sldId id="309" r:id="rId67"/>
    <p:sldId id="311" r:id="rId68"/>
    <p:sldId id="276" r:id="rId69"/>
    <p:sldId id="277" r:id="rId70"/>
    <p:sldId id="278" r:id="rId71"/>
    <p:sldId id="279" r:id="rId72"/>
    <p:sldId id="280" r:id="rId73"/>
    <p:sldId id="281" r:id="rId74"/>
    <p:sldId id="282" r:id="rId75"/>
    <p:sldId id="283" r:id="rId76"/>
    <p:sldId id="286" r:id="rId77"/>
    <p:sldId id="521" r:id="rId78"/>
    <p:sldId id="287" r:id="rId79"/>
    <p:sldId id="288" r:id="rId80"/>
    <p:sldId id="289" r:id="rId81"/>
    <p:sldId id="290" r:id="rId82"/>
    <p:sldId id="291"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5D4739-9349-489C-99DF-3D2DDAC9FB95}" type="datetimeFigureOut">
              <a:rPr lang="en-GB" smtClean="0"/>
              <a:t>16/09/2020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E23DE5-B51E-44B7-9030-DD518621E264}" type="slidenum">
              <a:rPr lang="en-GB" smtClean="0"/>
              <a:t>‹#›</a:t>
            </a:fld>
            <a:endParaRPr lang="en-GB"/>
          </a:p>
        </p:txBody>
      </p:sp>
    </p:spTree>
    <p:extLst>
      <p:ext uri="{BB962C8B-B14F-4D97-AF65-F5344CB8AC3E}">
        <p14:creationId xmlns:p14="http://schemas.microsoft.com/office/powerpoint/2010/main" val="3845715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E23DE5-B51E-44B7-9030-DD518621E264}" type="slidenum">
              <a:rPr lang="en-GB" smtClean="0"/>
              <a:t>5</a:t>
            </a:fld>
            <a:endParaRPr lang="en-GB"/>
          </a:p>
        </p:txBody>
      </p:sp>
    </p:spTree>
    <p:extLst>
      <p:ext uri="{BB962C8B-B14F-4D97-AF65-F5344CB8AC3E}">
        <p14:creationId xmlns:p14="http://schemas.microsoft.com/office/powerpoint/2010/main" val="3808099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E23DE5-B51E-44B7-9030-DD518621E264}" type="slidenum">
              <a:rPr lang="en-GB" smtClean="0"/>
              <a:t>30</a:t>
            </a:fld>
            <a:endParaRPr lang="en-GB"/>
          </a:p>
        </p:txBody>
      </p:sp>
    </p:spTree>
    <p:extLst>
      <p:ext uri="{BB962C8B-B14F-4D97-AF65-F5344CB8AC3E}">
        <p14:creationId xmlns:p14="http://schemas.microsoft.com/office/powerpoint/2010/main" val="27812973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Cut up and get children in partners to match up </a:t>
            </a:r>
          </a:p>
        </p:txBody>
      </p:sp>
      <p:sp>
        <p:nvSpPr>
          <p:cNvPr id="4" name="Slide Number Placeholder 3"/>
          <p:cNvSpPr>
            <a:spLocks noGrp="1"/>
          </p:cNvSpPr>
          <p:nvPr>
            <p:ph type="sldNum" sz="quarter" idx="5"/>
          </p:nvPr>
        </p:nvSpPr>
        <p:spPr/>
        <p:txBody>
          <a:bodyPr/>
          <a:lstStyle/>
          <a:p>
            <a:fld id="{8DE23DE5-B51E-44B7-9030-DD518621E264}" type="slidenum">
              <a:rPr lang="en-GB" smtClean="0"/>
              <a:t>57</a:t>
            </a:fld>
            <a:endParaRPr lang="en-GB"/>
          </a:p>
        </p:txBody>
      </p:sp>
    </p:spTree>
    <p:extLst>
      <p:ext uri="{BB962C8B-B14F-4D97-AF65-F5344CB8AC3E}">
        <p14:creationId xmlns:p14="http://schemas.microsoft.com/office/powerpoint/2010/main" val="1942290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through each stanza as a class</a:t>
            </a:r>
          </a:p>
        </p:txBody>
      </p:sp>
      <p:sp>
        <p:nvSpPr>
          <p:cNvPr id="4" name="Slide Number Placeholder 3"/>
          <p:cNvSpPr>
            <a:spLocks noGrp="1"/>
          </p:cNvSpPr>
          <p:nvPr>
            <p:ph type="sldNum" sz="quarter" idx="5"/>
          </p:nvPr>
        </p:nvSpPr>
        <p:spPr/>
        <p:txBody>
          <a:bodyPr/>
          <a:lstStyle/>
          <a:p>
            <a:fld id="{8DE23DE5-B51E-44B7-9030-DD518621E264}" type="slidenum">
              <a:rPr lang="en-GB" smtClean="0"/>
              <a:t>60</a:t>
            </a:fld>
            <a:endParaRPr lang="en-GB"/>
          </a:p>
        </p:txBody>
      </p:sp>
    </p:spTree>
    <p:extLst>
      <p:ext uri="{BB962C8B-B14F-4D97-AF65-F5344CB8AC3E}">
        <p14:creationId xmlns:p14="http://schemas.microsoft.com/office/powerpoint/2010/main" val="1971003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Complete as a class and then type up and print to go in books </a:t>
            </a:r>
          </a:p>
        </p:txBody>
      </p:sp>
      <p:sp>
        <p:nvSpPr>
          <p:cNvPr id="4" name="Slide Number Placeholder 3"/>
          <p:cNvSpPr>
            <a:spLocks noGrp="1"/>
          </p:cNvSpPr>
          <p:nvPr>
            <p:ph type="sldNum" sz="quarter" idx="5"/>
          </p:nvPr>
        </p:nvSpPr>
        <p:spPr/>
        <p:txBody>
          <a:bodyPr/>
          <a:lstStyle/>
          <a:p>
            <a:fld id="{8DE23DE5-B51E-44B7-9030-DD518621E264}" type="slidenum">
              <a:rPr lang="en-GB" smtClean="0"/>
              <a:t>63</a:t>
            </a:fld>
            <a:endParaRPr lang="en-GB"/>
          </a:p>
        </p:txBody>
      </p:sp>
    </p:spTree>
    <p:extLst>
      <p:ext uri="{BB962C8B-B14F-4D97-AF65-F5344CB8AC3E}">
        <p14:creationId xmlns:p14="http://schemas.microsoft.com/office/powerpoint/2010/main" val="3654494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table has a couple of stanzas to magpie from – every ten mins swap stanzas with another couple to magpie from </a:t>
            </a:r>
          </a:p>
        </p:txBody>
      </p:sp>
      <p:sp>
        <p:nvSpPr>
          <p:cNvPr id="4" name="Slide Number Placeholder 3"/>
          <p:cNvSpPr>
            <a:spLocks noGrp="1"/>
          </p:cNvSpPr>
          <p:nvPr>
            <p:ph type="sldNum" sz="quarter" idx="5"/>
          </p:nvPr>
        </p:nvSpPr>
        <p:spPr/>
        <p:txBody>
          <a:bodyPr/>
          <a:lstStyle/>
          <a:p>
            <a:fld id="{8DE23DE5-B51E-44B7-9030-DD518621E264}" type="slidenum">
              <a:rPr lang="en-GB" smtClean="0"/>
              <a:t>64</a:t>
            </a:fld>
            <a:endParaRPr lang="en-GB"/>
          </a:p>
        </p:txBody>
      </p:sp>
    </p:spTree>
    <p:extLst>
      <p:ext uri="{BB962C8B-B14F-4D97-AF65-F5344CB8AC3E}">
        <p14:creationId xmlns:p14="http://schemas.microsoft.com/office/powerpoint/2010/main" val="3586436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complete table in pairs on A4. Take photos to go in book</a:t>
            </a:r>
          </a:p>
        </p:txBody>
      </p:sp>
      <p:sp>
        <p:nvSpPr>
          <p:cNvPr id="4" name="Slide Number Placeholder 3"/>
          <p:cNvSpPr>
            <a:spLocks noGrp="1"/>
          </p:cNvSpPr>
          <p:nvPr>
            <p:ph type="sldNum" sz="quarter" idx="5"/>
          </p:nvPr>
        </p:nvSpPr>
        <p:spPr/>
        <p:txBody>
          <a:bodyPr/>
          <a:lstStyle/>
          <a:p>
            <a:fld id="{8DE23DE5-B51E-44B7-9030-DD518621E264}" type="slidenum">
              <a:rPr lang="en-GB" smtClean="0"/>
              <a:t>65</a:t>
            </a:fld>
            <a:endParaRPr lang="en-GB"/>
          </a:p>
        </p:txBody>
      </p:sp>
    </p:spTree>
    <p:extLst>
      <p:ext uri="{BB962C8B-B14F-4D97-AF65-F5344CB8AC3E}">
        <p14:creationId xmlns:p14="http://schemas.microsoft.com/office/powerpoint/2010/main" val="2126950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children complete the table with magpie ideas- type up and put in books </a:t>
            </a:r>
          </a:p>
        </p:txBody>
      </p:sp>
      <p:sp>
        <p:nvSpPr>
          <p:cNvPr id="4" name="Slide Number Placeholder 3"/>
          <p:cNvSpPr>
            <a:spLocks noGrp="1"/>
          </p:cNvSpPr>
          <p:nvPr>
            <p:ph type="sldNum" sz="quarter" idx="5"/>
          </p:nvPr>
        </p:nvSpPr>
        <p:spPr/>
        <p:txBody>
          <a:bodyPr/>
          <a:lstStyle/>
          <a:p>
            <a:fld id="{8DE23DE5-B51E-44B7-9030-DD518621E264}" type="slidenum">
              <a:rPr lang="en-GB" smtClean="0"/>
              <a:t>66</a:t>
            </a:fld>
            <a:endParaRPr lang="en-GB"/>
          </a:p>
        </p:txBody>
      </p:sp>
    </p:spTree>
    <p:extLst>
      <p:ext uri="{BB962C8B-B14F-4D97-AF65-F5344CB8AC3E}">
        <p14:creationId xmlns:p14="http://schemas.microsoft.com/office/powerpoint/2010/main" val="3220495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following questions in partners and feedback as a class</a:t>
            </a:r>
          </a:p>
        </p:txBody>
      </p:sp>
      <p:sp>
        <p:nvSpPr>
          <p:cNvPr id="4" name="Slide Number Placeholder 3"/>
          <p:cNvSpPr>
            <a:spLocks noGrp="1"/>
          </p:cNvSpPr>
          <p:nvPr>
            <p:ph type="sldNum" sz="quarter" idx="5"/>
          </p:nvPr>
        </p:nvSpPr>
        <p:spPr/>
        <p:txBody>
          <a:bodyPr/>
          <a:lstStyle/>
          <a:p>
            <a:fld id="{8DE23DE5-B51E-44B7-9030-DD518621E264}" type="slidenum">
              <a:rPr lang="en-GB" smtClean="0"/>
              <a:t>72</a:t>
            </a:fld>
            <a:endParaRPr lang="en-GB"/>
          </a:p>
        </p:txBody>
      </p:sp>
    </p:spTree>
    <p:extLst>
      <p:ext uri="{BB962C8B-B14F-4D97-AF65-F5344CB8AC3E}">
        <p14:creationId xmlns:p14="http://schemas.microsoft.com/office/powerpoint/2010/main" val="3257305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to class and use to scaffold LA and SEN with TA or teacher </a:t>
            </a:r>
          </a:p>
        </p:txBody>
      </p:sp>
      <p:sp>
        <p:nvSpPr>
          <p:cNvPr id="4" name="Slide Number Placeholder 3"/>
          <p:cNvSpPr>
            <a:spLocks noGrp="1"/>
          </p:cNvSpPr>
          <p:nvPr>
            <p:ph type="sldNum" sz="quarter" idx="5"/>
          </p:nvPr>
        </p:nvSpPr>
        <p:spPr/>
        <p:txBody>
          <a:bodyPr/>
          <a:lstStyle/>
          <a:p>
            <a:fld id="{8DE23DE5-B51E-44B7-9030-DD518621E264}" type="slidenum">
              <a:rPr lang="en-GB" smtClean="0"/>
              <a:t>80</a:t>
            </a:fld>
            <a:endParaRPr lang="en-GB"/>
          </a:p>
        </p:txBody>
      </p:sp>
    </p:spTree>
    <p:extLst>
      <p:ext uri="{BB962C8B-B14F-4D97-AF65-F5344CB8AC3E}">
        <p14:creationId xmlns:p14="http://schemas.microsoft.com/office/powerpoint/2010/main" val="3196220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to have a go themselves </a:t>
            </a:r>
            <a:r>
              <a:rPr lang="en-GB"/>
              <a:t>using template to go in books </a:t>
            </a:r>
            <a:r>
              <a:rPr lang="en-GB" dirty="0"/>
              <a:t>– LA guided with TA</a:t>
            </a:r>
          </a:p>
        </p:txBody>
      </p:sp>
      <p:sp>
        <p:nvSpPr>
          <p:cNvPr id="4" name="Slide Number Placeholder 3"/>
          <p:cNvSpPr>
            <a:spLocks noGrp="1"/>
          </p:cNvSpPr>
          <p:nvPr>
            <p:ph type="sldNum" sz="quarter" idx="5"/>
          </p:nvPr>
        </p:nvSpPr>
        <p:spPr/>
        <p:txBody>
          <a:bodyPr/>
          <a:lstStyle/>
          <a:p>
            <a:fld id="{8DE23DE5-B51E-44B7-9030-DD518621E264}" type="slidenum">
              <a:rPr lang="en-GB" smtClean="0"/>
              <a:t>81</a:t>
            </a:fld>
            <a:endParaRPr lang="en-GB"/>
          </a:p>
        </p:txBody>
      </p:sp>
    </p:spTree>
    <p:extLst>
      <p:ext uri="{BB962C8B-B14F-4D97-AF65-F5344CB8AC3E}">
        <p14:creationId xmlns:p14="http://schemas.microsoft.com/office/powerpoint/2010/main" val="134172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to choose from for ideas. </a:t>
            </a:r>
          </a:p>
        </p:txBody>
      </p:sp>
      <p:sp>
        <p:nvSpPr>
          <p:cNvPr id="4" name="Slide Number Placeholder 3"/>
          <p:cNvSpPr>
            <a:spLocks noGrp="1"/>
          </p:cNvSpPr>
          <p:nvPr>
            <p:ph type="sldNum" sz="quarter" idx="5"/>
          </p:nvPr>
        </p:nvSpPr>
        <p:spPr/>
        <p:txBody>
          <a:bodyPr/>
          <a:lstStyle/>
          <a:p>
            <a:fld id="{8DE23DE5-B51E-44B7-9030-DD518621E264}" type="slidenum">
              <a:rPr lang="en-GB" smtClean="0"/>
              <a:t>82</a:t>
            </a:fld>
            <a:endParaRPr lang="en-GB"/>
          </a:p>
        </p:txBody>
      </p:sp>
    </p:spTree>
    <p:extLst>
      <p:ext uri="{BB962C8B-B14F-4D97-AF65-F5344CB8AC3E}">
        <p14:creationId xmlns:p14="http://schemas.microsoft.com/office/powerpoint/2010/main" val="2374198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F8756-19E3-4E55-9202-824E2D2FF9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F461228-EC40-483D-ABEC-9DB3C950E5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AD4B56-9AA8-4529-AAE8-2875D1341A24}"/>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6F032BBB-2C53-40D7-9E75-443B024634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938748-A8FB-44D9-8A85-6A74C3A0B29A}"/>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1021663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9C7E7-E09C-49F4-A1B8-7E4A3AB528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84B753-3C04-493C-9C93-02C921CCE65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F9908-822A-4869-A4D0-C4BF3D9002A3}"/>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D5A6BCF7-B95C-4DD5-97C4-0E8B4C55B9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605EE-73B9-4C2A-816D-9BB68220B2FC}"/>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270586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2C9B9-EFCB-4D16-A0BB-95259BE963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C7DC0C-6886-4E72-9AE2-774BBCD1A5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F58AE49-F992-4EDB-B24C-5DC9741C8293}"/>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493BE5E5-B85E-471E-99E4-C13F8275A9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9A4B60-5EF9-433C-8688-C97387581F7D}"/>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4254851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40C0D-DC2D-413F-9B5F-42E38045D5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D8F73-D6E3-4A30-AD20-159B60C82F8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EBCDF5-EE89-4E27-A761-E2B7BE3A8D3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7A4AB86-5FC8-42A8-881B-55CF1A0C786A}"/>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6" name="Footer Placeholder 5">
            <a:extLst>
              <a:ext uri="{FF2B5EF4-FFF2-40B4-BE49-F238E27FC236}">
                <a16:creationId xmlns:a16="http://schemas.microsoft.com/office/drawing/2014/main" id="{7F4FB55C-03C9-4C8C-8756-84542A6B91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0DFA87-3DD7-49CA-9F21-D24883E3E1FF}"/>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132660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86757-88AB-42C0-A5C3-025292D607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9FF128-F7D8-4569-9FF4-64EBB02D8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02DA618-7E91-4D8C-9839-E2C32BAB3A0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A6B9918-5FF5-4439-A535-223A05566C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386518A-B603-4F1F-BCF4-BF962AC6376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E955FAE-4E55-45C4-AC51-68302FC9007D}"/>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8" name="Footer Placeholder 7">
            <a:extLst>
              <a:ext uri="{FF2B5EF4-FFF2-40B4-BE49-F238E27FC236}">
                <a16:creationId xmlns:a16="http://schemas.microsoft.com/office/drawing/2014/main" id="{7F96997F-0192-4E61-82D7-CE4D4C5D88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364DDB6-9E9B-4CE3-B0DF-46F252058117}"/>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155183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7AB58-3A13-4F9B-93E6-3FB99B585B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A7F67A-BB68-4CE9-BA25-006B073B7DC7}"/>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4" name="Footer Placeholder 3">
            <a:extLst>
              <a:ext uri="{FF2B5EF4-FFF2-40B4-BE49-F238E27FC236}">
                <a16:creationId xmlns:a16="http://schemas.microsoft.com/office/drawing/2014/main" id="{A67B48F0-24FF-4F40-AAF8-4489A3A348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CFE3ED-9C5D-408E-A50F-59F45C04CC7E}"/>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3201479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F99693-E49E-4697-9E22-63B85F29BF22}"/>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3" name="Footer Placeholder 2">
            <a:extLst>
              <a:ext uri="{FF2B5EF4-FFF2-40B4-BE49-F238E27FC236}">
                <a16:creationId xmlns:a16="http://schemas.microsoft.com/office/drawing/2014/main" id="{24145098-BF74-4B8F-BE06-0B6B05AA02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64DDBA-C6EC-4AB1-B425-C73AE5E30089}"/>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673152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18EFB-9D41-487E-B48C-3A4E4CAF5F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36AC5F-7AD5-4437-85C1-76090CB302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9A1A34-29C5-4351-A5DC-344D38967E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E794A21-F66F-488A-A992-00EB43F0DAA3}"/>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6" name="Footer Placeholder 5">
            <a:extLst>
              <a:ext uri="{FF2B5EF4-FFF2-40B4-BE49-F238E27FC236}">
                <a16:creationId xmlns:a16="http://schemas.microsoft.com/office/drawing/2014/main" id="{BA157FE6-069B-4C90-B1D2-534C86E542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A67CD0-F053-4D92-970D-118842A8CB09}"/>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2803545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3376B-EB56-4894-AF97-818BC8D16C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B5717C6-4578-4A2C-BBD8-79DBAE02C0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0F6095-D937-44C5-A08A-D0C11C4A0A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994B40B-B236-4A5A-90C1-5671BEC1A007}"/>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6" name="Footer Placeholder 5">
            <a:extLst>
              <a:ext uri="{FF2B5EF4-FFF2-40B4-BE49-F238E27FC236}">
                <a16:creationId xmlns:a16="http://schemas.microsoft.com/office/drawing/2014/main" id="{39B9835C-8CEB-453A-A116-BDA5865B57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D14E71-F70C-42AE-8443-86A2B815F0A2}"/>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3603969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38B55-A3A6-4DA3-AB55-D9A92ADAE83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8F64970-4B6A-4E63-91ED-9A0C599EE31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F5C817-CB7D-4B6E-BA0B-43F3BAD06572}"/>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44B0F14E-0C4D-493E-A882-8FCAFD63DA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17303A-4889-4D32-B851-4C68E3FD02D6}"/>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1163174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572285-06EB-40D9-8103-6B50E12560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1652B5-BD75-47C7-ABCA-D9B0123B15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424203-BD3A-4714-99CE-24940D3EB8B1}"/>
              </a:ext>
            </a:extLst>
          </p:cNvPr>
          <p:cNvSpPr>
            <a:spLocks noGrp="1"/>
          </p:cNvSpPr>
          <p:nvPr>
            <p:ph type="dt" sz="half" idx="10"/>
          </p:nvPr>
        </p:nvSpPr>
        <p:spPr/>
        <p:txBody>
          <a:body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849645BD-40CC-44EA-B639-AA8ACFBF3A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96C1BE-EA7C-4890-BE67-25161E79B5B6}"/>
              </a:ext>
            </a:extLst>
          </p:cNvPr>
          <p:cNvSpPr>
            <a:spLocks noGrp="1"/>
          </p:cNvSpPr>
          <p:nvPr>
            <p:ph type="sldNum" sz="quarter" idx="12"/>
          </p:nvPr>
        </p:nvSpPr>
        <p:spPr/>
        <p:txBody>
          <a:bodyPr/>
          <a:lstStyle/>
          <a:p>
            <a:fld id="{D89363EE-4326-463C-8276-E6261FBF41E7}" type="slidenum">
              <a:rPr lang="en-GB" smtClean="0"/>
              <a:t>‹#›</a:t>
            </a:fld>
            <a:endParaRPr lang="en-GB"/>
          </a:p>
        </p:txBody>
      </p:sp>
    </p:spTree>
    <p:extLst>
      <p:ext uri="{BB962C8B-B14F-4D97-AF65-F5344CB8AC3E}">
        <p14:creationId xmlns:p14="http://schemas.microsoft.com/office/powerpoint/2010/main" val="553597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CF70B55-B469-4941-9900-65772E916D9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91227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CF70B55-B469-4941-9900-65772E916D9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267952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CF70B55-B469-4941-9900-65772E916D9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821171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91538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9E9939C-550C-4AFA-9EE1-2B35BE453C66}"/>
              </a:ext>
            </a:extLst>
          </p:cNvPr>
          <p:cNvSpPr/>
          <p:nvPr userDrawn="1"/>
        </p:nvSpPr>
        <p:spPr bwMode="auto">
          <a:xfrm>
            <a:off x="609601" y="438150"/>
            <a:ext cx="10960100" cy="5957888"/>
          </a:xfrm>
          <a:prstGeom prst="roundRect">
            <a:avLst>
              <a:gd name="adj" fmla="val 2649"/>
            </a:avLst>
          </a:prstGeom>
          <a:solidFill>
            <a:srgbClr val="C14779">
              <a:alpha val="90000"/>
            </a:srgb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Content Placeholder 11"/>
          <p:cNvSpPr>
            <a:spLocks noGrp="1"/>
          </p:cNvSpPr>
          <p:nvPr>
            <p:ph idx="1"/>
          </p:nvPr>
        </p:nvSpPr>
        <p:spPr>
          <a:xfrm>
            <a:off x="1007535" y="1513946"/>
            <a:ext cx="10176933"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971930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9E9939C-550C-4AFA-9EE1-2B35BE453C66}"/>
              </a:ext>
            </a:extLst>
          </p:cNvPr>
          <p:cNvSpPr/>
          <p:nvPr userDrawn="1"/>
        </p:nvSpPr>
        <p:spPr bwMode="auto">
          <a:xfrm>
            <a:off x="609601" y="438150"/>
            <a:ext cx="10960100" cy="5957888"/>
          </a:xfrm>
          <a:prstGeom prst="roundRect">
            <a:avLst>
              <a:gd name="adj" fmla="val 2649"/>
            </a:avLst>
          </a:prstGeom>
          <a:solidFill>
            <a:srgbClr val="C14779">
              <a:alpha val="90000"/>
            </a:srgb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Content Placeholder 11"/>
          <p:cNvSpPr>
            <a:spLocks noGrp="1"/>
          </p:cNvSpPr>
          <p:nvPr>
            <p:ph idx="1"/>
          </p:nvPr>
        </p:nvSpPr>
        <p:spPr>
          <a:xfrm>
            <a:off x="1007535" y="1513946"/>
            <a:ext cx="10176933"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11071193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9E9939C-550C-4AFA-9EE1-2B35BE453C66}"/>
              </a:ext>
            </a:extLst>
          </p:cNvPr>
          <p:cNvSpPr/>
          <p:nvPr userDrawn="1"/>
        </p:nvSpPr>
        <p:spPr bwMode="auto">
          <a:xfrm>
            <a:off x="609601" y="438150"/>
            <a:ext cx="10960100" cy="5957888"/>
          </a:xfrm>
          <a:prstGeom prst="roundRect">
            <a:avLst>
              <a:gd name="adj" fmla="val 2649"/>
            </a:avLst>
          </a:prstGeom>
          <a:solidFill>
            <a:srgbClr val="C14779">
              <a:alpha val="90000"/>
            </a:srgb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p>
            <a:endParaRPr lang="en-GB" dirty="0"/>
          </a:p>
        </p:txBody>
      </p:sp>
      <p:sp>
        <p:nvSpPr>
          <p:cNvPr id="7" name="Content Placeholder 11"/>
          <p:cNvSpPr>
            <a:spLocks noGrp="1"/>
          </p:cNvSpPr>
          <p:nvPr>
            <p:ph idx="1"/>
          </p:nvPr>
        </p:nvSpPr>
        <p:spPr>
          <a:xfrm>
            <a:off x="1007535" y="1513946"/>
            <a:ext cx="10176933"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4148626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9A39F0-D402-401A-AB4A-BFA5BC0EEF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9470B0-F01D-4952-B905-3F2E99833D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A56890-0D9A-4763-9473-F4C2807D72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733AA5-C7B9-4B94-B385-A8749FA45165}" type="datetimeFigureOut">
              <a:rPr lang="en-GB" smtClean="0"/>
              <a:t>16/09/2020</a:t>
            </a:fld>
            <a:endParaRPr lang="en-GB"/>
          </a:p>
        </p:txBody>
      </p:sp>
      <p:sp>
        <p:nvSpPr>
          <p:cNvPr id="5" name="Footer Placeholder 4">
            <a:extLst>
              <a:ext uri="{FF2B5EF4-FFF2-40B4-BE49-F238E27FC236}">
                <a16:creationId xmlns:a16="http://schemas.microsoft.com/office/drawing/2014/main" id="{22D216E1-4E2F-4888-92BC-E0D2121572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753536-7B19-48FF-96ED-DAF3A06C0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9363EE-4326-463C-8276-E6261FBF41E7}" type="slidenum">
              <a:rPr lang="en-GB" smtClean="0"/>
              <a:t>‹#›</a:t>
            </a:fld>
            <a:endParaRPr lang="en-GB"/>
          </a:p>
        </p:txBody>
      </p:sp>
    </p:spTree>
    <p:extLst>
      <p:ext uri="{BB962C8B-B14F-4D97-AF65-F5344CB8AC3E}">
        <p14:creationId xmlns:p14="http://schemas.microsoft.com/office/powerpoint/2010/main" val="3678802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hyperlink" Target="http://www.school-portal.co.uk/GroupDownloadFile.asp?GroupId=733796&amp;ResourceID=2232234"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image" Target="../media/image43.jpeg"/><Relationship Id="rId13" Type="http://schemas.openxmlformats.org/officeDocument/2006/relationships/image" Target="../media/image48.jpeg"/><Relationship Id="rId3" Type="http://schemas.openxmlformats.org/officeDocument/2006/relationships/image" Target="../media/image38.jpeg"/><Relationship Id="rId7" Type="http://schemas.openxmlformats.org/officeDocument/2006/relationships/image" Target="../media/image42.jpeg"/><Relationship Id="rId12" Type="http://schemas.openxmlformats.org/officeDocument/2006/relationships/image" Target="../media/image47.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11" Type="http://schemas.openxmlformats.org/officeDocument/2006/relationships/image" Target="../media/image46.jpeg"/><Relationship Id="rId5" Type="http://schemas.openxmlformats.org/officeDocument/2006/relationships/image" Target="../media/image40.jpeg"/><Relationship Id="rId10" Type="http://schemas.openxmlformats.org/officeDocument/2006/relationships/image" Target="../media/image45.jpeg"/><Relationship Id="rId4" Type="http://schemas.openxmlformats.org/officeDocument/2006/relationships/image" Target="../media/image39.jpeg"/><Relationship Id="rId9" Type="http://schemas.openxmlformats.org/officeDocument/2006/relationships/image" Target="../media/image44.jpe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image" Target="../media/image47.jpeg"/><Relationship Id="rId3" Type="http://schemas.openxmlformats.org/officeDocument/2006/relationships/image" Target="../media/image37.jpeg"/><Relationship Id="rId7" Type="http://schemas.openxmlformats.org/officeDocument/2006/relationships/image" Target="../media/image41.jpeg"/><Relationship Id="rId12" Type="http://schemas.openxmlformats.org/officeDocument/2006/relationships/image" Target="../media/image46.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 Id="rId14"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3DED-3FB3-459F-BB14-503B9A40EBE3}"/>
              </a:ext>
            </a:extLst>
          </p:cNvPr>
          <p:cNvSpPr>
            <a:spLocks noGrp="1"/>
          </p:cNvSpPr>
          <p:nvPr>
            <p:ph type="ctrTitle"/>
          </p:nvPr>
        </p:nvSpPr>
        <p:spPr>
          <a:xfrm>
            <a:off x="712631" y="605306"/>
            <a:ext cx="9144000" cy="741005"/>
          </a:xfrm>
        </p:spPr>
        <p:txBody>
          <a:bodyPr>
            <a:normAutofit/>
          </a:bodyPr>
          <a:lstStyle/>
          <a:p>
            <a:r>
              <a:rPr lang="en-GB" sz="3200" u="sng" dirty="0">
                <a:latin typeface="CCW Cursive Writing 7" panose="03050602040000000000" pitchFamily="66" charset="0"/>
              </a:rPr>
              <a:t>Monday 21</a:t>
            </a:r>
            <a:r>
              <a:rPr lang="en-GB" sz="3200" u="sng" baseline="30000" dirty="0">
                <a:latin typeface="CCW Cursive Writing 7" panose="03050602040000000000" pitchFamily="66" charset="0"/>
              </a:rPr>
              <a:t>st</a:t>
            </a:r>
            <a:r>
              <a:rPr lang="en-GB" sz="3200" u="sng" dirty="0">
                <a:latin typeface="CCW Cursive Writing 7" panose="03050602040000000000" pitchFamily="66" charset="0"/>
              </a:rPr>
              <a:t> September </a:t>
            </a:r>
          </a:p>
        </p:txBody>
      </p:sp>
      <p:pic>
        <p:nvPicPr>
          <p:cNvPr id="4" name="Picture 3">
            <a:extLst>
              <a:ext uri="{FF2B5EF4-FFF2-40B4-BE49-F238E27FC236}">
                <a16:creationId xmlns:a16="http://schemas.microsoft.com/office/drawing/2014/main" id="{5A172916-355D-4B05-8634-3547739D5BD6}"/>
              </a:ext>
            </a:extLst>
          </p:cNvPr>
          <p:cNvPicPr>
            <a:picLocks noChangeAspect="1"/>
          </p:cNvPicPr>
          <p:nvPr/>
        </p:nvPicPr>
        <p:blipFill>
          <a:blip r:embed="rId2"/>
          <a:stretch>
            <a:fillRect/>
          </a:stretch>
        </p:blipFill>
        <p:spPr>
          <a:xfrm>
            <a:off x="4285824" y="2245702"/>
            <a:ext cx="2249050" cy="2366596"/>
          </a:xfrm>
          <a:prstGeom prst="rect">
            <a:avLst/>
          </a:prstGeom>
        </p:spPr>
      </p:pic>
    </p:spTree>
    <p:extLst>
      <p:ext uri="{BB962C8B-B14F-4D97-AF65-F5344CB8AC3E}">
        <p14:creationId xmlns:p14="http://schemas.microsoft.com/office/powerpoint/2010/main" val="1189684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B4C6638-CD45-4B82-AA11-8B6E04B667DF}"/>
              </a:ext>
            </a:extLst>
          </p:cNvPr>
          <p:cNvGrpSpPr>
            <a:grpSpLocks/>
          </p:cNvGrpSpPr>
          <p:nvPr/>
        </p:nvGrpSpPr>
        <p:grpSpPr bwMode="auto">
          <a:xfrm>
            <a:off x="2073275" y="765175"/>
            <a:ext cx="1570038" cy="673100"/>
            <a:chOff x="6041427" y="2478559"/>
            <a:chExt cx="1548467" cy="825843"/>
          </a:xfrm>
        </p:grpSpPr>
        <p:sp>
          <p:nvSpPr>
            <p:cNvPr id="4" name="Rectangle 3">
              <a:extLst>
                <a:ext uri="{FF2B5EF4-FFF2-40B4-BE49-F238E27FC236}">
                  <a16:creationId xmlns:a16="http://schemas.microsoft.com/office/drawing/2014/main" id="{92EA050F-E67D-4185-8AC1-40CAFE893BE3}"/>
                </a:ext>
              </a:extLst>
            </p:cNvPr>
            <p:cNvSpPr/>
            <p:nvPr/>
          </p:nvSpPr>
          <p:spPr>
            <a:xfrm>
              <a:off x="6041427" y="2478559"/>
              <a:ext cx="1548467"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25" name="Rectangle 4">
              <a:extLst>
                <a:ext uri="{FF2B5EF4-FFF2-40B4-BE49-F238E27FC236}">
                  <a16:creationId xmlns:a16="http://schemas.microsoft.com/office/drawing/2014/main" id="{AE65E689-A442-46FA-AC49-C8CE30773AA0}"/>
                </a:ext>
              </a:extLst>
            </p:cNvPr>
            <p:cNvSpPr>
              <a:spLocks noChangeArrowheads="1"/>
            </p:cNvSpPr>
            <p:nvPr/>
          </p:nvSpPr>
          <p:spPr bwMode="auto">
            <a:xfrm>
              <a:off x="6183111" y="2646096"/>
              <a:ext cx="1265100"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ambitious</a:t>
              </a:r>
            </a:p>
          </p:txBody>
        </p:sp>
      </p:grpSp>
      <p:grpSp>
        <p:nvGrpSpPr>
          <p:cNvPr id="6" name="Group 5">
            <a:extLst>
              <a:ext uri="{FF2B5EF4-FFF2-40B4-BE49-F238E27FC236}">
                <a16:creationId xmlns:a16="http://schemas.microsoft.com/office/drawing/2014/main" id="{5BF7726A-45B6-43AC-8B57-5267CD077749}"/>
              </a:ext>
            </a:extLst>
          </p:cNvPr>
          <p:cNvGrpSpPr>
            <a:grpSpLocks/>
          </p:cNvGrpSpPr>
          <p:nvPr/>
        </p:nvGrpSpPr>
        <p:grpSpPr bwMode="auto">
          <a:xfrm>
            <a:off x="3689350" y="765175"/>
            <a:ext cx="1570038" cy="673100"/>
            <a:chOff x="6041303" y="2478559"/>
            <a:chExt cx="1548714" cy="825843"/>
          </a:xfrm>
        </p:grpSpPr>
        <p:sp>
          <p:nvSpPr>
            <p:cNvPr id="7" name="Rectangle 6">
              <a:extLst>
                <a:ext uri="{FF2B5EF4-FFF2-40B4-BE49-F238E27FC236}">
                  <a16:creationId xmlns:a16="http://schemas.microsoft.com/office/drawing/2014/main" id="{44BC939F-D4D1-44BD-88DE-BD7C63630495}"/>
                </a:ext>
              </a:extLst>
            </p:cNvPr>
            <p:cNvSpPr/>
            <p:nvPr/>
          </p:nvSpPr>
          <p:spPr>
            <a:xfrm>
              <a:off x="6041303" y="2478559"/>
              <a:ext cx="1548714"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23" name="Rectangle 7">
              <a:extLst>
                <a:ext uri="{FF2B5EF4-FFF2-40B4-BE49-F238E27FC236}">
                  <a16:creationId xmlns:a16="http://schemas.microsoft.com/office/drawing/2014/main" id="{D60E34C9-DE46-4949-A336-0873C6D49E74}"/>
                </a:ext>
              </a:extLst>
            </p:cNvPr>
            <p:cNvSpPr>
              <a:spLocks noChangeArrowheads="1"/>
            </p:cNvSpPr>
            <p:nvPr/>
          </p:nvSpPr>
          <p:spPr bwMode="auto">
            <a:xfrm>
              <a:off x="6253373" y="2646096"/>
              <a:ext cx="1124572"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cautious</a:t>
              </a:r>
            </a:p>
          </p:txBody>
        </p:sp>
      </p:grpSp>
      <p:grpSp>
        <p:nvGrpSpPr>
          <p:cNvPr id="9" name="Group 8">
            <a:extLst>
              <a:ext uri="{FF2B5EF4-FFF2-40B4-BE49-F238E27FC236}">
                <a16:creationId xmlns:a16="http://schemas.microsoft.com/office/drawing/2014/main" id="{B6D29271-177F-414E-B6E6-EAFAF43223EA}"/>
              </a:ext>
            </a:extLst>
          </p:cNvPr>
          <p:cNvGrpSpPr>
            <a:grpSpLocks/>
          </p:cNvGrpSpPr>
          <p:nvPr/>
        </p:nvGrpSpPr>
        <p:grpSpPr bwMode="auto">
          <a:xfrm>
            <a:off x="5310189" y="765175"/>
            <a:ext cx="1570037" cy="673100"/>
            <a:chOff x="6041303" y="2478559"/>
            <a:chExt cx="1548714" cy="825843"/>
          </a:xfrm>
        </p:grpSpPr>
        <p:sp>
          <p:nvSpPr>
            <p:cNvPr id="10" name="Rectangle 9">
              <a:extLst>
                <a:ext uri="{FF2B5EF4-FFF2-40B4-BE49-F238E27FC236}">
                  <a16:creationId xmlns:a16="http://schemas.microsoft.com/office/drawing/2014/main" id="{370721AF-C075-4428-8B38-7A295EB41036}"/>
                </a:ext>
              </a:extLst>
            </p:cNvPr>
            <p:cNvSpPr/>
            <p:nvPr/>
          </p:nvSpPr>
          <p:spPr>
            <a:xfrm>
              <a:off x="6041303" y="2478559"/>
              <a:ext cx="1548714"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21" name="Rectangle 10">
              <a:extLst>
                <a:ext uri="{FF2B5EF4-FFF2-40B4-BE49-F238E27FC236}">
                  <a16:creationId xmlns:a16="http://schemas.microsoft.com/office/drawing/2014/main" id="{08E6FE4F-4D7A-40FC-A96C-2B7629117E13}"/>
                </a:ext>
              </a:extLst>
            </p:cNvPr>
            <p:cNvSpPr>
              <a:spLocks noChangeArrowheads="1"/>
            </p:cNvSpPr>
            <p:nvPr/>
          </p:nvSpPr>
          <p:spPr bwMode="auto">
            <a:xfrm>
              <a:off x="6267604" y="2646096"/>
              <a:ext cx="1096111"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fictitious</a:t>
              </a:r>
            </a:p>
          </p:txBody>
        </p:sp>
      </p:grpSp>
      <p:grpSp>
        <p:nvGrpSpPr>
          <p:cNvPr id="12" name="Group 11">
            <a:extLst>
              <a:ext uri="{FF2B5EF4-FFF2-40B4-BE49-F238E27FC236}">
                <a16:creationId xmlns:a16="http://schemas.microsoft.com/office/drawing/2014/main" id="{6ADBF9DE-24EB-4DBE-B89B-AC2E3B6E2E35}"/>
              </a:ext>
            </a:extLst>
          </p:cNvPr>
          <p:cNvGrpSpPr>
            <a:grpSpLocks/>
          </p:cNvGrpSpPr>
          <p:nvPr/>
        </p:nvGrpSpPr>
        <p:grpSpPr bwMode="auto">
          <a:xfrm>
            <a:off x="6937378" y="765175"/>
            <a:ext cx="1571625" cy="673100"/>
            <a:chOff x="6041131" y="2478559"/>
            <a:chExt cx="1549057" cy="825843"/>
          </a:xfrm>
        </p:grpSpPr>
        <p:sp>
          <p:nvSpPr>
            <p:cNvPr id="13" name="Rectangle 12">
              <a:extLst>
                <a:ext uri="{FF2B5EF4-FFF2-40B4-BE49-F238E27FC236}">
                  <a16:creationId xmlns:a16="http://schemas.microsoft.com/office/drawing/2014/main" id="{070BD02D-133A-405F-87AE-B91B294D4015}"/>
                </a:ext>
              </a:extLst>
            </p:cNvPr>
            <p:cNvSpPr/>
            <p:nvPr/>
          </p:nvSpPr>
          <p:spPr>
            <a:xfrm>
              <a:off x="6041131" y="2478559"/>
              <a:ext cx="1549057"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9" name="Rectangle 13">
              <a:extLst>
                <a:ext uri="{FF2B5EF4-FFF2-40B4-BE49-F238E27FC236}">
                  <a16:creationId xmlns:a16="http://schemas.microsoft.com/office/drawing/2014/main" id="{320A9602-FC3B-4A29-A2E1-EA65FF68E189}"/>
                </a:ext>
              </a:extLst>
            </p:cNvPr>
            <p:cNvSpPr>
              <a:spLocks noChangeArrowheads="1"/>
            </p:cNvSpPr>
            <p:nvPr/>
          </p:nvSpPr>
          <p:spPr bwMode="auto">
            <a:xfrm>
              <a:off x="6190617" y="2646096"/>
              <a:ext cx="1250084"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infectious</a:t>
              </a:r>
            </a:p>
          </p:txBody>
        </p:sp>
      </p:grpSp>
      <p:grpSp>
        <p:nvGrpSpPr>
          <p:cNvPr id="15" name="Group 14">
            <a:extLst>
              <a:ext uri="{FF2B5EF4-FFF2-40B4-BE49-F238E27FC236}">
                <a16:creationId xmlns:a16="http://schemas.microsoft.com/office/drawing/2014/main" id="{92C98094-D7BD-4F65-ABBD-455F2BD7F0C0}"/>
              </a:ext>
            </a:extLst>
          </p:cNvPr>
          <p:cNvGrpSpPr>
            <a:grpSpLocks/>
          </p:cNvGrpSpPr>
          <p:nvPr/>
        </p:nvGrpSpPr>
        <p:grpSpPr bwMode="auto">
          <a:xfrm>
            <a:off x="8556624" y="765175"/>
            <a:ext cx="1571625" cy="673100"/>
            <a:chOff x="6041226" y="2478559"/>
            <a:chExt cx="1548870" cy="825843"/>
          </a:xfrm>
        </p:grpSpPr>
        <p:sp>
          <p:nvSpPr>
            <p:cNvPr id="16" name="Rectangle 15">
              <a:extLst>
                <a:ext uri="{FF2B5EF4-FFF2-40B4-BE49-F238E27FC236}">
                  <a16:creationId xmlns:a16="http://schemas.microsoft.com/office/drawing/2014/main" id="{D9A4234E-129C-40AF-B11F-B9E6E0323022}"/>
                </a:ext>
              </a:extLst>
            </p:cNvPr>
            <p:cNvSpPr/>
            <p:nvPr/>
          </p:nvSpPr>
          <p:spPr>
            <a:xfrm>
              <a:off x="6041226" y="2478559"/>
              <a:ext cx="1548870"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7" name="Rectangle 16">
              <a:extLst>
                <a:ext uri="{FF2B5EF4-FFF2-40B4-BE49-F238E27FC236}">
                  <a16:creationId xmlns:a16="http://schemas.microsoft.com/office/drawing/2014/main" id="{47001B3A-AC11-4F88-80C3-F920BFFD7050}"/>
                </a:ext>
              </a:extLst>
            </p:cNvPr>
            <p:cNvSpPr>
              <a:spLocks noChangeArrowheads="1"/>
            </p:cNvSpPr>
            <p:nvPr/>
          </p:nvSpPr>
          <p:spPr bwMode="auto">
            <a:xfrm>
              <a:off x="6212022" y="2646096"/>
              <a:ext cx="1207278"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nutritious</a:t>
              </a:r>
            </a:p>
          </p:txBody>
        </p:sp>
      </p:grpSp>
      <p:grpSp>
        <p:nvGrpSpPr>
          <p:cNvPr id="18" name="Group 17">
            <a:extLst>
              <a:ext uri="{FF2B5EF4-FFF2-40B4-BE49-F238E27FC236}">
                <a16:creationId xmlns:a16="http://schemas.microsoft.com/office/drawing/2014/main" id="{06E457CF-81F4-4DCF-AEAD-A92A0FB49F9B}"/>
              </a:ext>
            </a:extLst>
          </p:cNvPr>
          <p:cNvGrpSpPr>
            <a:grpSpLocks/>
          </p:cNvGrpSpPr>
          <p:nvPr/>
        </p:nvGrpSpPr>
        <p:grpSpPr bwMode="auto">
          <a:xfrm>
            <a:off x="2071687" y="1563688"/>
            <a:ext cx="1573212" cy="673100"/>
            <a:chOff x="6040758" y="2478559"/>
            <a:chExt cx="1549807" cy="825843"/>
          </a:xfrm>
        </p:grpSpPr>
        <p:sp>
          <p:nvSpPr>
            <p:cNvPr id="19" name="Rectangle 18">
              <a:extLst>
                <a:ext uri="{FF2B5EF4-FFF2-40B4-BE49-F238E27FC236}">
                  <a16:creationId xmlns:a16="http://schemas.microsoft.com/office/drawing/2014/main" id="{AFCE4884-2B9E-4C0A-93C5-87EB2D184197}"/>
                </a:ext>
              </a:extLst>
            </p:cNvPr>
            <p:cNvSpPr/>
            <p:nvPr/>
          </p:nvSpPr>
          <p:spPr>
            <a:xfrm>
              <a:off x="6040758" y="2478559"/>
              <a:ext cx="1549807"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5" name="Rectangle 19">
              <a:extLst>
                <a:ext uri="{FF2B5EF4-FFF2-40B4-BE49-F238E27FC236}">
                  <a16:creationId xmlns:a16="http://schemas.microsoft.com/office/drawing/2014/main" id="{160E4AFA-F447-4A71-A73D-245DB060A26F}"/>
                </a:ext>
              </a:extLst>
            </p:cNvPr>
            <p:cNvSpPr>
              <a:spLocks noChangeArrowheads="1"/>
            </p:cNvSpPr>
            <p:nvPr/>
          </p:nvSpPr>
          <p:spPr bwMode="auto">
            <a:xfrm>
              <a:off x="6078828" y="2646096"/>
              <a:ext cx="1473667"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contentious</a:t>
              </a:r>
            </a:p>
          </p:txBody>
        </p:sp>
      </p:grpSp>
      <p:grpSp>
        <p:nvGrpSpPr>
          <p:cNvPr id="21" name="Group 20">
            <a:extLst>
              <a:ext uri="{FF2B5EF4-FFF2-40B4-BE49-F238E27FC236}">
                <a16:creationId xmlns:a16="http://schemas.microsoft.com/office/drawing/2014/main" id="{9C2A994E-B49E-4BAC-91B6-19E89F1CD176}"/>
              </a:ext>
            </a:extLst>
          </p:cNvPr>
          <p:cNvGrpSpPr>
            <a:grpSpLocks/>
          </p:cNvGrpSpPr>
          <p:nvPr/>
        </p:nvGrpSpPr>
        <p:grpSpPr bwMode="auto">
          <a:xfrm>
            <a:off x="3670227" y="1563688"/>
            <a:ext cx="1624163" cy="673100"/>
            <a:chOff x="6015437" y="2478559"/>
            <a:chExt cx="1600444" cy="825843"/>
          </a:xfrm>
        </p:grpSpPr>
        <p:sp>
          <p:nvSpPr>
            <p:cNvPr id="22" name="Rectangle 21">
              <a:extLst>
                <a:ext uri="{FF2B5EF4-FFF2-40B4-BE49-F238E27FC236}">
                  <a16:creationId xmlns:a16="http://schemas.microsoft.com/office/drawing/2014/main" id="{9D864E6C-F801-4CDB-B4C8-1223CE223956}"/>
                </a:ext>
              </a:extLst>
            </p:cNvPr>
            <p:cNvSpPr/>
            <p:nvPr/>
          </p:nvSpPr>
          <p:spPr>
            <a:xfrm>
              <a:off x="6040540" y="2478559"/>
              <a:ext cx="1550238"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3" name="Rectangle 22">
              <a:extLst>
                <a:ext uri="{FF2B5EF4-FFF2-40B4-BE49-F238E27FC236}">
                  <a16:creationId xmlns:a16="http://schemas.microsoft.com/office/drawing/2014/main" id="{C3FA5CF6-5D6B-4338-AB09-C0869FE9B6A5}"/>
                </a:ext>
              </a:extLst>
            </p:cNvPr>
            <p:cNvSpPr>
              <a:spLocks noChangeArrowheads="1"/>
            </p:cNvSpPr>
            <p:nvPr/>
          </p:nvSpPr>
          <p:spPr bwMode="auto">
            <a:xfrm>
              <a:off x="6015437" y="2646096"/>
              <a:ext cx="1600444"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superstitious</a:t>
              </a:r>
            </a:p>
          </p:txBody>
        </p:sp>
      </p:grpSp>
      <p:grpSp>
        <p:nvGrpSpPr>
          <p:cNvPr id="24" name="Group 23">
            <a:extLst>
              <a:ext uri="{FF2B5EF4-FFF2-40B4-BE49-F238E27FC236}">
                <a16:creationId xmlns:a16="http://schemas.microsoft.com/office/drawing/2014/main" id="{6C279F61-68F6-4B17-BF4B-223A7F72DED0}"/>
              </a:ext>
            </a:extLst>
          </p:cNvPr>
          <p:cNvGrpSpPr>
            <a:grpSpLocks/>
          </p:cNvGrpSpPr>
          <p:nvPr/>
        </p:nvGrpSpPr>
        <p:grpSpPr bwMode="auto">
          <a:xfrm>
            <a:off x="5310190" y="1563688"/>
            <a:ext cx="1571625" cy="673100"/>
            <a:chOff x="6040978" y="2478559"/>
            <a:chExt cx="1549368" cy="825843"/>
          </a:xfrm>
        </p:grpSpPr>
        <p:sp>
          <p:nvSpPr>
            <p:cNvPr id="25" name="Rectangle 24">
              <a:extLst>
                <a:ext uri="{FF2B5EF4-FFF2-40B4-BE49-F238E27FC236}">
                  <a16:creationId xmlns:a16="http://schemas.microsoft.com/office/drawing/2014/main" id="{4D07E820-8982-49D2-A51D-9CF18D18C2FA}"/>
                </a:ext>
              </a:extLst>
            </p:cNvPr>
            <p:cNvSpPr/>
            <p:nvPr/>
          </p:nvSpPr>
          <p:spPr>
            <a:xfrm>
              <a:off x="6040978" y="2478559"/>
              <a:ext cx="1549368"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1" name="Rectangle 25">
              <a:extLst>
                <a:ext uri="{FF2B5EF4-FFF2-40B4-BE49-F238E27FC236}">
                  <a16:creationId xmlns:a16="http://schemas.microsoft.com/office/drawing/2014/main" id="{ED087D48-B146-4CD9-A6E3-9BCA8B5FC853}"/>
                </a:ext>
              </a:extLst>
            </p:cNvPr>
            <p:cNvSpPr>
              <a:spLocks noChangeArrowheads="1"/>
            </p:cNvSpPr>
            <p:nvPr/>
          </p:nvSpPr>
          <p:spPr bwMode="auto">
            <a:xfrm>
              <a:off x="6099626" y="2646096"/>
              <a:ext cx="1432070"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pretentious</a:t>
              </a:r>
            </a:p>
          </p:txBody>
        </p:sp>
      </p:grpSp>
      <p:grpSp>
        <p:nvGrpSpPr>
          <p:cNvPr id="27" name="Group 26">
            <a:extLst>
              <a:ext uri="{FF2B5EF4-FFF2-40B4-BE49-F238E27FC236}">
                <a16:creationId xmlns:a16="http://schemas.microsoft.com/office/drawing/2014/main" id="{062EA994-2197-4031-ACC0-BA1365A9CC43}"/>
              </a:ext>
            </a:extLst>
          </p:cNvPr>
          <p:cNvGrpSpPr>
            <a:grpSpLocks/>
          </p:cNvGrpSpPr>
          <p:nvPr/>
        </p:nvGrpSpPr>
        <p:grpSpPr bwMode="auto">
          <a:xfrm>
            <a:off x="6938964" y="1563688"/>
            <a:ext cx="1570037" cy="673100"/>
            <a:chOff x="6041303" y="2478559"/>
            <a:chExt cx="1548714" cy="825843"/>
          </a:xfrm>
        </p:grpSpPr>
        <p:sp>
          <p:nvSpPr>
            <p:cNvPr id="28" name="Rectangle 27">
              <a:extLst>
                <a:ext uri="{FF2B5EF4-FFF2-40B4-BE49-F238E27FC236}">
                  <a16:creationId xmlns:a16="http://schemas.microsoft.com/office/drawing/2014/main" id="{33293B55-D262-4F54-887D-05002145EF05}"/>
                </a:ext>
              </a:extLst>
            </p:cNvPr>
            <p:cNvSpPr/>
            <p:nvPr/>
          </p:nvSpPr>
          <p:spPr>
            <a:xfrm>
              <a:off x="6041303" y="2478559"/>
              <a:ext cx="1548714"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09" name="Rectangle 28">
              <a:extLst>
                <a:ext uri="{FF2B5EF4-FFF2-40B4-BE49-F238E27FC236}">
                  <a16:creationId xmlns:a16="http://schemas.microsoft.com/office/drawing/2014/main" id="{BFD1BF7C-69B8-4601-96C8-7E7149ECEB98}"/>
                </a:ext>
              </a:extLst>
            </p:cNvPr>
            <p:cNvSpPr>
              <a:spLocks noChangeArrowheads="1"/>
            </p:cNvSpPr>
            <p:nvPr/>
          </p:nvSpPr>
          <p:spPr bwMode="auto">
            <a:xfrm>
              <a:off x="6288159" y="2646096"/>
              <a:ext cx="1054999"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anxious</a:t>
              </a:r>
            </a:p>
          </p:txBody>
        </p:sp>
      </p:grpSp>
      <p:grpSp>
        <p:nvGrpSpPr>
          <p:cNvPr id="30" name="Group 29">
            <a:extLst>
              <a:ext uri="{FF2B5EF4-FFF2-40B4-BE49-F238E27FC236}">
                <a16:creationId xmlns:a16="http://schemas.microsoft.com/office/drawing/2014/main" id="{498AC62F-E664-400B-ACE7-BA5B173B3994}"/>
              </a:ext>
            </a:extLst>
          </p:cNvPr>
          <p:cNvGrpSpPr>
            <a:grpSpLocks/>
          </p:cNvGrpSpPr>
          <p:nvPr/>
        </p:nvGrpSpPr>
        <p:grpSpPr bwMode="auto">
          <a:xfrm>
            <a:off x="8550274" y="1563688"/>
            <a:ext cx="1570038" cy="673100"/>
            <a:chOff x="6041602" y="2478559"/>
            <a:chExt cx="1548118" cy="825843"/>
          </a:xfrm>
        </p:grpSpPr>
        <p:sp>
          <p:nvSpPr>
            <p:cNvPr id="31" name="Rectangle 30">
              <a:extLst>
                <a:ext uri="{FF2B5EF4-FFF2-40B4-BE49-F238E27FC236}">
                  <a16:creationId xmlns:a16="http://schemas.microsoft.com/office/drawing/2014/main" id="{8C3337E0-A6E0-47B5-A815-F1750028FD60}"/>
                </a:ext>
              </a:extLst>
            </p:cNvPr>
            <p:cNvSpPr/>
            <p:nvPr/>
          </p:nvSpPr>
          <p:spPr>
            <a:xfrm>
              <a:off x="6041602" y="2478559"/>
              <a:ext cx="1548118" cy="825843"/>
            </a:xfrm>
            <a:prstGeom prst="rect">
              <a:avLst/>
            </a:prstGeom>
            <a:solidFill>
              <a:schemeClr val="accent6">
                <a:lumMod val="20000"/>
                <a:lumOff val="80000"/>
              </a:schemeClr>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07" name="Rectangle 31">
              <a:extLst>
                <a:ext uri="{FF2B5EF4-FFF2-40B4-BE49-F238E27FC236}">
                  <a16:creationId xmlns:a16="http://schemas.microsoft.com/office/drawing/2014/main" id="{1B28D9F2-1BB5-48A6-AFBC-34B7DFF35CB1}"/>
                </a:ext>
              </a:extLst>
            </p:cNvPr>
            <p:cNvSpPr>
              <a:spLocks noChangeArrowheads="1"/>
            </p:cNvSpPr>
            <p:nvPr/>
          </p:nvSpPr>
          <p:spPr bwMode="auto">
            <a:xfrm>
              <a:off x="6147690" y="2646096"/>
              <a:ext cx="1335942" cy="490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sz="2000"/>
                <a:t>obnoxious</a:t>
              </a:r>
            </a:p>
          </p:txBody>
        </p:sp>
      </p:grpSp>
      <p:sp>
        <p:nvSpPr>
          <p:cNvPr id="35" name="Rectangle 34">
            <a:extLst>
              <a:ext uri="{FF2B5EF4-FFF2-40B4-BE49-F238E27FC236}">
                <a16:creationId xmlns:a16="http://schemas.microsoft.com/office/drawing/2014/main" id="{42357B31-8CA0-4771-A224-5FE495C86739}"/>
              </a:ext>
            </a:extLst>
          </p:cNvPr>
          <p:cNvSpPr/>
          <p:nvPr/>
        </p:nvSpPr>
        <p:spPr>
          <a:xfrm>
            <a:off x="2495873" y="2470150"/>
            <a:ext cx="7169150" cy="617537"/>
          </a:xfrm>
          <a:prstGeom prst="rect">
            <a:avLst/>
          </a:prstGeom>
          <a:solidFill>
            <a:schemeClr val="accent5">
              <a:lumMod val="20000"/>
              <a:lumOff val="80000"/>
            </a:schemeClr>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rPr>
              <a:t>How has the /</a:t>
            </a:r>
            <a:r>
              <a:rPr lang="en-GB" sz="2400" dirty="0" err="1">
                <a:solidFill>
                  <a:schemeClr val="tx1"/>
                </a:solidFill>
              </a:rPr>
              <a:t>shuhs</a:t>
            </a:r>
            <a:r>
              <a:rPr lang="en-GB" sz="2400" dirty="0">
                <a:solidFill>
                  <a:schemeClr val="tx1"/>
                </a:solidFill>
              </a:rPr>
              <a:t>/sound been made in these words?</a:t>
            </a:r>
          </a:p>
        </p:txBody>
      </p:sp>
      <p:sp>
        <p:nvSpPr>
          <p:cNvPr id="37" name="Rectangle 36">
            <a:extLst>
              <a:ext uri="{FF2B5EF4-FFF2-40B4-BE49-F238E27FC236}">
                <a16:creationId xmlns:a16="http://schemas.microsoft.com/office/drawing/2014/main" id="{9F8C5EE2-840C-49DC-B44E-EB9CC9ADF3C4}"/>
              </a:ext>
            </a:extLst>
          </p:cNvPr>
          <p:cNvSpPr/>
          <p:nvPr/>
        </p:nvSpPr>
        <p:spPr>
          <a:xfrm>
            <a:off x="2517775" y="3321050"/>
            <a:ext cx="7169150" cy="617538"/>
          </a:xfrm>
          <a:prstGeom prst="rect">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t>They all have ‘</a:t>
            </a:r>
            <a:r>
              <a:rPr lang="en-GB" sz="2400" b="1" dirty="0" err="1"/>
              <a:t>tious</a:t>
            </a:r>
            <a:r>
              <a:rPr lang="en-GB" sz="2400" b="1" dirty="0"/>
              <a:t>’ or ‘</a:t>
            </a:r>
            <a:r>
              <a:rPr lang="en-GB" sz="2400" b="1" dirty="0" err="1"/>
              <a:t>ious</a:t>
            </a:r>
            <a:r>
              <a:rPr lang="en-GB" sz="2400" b="1" dirty="0"/>
              <a:t>’ endings.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
            <a:extLst>
              <a:ext uri="{FF2B5EF4-FFF2-40B4-BE49-F238E27FC236}">
                <a16:creationId xmlns:a16="http://schemas.microsoft.com/office/drawing/2014/main" id="{8643B870-7F78-41E5-932F-99D318F2EB25}"/>
              </a:ext>
            </a:extLst>
          </p:cNvPr>
          <p:cNvSpPr>
            <a:spLocks noChangeArrowheads="1"/>
          </p:cNvSpPr>
          <p:nvPr/>
        </p:nvSpPr>
        <p:spPr bwMode="auto">
          <a:xfrm>
            <a:off x="940332" y="613245"/>
            <a:ext cx="98355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eaLnBrk="1" hangingPunct="1"/>
            <a:r>
              <a:rPr lang="en-GB" altLang="en-US" sz="2800" dirty="0"/>
              <a:t>Which ‘</a:t>
            </a:r>
            <a:r>
              <a:rPr lang="en-GB" altLang="en-US" sz="2800" dirty="0" err="1"/>
              <a:t>tious</a:t>
            </a:r>
            <a:r>
              <a:rPr lang="en-GB" altLang="en-US" sz="2800" dirty="0"/>
              <a:t>’ or ‘</a:t>
            </a:r>
            <a:r>
              <a:rPr lang="en-GB" altLang="en-US" sz="2800" dirty="0" err="1"/>
              <a:t>ious</a:t>
            </a:r>
            <a:r>
              <a:rPr lang="en-GB" altLang="en-US" sz="2800" dirty="0"/>
              <a:t>’ word do you think fits in this sentence?</a:t>
            </a:r>
          </a:p>
        </p:txBody>
      </p:sp>
      <p:grpSp>
        <p:nvGrpSpPr>
          <p:cNvPr id="14" name="Group 13">
            <a:extLst>
              <a:ext uri="{FF2B5EF4-FFF2-40B4-BE49-F238E27FC236}">
                <a16:creationId xmlns:a16="http://schemas.microsoft.com/office/drawing/2014/main" id="{5093844F-3C14-4D33-9F07-4E772DA982D6}"/>
              </a:ext>
            </a:extLst>
          </p:cNvPr>
          <p:cNvGrpSpPr>
            <a:grpSpLocks/>
          </p:cNvGrpSpPr>
          <p:nvPr/>
        </p:nvGrpSpPr>
        <p:grpSpPr bwMode="auto">
          <a:xfrm>
            <a:off x="2279650" y="1343026"/>
            <a:ext cx="4497388" cy="3179763"/>
            <a:chOff x="755650" y="1342767"/>
            <a:chExt cx="4496868" cy="3179805"/>
          </a:xfrm>
        </p:grpSpPr>
        <p:pic>
          <p:nvPicPr>
            <p:cNvPr id="9222" name="Picture 1">
              <a:extLst>
                <a:ext uri="{FF2B5EF4-FFF2-40B4-BE49-F238E27FC236}">
                  <a16:creationId xmlns:a16="http://schemas.microsoft.com/office/drawing/2014/main" id="{681E7FD0-1D11-4E4E-AD4D-814363B954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342767"/>
              <a:ext cx="4496868" cy="3179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2">
              <a:extLst>
                <a:ext uri="{FF2B5EF4-FFF2-40B4-BE49-F238E27FC236}">
                  <a16:creationId xmlns:a16="http://schemas.microsoft.com/office/drawing/2014/main" id="{A9839AF4-25DA-415E-B18D-18B733871956}"/>
                </a:ext>
              </a:extLst>
            </p:cNvPr>
            <p:cNvPicPr>
              <a:picLocks noChangeAspect="1"/>
            </p:cNvPicPr>
            <p:nvPr/>
          </p:nvPicPr>
          <p:blipFill>
            <a:blip r:embed="rId3">
              <a:extLst>
                <a:ext uri="{28A0092B-C50C-407E-A947-70E740481C1C}">
                  <a14:useLocalDpi xmlns:a14="http://schemas.microsoft.com/office/drawing/2010/main" val="0"/>
                </a:ext>
              </a:extLst>
            </a:blip>
            <a:srcRect b="16862"/>
            <a:stretch>
              <a:fillRect/>
            </a:stretch>
          </p:blipFill>
          <p:spPr bwMode="auto">
            <a:xfrm>
              <a:off x="1425768" y="1791425"/>
              <a:ext cx="1578316" cy="272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3">
              <a:extLst>
                <a:ext uri="{FF2B5EF4-FFF2-40B4-BE49-F238E27FC236}">
                  <a16:creationId xmlns:a16="http://schemas.microsoft.com/office/drawing/2014/main" id="{D946AB5C-79D8-4303-9019-328C09AB2E1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57992" y="2158314"/>
              <a:ext cx="600594" cy="1355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Rectangle 7">
            <a:extLst>
              <a:ext uri="{FF2B5EF4-FFF2-40B4-BE49-F238E27FC236}">
                <a16:creationId xmlns:a16="http://schemas.microsoft.com/office/drawing/2014/main" id="{4AC7A884-918E-4F9A-B72E-209F14798A08}"/>
              </a:ext>
            </a:extLst>
          </p:cNvPr>
          <p:cNvSpPr>
            <a:spLocks noChangeArrowheads="1"/>
          </p:cNvSpPr>
          <p:nvPr/>
        </p:nvSpPr>
        <p:spPr bwMode="auto">
          <a:xfrm>
            <a:off x="1111348" y="4881563"/>
            <a:ext cx="80467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eaLnBrk="1" hangingPunct="1"/>
            <a:r>
              <a:rPr lang="en-GB" altLang="en-US" sz="2400" dirty="0"/>
              <a:t>Adam spends a lot of time running races; he is very </a:t>
            </a:r>
          </a:p>
        </p:txBody>
      </p:sp>
      <p:sp>
        <p:nvSpPr>
          <p:cNvPr id="13" name="Rectangle 12">
            <a:extLst>
              <a:ext uri="{FF2B5EF4-FFF2-40B4-BE49-F238E27FC236}">
                <a16:creationId xmlns:a16="http://schemas.microsoft.com/office/drawing/2014/main" id="{E07F0D4A-75C0-41C4-BFB9-B1A73E782C21}"/>
              </a:ext>
            </a:extLst>
          </p:cNvPr>
          <p:cNvSpPr/>
          <p:nvPr/>
        </p:nvSpPr>
        <p:spPr>
          <a:xfrm>
            <a:off x="8307514" y="4857539"/>
            <a:ext cx="1701107" cy="461665"/>
          </a:xfrm>
          <a:prstGeom prst="rect">
            <a:avLst/>
          </a:prstGeom>
        </p:spPr>
        <p:txBody>
          <a:bodyPr wrap="none">
            <a:spAutoFit/>
          </a:bodyPr>
          <a:lstStyle/>
          <a:p>
            <a:pPr>
              <a:defRPr/>
            </a:pPr>
            <a:r>
              <a:rPr lang="en-GB" sz="2400" b="1" dirty="0">
                <a:solidFill>
                  <a:schemeClr val="accent5"/>
                </a:solidFill>
                <a:latin typeface="Twinkl" pitchFamily="2" charset="0"/>
              </a:rPr>
              <a:t>ambitious</a:t>
            </a:r>
            <a:r>
              <a:rPr lang="en-GB" b="1" dirty="0">
                <a:solidFill>
                  <a:schemeClr val="accent5"/>
                </a:solidFill>
                <a:latin typeface="Twinkl" pitchFamily="2" charset="0"/>
              </a:rPr>
              <a:t>.</a:t>
            </a:r>
            <a:endParaRPr lang="en-GB" dirty="0">
              <a:solidFill>
                <a:schemeClr val="accent5"/>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
            <a:extLst>
              <a:ext uri="{FF2B5EF4-FFF2-40B4-BE49-F238E27FC236}">
                <a16:creationId xmlns:a16="http://schemas.microsoft.com/office/drawing/2014/main" id="{2CB2DE0F-427F-403F-8DAF-ADB865F30AC9}"/>
              </a:ext>
            </a:extLst>
          </p:cNvPr>
          <p:cNvSpPr>
            <a:spLocks noChangeArrowheads="1"/>
          </p:cNvSpPr>
          <p:nvPr/>
        </p:nvSpPr>
        <p:spPr bwMode="auto">
          <a:xfrm>
            <a:off x="1238080" y="648117"/>
            <a:ext cx="87823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eaLnBrk="1" hangingPunct="1"/>
            <a:r>
              <a:rPr lang="en-GB" altLang="en-US" sz="2400" dirty="0"/>
              <a:t>Which ‘</a:t>
            </a:r>
            <a:r>
              <a:rPr lang="en-GB" altLang="en-US" sz="2400" dirty="0" err="1"/>
              <a:t>tious</a:t>
            </a:r>
            <a:r>
              <a:rPr lang="en-GB" altLang="en-US" sz="2400" dirty="0"/>
              <a:t>’ or ‘</a:t>
            </a:r>
            <a:r>
              <a:rPr lang="en-GB" altLang="en-US" sz="2400" dirty="0" err="1"/>
              <a:t>ious</a:t>
            </a:r>
            <a:r>
              <a:rPr lang="en-GB" altLang="en-US" sz="2400" dirty="0"/>
              <a:t>’ word do you think fits in this sentence?</a:t>
            </a:r>
          </a:p>
        </p:txBody>
      </p:sp>
      <p:sp>
        <p:nvSpPr>
          <p:cNvPr id="8" name="Rectangle 7">
            <a:extLst>
              <a:ext uri="{FF2B5EF4-FFF2-40B4-BE49-F238E27FC236}">
                <a16:creationId xmlns:a16="http://schemas.microsoft.com/office/drawing/2014/main" id="{48060EEE-F103-4089-BBE9-3096B815A527}"/>
              </a:ext>
            </a:extLst>
          </p:cNvPr>
          <p:cNvSpPr>
            <a:spLocks noChangeArrowheads="1"/>
          </p:cNvSpPr>
          <p:nvPr/>
        </p:nvSpPr>
        <p:spPr bwMode="auto">
          <a:xfrm>
            <a:off x="998807" y="4881564"/>
            <a:ext cx="31699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eaLnBrk="1" hangingPunct="1"/>
            <a:r>
              <a:rPr lang="en-GB" altLang="en-US" sz="2400" dirty="0"/>
              <a:t>Some people are</a:t>
            </a:r>
          </a:p>
        </p:txBody>
      </p:sp>
      <p:sp>
        <p:nvSpPr>
          <p:cNvPr id="13" name="Rectangle 12">
            <a:extLst>
              <a:ext uri="{FF2B5EF4-FFF2-40B4-BE49-F238E27FC236}">
                <a16:creationId xmlns:a16="http://schemas.microsoft.com/office/drawing/2014/main" id="{74E7B9EC-1C74-41D6-8F7B-A3F4930E5692}"/>
              </a:ext>
            </a:extLst>
          </p:cNvPr>
          <p:cNvSpPr/>
          <p:nvPr/>
        </p:nvSpPr>
        <p:spPr>
          <a:xfrm>
            <a:off x="3469407" y="4881563"/>
            <a:ext cx="2116285" cy="461665"/>
          </a:xfrm>
          <a:prstGeom prst="rect">
            <a:avLst/>
          </a:prstGeom>
        </p:spPr>
        <p:txBody>
          <a:bodyPr wrap="none">
            <a:spAutoFit/>
          </a:bodyPr>
          <a:lstStyle/>
          <a:p>
            <a:pPr>
              <a:defRPr/>
            </a:pPr>
            <a:r>
              <a:rPr lang="en-GB" sz="2400" b="1" dirty="0">
                <a:solidFill>
                  <a:schemeClr val="accent5"/>
                </a:solidFill>
                <a:latin typeface="Twinkl" pitchFamily="2" charset="0"/>
              </a:rPr>
              <a:t>superstitious</a:t>
            </a:r>
            <a:endParaRPr lang="en-GB" sz="2400" dirty="0">
              <a:solidFill>
                <a:schemeClr val="accent5"/>
              </a:solidFill>
            </a:endParaRPr>
          </a:p>
        </p:txBody>
      </p:sp>
      <p:sp>
        <p:nvSpPr>
          <p:cNvPr id="10" name="Rectangle 9">
            <a:extLst>
              <a:ext uri="{FF2B5EF4-FFF2-40B4-BE49-F238E27FC236}">
                <a16:creationId xmlns:a16="http://schemas.microsoft.com/office/drawing/2014/main" id="{32674946-4916-4003-962C-AB28EED95F8D}"/>
              </a:ext>
            </a:extLst>
          </p:cNvPr>
          <p:cNvSpPr>
            <a:spLocks noChangeArrowheads="1"/>
          </p:cNvSpPr>
          <p:nvPr/>
        </p:nvSpPr>
        <p:spPr bwMode="auto">
          <a:xfrm>
            <a:off x="5629276" y="4881563"/>
            <a:ext cx="52872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eaLnBrk="1" hangingPunct="1"/>
            <a:r>
              <a:rPr lang="en-GB" altLang="en-US" sz="2400" dirty="0"/>
              <a:t>and will not walk under a ladder.</a:t>
            </a:r>
          </a:p>
        </p:txBody>
      </p:sp>
      <p:grpSp>
        <p:nvGrpSpPr>
          <p:cNvPr id="12" name="Group 11">
            <a:extLst>
              <a:ext uri="{FF2B5EF4-FFF2-40B4-BE49-F238E27FC236}">
                <a16:creationId xmlns:a16="http://schemas.microsoft.com/office/drawing/2014/main" id="{B4A772AA-403E-4987-B801-CE249C308218}"/>
              </a:ext>
            </a:extLst>
          </p:cNvPr>
          <p:cNvGrpSpPr>
            <a:grpSpLocks/>
          </p:cNvGrpSpPr>
          <p:nvPr/>
        </p:nvGrpSpPr>
        <p:grpSpPr bwMode="auto">
          <a:xfrm>
            <a:off x="2279650" y="1341438"/>
            <a:ext cx="4495800" cy="3173412"/>
            <a:chOff x="755651" y="1341119"/>
            <a:chExt cx="4495879" cy="3173216"/>
          </a:xfrm>
        </p:grpSpPr>
        <p:pic>
          <p:nvPicPr>
            <p:cNvPr id="10247" name="Picture 4">
              <a:extLst>
                <a:ext uri="{FF2B5EF4-FFF2-40B4-BE49-F238E27FC236}">
                  <a16:creationId xmlns:a16="http://schemas.microsoft.com/office/drawing/2014/main" id="{935FA3BF-532D-4092-98B8-82E1A9C0DC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1" y="1342767"/>
              <a:ext cx="4495879" cy="3171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5">
              <a:extLst>
                <a:ext uri="{FF2B5EF4-FFF2-40B4-BE49-F238E27FC236}">
                  <a16:creationId xmlns:a16="http://schemas.microsoft.com/office/drawing/2014/main" id="{0ABB5B61-FB88-4698-85E5-2232D3D71E98}"/>
                </a:ext>
              </a:extLst>
            </p:cNvPr>
            <p:cNvPicPr>
              <a:picLocks noChangeAspect="1"/>
            </p:cNvPicPr>
            <p:nvPr/>
          </p:nvPicPr>
          <p:blipFill>
            <a:blip r:embed="rId3">
              <a:extLst>
                <a:ext uri="{28A0092B-C50C-407E-A947-70E740481C1C}">
                  <a14:useLocalDpi xmlns:a14="http://schemas.microsoft.com/office/drawing/2010/main" val="0"/>
                </a:ext>
              </a:extLst>
            </a:blip>
            <a:srcRect t="5048"/>
            <a:stretch>
              <a:fillRect/>
            </a:stretch>
          </p:blipFill>
          <p:spPr bwMode="auto">
            <a:xfrm flipH="1">
              <a:off x="1184624" y="1341119"/>
              <a:ext cx="1116615" cy="265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6">
              <a:extLst>
                <a:ext uri="{FF2B5EF4-FFF2-40B4-BE49-F238E27FC236}">
                  <a16:creationId xmlns:a16="http://schemas.microsoft.com/office/drawing/2014/main" id="{360C75E8-E859-4DA5-BA0A-6D6E38208F6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57992" y="1585755"/>
              <a:ext cx="1081833" cy="2155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A081EB-E54F-48B8-9DC1-8CEF327A4FC9}"/>
              </a:ext>
            </a:extLst>
          </p:cNvPr>
          <p:cNvPicPr>
            <a:picLocks noChangeAspect="1"/>
          </p:cNvPicPr>
          <p:nvPr/>
        </p:nvPicPr>
        <p:blipFill rotWithShape="1">
          <a:blip r:embed="rId3"/>
          <a:srcRect l="36236" t="44301" r="55054" b="13548"/>
          <a:stretch/>
        </p:blipFill>
        <p:spPr>
          <a:xfrm>
            <a:off x="1751040" y="114402"/>
            <a:ext cx="1755059" cy="6370214"/>
          </a:xfrm>
          <a:prstGeom prst="rect">
            <a:avLst/>
          </a:prstGeom>
        </p:spPr>
      </p:pic>
      <p:pic>
        <p:nvPicPr>
          <p:cNvPr id="4" name="Picture 3">
            <a:extLst>
              <a:ext uri="{FF2B5EF4-FFF2-40B4-BE49-F238E27FC236}">
                <a16:creationId xmlns:a16="http://schemas.microsoft.com/office/drawing/2014/main" id="{CA082650-3D02-41C2-8408-612697DFF079}"/>
              </a:ext>
            </a:extLst>
          </p:cNvPr>
          <p:cNvPicPr>
            <a:picLocks noChangeAspect="1"/>
          </p:cNvPicPr>
          <p:nvPr/>
        </p:nvPicPr>
        <p:blipFill rotWithShape="1">
          <a:blip r:embed="rId4"/>
          <a:srcRect l="36398" t="32472" r="54892" b="35819"/>
          <a:stretch/>
        </p:blipFill>
        <p:spPr>
          <a:xfrm>
            <a:off x="7741674" y="172693"/>
            <a:ext cx="2332991" cy="6370214"/>
          </a:xfrm>
          <a:prstGeom prst="rect">
            <a:avLst/>
          </a:prstGeom>
        </p:spPr>
      </p:pic>
      <p:sp>
        <p:nvSpPr>
          <p:cNvPr id="5" name="Title 1">
            <a:extLst>
              <a:ext uri="{FF2B5EF4-FFF2-40B4-BE49-F238E27FC236}">
                <a16:creationId xmlns:a16="http://schemas.microsoft.com/office/drawing/2014/main" id="{417ECDC3-97ED-469C-AB3B-1389E515A70D}"/>
              </a:ext>
            </a:extLst>
          </p:cNvPr>
          <p:cNvSpPr txBox="1">
            <a:spLocks/>
          </p:cNvSpPr>
          <p:nvPr/>
        </p:nvSpPr>
        <p:spPr>
          <a:xfrm>
            <a:off x="3671669" y="1631218"/>
            <a:ext cx="4070006" cy="1379268"/>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Spellings</a:t>
            </a:r>
            <a:br>
              <a:rPr lang="en-GB" dirty="0"/>
            </a:br>
            <a:br>
              <a:rPr lang="en-GB" dirty="0"/>
            </a:br>
            <a:r>
              <a:rPr lang="en-GB" u="sng" dirty="0"/>
              <a:t>LO: -</a:t>
            </a:r>
            <a:r>
              <a:rPr lang="en-GB" u="sng" dirty="0" err="1"/>
              <a:t>cious</a:t>
            </a:r>
            <a:r>
              <a:rPr lang="en-GB" u="sng" dirty="0"/>
              <a:t>–</a:t>
            </a:r>
            <a:r>
              <a:rPr lang="en-GB" u="sng" dirty="0" err="1"/>
              <a:t>tious</a:t>
            </a:r>
            <a:r>
              <a:rPr lang="en-GB" u="sng" dirty="0"/>
              <a:t> words</a:t>
            </a:r>
            <a:r>
              <a:rPr lang="en-GB" dirty="0"/>
              <a:t>  </a:t>
            </a:r>
          </a:p>
        </p:txBody>
      </p:sp>
    </p:spTree>
    <p:extLst>
      <p:ext uri="{BB962C8B-B14F-4D97-AF65-F5344CB8AC3E}">
        <p14:creationId xmlns:p14="http://schemas.microsoft.com/office/powerpoint/2010/main" val="897696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3DED-3FB3-459F-BB14-503B9A40EBE3}"/>
              </a:ext>
            </a:extLst>
          </p:cNvPr>
          <p:cNvSpPr>
            <a:spLocks noGrp="1"/>
          </p:cNvSpPr>
          <p:nvPr>
            <p:ph type="ctrTitle"/>
          </p:nvPr>
        </p:nvSpPr>
        <p:spPr>
          <a:xfrm>
            <a:off x="712631" y="605306"/>
            <a:ext cx="9144000" cy="741005"/>
          </a:xfrm>
        </p:spPr>
        <p:txBody>
          <a:bodyPr>
            <a:normAutofit/>
          </a:bodyPr>
          <a:lstStyle/>
          <a:p>
            <a:r>
              <a:rPr lang="en-GB" sz="3200" u="sng" dirty="0">
                <a:latin typeface="CCW Cursive Writing 7" panose="03050602040000000000" pitchFamily="66" charset="0"/>
              </a:rPr>
              <a:t>Monday 21</a:t>
            </a:r>
            <a:r>
              <a:rPr lang="en-GB" sz="3200" u="sng" baseline="30000" dirty="0">
                <a:latin typeface="CCW Cursive Writing 7" panose="03050602040000000000" pitchFamily="66" charset="0"/>
              </a:rPr>
              <a:t>st</a:t>
            </a:r>
            <a:r>
              <a:rPr lang="en-GB" sz="3200" u="sng" dirty="0">
                <a:latin typeface="CCW Cursive Writing 7" panose="03050602040000000000" pitchFamily="66" charset="0"/>
              </a:rPr>
              <a:t> September </a:t>
            </a:r>
          </a:p>
        </p:txBody>
      </p:sp>
      <p:sp>
        <p:nvSpPr>
          <p:cNvPr id="3" name="Subtitle 2">
            <a:extLst>
              <a:ext uri="{FF2B5EF4-FFF2-40B4-BE49-F238E27FC236}">
                <a16:creationId xmlns:a16="http://schemas.microsoft.com/office/drawing/2014/main" id="{061BEB14-0E5A-4A50-ADE5-F172FD3AC9AF}"/>
              </a:ext>
            </a:extLst>
          </p:cNvPr>
          <p:cNvSpPr>
            <a:spLocks noGrp="1"/>
          </p:cNvSpPr>
          <p:nvPr>
            <p:ph type="subTitle" idx="1"/>
          </p:nvPr>
        </p:nvSpPr>
        <p:spPr>
          <a:xfrm>
            <a:off x="1524000" y="2601119"/>
            <a:ext cx="9144000" cy="1655762"/>
          </a:xfrm>
        </p:spPr>
        <p:txBody>
          <a:bodyPr>
            <a:normAutofit/>
          </a:bodyPr>
          <a:lstStyle/>
          <a:p>
            <a:r>
              <a:rPr lang="en-GB" sz="2800" u="sng" dirty="0">
                <a:latin typeface="CCW Cursive Writing 7" panose="03050602040000000000" pitchFamily="66" charset="0"/>
              </a:rPr>
              <a:t>L.O. To complete a plan  for a formal letter. </a:t>
            </a:r>
          </a:p>
        </p:txBody>
      </p:sp>
      <p:pic>
        <p:nvPicPr>
          <p:cNvPr id="4" name="Picture 3">
            <a:extLst>
              <a:ext uri="{FF2B5EF4-FFF2-40B4-BE49-F238E27FC236}">
                <a16:creationId xmlns:a16="http://schemas.microsoft.com/office/drawing/2014/main" id="{5A172916-355D-4B05-8634-3547739D5BD6}"/>
              </a:ext>
            </a:extLst>
          </p:cNvPr>
          <p:cNvPicPr>
            <a:picLocks noChangeAspect="1"/>
          </p:cNvPicPr>
          <p:nvPr/>
        </p:nvPicPr>
        <p:blipFill>
          <a:blip r:embed="rId2"/>
          <a:stretch>
            <a:fillRect/>
          </a:stretch>
        </p:blipFill>
        <p:spPr>
          <a:xfrm>
            <a:off x="712631" y="3949818"/>
            <a:ext cx="2249050" cy="2366596"/>
          </a:xfrm>
          <a:prstGeom prst="rect">
            <a:avLst/>
          </a:prstGeom>
        </p:spPr>
      </p:pic>
    </p:spTree>
    <p:extLst>
      <p:ext uri="{BB962C8B-B14F-4D97-AF65-F5344CB8AC3E}">
        <p14:creationId xmlns:p14="http://schemas.microsoft.com/office/powerpoint/2010/main" val="2620309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4ED70-9863-4A9E-B548-9BBB9643E5C8}"/>
              </a:ext>
            </a:extLst>
          </p:cNvPr>
          <p:cNvSpPr>
            <a:spLocks noGrp="1"/>
          </p:cNvSpPr>
          <p:nvPr>
            <p:ph type="title"/>
          </p:nvPr>
        </p:nvSpPr>
        <p:spPr/>
        <p:txBody>
          <a:bodyPr/>
          <a:lstStyle/>
          <a:p>
            <a:r>
              <a:rPr lang="en-GB" dirty="0">
                <a:latin typeface="CCW Cursive Writing 7" panose="03050602040000000000" pitchFamily="66" charset="0"/>
              </a:rPr>
              <a:t>OUR PURPOSE:</a:t>
            </a:r>
          </a:p>
        </p:txBody>
      </p:sp>
      <p:sp>
        <p:nvSpPr>
          <p:cNvPr id="3" name="Content Placeholder 2">
            <a:extLst>
              <a:ext uri="{FF2B5EF4-FFF2-40B4-BE49-F238E27FC236}">
                <a16:creationId xmlns:a16="http://schemas.microsoft.com/office/drawing/2014/main" id="{3F9BC2B3-FB69-4182-81B4-89F757ABF29B}"/>
              </a:ext>
            </a:extLst>
          </p:cNvPr>
          <p:cNvSpPr>
            <a:spLocks noGrp="1"/>
          </p:cNvSpPr>
          <p:nvPr>
            <p:ph idx="1"/>
          </p:nvPr>
        </p:nvSpPr>
        <p:spPr/>
        <p:txBody>
          <a:bodyPr>
            <a:normAutofit/>
          </a:bodyPr>
          <a:lstStyle/>
          <a:p>
            <a:pPr marL="0" indent="0">
              <a:buNone/>
            </a:pPr>
            <a:r>
              <a:rPr lang="en-GB" dirty="0">
                <a:solidFill>
                  <a:srgbClr val="FF0000"/>
                </a:solidFill>
                <a:latin typeface="CCW Cursive Writing 7" panose="03050602040000000000" pitchFamily="66" charset="0"/>
              </a:rPr>
              <a:t>WHAT: </a:t>
            </a:r>
            <a:r>
              <a:rPr lang="en-GB" dirty="0">
                <a:latin typeface="CCW Cursive Writing 7" panose="03050602040000000000" pitchFamily="66" charset="0"/>
              </a:rPr>
              <a:t>We are learning how to write formal letters. </a:t>
            </a:r>
          </a:p>
          <a:p>
            <a:pPr marL="0" indent="0">
              <a:buNone/>
            </a:pPr>
            <a:endParaRPr lang="en-GB" dirty="0">
              <a:latin typeface="CCW Cursive Writing 7" panose="03050602040000000000" pitchFamily="66" charset="0"/>
            </a:endParaRPr>
          </a:p>
          <a:p>
            <a:pPr marL="0" indent="0">
              <a:buNone/>
            </a:pPr>
            <a:r>
              <a:rPr lang="en-GB" dirty="0">
                <a:solidFill>
                  <a:srgbClr val="FF0000"/>
                </a:solidFill>
                <a:latin typeface="CCW Cursive Writing 7" panose="03050602040000000000" pitchFamily="66" charset="0"/>
              </a:rPr>
              <a:t>WHY: </a:t>
            </a:r>
            <a:r>
              <a:rPr lang="en-GB" dirty="0">
                <a:latin typeface="CCW Cursive Writing 7" panose="03050602040000000000" pitchFamily="66" charset="0"/>
              </a:rPr>
              <a:t>we are going to be writing formal letters to local supermarket, asking them to explain what they are doing about the current single use of plastic problem our world is facing. </a:t>
            </a:r>
          </a:p>
          <a:p>
            <a:pPr marL="0" indent="0">
              <a:buNone/>
            </a:pPr>
            <a:endParaRPr lang="en-GB" dirty="0">
              <a:latin typeface="CCW Cursive Writing 7" panose="03050602040000000000" pitchFamily="66" charset="0"/>
            </a:endParaRPr>
          </a:p>
          <a:p>
            <a:pPr marL="0" indent="0">
              <a:buNone/>
            </a:pPr>
            <a:r>
              <a:rPr lang="en-GB" dirty="0">
                <a:solidFill>
                  <a:srgbClr val="FF0000"/>
                </a:solidFill>
                <a:latin typeface="CCW Cursive Writing 7" panose="03050602040000000000" pitchFamily="66" charset="0"/>
              </a:rPr>
              <a:t>WHO: </a:t>
            </a:r>
            <a:r>
              <a:rPr lang="en-GB" dirty="0">
                <a:latin typeface="CCW Cursive Writing 7" panose="03050602040000000000" pitchFamily="66" charset="0"/>
              </a:rPr>
              <a:t>our audience is for the head of local supermarkets</a:t>
            </a:r>
          </a:p>
          <a:p>
            <a:pPr marL="0" indent="0">
              <a:buNone/>
            </a:pPr>
            <a:endParaRPr lang="en-GB" dirty="0">
              <a:latin typeface="CCW Cursive Writing 7" panose="03050602040000000000" pitchFamily="66" charset="0"/>
            </a:endParaRPr>
          </a:p>
        </p:txBody>
      </p:sp>
    </p:spTree>
    <p:extLst>
      <p:ext uri="{BB962C8B-B14F-4D97-AF65-F5344CB8AC3E}">
        <p14:creationId xmlns:p14="http://schemas.microsoft.com/office/powerpoint/2010/main" val="1060005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goll">
            <a:extLst>
              <a:ext uri="{FF2B5EF4-FFF2-40B4-BE49-F238E27FC236}">
                <a16:creationId xmlns:a16="http://schemas.microsoft.com/office/drawing/2014/main" id="{97E71F4B-4BB9-4C7B-BD69-7D76C2E57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790"/>
          <a:stretch/>
        </p:blipFill>
        <p:spPr bwMode="auto">
          <a:xfrm>
            <a:off x="531722" y="717685"/>
            <a:ext cx="11128555" cy="520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316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885F1-CCDD-4343-AA5F-3E836D811A2E}"/>
              </a:ext>
            </a:extLst>
          </p:cNvPr>
          <p:cNvSpPr>
            <a:spLocks noGrp="1"/>
          </p:cNvSpPr>
          <p:nvPr>
            <p:ph type="title"/>
          </p:nvPr>
        </p:nvSpPr>
        <p:spPr/>
        <p:txBody>
          <a:bodyPr/>
          <a:lstStyle/>
          <a:p>
            <a:r>
              <a:rPr lang="en-GB" dirty="0"/>
              <a:t>Success Criteria:</a:t>
            </a:r>
          </a:p>
        </p:txBody>
      </p:sp>
    </p:spTree>
    <p:extLst>
      <p:ext uri="{BB962C8B-B14F-4D97-AF65-F5344CB8AC3E}">
        <p14:creationId xmlns:p14="http://schemas.microsoft.com/office/powerpoint/2010/main" val="2671556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56DC6-4677-44EF-9C69-E5C575F6F786}"/>
              </a:ext>
            </a:extLst>
          </p:cNvPr>
          <p:cNvSpPr>
            <a:spLocks noGrp="1"/>
          </p:cNvSpPr>
          <p:nvPr>
            <p:ph type="title"/>
          </p:nvPr>
        </p:nvSpPr>
        <p:spPr/>
        <p:txBody>
          <a:bodyPr>
            <a:normAutofit/>
          </a:bodyPr>
          <a:lstStyle/>
          <a:p>
            <a:r>
              <a:rPr lang="en-GB" sz="4000" u="sng" dirty="0">
                <a:latin typeface="CCW Cursive Writing 7" panose="03050602040000000000" pitchFamily="66" charset="0"/>
              </a:rPr>
              <a:t>Tuesday 22nd September</a:t>
            </a:r>
          </a:p>
        </p:txBody>
      </p:sp>
      <p:sp>
        <p:nvSpPr>
          <p:cNvPr id="3" name="Content Placeholder 2">
            <a:extLst>
              <a:ext uri="{FF2B5EF4-FFF2-40B4-BE49-F238E27FC236}">
                <a16:creationId xmlns:a16="http://schemas.microsoft.com/office/drawing/2014/main" id="{D247C5C0-08D2-44CD-96C7-A5EC3539579E}"/>
              </a:ext>
            </a:extLst>
          </p:cNvPr>
          <p:cNvSpPr>
            <a:spLocks noGrp="1"/>
          </p:cNvSpPr>
          <p:nvPr>
            <p:ph idx="1"/>
          </p:nvPr>
        </p:nvSpPr>
        <p:spPr/>
        <p:txBody>
          <a:bodyPr/>
          <a:lstStyle/>
          <a:p>
            <a:pPr marL="0" indent="0">
              <a:buNone/>
            </a:pPr>
            <a:r>
              <a:rPr lang="en-GB" u="sng" dirty="0">
                <a:latin typeface="CCW Cursive Writing 7" panose="03050602040000000000" pitchFamily="66" charset="0"/>
              </a:rPr>
              <a:t>L.O. To write a formal letter </a:t>
            </a:r>
          </a:p>
        </p:txBody>
      </p:sp>
    </p:spTree>
    <p:extLst>
      <p:ext uri="{BB962C8B-B14F-4D97-AF65-F5344CB8AC3E}">
        <p14:creationId xmlns:p14="http://schemas.microsoft.com/office/powerpoint/2010/main" val="3612780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4A1E2-8C3E-435B-A8FA-A20EC342C9FA}"/>
              </a:ext>
            </a:extLst>
          </p:cNvPr>
          <p:cNvSpPr>
            <a:spLocks noGrp="1"/>
          </p:cNvSpPr>
          <p:nvPr>
            <p:ph type="title"/>
          </p:nvPr>
        </p:nvSpPr>
        <p:spPr>
          <a:xfrm>
            <a:off x="1724465" y="590207"/>
            <a:ext cx="8094784" cy="3855183"/>
          </a:xfrm>
          <a:solidFill>
            <a:srgbClr val="FFFF00"/>
          </a:solidFill>
        </p:spPr>
        <p:txBody>
          <a:bodyPr>
            <a:normAutofit/>
          </a:bodyPr>
          <a:lstStyle/>
          <a:p>
            <a:pPr algn="ctr"/>
            <a:r>
              <a:rPr lang="en-GB" b="1" dirty="0"/>
              <a:t>SPAG </a:t>
            </a:r>
            <a:br>
              <a:rPr lang="en-GB" b="1" dirty="0"/>
            </a:br>
            <a:br>
              <a:rPr lang="en-GB" b="1" dirty="0"/>
            </a:br>
            <a:r>
              <a:rPr lang="en-GB" b="1" u="sng" dirty="0"/>
              <a:t>LO: To use </a:t>
            </a:r>
            <a:r>
              <a:rPr lang="en-GB" b="1" u="sng" dirty="0" err="1"/>
              <a:t>De:De</a:t>
            </a:r>
            <a:r>
              <a:rPr lang="en-GB" b="1" u="sng" dirty="0"/>
              <a:t> sentences</a:t>
            </a:r>
            <a:br>
              <a:rPr lang="en-GB" b="1" u="sng" dirty="0"/>
            </a:br>
            <a:br>
              <a:rPr lang="en-GB" b="1" u="sng" dirty="0"/>
            </a:br>
            <a:r>
              <a:rPr lang="en-GB" b="1" u="sng" dirty="0"/>
              <a:t>LO: To accurately use commas for lists in my writing  (Blue group)</a:t>
            </a:r>
          </a:p>
        </p:txBody>
      </p:sp>
    </p:spTree>
    <p:extLst>
      <p:ext uri="{BB962C8B-B14F-4D97-AF65-F5344CB8AC3E}">
        <p14:creationId xmlns:p14="http://schemas.microsoft.com/office/powerpoint/2010/main" val="3064613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643" t="10484" r="16800" b="6250"/>
          <a:stretch/>
        </p:blipFill>
        <p:spPr bwMode="auto">
          <a:xfrm>
            <a:off x="1703513" y="188640"/>
            <a:ext cx="8790039" cy="6091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3984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latin typeface="CCW Cursive Writing 7" pitchFamily="66" charset="0"/>
              </a:rPr>
              <a:t>I was exhausted:________________________________</a:t>
            </a:r>
          </a:p>
          <a:p>
            <a:pPr marL="0" indent="0">
              <a:buNone/>
            </a:pPr>
            <a:r>
              <a:rPr lang="en-GB" dirty="0">
                <a:latin typeface="CCW Cursive Writing 7" pitchFamily="66" charset="0"/>
              </a:rPr>
              <a:t>__________________________________.</a:t>
            </a:r>
          </a:p>
          <a:p>
            <a:endParaRPr lang="en-GB" dirty="0">
              <a:latin typeface="CCW Cursive Writing 7" pitchFamily="66" charset="0"/>
            </a:endParaRPr>
          </a:p>
          <a:p>
            <a:r>
              <a:rPr lang="en-GB" dirty="0">
                <a:latin typeface="CCW Cursive Writing 7" pitchFamily="66" charset="0"/>
              </a:rPr>
              <a:t>Snails are slow:__________________________________</a:t>
            </a:r>
          </a:p>
          <a:p>
            <a:pPr marL="0" indent="0">
              <a:buNone/>
            </a:pPr>
            <a:r>
              <a:rPr lang="en-GB" dirty="0">
                <a:latin typeface="CCW Cursive Writing 7" pitchFamily="66" charset="0"/>
              </a:rPr>
              <a:t>________________________________.</a:t>
            </a:r>
          </a:p>
        </p:txBody>
      </p:sp>
    </p:spTree>
    <p:extLst>
      <p:ext uri="{BB962C8B-B14F-4D97-AF65-F5344CB8AC3E}">
        <p14:creationId xmlns:p14="http://schemas.microsoft.com/office/powerpoint/2010/main" val="3424482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p>
        </p:txBody>
      </p:sp>
      <p:sp>
        <p:nvSpPr>
          <p:cNvPr id="4" name="Rectangle 3"/>
          <p:cNvSpPr/>
          <p:nvPr/>
        </p:nvSpPr>
        <p:spPr>
          <a:xfrm>
            <a:off x="313386" y="1897739"/>
            <a:ext cx="11565228" cy="3416320"/>
          </a:xfrm>
          <a:prstGeom prst="rect">
            <a:avLst/>
          </a:prstGeom>
          <a:solidFill>
            <a:schemeClr val="accent3">
              <a:lumMod val="20000"/>
              <a:lumOff val="80000"/>
            </a:schemeClr>
          </a:solidFill>
          <a:ln>
            <a:solidFill>
              <a:schemeClr val="bg1"/>
            </a:solidFill>
          </a:ln>
        </p:spPr>
        <p:txBody>
          <a:bodyPr wrap="square">
            <a:spAutoFit/>
          </a:bodyPr>
          <a:lstStyle/>
          <a:p>
            <a:r>
              <a:rPr lang="en-GB" sz="3600" dirty="0">
                <a:solidFill>
                  <a:srgbClr val="4F81BD">
                    <a:lumMod val="50000"/>
                  </a:srgbClr>
                </a:solidFill>
                <a:latin typeface="CCW Cursive Writing 7" pitchFamily="66" charset="0"/>
              </a:rPr>
              <a:t>Plastic usage is a devasting problem:</a:t>
            </a:r>
            <a:r>
              <a:rPr lang="en-GB" sz="3600" dirty="0">
                <a:solidFill>
                  <a:srgbClr val="FF0000"/>
                </a:solidFill>
                <a:latin typeface="CCW Cursive Writing 7" panose="03050602040000000000" pitchFamily="66" charset="0"/>
              </a:rPr>
              <a:t> each year, 400 million tonnes of plastic is produced and 40% of that is single-use  plastic we'll only use once before it's binned.</a:t>
            </a:r>
            <a:r>
              <a:rPr lang="en-GB" sz="3600" dirty="0">
                <a:solidFill>
                  <a:srgbClr val="4F81BD">
                    <a:lumMod val="50000"/>
                  </a:srgbClr>
                </a:solidFill>
                <a:latin typeface="CCW Cursive Writing 7" pitchFamily="66" charset="0"/>
              </a:rPr>
              <a:t> </a:t>
            </a:r>
            <a:endParaRPr lang="en-GB" sz="3600" dirty="0">
              <a:solidFill>
                <a:srgbClr val="FF0000"/>
              </a:solidFill>
              <a:latin typeface="CCW Cursive Writing 7" pitchFamily="66" charset="0"/>
            </a:endParaRPr>
          </a:p>
        </p:txBody>
      </p:sp>
    </p:spTree>
    <p:extLst>
      <p:ext uri="{BB962C8B-B14F-4D97-AF65-F5344CB8AC3E}">
        <p14:creationId xmlns:p14="http://schemas.microsoft.com/office/powerpoint/2010/main" val="360024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BBA7-6C84-4746-9085-A1BA2981D2AA}"/>
              </a:ext>
            </a:extLst>
          </p:cNvPr>
          <p:cNvSpPr>
            <a:spLocks noGrp="1"/>
          </p:cNvSpPr>
          <p:nvPr>
            <p:ph type="title"/>
          </p:nvPr>
        </p:nvSpPr>
        <p:spPr>
          <a:xfrm>
            <a:off x="191086" y="111906"/>
            <a:ext cx="5506329" cy="1126051"/>
          </a:xfrm>
          <a:solidFill>
            <a:schemeClr val="accent2">
              <a:lumMod val="40000"/>
              <a:lumOff val="60000"/>
            </a:schemeClr>
          </a:solidFill>
        </p:spPr>
        <p:txBody>
          <a:bodyPr>
            <a:normAutofit fontScale="90000"/>
          </a:bodyPr>
          <a:lstStyle/>
          <a:p>
            <a:r>
              <a:rPr lang="en-GB" dirty="0"/>
              <a:t>SPAG FOR BLUE GROUP commas pp </a:t>
            </a:r>
          </a:p>
        </p:txBody>
      </p:sp>
      <p:pic>
        <p:nvPicPr>
          <p:cNvPr id="4" name="Picture 3">
            <a:extLst>
              <a:ext uri="{FF2B5EF4-FFF2-40B4-BE49-F238E27FC236}">
                <a16:creationId xmlns:a16="http://schemas.microsoft.com/office/drawing/2014/main" id="{2DB209F0-544C-42A5-8288-197F2132A694}"/>
              </a:ext>
            </a:extLst>
          </p:cNvPr>
          <p:cNvPicPr>
            <a:picLocks noChangeAspect="1"/>
          </p:cNvPicPr>
          <p:nvPr/>
        </p:nvPicPr>
        <p:blipFill rotWithShape="1">
          <a:blip r:embed="rId2"/>
          <a:srcRect l="22039" t="18035" r="23154" b="5302"/>
          <a:stretch/>
        </p:blipFill>
        <p:spPr>
          <a:xfrm>
            <a:off x="2754923" y="1237957"/>
            <a:ext cx="6682154" cy="5254918"/>
          </a:xfrm>
          <a:prstGeom prst="rect">
            <a:avLst/>
          </a:prstGeom>
        </p:spPr>
      </p:pic>
      <p:sp>
        <p:nvSpPr>
          <p:cNvPr id="7" name="Rectangle 6">
            <a:extLst>
              <a:ext uri="{FF2B5EF4-FFF2-40B4-BE49-F238E27FC236}">
                <a16:creationId xmlns:a16="http://schemas.microsoft.com/office/drawing/2014/main" id="{E1EB2869-6819-4036-8481-62A83801A3B9}"/>
              </a:ext>
            </a:extLst>
          </p:cNvPr>
          <p:cNvSpPr/>
          <p:nvPr/>
        </p:nvSpPr>
        <p:spPr>
          <a:xfrm rot="391633">
            <a:off x="7200245" y="616405"/>
            <a:ext cx="447366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Thursday work </a:t>
            </a:r>
          </a:p>
        </p:txBody>
      </p:sp>
    </p:spTree>
    <p:extLst>
      <p:ext uri="{BB962C8B-B14F-4D97-AF65-F5344CB8AC3E}">
        <p14:creationId xmlns:p14="http://schemas.microsoft.com/office/powerpoint/2010/main" val="2752456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BBA7-6C84-4746-9085-A1BA2981D2AA}"/>
              </a:ext>
            </a:extLst>
          </p:cNvPr>
          <p:cNvSpPr>
            <a:spLocks noGrp="1"/>
          </p:cNvSpPr>
          <p:nvPr>
            <p:ph type="title"/>
          </p:nvPr>
        </p:nvSpPr>
        <p:spPr>
          <a:xfrm>
            <a:off x="2723270" y="1996977"/>
            <a:ext cx="5506329" cy="1126051"/>
          </a:xfrm>
          <a:solidFill>
            <a:schemeClr val="accent2">
              <a:lumMod val="40000"/>
              <a:lumOff val="60000"/>
            </a:schemeClr>
          </a:solidFill>
        </p:spPr>
        <p:txBody>
          <a:bodyPr>
            <a:normAutofit fontScale="90000"/>
          </a:bodyPr>
          <a:lstStyle/>
          <a:p>
            <a:r>
              <a:rPr lang="en-GB" dirty="0"/>
              <a:t>SPAG FOR BLUE GROUP commas pp </a:t>
            </a:r>
          </a:p>
        </p:txBody>
      </p:sp>
    </p:spTree>
    <p:extLst>
      <p:ext uri="{BB962C8B-B14F-4D97-AF65-F5344CB8AC3E}">
        <p14:creationId xmlns:p14="http://schemas.microsoft.com/office/powerpoint/2010/main" val="1605649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77B7F-EF31-419C-9625-876A3B84F890}"/>
              </a:ext>
            </a:extLst>
          </p:cNvPr>
          <p:cNvSpPr>
            <a:spLocks noGrp="1"/>
          </p:cNvSpPr>
          <p:nvPr>
            <p:ph type="title"/>
          </p:nvPr>
        </p:nvSpPr>
        <p:spPr/>
        <p:txBody>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endParaRPr lang="en-GB" dirty="0"/>
          </a:p>
        </p:txBody>
      </p:sp>
      <p:sp>
        <p:nvSpPr>
          <p:cNvPr id="4" name="Rectangle 3">
            <a:extLst>
              <a:ext uri="{FF2B5EF4-FFF2-40B4-BE49-F238E27FC236}">
                <a16:creationId xmlns:a16="http://schemas.microsoft.com/office/drawing/2014/main" id="{0A7DCCDD-492A-4FFF-95DB-6E81F21824F5}"/>
              </a:ext>
            </a:extLst>
          </p:cNvPr>
          <p:cNvSpPr/>
          <p:nvPr/>
        </p:nvSpPr>
        <p:spPr>
          <a:xfrm>
            <a:off x="838200" y="1690688"/>
            <a:ext cx="10709856" cy="2246769"/>
          </a:xfrm>
          <a:prstGeom prst="rect">
            <a:avLst/>
          </a:prstGeom>
        </p:spPr>
        <p:txBody>
          <a:bodyPr wrap="square">
            <a:spAutoFit/>
          </a:bodyPr>
          <a:lstStyle/>
          <a:p>
            <a:r>
              <a:rPr lang="en-GB" sz="2800" dirty="0">
                <a:solidFill>
                  <a:schemeClr val="accent1">
                    <a:lumMod val="50000"/>
                  </a:schemeClr>
                </a:solidFill>
                <a:latin typeface="CCW Cursive Writing 7" panose="03050602040000000000" pitchFamily="66" charset="0"/>
              </a:rPr>
              <a:t>Our planet is in crisis</a:t>
            </a:r>
            <a:r>
              <a:rPr lang="en-GB" sz="2800" dirty="0">
                <a:solidFill>
                  <a:schemeClr val="accent4"/>
                </a:solidFill>
                <a:latin typeface="CCW Cursive Writing 7" panose="03050602040000000000" pitchFamily="66" charset="0"/>
              </a:rPr>
              <a:t>: </a:t>
            </a:r>
            <a:r>
              <a:rPr lang="en-GB" sz="2800" dirty="0">
                <a:solidFill>
                  <a:srgbClr val="FF0000"/>
                </a:solidFill>
                <a:latin typeface="CCW Cursive Writing 7" panose="03050602040000000000" pitchFamily="66" charset="0"/>
              </a:rPr>
              <a:t>each year, 400 million tonnes of plastic is produced and 40% of that is single-use - plastic we'll only use once before it's binned.</a:t>
            </a:r>
          </a:p>
        </p:txBody>
      </p:sp>
    </p:spTree>
    <p:extLst>
      <p:ext uri="{BB962C8B-B14F-4D97-AF65-F5344CB8AC3E}">
        <p14:creationId xmlns:p14="http://schemas.microsoft.com/office/powerpoint/2010/main" val="99744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GB" sz="3600" dirty="0">
                <a:latin typeface="CCW Cursive Writing 7" pitchFamily="66" charset="0"/>
              </a:rPr>
              <a:t>Your turn…</a:t>
            </a:r>
          </a:p>
        </p:txBody>
      </p:sp>
      <p:sp>
        <p:nvSpPr>
          <p:cNvPr id="3" name="Content Placeholder 2"/>
          <p:cNvSpPr>
            <a:spLocks noGrp="1"/>
          </p:cNvSpPr>
          <p:nvPr>
            <p:ph idx="1"/>
          </p:nvPr>
        </p:nvSpPr>
        <p:spPr>
          <a:xfrm>
            <a:off x="399246" y="1825625"/>
            <a:ext cx="11101588" cy="4351338"/>
          </a:xfrm>
          <a:solidFill>
            <a:schemeClr val="accent3">
              <a:lumMod val="20000"/>
              <a:lumOff val="80000"/>
            </a:schemeClr>
          </a:solidFill>
        </p:spPr>
        <p:txBody>
          <a:bodyPr/>
          <a:lstStyle/>
          <a:p>
            <a:pPr marL="0" indent="0">
              <a:buNone/>
            </a:pPr>
            <a:r>
              <a:rPr lang="en-GB" sz="2400" dirty="0">
                <a:solidFill>
                  <a:schemeClr val="accent1">
                    <a:lumMod val="50000"/>
                  </a:schemeClr>
                </a:solidFill>
                <a:latin typeface="CCW Cursive Writing 7" pitchFamily="66" charset="0"/>
              </a:rPr>
              <a:t>Oceans are____________</a:t>
            </a:r>
            <a:r>
              <a:rPr lang="en-GB" sz="2400" dirty="0">
                <a:solidFill>
                  <a:srgbClr val="FF0000"/>
                </a:solidFill>
                <a:latin typeface="CCW Cursive Writing 7" pitchFamily="66" charset="0"/>
              </a:rPr>
              <a:t>:________________________________________________.</a:t>
            </a:r>
          </a:p>
          <a:p>
            <a:pPr marL="0" indent="0">
              <a:buNone/>
            </a:pPr>
            <a:endParaRPr lang="en-GB" sz="2400" dirty="0">
              <a:latin typeface="CCW Cursive Writing 7" pitchFamily="66" charset="0"/>
            </a:endParaRPr>
          </a:p>
          <a:p>
            <a:pPr marL="0" indent="0">
              <a:buNone/>
            </a:pPr>
            <a:endParaRPr lang="en-GB" sz="2400" dirty="0">
              <a:latin typeface="CCW Cursive Writing 7" pitchFamily="66" charset="0"/>
            </a:endParaRPr>
          </a:p>
          <a:p>
            <a:pPr marL="0" indent="0">
              <a:buNone/>
            </a:pPr>
            <a:r>
              <a:rPr lang="en-GB" sz="2400" dirty="0">
                <a:solidFill>
                  <a:schemeClr val="accent1">
                    <a:lumMod val="50000"/>
                  </a:schemeClr>
                </a:solidFill>
                <a:latin typeface="CCW Cursive Writing 7" pitchFamily="66" charset="0"/>
              </a:rPr>
              <a:t>Plastic is a huge problem</a:t>
            </a:r>
            <a:r>
              <a:rPr lang="en-GB" sz="2400" dirty="0">
                <a:solidFill>
                  <a:srgbClr val="FF0000"/>
                </a:solidFill>
                <a:latin typeface="CCW Cursive Writing 7" pitchFamily="66" charset="0"/>
              </a:rPr>
              <a:t>:</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a:t>
            </a:r>
          </a:p>
          <a:p>
            <a:pPr marL="0" indent="0">
              <a:buNone/>
            </a:pPr>
            <a:r>
              <a:rPr lang="en-GB" sz="2400" dirty="0">
                <a:solidFill>
                  <a:srgbClr val="FF0000"/>
                </a:solidFill>
                <a:latin typeface="CCW Cursive Writing 7" pitchFamily="66" charset="0"/>
              </a:rPr>
              <a:t>______________________________________________________________________.</a:t>
            </a:r>
          </a:p>
          <a:p>
            <a:pPr marL="0" indent="0">
              <a:buNone/>
            </a:pPr>
            <a:endParaRPr lang="en-GB" sz="2400" dirty="0">
              <a:latin typeface="CCW Cursive Writing 7" pitchFamily="66" charset="0"/>
            </a:endParaRPr>
          </a:p>
        </p:txBody>
      </p:sp>
      <p:sp>
        <p:nvSpPr>
          <p:cNvPr id="4" name="TextBox 3"/>
          <p:cNvSpPr txBox="1"/>
          <p:nvPr/>
        </p:nvSpPr>
        <p:spPr>
          <a:xfrm>
            <a:off x="399246" y="4318854"/>
            <a:ext cx="8618220" cy="523220"/>
          </a:xfrm>
          <a:prstGeom prst="rect">
            <a:avLst/>
          </a:prstGeom>
          <a:solidFill>
            <a:schemeClr val="accent3">
              <a:lumMod val="20000"/>
              <a:lumOff val="80000"/>
            </a:schemeClr>
          </a:solidFill>
        </p:spPr>
        <p:txBody>
          <a:bodyPr wrap="square" rtlCol="0">
            <a:spAutoFit/>
          </a:bodyPr>
          <a:lstStyle/>
          <a:p>
            <a:endParaRPr lang="en-GB" sz="2800" dirty="0">
              <a:solidFill>
                <a:srgbClr val="FF0000"/>
              </a:solidFill>
              <a:latin typeface="CCW Cursive Writing 7" pitchFamily="66" charset="0"/>
            </a:endParaRPr>
          </a:p>
        </p:txBody>
      </p:sp>
    </p:spTree>
    <p:extLst>
      <p:ext uri="{BB962C8B-B14F-4D97-AF65-F5344CB8AC3E}">
        <p14:creationId xmlns:p14="http://schemas.microsoft.com/office/powerpoint/2010/main" val="2715991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goll">
            <a:extLst>
              <a:ext uri="{FF2B5EF4-FFF2-40B4-BE49-F238E27FC236}">
                <a16:creationId xmlns:a16="http://schemas.microsoft.com/office/drawing/2014/main" id="{97E71F4B-4BB9-4C7B-BD69-7D76C2E57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790"/>
          <a:stretch/>
        </p:blipFill>
        <p:spPr bwMode="auto">
          <a:xfrm>
            <a:off x="531722" y="717685"/>
            <a:ext cx="11128555" cy="520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981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CADB5-55EA-4976-BF3E-02A6061C04CB}"/>
              </a:ext>
            </a:extLst>
          </p:cNvPr>
          <p:cNvSpPr>
            <a:spLocks noGrp="1"/>
          </p:cNvSpPr>
          <p:nvPr>
            <p:ph type="title"/>
          </p:nvPr>
        </p:nvSpPr>
        <p:spPr/>
        <p:txBody>
          <a:bodyPr/>
          <a:lstStyle/>
          <a:p>
            <a:r>
              <a:rPr lang="en-GB" dirty="0"/>
              <a:t>Introduction: explain purpose of writing and the problem.</a:t>
            </a:r>
          </a:p>
        </p:txBody>
      </p:sp>
      <p:sp>
        <p:nvSpPr>
          <p:cNvPr id="3" name="Content Placeholder 2">
            <a:extLst>
              <a:ext uri="{FF2B5EF4-FFF2-40B4-BE49-F238E27FC236}">
                <a16:creationId xmlns:a16="http://schemas.microsoft.com/office/drawing/2014/main" id="{F9F8C53A-8722-4C68-973F-82758FD9D501}"/>
              </a:ext>
            </a:extLst>
          </p:cNvPr>
          <p:cNvSpPr>
            <a:spLocks noGrp="1"/>
          </p:cNvSpPr>
          <p:nvPr>
            <p:ph idx="1"/>
          </p:nvPr>
        </p:nvSpPr>
        <p:spPr/>
        <p:txBody>
          <a:bodyPr/>
          <a:lstStyle/>
          <a:p>
            <a:pPr marL="0" indent="0">
              <a:buNone/>
            </a:pPr>
            <a:r>
              <a:rPr lang="en-GB" dirty="0"/>
              <a:t>On behalf of my primary school, I am writing to you today regarding the recent topic that is evidently affecting not just our country but indeed our planet: plastic pollution. As I am sure you are already aware of the catastrophic damage being had and the implications this is having on our environment, not to mention the threat plastic is posing to our marine life in our vast oceans. In Year 6, we have been discussing and researching the damage that has been caused globally and would like to express our concerns on this matter and hear how your company: ‘Tesco’ are making a change for the better.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81954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685C-B545-418C-9730-00FCFB580CC0}"/>
              </a:ext>
            </a:extLst>
          </p:cNvPr>
          <p:cNvSpPr>
            <a:spLocks noGrp="1"/>
          </p:cNvSpPr>
          <p:nvPr>
            <p:ph type="title"/>
          </p:nvPr>
        </p:nvSpPr>
        <p:spPr/>
        <p:txBody>
          <a:bodyPr/>
          <a:lstStyle/>
          <a:p>
            <a:r>
              <a:rPr lang="en-GB" dirty="0"/>
              <a:t>Main body: why is it a problem?</a:t>
            </a:r>
          </a:p>
        </p:txBody>
      </p:sp>
      <p:sp>
        <p:nvSpPr>
          <p:cNvPr id="3" name="Content Placeholder 2">
            <a:extLst>
              <a:ext uri="{FF2B5EF4-FFF2-40B4-BE49-F238E27FC236}">
                <a16:creationId xmlns:a16="http://schemas.microsoft.com/office/drawing/2014/main" id="{EF78F88B-0A4D-4E59-A0A8-6D09C77489E6}"/>
              </a:ext>
            </a:extLst>
          </p:cNvPr>
          <p:cNvSpPr>
            <a:spLocks noGrp="1"/>
          </p:cNvSpPr>
          <p:nvPr>
            <p:ph idx="1"/>
          </p:nvPr>
        </p:nvSpPr>
        <p:spPr/>
        <p:txBody>
          <a:bodyPr/>
          <a:lstStyle/>
          <a:p>
            <a:pPr marL="0" indent="0">
              <a:buNone/>
            </a:pPr>
            <a:r>
              <a:rPr lang="en-GB" dirty="0"/>
              <a:t>Plastic pollution is a serious problem and one that if left unattended to and ignored, will leave future generations at a loss. Each year, approximately 100 million marine animals are killed, due to plastic debris in our oceans. Of which, each microscopic piece of plastic that has ever entered our oceans is still there. At St Philip’s CE Primary School, we believe that this needs to change. If more were to be done in the retail business about single use plastic, this would have a positive impact to our planet.  </a:t>
            </a:r>
          </a:p>
          <a:p>
            <a:pPr marL="0" indent="0">
              <a:buNone/>
            </a:pPr>
            <a:endParaRPr lang="en-GB" dirty="0"/>
          </a:p>
        </p:txBody>
      </p:sp>
    </p:spTree>
    <p:extLst>
      <p:ext uri="{BB962C8B-B14F-4D97-AF65-F5344CB8AC3E}">
        <p14:creationId xmlns:p14="http://schemas.microsoft.com/office/powerpoint/2010/main" val="3109958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685C-B545-418C-9730-00FCFB580CC0}"/>
              </a:ext>
            </a:extLst>
          </p:cNvPr>
          <p:cNvSpPr>
            <a:spLocks noGrp="1"/>
          </p:cNvSpPr>
          <p:nvPr>
            <p:ph type="title"/>
          </p:nvPr>
        </p:nvSpPr>
        <p:spPr/>
        <p:txBody>
          <a:bodyPr/>
          <a:lstStyle/>
          <a:p>
            <a:r>
              <a:rPr lang="en-GB" dirty="0"/>
              <a:t>Main body: what/is your supermarket already doing things?</a:t>
            </a:r>
          </a:p>
        </p:txBody>
      </p:sp>
      <p:sp>
        <p:nvSpPr>
          <p:cNvPr id="3" name="Content Placeholder 2">
            <a:extLst>
              <a:ext uri="{FF2B5EF4-FFF2-40B4-BE49-F238E27FC236}">
                <a16:creationId xmlns:a16="http://schemas.microsoft.com/office/drawing/2014/main" id="{EF78F88B-0A4D-4E59-A0A8-6D09C77489E6}"/>
              </a:ext>
            </a:extLst>
          </p:cNvPr>
          <p:cNvSpPr>
            <a:spLocks noGrp="1"/>
          </p:cNvSpPr>
          <p:nvPr>
            <p:ph idx="1"/>
          </p:nvPr>
        </p:nvSpPr>
        <p:spPr/>
        <p:txBody>
          <a:bodyPr>
            <a:normAutofit lnSpcReduction="10000"/>
          </a:bodyPr>
          <a:lstStyle/>
          <a:p>
            <a:pPr marL="0" indent="0">
              <a:buNone/>
            </a:pPr>
            <a:r>
              <a:rPr lang="en-GB" dirty="0"/>
              <a:t>The recycling of plastic has proven almost impossible as most plastic materials are not biodegradable thus will not break down and decompose like other materials. In the media, we have learnt that Tesco is one of the supermarkets that are actively trying to start to make changed in your industry. The use of carrier bags have significantly reduced due to there now being a cost of at least 5pence per bag. Yet, despite extending the 5p charge on single-use plastic bags, major retailers in England still sold 2.1 billion in the last financial year. As you are very much aware, Tesco holds a powerful position being one of the largest UK supermarkets. Therefore, by making changes to single plastic items, your company could make major positive changes in contributing to the reduction of plastic waste. </a:t>
            </a:r>
          </a:p>
          <a:p>
            <a:pPr marL="0" indent="0">
              <a:buNone/>
            </a:pPr>
            <a:endParaRPr lang="en-GB" dirty="0"/>
          </a:p>
        </p:txBody>
      </p:sp>
    </p:spTree>
    <p:extLst>
      <p:ext uri="{BB962C8B-B14F-4D97-AF65-F5344CB8AC3E}">
        <p14:creationId xmlns:p14="http://schemas.microsoft.com/office/powerpoint/2010/main" val="494022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1C125-927E-4C32-9CDF-FF76806649C0}"/>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45EAE2DC-B7E8-487B-84E5-AB308374D7D2}"/>
              </a:ext>
            </a:extLst>
          </p:cNvPr>
          <p:cNvSpPr>
            <a:spLocks noGrp="1"/>
          </p:cNvSpPr>
          <p:nvPr>
            <p:ph idx="1"/>
          </p:nvPr>
        </p:nvSpPr>
        <p:spPr/>
        <p:txBody>
          <a:bodyPr>
            <a:normAutofit lnSpcReduction="10000"/>
          </a:bodyPr>
          <a:lstStyle/>
          <a:p>
            <a:pPr marL="0" indent="0">
              <a:buNone/>
            </a:pPr>
            <a:r>
              <a:rPr lang="en-US" dirty="0"/>
              <a:t>Despite concerning statistics highlighting the devasting impact single use plastic waste has on our oceans, not all companies are acting to make a difference. </a:t>
            </a:r>
            <a:r>
              <a:rPr lang="en-GB" dirty="0"/>
              <a:t>The more that single packaging is discouraged in supermarkets, the more we are helping save our planet. If businesses continue to listen to the facts, if companies choose to act, if you choose to make a difference, then we may have a chance of saving our world. We hope, therefore, that you will be able to enlighten us on what other ideas you have on helping reduce the amount of single use plastic in your company. I understand that other supermarkets such as Waitrose are encouraging customers to shop using their own reusable packaging. Is this something that you would also consider? I trust this matter will receive your prompt attention. </a:t>
            </a:r>
          </a:p>
          <a:p>
            <a:pPr marL="0" indent="0">
              <a:buNone/>
            </a:pPr>
            <a:endParaRPr lang="en-GB" dirty="0"/>
          </a:p>
        </p:txBody>
      </p:sp>
    </p:spTree>
    <p:extLst>
      <p:ext uri="{BB962C8B-B14F-4D97-AF65-F5344CB8AC3E}">
        <p14:creationId xmlns:p14="http://schemas.microsoft.com/office/powerpoint/2010/main" val="42819579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291FF-11CE-4E62-AD9C-890E7089F5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D78ABD4-A190-4B6D-9ACC-E5162513561B}"/>
              </a:ext>
            </a:extLst>
          </p:cNvPr>
          <p:cNvSpPr>
            <a:spLocks noGrp="1"/>
          </p:cNvSpPr>
          <p:nvPr>
            <p:ph idx="1"/>
          </p:nvPr>
        </p:nvSpPr>
        <p:spPr/>
        <p:txBody>
          <a:bodyPr/>
          <a:lstStyle/>
          <a:p>
            <a:pPr marL="0" indent="0" fontAlgn="base">
              <a:buNone/>
            </a:pPr>
            <a:r>
              <a:rPr lang="en-GB" dirty="0"/>
              <a:t>I look forward to your reply. </a:t>
            </a:r>
          </a:p>
          <a:p>
            <a:pPr marL="0" indent="0" fontAlgn="base">
              <a:buNone/>
            </a:pPr>
            <a:r>
              <a:rPr lang="en-GB" dirty="0"/>
              <a:t> </a:t>
            </a:r>
          </a:p>
          <a:p>
            <a:pPr marL="0" indent="0" fontAlgn="base">
              <a:buNone/>
            </a:pPr>
            <a:r>
              <a:rPr lang="en-GB" dirty="0"/>
              <a:t>Yours faithfully,</a:t>
            </a:r>
          </a:p>
          <a:p>
            <a:pPr marL="0" indent="0" fontAlgn="base">
              <a:buNone/>
            </a:pPr>
            <a:r>
              <a:rPr lang="en-GB" dirty="0"/>
              <a:t> </a:t>
            </a:r>
          </a:p>
          <a:p>
            <a:pPr marL="0" indent="0" fontAlgn="base">
              <a:buNone/>
            </a:pPr>
            <a:r>
              <a:rPr lang="en-GB" dirty="0"/>
              <a:t>Year 6 pupil at St Philip’s CE Primary School.</a:t>
            </a:r>
          </a:p>
          <a:p>
            <a:pPr marL="0" indent="0">
              <a:buNone/>
            </a:pPr>
            <a:endParaRPr lang="en-GB" dirty="0"/>
          </a:p>
        </p:txBody>
      </p:sp>
    </p:spTree>
    <p:extLst>
      <p:ext uri="{BB962C8B-B14F-4D97-AF65-F5344CB8AC3E}">
        <p14:creationId xmlns:p14="http://schemas.microsoft.com/office/powerpoint/2010/main" val="15044537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CCDD7-4D4E-4B1D-906B-57C6DD2C9B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463ABD-F2AD-4C59-9007-59B47F7F8AF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0D692D2-7EDA-47D1-B166-AB2DE82700F5}"/>
              </a:ext>
            </a:extLst>
          </p:cNvPr>
          <p:cNvPicPr>
            <a:picLocks noChangeAspect="1"/>
          </p:cNvPicPr>
          <p:nvPr/>
        </p:nvPicPr>
        <p:blipFill rotWithShape="1">
          <a:blip r:embed="rId2"/>
          <a:srcRect l="1585" t="13128" r="20141" b="16603"/>
          <a:stretch/>
        </p:blipFill>
        <p:spPr>
          <a:xfrm>
            <a:off x="706192" y="736239"/>
            <a:ext cx="10779616" cy="5440724"/>
          </a:xfrm>
          <a:prstGeom prst="rect">
            <a:avLst/>
          </a:prstGeom>
        </p:spPr>
      </p:pic>
    </p:spTree>
    <p:extLst>
      <p:ext uri="{BB962C8B-B14F-4D97-AF65-F5344CB8AC3E}">
        <p14:creationId xmlns:p14="http://schemas.microsoft.com/office/powerpoint/2010/main" val="4126820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311BA5-28D7-4230-817C-C947AB6AC05C}"/>
              </a:ext>
            </a:extLst>
          </p:cNvPr>
          <p:cNvSpPr>
            <a:spLocks noGrp="1"/>
          </p:cNvSpPr>
          <p:nvPr>
            <p:ph idx="1"/>
          </p:nvPr>
        </p:nvSpPr>
        <p:spPr>
          <a:xfrm>
            <a:off x="557981" y="660503"/>
            <a:ext cx="10515600" cy="5873032"/>
          </a:xfrm>
        </p:spPr>
        <p:txBody>
          <a:bodyPr>
            <a:normAutofit/>
          </a:bodyPr>
          <a:lstStyle/>
          <a:p>
            <a:r>
              <a:rPr lang="en-GB" dirty="0">
                <a:latin typeface="CCW Cursive Writing 7" panose="03050602040000000000" pitchFamily="66" charset="0"/>
              </a:rPr>
              <a:t>Complex sentences</a:t>
            </a:r>
          </a:p>
          <a:p>
            <a:r>
              <a:rPr lang="en-GB" dirty="0">
                <a:latin typeface="CCW Cursive Writing 7" panose="03050602040000000000" pitchFamily="66" charset="0"/>
              </a:rPr>
              <a:t>WABBITS</a:t>
            </a:r>
          </a:p>
          <a:p>
            <a:r>
              <a:rPr lang="en-GB" dirty="0">
                <a:latin typeface="CCW Cursive Writing 7" panose="03050602040000000000" pitchFamily="66" charset="0"/>
              </a:rPr>
              <a:t>FORMAL LANGUAGE</a:t>
            </a:r>
          </a:p>
          <a:p>
            <a:r>
              <a:rPr lang="en-GB" dirty="0">
                <a:latin typeface="CCW Cursive Writing 7" panose="03050602040000000000" pitchFamily="66" charset="0"/>
              </a:rPr>
              <a:t>TOPIC RELATED VOCABULARY</a:t>
            </a: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NON BIODEGRADABLE            	 	         CATASROPHIC		  					MICROSCOPIC</a:t>
            </a:r>
          </a:p>
          <a:p>
            <a:pPr marL="0" indent="0">
              <a:buNone/>
            </a:pPr>
            <a:endParaRPr lang="en-GB" sz="2000" dirty="0">
              <a:solidFill>
                <a:srgbClr val="FF0000"/>
              </a:solidFill>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POLLUTION 		DECOMPOSE 		EXPONENTIALLY  </a:t>
            </a:r>
          </a:p>
          <a:p>
            <a:pPr marL="0" indent="0">
              <a:buNone/>
            </a:pPr>
            <a:r>
              <a:rPr lang="en-GB" sz="2000" dirty="0">
                <a:solidFill>
                  <a:srgbClr val="FF0000"/>
                </a:solidFill>
                <a:latin typeface="CCW Cursive Writing 7" panose="03050602040000000000" pitchFamily="66" charset="0"/>
              </a:rPr>
              <a:t>         SINGLE-USE</a:t>
            </a:r>
          </a:p>
          <a:p>
            <a:pPr marL="0" indent="0">
              <a:buNone/>
            </a:pPr>
            <a:endParaRPr lang="en-GB" sz="2000" dirty="0">
              <a:solidFill>
                <a:srgbClr val="FF0000"/>
              </a:solidFill>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DURABLE		LANDFILL 		MARINE LIFE  </a:t>
            </a:r>
          </a:p>
          <a:p>
            <a:pPr marL="0" indent="0">
              <a:buNone/>
            </a:pPr>
            <a:endParaRPr lang="en-GB" sz="1800" dirty="0">
              <a:latin typeface="CCW Cursive Writing 7" panose="03050602040000000000" pitchFamily="66" charset="0"/>
            </a:endParaRPr>
          </a:p>
        </p:txBody>
      </p:sp>
      <p:pic>
        <p:nvPicPr>
          <p:cNvPr id="1026" name="Picture 2" descr="Image result for dont forget">
            <a:extLst>
              <a:ext uri="{FF2B5EF4-FFF2-40B4-BE49-F238E27FC236}">
                <a16:creationId xmlns:a16="http://schemas.microsoft.com/office/drawing/2014/main" id="{06C665A9-A1DB-47BD-8E05-514FD668A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7172" y="77788"/>
            <a:ext cx="4554828" cy="273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410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311BA5-28D7-4230-817C-C947AB6AC05C}"/>
              </a:ext>
            </a:extLst>
          </p:cNvPr>
          <p:cNvSpPr>
            <a:spLocks noGrp="1"/>
          </p:cNvSpPr>
          <p:nvPr>
            <p:ph idx="1"/>
          </p:nvPr>
        </p:nvSpPr>
        <p:spPr>
          <a:xfrm>
            <a:off x="557981" y="660503"/>
            <a:ext cx="10515600" cy="5873032"/>
          </a:xfrm>
        </p:spPr>
        <p:txBody>
          <a:bodyPr>
            <a:normAutofit/>
          </a:bodyPr>
          <a:lstStyle/>
          <a:p>
            <a:r>
              <a:rPr lang="en-GB" dirty="0">
                <a:latin typeface="CCW Cursive Writing 7" panose="03050602040000000000" pitchFamily="66" charset="0"/>
              </a:rPr>
              <a:t>Complex sentences</a:t>
            </a:r>
          </a:p>
          <a:p>
            <a:r>
              <a:rPr lang="en-GB" dirty="0">
                <a:latin typeface="CCW Cursive Writing 7" panose="03050602040000000000" pitchFamily="66" charset="0"/>
              </a:rPr>
              <a:t>WABBITS</a:t>
            </a:r>
          </a:p>
          <a:p>
            <a:r>
              <a:rPr lang="en-GB" dirty="0">
                <a:latin typeface="CCW Cursive Writing 7" panose="03050602040000000000" pitchFamily="66" charset="0"/>
              </a:rPr>
              <a:t>FORMAL LANGUAGE</a:t>
            </a:r>
          </a:p>
          <a:p>
            <a:r>
              <a:rPr lang="en-GB" dirty="0">
                <a:latin typeface="CCW Cursive Writing 7" panose="03050602040000000000" pitchFamily="66" charset="0"/>
              </a:rPr>
              <a:t>TOPIC RELATED VOCABULARY</a:t>
            </a: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NATURAL 	 BUSINESS		VARIOUS		PARTICULAR </a:t>
            </a:r>
          </a:p>
          <a:p>
            <a:pPr marL="0" indent="0">
              <a:buNone/>
            </a:pPr>
            <a:endParaRPr lang="en-GB" sz="1800" dirty="0">
              <a:solidFill>
                <a:srgbClr val="FF0000"/>
              </a:solidFill>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	APPRECEIATE		ENVIRONMENT		OPPORTUNITY</a:t>
            </a:r>
          </a:p>
          <a:p>
            <a:pPr marL="0" indent="0">
              <a:buNone/>
            </a:pPr>
            <a:endParaRPr lang="en-GB" sz="1800" dirty="0">
              <a:solidFill>
                <a:srgbClr val="FF0000"/>
              </a:solidFill>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NECESSARY		IMMEDIATE		SUFFICIENT </a:t>
            </a:r>
          </a:p>
        </p:txBody>
      </p:sp>
      <p:pic>
        <p:nvPicPr>
          <p:cNvPr id="1026" name="Picture 2" descr="Image result for dont forget">
            <a:extLst>
              <a:ext uri="{FF2B5EF4-FFF2-40B4-BE49-F238E27FC236}">
                <a16:creationId xmlns:a16="http://schemas.microsoft.com/office/drawing/2014/main" id="{06C665A9-A1DB-47BD-8E05-514FD668A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7172" y="77788"/>
            <a:ext cx="4554828" cy="273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755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D3917-4A69-4462-B785-56BA9AC1AC81}"/>
              </a:ext>
            </a:extLst>
          </p:cNvPr>
          <p:cNvSpPr>
            <a:spLocks noGrp="1"/>
          </p:cNvSpPr>
          <p:nvPr>
            <p:ph type="title"/>
          </p:nvPr>
        </p:nvSpPr>
        <p:spPr/>
        <p:txBody>
          <a:bodyPr/>
          <a:lstStyle/>
          <a:p>
            <a:pPr algn="ctr"/>
            <a:r>
              <a:rPr lang="en-GB" dirty="0">
                <a:latin typeface="CCW Cursive Writing 7" panose="03050602040000000000" pitchFamily="66" charset="0"/>
              </a:rPr>
              <a:t>What are we looking for?</a:t>
            </a:r>
          </a:p>
        </p:txBody>
      </p:sp>
      <p:sp>
        <p:nvSpPr>
          <p:cNvPr id="3" name="Content Placeholder 2">
            <a:extLst>
              <a:ext uri="{FF2B5EF4-FFF2-40B4-BE49-F238E27FC236}">
                <a16:creationId xmlns:a16="http://schemas.microsoft.com/office/drawing/2014/main" id="{94BC5547-1632-47F1-B723-FB3EC723A3CA}"/>
              </a:ext>
            </a:extLst>
          </p:cNvPr>
          <p:cNvSpPr>
            <a:spLocks noGrp="1"/>
          </p:cNvSpPr>
          <p:nvPr>
            <p:ph idx="1"/>
          </p:nvPr>
        </p:nvSpPr>
        <p:spPr/>
        <p:txBody>
          <a:bodyPr/>
          <a:lstStyle/>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p:txBody>
      </p:sp>
    </p:spTree>
    <p:extLst>
      <p:ext uri="{BB962C8B-B14F-4D97-AF65-F5344CB8AC3E}">
        <p14:creationId xmlns:p14="http://schemas.microsoft.com/office/powerpoint/2010/main" val="458415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56DC6-4677-44EF-9C69-E5C575F6F786}"/>
              </a:ext>
            </a:extLst>
          </p:cNvPr>
          <p:cNvSpPr>
            <a:spLocks noGrp="1"/>
          </p:cNvSpPr>
          <p:nvPr>
            <p:ph type="title"/>
          </p:nvPr>
        </p:nvSpPr>
        <p:spPr/>
        <p:txBody>
          <a:bodyPr>
            <a:normAutofit/>
          </a:bodyPr>
          <a:lstStyle/>
          <a:p>
            <a:r>
              <a:rPr lang="en-GB" sz="3600" u="sng" dirty="0">
                <a:latin typeface="CCW Cursive Writing 7" panose="03050602040000000000" pitchFamily="66" charset="0"/>
              </a:rPr>
              <a:t>Wednesday 23rd September</a:t>
            </a:r>
          </a:p>
        </p:txBody>
      </p:sp>
      <p:sp>
        <p:nvSpPr>
          <p:cNvPr id="3" name="Content Placeholder 2">
            <a:extLst>
              <a:ext uri="{FF2B5EF4-FFF2-40B4-BE49-F238E27FC236}">
                <a16:creationId xmlns:a16="http://schemas.microsoft.com/office/drawing/2014/main" id="{D247C5C0-08D2-44CD-96C7-A5EC3539579E}"/>
              </a:ext>
            </a:extLst>
          </p:cNvPr>
          <p:cNvSpPr>
            <a:spLocks noGrp="1"/>
          </p:cNvSpPr>
          <p:nvPr>
            <p:ph idx="1"/>
          </p:nvPr>
        </p:nvSpPr>
        <p:spPr>
          <a:xfrm>
            <a:off x="613116" y="1650103"/>
            <a:ext cx="9177997" cy="2400755"/>
          </a:xfrm>
        </p:spPr>
        <p:txBody>
          <a:bodyPr/>
          <a:lstStyle/>
          <a:p>
            <a:pPr marL="0" indent="0">
              <a:buNone/>
            </a:pPr>
            <a:r>
              <a:rPr lang="en-GB" u="sng" dirty="0">
                <a:latin typeface="CCW Cursive Writing 7" panose="03050602040000000000" pitchFamily="66" charset="0"/>
              </a:rPr>
              <a:t>L.O. To edit and complete writing a formal letter </a:t>
            </a:r>
          </a:p>
        </p:txBody>
      </p:sp>
      <p:pic>
        <p:nvPicPr>
          <p:cNvPr id="1026" name="Picture 2" descr="Write A Letter Clipart , Transparent Cartoon, Free Cliparts &amp; Silhouettes -  NetClipart">
            <a:extLst>
              <a:ext uri="{FF2B5EF4-FFF2-40B4-BE49-F238E27FC236}">
                <a16:creationId xmlns:a16="http://schemas.microsoft.com/office/drawing/2014/main" id="{CD42A143-BB44-4991-B7F5-834B064539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9531" y="3429000"/>
            <a:ext cx="4099124" cy="2766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3058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C2714-6572-49F6-9E4F-D7EDB809DA5B}"/>
              </a:ext>
            </a:extLst>
          </p:cNvPr>
          <p:cNvSpPr>
            <a:spLocks noGrp="1"/>
          </p:cNvSpPr>
          <p:nvPr>
            <p:ph type="title"/>
          </p:nvPr>
        </p:nvSpPr>
        <p:spPr>
          <a:xfrm>
            <a:off x="4044687" y="1631218"/>
            <a:ext cx="3340397" cy="1325563"/>
          </a:xfrm>
        </p:spPr>
        <p:txBody>
          <a:bodyPr>
            <a:normAutofit fontScale="90000"/>
          </a:bodyPr>
          <a:lstStyle/>
          <a:p>
            <a:r>
              <a:rPr lang="en-GB" dirty="0"/>
              <a:t>Spellings</a:t>
            </a:r>
            <a:br>
              <a:rPr lang="en-GB" dirty="0"/>
            </a:br>
            <a:br>
              <a:rPr lang="en-GB" dirty="0"/>
            </a:br>
            <a:r>
              <a:rPr lang="en-GB" u="sng" dirty="0"/>
              <a:t>LO: -</a:t>
            </a:r>
            <a:r>
              <a:rPr lang="en-GB" u="sng" dirty="0" err="1"/>
              <a:t>cious</a:t>
            </a:r>
            <a:br>
              <a:rPr lang="en-GB" u="sng" dirty="0"/>
            </a:br>
            <a:r>
              <a:rPr lang="en-GB" u="sng" dirty="0"/>
              <a:t> –</a:t>
            </a:r>
            <a:r>
              <a:rPr lang="en-GB" u="sng" dirty="0" err="1"/>
              <a:t>tious</a:t>
            </a:r>
            <a:r>
              <a:rPr lang="en-GB" u="sng" dirty="0"/>
              <a:t> words</a:t>
            </a:r>
            <a:r>
              <a:rPr lang="en-GB" dirty="0"/>
              <a:t>  </a:t>
            </a:r>
          </a:p>
        </p:txBody>
      </p:sp>
      <p:pic>
        <p:nvPicPr>
          <p:cNvPr id="3" name="Picture 2">
            <a:extLst>
              <a:ext uri="{FF2B5EF4-FFF2-40B4-BE49-F238E27FC236}">
                <a16:creationId xmlns:a16="http://schemas.microsoft.com/office/drawing/2014/main" id="{33A081EB-E54F-48B8-9DC1-8CEF327A4FC9}"/>
              </a:ext>
            </a:extLst>
          </p:cNvPr>
          <p:cNvPicPr>
            <a:picLocks noChangeAspect="1"/>
          </p:cNvPicPr>
          <p:nvPr/>
        </p:nvPicPr>
        <p:blipFill rotWithShape="1">
          <a:blip r:embed="rId3"/>
          <a:srcRect l="36236" t="44301" r="55054" b="13548"/>
          <a:stretch/>
        </p:blipFill>
        <p:spPr>
          <a:xfrm>
            <a:off x="1751040" y="114402"/>
            <a:ext cx="1755059" cy="6370214"/>
          </a:xfrm>
          <a:prstGeom prst="rect">
            <a:avLst/>
          </a:prstGeom>
        </p:spPr>
      </p:pic>
      <p:pic>
        <p:nvPicPr>
          <p:cNvPr id="4" name="Picture 3">
            <a:extLst>
              <a:ext uri="{FF2B5EF4-FFF2-40B4-BE49-F238E27FC236}">
                <a16:creationId xmlns:a16="http://schemas.microsoft.com/office/drawing/2014/main" id="{CA082650-3D02-41C2-8408-612697DFF079}"/>
              </a:ext>
            </a:extLst>
          </p:cNvPr>
          <p:cNvPicPr>
            <a:picLocks noChangeAspect="1"/>
          </p:cNvPicPr>
          <p:nvPr/>
        </p:nvPicPr>
        <p:blipFill rotWithShape="1">
          <a:blip r:embed="rId4"/>
          <a:srcRect l="36398" t="32472" r="54892" b="35819"/>
          <a:stretch/>
        </p:blipFill>
        <p:spPr>
          <a:xfrm>
            <a:off x="7741674" y="172693"/>
            <a:ext cx="2332991" cy="6370214"/>
          </a:xfrm>
          <a:prstGeom prst="rect">
            <a:avLst/>
          </a:prstGeom>
        </p:spPr>
      </p:pic>
    </p:spTree>
    <p:extLst>
      <p:ext uri="{BB962C8B-B14F-4D97-AF65-F5344CB8AC3E}">
        <p14:creationId xmlns:p14="http://schemas.microsoft.com/office/powerpoint/2010/main" val="672607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24760-6FEE-465A-BFCF-7D9CF12EFC19}"/>
              </a:ext>
            </a:extLst>
          </p:cNvPr>
          <p:cNvSpPr>
            <a:spLocks noGrp="1"/>
          </p:cNvSpPr>
          <p:nvPr>
            <p:ph type="title"/>
          </p:nvPr>
        </p:nvSpPr>
        <p:spPr>
          <a:xfrm>
            <a:off x="838200" y="365125"/>
            <a:ext cx="10515600" cy="904605"/>
          </a:xfrm>
        </p:spPr>
        <p:txBody>
          <a:bodyPr/>
          <a:lstStyle/>
          <a:p>
            <a:r>
              <a:rPr lang="en-GB" b="1" dirty="0"/>
              <a:t>Spelling practice- Battleships!  </a:t>
            </a:r>
          </a:p>
        </p:txBody>
      </p:sp>
      <p:pic>
        <p:nvPicPr>
          <p:cNvPr id="3" name="Picture 2">
            <a:extLst>
              <a:ext uri="{FF2B5EF4-FFF2-40B4-BE49-F238E27FC236}">
                <a16:creationId xmlns:a16="http://schemas.microsoft.com/office/drawing/2014/main" id="{911A01D9-EEEF-4A84-B564-BB3375A7F93C}"/>
              </a:ext>
            </a:extLst>
          </p:cNvPr>
          <p:cNvPicPr>
            <a:picLocks noChangeAspect="1"/>
          </p:cNvPicPr>
          <p:nvPr/>
        </p:nvPicPr>
        <p:blipFill rotWithShape="1">
          <a:blip r:embed="rId2"/>
          <a:srcRect l="22846" t="21730" r="24192" b="9519"/>
          <a:stretch/>
        </p:blipFill>
        <p:spPr>
          <a:xfrm>
            <a:off x="2222694" y="1269730"/>
            <a:ext cx="7033848" cy="5133636"/>
          </a:xfrm>
          <a:prstGeom prst="rect">
            <a:avLst/>
          </a:prstGeom>
        </p:spPr>
      </p:pic>
    </p:spTree>
    <p:extLst>
      <p:ext uri="{BB962C8B-B14F-4D97-AF65-F5344CB8AC3E}">
        <p14:creationId xmlns:p14="http://schemas.microsoft.com/office/powerpoint/2010/main" val="9433790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4ED70-9863-4A9E-B548-9BBB9643E5C8}"/>
              </a:ext>
            </a:extLst>
          </p:cNvPr>
          <p:cNvSpPr>
            <a:spLocks noGrp="1"/>
          </p:cNvSpPr>
          <p:nvPr>
            <p:ph type="title"/>
          </p:nvPr>
        </p:nvSpPr>
        <p:spPr/>
        <p:txBody>
          <a:bodyPr/>
          <a:lstStyle/>
          <a:p>
            <a:r>
              <a:rPr lang="en-GB" dirty="0">
                <a:latin typeface="CCW Cursive Writing 7" panose="03050602040000000000" pitchFamily="66" charset="0"/>
              </a:rPr>
              <a:t>OUR PURPOSE:</a:t>
            </a:r>
          </a:p>
        </p:txBody>
      </p:sp>
      <p:sp>
        <p:nvSpPr>
          <p:cNvPr id="3" name="Content Placeholder 2">
            <a:extLst>
              <a:ext uri="{FF2B5EF4-FFF2-40B4-BE49-F238E27FC236}">
                <a16:creationId xmlns:a16="http://schemas.microsoft.com/office/drawing/2014/main" id="{3F9BC2B3-FB69-4182-81B4-89F757ABF29B}"/>
              </a:ext>
            </a:extLst>
          </p:cNvPr>
          <p:cNvSpPr>
            <a:spLocks noGrp="1"/>
          </p:cNvSpPr>
          <p:nvPr>
            <p:ph idx="1"/>
          </p:nvPr>
        </p:nvSpPr>
        <p:spPr/>
        <p:txBody>
          <a:bodyPr>
            <a:normAutofit/>
          </a:bodyPr>
          <a:lstStyle/>
          <a:p>
            <a:pPr marL="0" indent="0">
              <a:buNone/>
            </a:pPr>
            <a:r>
              <a:rPr lang="en-GB" dirty="0">
                <a:solidFill>
                  <a:srgbClr val="FF0000"/>
                </a:solidFill>
                <a:latin typeface="CCW Cursive Writing 7" panose="03050602040000000000" pitchFamily="66" charset="0"/>
              </a:rPr>
              <a:t>WHAT: </a:t>
            </a:r>
            <a:r>
              <a:rPr lang="en-GB" dirty="0">
                <a:latin typeface="CCW Cursive Writing 7" panose="03050602040000000000" pitchFamily="66" charset="0"/>
              </a:rPr>
              <a:t>We are learning how to write formal letters. </a:t>
            </a:r>
          </a:p>
          <a:p>
            <a:pPr marL="0" indent="0">
              <a:buNone/>
            </a:pPr>
            <a:endParaRPr lang="en-GB" dirty="0">
              <a:latin typeface="CCW Cursive Writing 7" panose="03050602040000000000" pitchFamily="66" charset="0"/>
            </a:endParaRPr>
          </a:p>
          <a:p>
            <a:pPr marL="0" indent="0">
              <a:buNone/>
            </a:pPr>
            <a:r>
              <a:rPr lang="en-GB" dirty="0">
                <a:solidFill>
                  <a:srgbClr val="FF0000"/>
                </a:solidFill>
                <a:latin typeface="CCW Cursive Writing 7" panose="03050602040000000000" pitchFamily="66" charset="0"/>
              </a:rPr>
              <a:t>WHY: </a:t>
            </a:r>
            <a:r>
              <a:rPr lang="en-GB" dirty="0">
                <a:latin typeface="CCW Cursive Writing 7" panose="03050602040000000000" pitchFamily="66" charset="0"/>
              </a:rPr>
              <a:t>we are going to be writing formal letters to local supermarket, asking them to explain what they are doing about the current single use of plastic problem our world is facing. </a:t>
            </a:r>
          </a:p>
          <a:p>
            <a:pPr marL="0" indent="0">
              <a:buNone/>
            </a:pPr>
            <a:endParaRPr lang="en-GB" dirty="0">
              <a:latin typeface="CCW Cursive Writing 7" panose="03050602040000000000" pitchFamily="66" charset="0"/>
            </a:endParaRPr>
          </a:p>
          <a:p>
            <a:pPr marL="0" indent="0">
              <a:buNone/>
            </a:pPr>
            <a:r>
              <a:rPr lang="en-GB" dirty="0">
                <a:solidFill>
                  <a:srgbClr val="FF0000"/>
                </a:solidFill>
                <a:latin typeface="CCW Cursive Writing 7" panose="03050602040000000000" pitchFamily="66" charset="0"/>
              </a:rPr>
              <a:t>WHO: </a:t>
            </a:r>
            <a:r>
              <a:rPr lang="en-GB" dirty="0">
                <a:latin typeface="CCW Cursive Writing 7" panose="03050602040000000000" pitchFamily="66" charset="0"/>
              </a:rPr>
              <a:t>our audience is for the head of local supermarkets</a:t>
            </a:r>
          </a:p>
          <a:p>
            <a:pPr marL="0" indent="0">
              <a:buNone/>
            </a:pPr>
            <a:endParaRPr lang="en-GB" dirty="0">
              <a:latin typeface="CCW Cursive Writing 7" panose="03050602040000000000" pitchFamily="66" charset="0"/>
            </a:endParaRPr>
          </a:p>
        </p:txBody>
      </p:sp>
    </p:spTree>
    <p:extLst>
      <p:ext uri="{BB962C8B-B14F-4D97-AF65-F5344CB8AC3E}">
        <p14:creationId xmlns:p14="http://schemas.microsoft.com/office/powerpoint/2010/main" val="2495110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29B4660-D5C0-4BF9-BFD6-1C54E3905FFB}"/>
              </a:ext>
            </a:extLst>
          </p:cNvPr>
          <p:cNvGraphicFramePr>
            <a:graphicFrameLocks noGrp="1"/>
          </p:cNvGraphicFramePr>
          <p:nvPr/>
        </p:nvGraphicFramePr>
        <p:xfrm>
          <a:off x="2032000" y="719666"/>
          <a:ext cx="8128000" cy="266192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2457625135"/>
                    </a:ext>
                  </a:extLst>
                </a:gridCol>
                <a:gridCol w="4064000">
                  <a:extLst>
                    <a:ext uri="{9D8B030D-6E8A-4147-A177-3AD203B41FA5}">
                      <a16:colId xmlns:a16="http://schemas.microsoft.com/office/drawing/2014/main" val="592214092"/>
                    </a:ext>
                  </a:extLst>
                </a:gridCol>
              </a:tblGrid>
              <a:tr h="370840">
                <a:tc>
                  <a:txBody>
                    <a:bodyPr/>
                    <a:lstStyle/>
                    <a:p>
                      <a:r>
                        <a:rPr lang="en-GB" dirty="0"/>
                        <a:t>Tesco</a:t>
                      </a:r>
                    </a:p>
                  </a:txBody>
                  <a:tcPr/>
                </a:tc>
                <a:tc>
                  <a:txBody>
                    <a:bodyPr/>
                    <a:lstStyle/>
                    <a:p>
                      <a:r>
                        <a:rPr lang="en-GB" dirty="0"/>
                        <a:t>the general manager </a:t>
                      </a:r>
                    </a:p>
                  </a:txBody>
                  <a:tcPr/>
                </a:tc>
                <a:extLst>
                  <a:ext uri="{0D108BD9-81ED-4DB2-BD59-A6C34878D82A}">
                    <a16:rowId xmlns:a16="http://schemas.microsoft.com/office/drawing/2014/main" val="3801232245"/>
                  </a:ext>
                </a:extLst>
              </a:tr>
              <a:tr h="370840">
                <a:tc>
                  <a:txBody>
                    <a:bodyPr/>
                    <a:lstStyle/>
                    <a:p>
                      <a:r>
                        <a:rPr lang="en-GB" dirty="0"/>
                        <a:t>ASDA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txBody>
                  <a:tcPr/>
                </a:tc>
                <a:extLst>
                  <a:ext uri="{0D108BD9-81ED-4DB2-BD59-A6C34878D82A}">
                    <a16:rowId xmlns:a16="http://schemas.microsoft.com/office/drawing/2014/main" val="2526273127"/>
                  </a:ext>
                </a:extLst>
              </a:tr>
              <a:tr h="370840">
                <a:tc>
                  <a:txBody>
                    <a:bodyPr/>
                    <a:lstStyle/>
                    <a:p>
                      <a:r>
                        <a:rPr lang="en-GB" dirty="0"/>
                        <a:t>Aldi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243147747"/>
                  </a:ext>
                </a:extLst>
              </a:tr>
              <a:tr h="370840">
                <a:tc>
                  <a:txBody>
                    <a:bodyPr/>
                    <a:lstStyle/>
                    <a:p>
                      <a:r>
                        <a:rPr lang="en-GB" dirty="0"/>
                        <a:t>Sainsburys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3443483129"/>
                  </a:ext>
                </a:extLst>
              </a:tr>
              <a:tr h="370840">
                <a:tc>
                  <a:txBody>
                    <a:bodyPr/>
                    <a:lstStyle/>
                    <a:p>
                      <a:r>
                        <a:rPr lang="en-GB" dirty="0"/>
                        <a:t>Morrisons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198282853"/>
                  </a:ext>
                </a:extLst>
              </a:tr>
            </a:tbl>
          </a:graphicData>
        </a:graphic>
      </p:graphicFrame>
      <p:graphicFrame>
        <p:nvGraphicFramePr>
          <p:cNvPr id="2" name="Table 1">
            <a:extLst>
              <a:ext uri="{FF2B5EF4-FFF2-40B4-BE49-F238E27FC236}">
                <a16:creationId xmlns:a16="http://schemas.microsoft.com/office/drawing/2014/main" id="{DFCDBA7D-FBE7-44FE-A6E0-03824A55C734}"/>
              </a:ext>
            </a:extLst>
          </p:cNvPr>
          <p:cNvGraphicFramePr>
            <a:graphicFrameLocks noGrp="1"/>
          </p:cNvGraphicFramePr>
          <p:nvPr/>
        </p:nvGraphicFramePr>
        <p:xfrm>
          <a:off x="513007" y="4029536"/>
          <a:ext cx="11477430" cy="1766579"/>
        </p:xfrm>
        <a:graphic>
          <a:graphicData uri="http://schemas.openxmlformats.org/drawingml/2006/table">
            <a:tbl>
              <a:tblPr firstRow="1" bandRow="1">
                <a:tableStyleId>{5940675A-B579-460E-94D1-54222C63F5DA}</a:tableStyleId>
              </a:tblPr>
              <a:tblGrid>
                <a:gridCol w="1704092">
                  <a:extLst>
                    <a:ext uri="{9D8B030D-6E8A-4147-A177-3AD203B41FA5}">
                      <a16:colId xmlns:a16="http://schemas.microsoft.com/office/drawing/2014/main" val="242618670"/>
                    </a:ext>
                  </a:extLst>
                </a:gridCol>
                <a:gridCol w="3078360">
                  <a:extLst>
                    <a:ext uri="{9D8B030D-6E8A-4147-A177-3AD203B41FA5}">
                      <a16:colId xmlns:a16="http://schemas.microsoft.com/office/drawing/2014/main" val="2917189623"/>
                    </a:ext>
                  </a:extLst>
                </a:gridCol>
                <a:gridCol w="1896491">
                  <a:extLst>
                    <a:ext uri="{9D8B030D-6E8A-4147-A177-3AD203B41FA5}">
                      <a16:colId xmlns:a16="http://schemas.microsoft.com/office/drawing/2014/main" val="1737869206"/>
                    </a:ext>
                  </a:extLst>
                </a:gridCol>
                <a:gridCol w="2366033">
                  <a:extLst>
                    <a:ext uri="{9D8B030D-6E8A-4147-A177-3AD203B41FA5}">
                      <a16:colId xmlns:a16="http://schemas.microsoft.com/office/drawing/2014/main" val="1487877630"/>
                    </a:ext>
                  </a:extLst>
                </a:gridCol>
                <a:gridCol w="2432454">
                  <a:extLst>
                    <a:ext uri="{9D8B030D-6E8A-4147-A177-3AD203B41FA5}">
                      <a16:colId xmlns:a16="http://schemas.microsoft.com/office/drawing/2014/main" val="205534751"/>
                    </a:ext>
                  </a:extLst>
                </a:gridCol>
              </a:tblGrid>
              <a:tr h="1766579">
                <a:tc>
                  <a:txBody>
                    <a:bodyPr/>
                    <a:lstStyle/>
                    <a:p>
                      <a:r>
                        <a:rPr lang="en-GB" sz="1800" b="0" dirty="0"/>
                        <a:t>Tesco Extra </a:t>
                      </a:r>
                    </a:p>
                    <a:p>
                      <a:r>
                        <a:rPr lang="en-GB" sz="1800" b="0" i="0" kern="1200" dirty="0">
                          <a:solidFill>
                            <a:schemeClr val="tx1"/>
                          </a:solidFill>
                          <a:effectLst/>
                          <a:latin typeface="+mn-lt"/>
                          <a:ea typeface="+mn-ea"/>
                          <a:cs typeface="+mn-cs"/>
                        </a:rPr>
                        <a:t>Town Lane Kew</a:t>
                      </a:r>
                    </a:p>
                    <a:p>
                      <a:r>
                        <a:rPr lang="en-GB" sz="1800" b="0" i="0" kern="1200" dirty="0">
                          <a:solidFill>
                            <a:schemeClr val="tx1"/>
                          </a:solidFill>
                          <a:effectLst/>
                          <a:latin typeface="+mn-lt"/>
                          <a:ea typeface="+mn-ea"/>
                          <a:cs typeface="+mn-cs"/>
                        </a:rPr>
                        <a:t> Southport</a:t>
                      </a:r>
                    </a:p>
                    <a:p>
                      <a:r>
                        <a:rPr lang="en-GB" sz="1800" b="0" i="0" kern="1200" dirty="0">
                          <a:solidFill>
                            <a:schemeClr val="tx1"/>
                          </a:solidFill>
                          <a:effectLst/>
                          <a:latin typeface="+mn-lt"/>
                          <a:ea typeface="+mn-ea"/>
                          <a:cs typeface="+mn-cs"/>
                        </a:rPr>
                        <a:t> PR8 5JH</a:t>
                      </a:r>
                      <a:endParaRPr lang="en-GB" sz="1800" b="0" dirty="0"/>
                    </a:p>
                  </a:txBody>
                  <a:tcPr/>
                </a:tc>
                <a:tc>
                  <a:txBody>
                    <a:bodyPr/>
                    <a:lstStyle/>
                    <a:p>
                      <a:r>
                        <a:rPr lang="en-GB" sz="1800" b="0" i="0" kern="1200" dirty="0">
                          <a:solidFill>
                            <a:schemeClr val="tx1"/>
                          </a:solidFill>
                          <a:effectLst/>
                          <a:latin typeface="+mn-lt"/>
                          <a:ea typeface="+mn-ea"/>
                          <a:cs typeface="+mn-cs"/>
                        </a:rPr>
                        <a:t>Asda Southport Superstore</a:t>
                      </a:r>
                    </a:p>
                    <a:p>
                      <a:r>
                        <a:rPr lang="en-GB" sz="1800" b="0" i="0" kern="1200" dirty="0">
                          <a:solidFill>
                            <a:schemeClr val="tx1"/>
                          </a:solidFill>
                          <a:effectLst/>
                          <a:latin typeface="+mn-lt"/>
                          <a:ea typeface="+mn-ea"/>
                          <a:cs typeface="+mn-cs"/>
                        </a:rPr>
                        <a:t>Central 12 Shopping Park Derby Road</a:t>
                      </a:r>
                    </a:p>
                    <a:p>
                      <a:r>
                        <a:rPr lang="en-GB" sz="1800" b="0" i="0" kern="1200" dirty="0">
                          <a:solidFill>
                            <a:schemeClr val="tx1"/>
                          </a:solidFill>
                          <a:effectLst/>
                          <a:latin typeface="+mn-lt"/>
                          <a:ea typeface="+mn-ea"/>
                          <a:cs typeface="+mn-cs"/>
                        </a:rPr>
                        <a:t>Southport </a:t>
                      </a:r>
                    </a:p>
                    <a:p>
                      <a:r>
                        <a:rPr lang="en-GB" sz="1800" b="0" i="0" kern="1200" dirty="0">
                          <a:solidFill>
                            <a:schemeClr val="tx1"/>
                          </a:solidFill>
                          <a:effectLst/>
                          <a:latin typeface="+mn-lt"/>
                          <a:ea typeface="+mn-ea"/>
                          <a:cs typeface="+mn-cs"/>
                        </a:rPr>
                        <a:t>PR9 0TY</a:t>
                      </a:r>
                    </a:p>
                    <a:p>
                      <a:endParaRPr lang="en-GB" sz="1800" dirty="0"/>
                    </a:p>
                  </a:txBody>
                  <a:tcPr/>
                </a:tc>
                <a:tc>
                  <a:txBody>
                    <a:bodyPr/>
                    <a:lstStyle/>
                    <a:p>
                      <a:r>
                        <a:rPr lang="fr-FR" sz="1800" b="0" i="0" kern="1200" dirty="0">
                          <a:solidFill>
                            <a:schemeClr val="tx1"/>
                          </a:solidFill>
                          <a:effectLst/>
                          <a:latin typeface="+mn-lt"/>
                          <a:ea typeface="+mn-ea"/>
                          <a:cs typeface="+mn-cs"/>
                        </a:rPr>
                        <a:t>ALDI - Unit 8 </a:t>
                      </a:r>
                      <a:r>
                        <a:rPr lang="fr-FR" sz="1800" b="0" i="0" kern="1200" dirty="0" err="1">
                          <a:solidFill>
                            <a:schemeClr val="tx1"/>
                          </a:solidFill>
                          <a:effectLst/>
                          <a:latin typeface="+mn-lt"/>
                          <a:ea typeface="+mn-ea"/>
                          <a:cs typeface="+mn-cs"/>
                        </a:rPr>
                        <a:t>Meol</a:t>
                      </a:r>
                      <a:r>
                        <a:rPr lang="fr-FR" sz="1800" b="0" i="0" kern="1200" dirty="0">
                          <a:solidFill>
                            <a:schemeClr val="tx1"/>
                          </a:solidFill>
                          <a:effectLst/>
                          <a:latin typeface="+mn-lt"/>
                          <a:ea typeface="+mn-ea"/>
                          <a:cs typeface="+mn-cs"/>
                        </a:rPr>
                        <a:t> Cop Centre</a:t>
                      </a:r>
                    </a:p>
                    <a:p>
                      <a:r>
                        <a:rPr lang="fr-FR" sz="1800" b="0" i="0" kern="1200" dirty="0">
                          <a:solidFill>
                            <a:schemeClr val="tx1"/>
                          </a:solidFill>
                          <a:effectLst/>
                          <a:latin typeface="+mn-lt"/>
                          <a:ea typeface="+mn-ea"/>
                          <a:cs typeface="+mn-cs"/>
                        </a:rPr>
                        <a:t>Southport</a:t>
                      </a:r>
                    </a:p>
                    <a:p>
                      <a:r>
                        <a:rPr lang="fr-FR" sz="1800" b="0" i="0" kern="1200" dirty="0">
                          <a:solidFill>
                            <a:schemeClr val="tx1"/>
                          </a:solidFill>
                          <a:effectLst/>
                          <a:latin typeface="+mn-lt"/>
                          <a:ea typeface="+mn-ea"/>
                          <a:cs typeface="+mn-cs"/>
                        </a:rPr>
                        <a:t>PR9 7RG</a:t>
                      </a:r>
                    </a:p>
                    <a:p>
                      <a:endParaRPr lang="en-GB" sz="1800" dirty="0"/>
                    </a:p>
                  </a:txBody>
                  <a:tcPr/>
                </a:tc>
                <a:tc>
                  <a:txBody>
                    <a:bodyPr/>
                    <a:lstStyle/>
                    <a:p>
                      <a:r>
                        <a:rPr lang="en-GB" sz="1800" b="0" i="0" kern="1200" dirty="0" err="1">
                          <a:solidFill>
                            <a:schemeClr val="tx1"/>
                          </a:solidFill>
                          <a:effectLst/>
                          <a:latin typeface="+mn-lt"/>
                          <a:ea typeface="+mn-ea"/>
                          <a:cs typeface="+mn-cs"/>
                        </a:rPr>
                        <a:t>Sainburys</a:t>
                      </a:r>
                      <a:endParaRPr lang="en-GB" sz="1800" b="0" i="0" kern="1200" dirty="0">
                        <a:solidFill>
                          <a:schemeClr val="tx1"/>
                        </a:solidFill>
                        <a:effectLst/>
                        <a:latin typeface="+mn-lt"/>
                        <a:ea typeface="+mn-ea"/>
                        <a:cs typeface="+mn-cs"/>
                      </a:endParaRPr>
                    </a:p>
                    <a:p>
                      <a:r>
                        <a:rPr lang="en-GB" sz="1800" b="0" i="0" kern="1200" dirty="0">
                          <a:solidFill>
                            <a:schemeClr val="tx1"/>
                          </a:solidFill>
                          <a:effectLst/>
                          <a:latin typeface="+mn-lt"/>
                          <a:ea typeface="+mn-ea"/>
                          <a:cs typeface="+mn-cs"/>
                        </a:rPr>
                        <a:t>Lord Street</a:t>
                      </a:r>
                    </a:p>
                    <a:p>
                      <a:r>
                        <a:rPr lang="en-GB" sz="1800" b="0" i="0" kern="1200" dirty="0">
                          <a:solidFill>
                            <a:schemeClr val="tx1"/>
                          </a:solidFill>
                          <a:effectLst/>
                          <a:latin typeface="+mn-lt"/>
                          <a:ea typeface="+mn-ea"/>
                          <a:cs typeface="+mn-cs"/>
                        </a:rPr>
                        <a:t> St George's Place</a:t>
                      </a:r>
                    </a:p>
                    <a:p>
                      <a:r>
                        <a:rPr lang="en-GB" sz="1800" b="0" i="0" kern="1200" dirty="0">
                          <a:solidFill>
                            <a:schemeClr val="tx1"/>
                          </a:solidFill>
                          <a:effectLst/>
                          <a:latin typeface="+mn-lt"/>
                          <a:ea typeface="+mn-ea"/>
                          <a:cs typeface="+mn-cs"/>
                        </a:rPr>
                        <a:t>Southport </a:t>
                      </a:r>
                    </a:p>
                    <a:p>
                      <a:r>
                        <a:rPr lang="en-GB" sz="1800" b="0" i="0" kern="1200" dirty="0">
                          <a:solidFill>
                            <a:schemeClr val="tx1"/>
                          </a:solidFill>
                          <a:effectLst/>
                          <a:latin typeface="+mn-lt"/>
                          <a:ea typeface="+mn-ea"/>
                          <a:cs typeface="+mn-cs"/>
                        </a:rPr>
                        <a:t>PR9 0AF</a:t>
                      </a:r>
                      <a:endParaRPr lang="en-GB" sz="1800" dirty="0"/>
                    </a:p>
                  </a:txBody>
                  <a:tcPr/>
                </a:tc>
                <a:tc>
                  <a:txBody>
                    <a:bodyPr/>
                    <a:lstStyle/>
                    <a:p>
                      <a:r>
                        <a:rPr lang="en-GB" sz="1800" dirty="0"/>
                        <a:t>Morrisons</a:t>
                      </a:r>
                    </a:p>
                    <a:p>
                      <a:r>
                        <a:rPr lang="en-GB" sz="1800" b="0" i="0" kern="1200" dirty="0">
                          <a:solidFill>
                            <a:schemeClr val="tx1"/>
                          </a:solidFill>
                          <a:effectLst/>
                          <a:latin typeface="+mn-lt"/>
                          <a:ea typeface="+mn-ea"/>
                          <a:cs typeface="+mn-cs"/>
                        </a:rPr>
                        <a:t>Winter Gardens</a:t>
                      </a:r>
                    </a:p>
                    <a:p>
                      <a:r>
                        <a:rPr lang="en-GB" sz="1800" b="0" i="0" kern="1200" dirty="0">
                          <a:solidFill>
                            <a:schemeClr val="tx1"/>
                          </a:solidFill>
                          <a:effectLst/>
                          <a:latin typeface="+mn-lt"/>
                          <a:ea typeface="+mn-ea"/>
                          <a:cs typeface="+mn-cs"/>
                        </a:rPr>
                        <a:t>Southport</a:t>
                      </a:r>
                    </a:p>
                    <a:p>
                      <a:r>
                        <a:rPr lang="en-GB" sz="1800" b="0" i="0" kern="1200" dirty="0">
                          <a:solidFill>
                            <a:schemeClr val="tx1"/>
                          </a:solidFill>
                          <a:effectLst/>
                          <a:latin typeface="+mn-lt"/>
                          <a:ea typeface="+mn-ea"/>
                          <a:cs typeface="+mn-cs"/>
                        </a:rPr>
                        <a:t>PR8 1N</a:t>
                      </a:r>
                      <a:endParaRPr lang="en-GB" sz="1800" dirty="0"/>
                    </a:p>
                  </a:txBody>
                  <a:tcPr/>
                </a:tc>
                <a:extLst>
                  <a:ext uri="{0D108BD9-81ED-4DB2-BD59-A6C34878D82A}">
                    <a16:rowId xmlns:a16="http://schemas.microsoft.com/office/drawing/2014/main" val="2032474923"/>
                  </a:ext>
                </a:extLst>
              </a:tr>
            </a:tbl>
          </a:graphicData>
        </a:graphic>
      </p:graphicFrame>
    </p:spTree>
    <p:extLst>
      <p:ext uri="{BB962C8B-B14F-4D97-AF65-F5344CB8AC3E}">
        <p14:creationId xmlns:p14="http://schemas.microsoft.com/office/powerpoint/2010/main" val="4300745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goll">
            <a:extLst>
              <a:ext uri="{FF2B5EF4-FFF2-40B4-BE49-F238E27FC236}">
                <a16:creationId xmlns:a16="http://schemas.microsoft.com/office/drawing/2014/main" id="{97E71F4B-4BB9-4C7B-BD69-7D76C2E57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790"/>
          <a:stretch/>
        </p:blipFill>
        <p:spPr bwMode="auto">
          <a:xfrm>
            <a:off x="531722" y="717685"/>
            <a:ext cx="11128555" cy="520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807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CADB5-55EA-4976-BF3E-02A6061C04CB}"/>
              </a:ext>
            </a:extLst>
          </p:cNvPr>
          <p:cNvSpPr>
            <a:spLocks noGrp="1"/>
          </p:cNvSpPr>
          <p:nvPr>
            <p:ph type="title"/>
          </p:nvPr>
        </p:nvSpPr>
        <p:spPr/>
        <p:txBody>
          <a:bodyPr/>
          <a:lstStyle/>
          <a:p>
            <a:r>
              <a:rPr lang="en-GB" dirty="0"/>
              <a:t>Introduction: explain purpose of writing and the problem.</a:t>
            </a:r>
          </a:p>
        </p:txBody>
      </p:sp>
      <p:sp>
        <p:nvSpPr>
          <p:cNvPr id="3" name="Content Placeholder 2">
            <a:extLst>
              <a:ext uri="{FF2B5EF4-FFF2-40B4-BE49-F238E27FC236}">
                <a16:creationId xmlns:a16="http://schemas.microsoft.com/office/drawing/2014/main" id="{F9F8C53A-8722-4C68-973F-82758FD9D501}"/>
              </a:ext>
            </a:extLst>
          </p:cNvPr>
          <p:cNvSpPr>
            <a:spLocks noGrp="1"/>
          </p:cNvSpPr>
          <p:nvPr>
            <p:ph idx="1"/>
          </p:nvPr>
        </p:nvSpPr>
        <p:spPr/>
        <p:txBody>
          <a:bodyPr/>
          <a:lstStyle/>
          <a:p>
            <a:pPr marL="0" indent="0">
              <a:buNone/>
            </a:pPr>
            <a:r>
              <a:rPr lang="en-GB" dirty="0"/>
              <a:t>On behalf of my primary school, I am writing to you today regarding the recent topic that is evidently affecting not just our country but indeed our planet: plastic pollution. As I am sure you are already aware of the catastrophic damage being had and the implications this is having on our environment, not to mention the threat plastic is posing to our marine life in our vast oceans. In Year 6, we have been discussing and researching the damage that has been caused globally and would like to express our concerns on this matter and hear how your company: ‘Tesco’ are making a change for the better.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51038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685C-B545-418C-9730-00FCFB580CC0}"/>
              </a:ext>
            </a:extLst>
          </p:cNvPr>
          <p:cNvSpPr>
            <a:spLocks noGrp="1"/>
          </p:cNvSpPr>
          <p:nvPr>
            <p:ph type="title"/>
          </p:nvPr>
        </p:nvSpPr>
        <p:spPr/>
        <p:txBody>
          <a:bodyPr/>
          <a:lstStyle/>
          <a:p>
            <a:r>
              <a:rPr lang="en-GB" dirty="0"/>
              <a:t>Main body: why is it a problem?</a:t>
            </a:r>
          </a:p>
        </p:txBody>
      </p:sp>
      <p:sp>
        <p:nvSpPr>
          <p:cNvPr id="3" name="Content Placeholder 2">
            <a:extLst>
              <a:ext uri="{FF2B5EF4-FFF2-40B4-BE49-F238E27FC236}">
                <a16:creationId xmlns:a16="http://schemas.microsoft.com/office/drawing/2014/main" id="{EF78F88B-0A4D-4E59-A0A8-6D09C77489E6}"/>
              </a:ext>
            </a:extLst>
          </p:cNvPr>
          <p:cNvSpPr>
            <a:spLocks noGrp="1"/>
          </p:cNvSpPr>
          <p:nvPr>
            <p:ph idx="1"/>
          </p:nvPr>
        </p:nvSpPr>
        <p:spPr/>
        <p:txBody>
          <a:bodyPr/>
          <a:lstStyle/>
          <a:p>
            <a:pPr marL="0" indent="0">
              <a:buNone/>
            </a:pPr>
            <a:r>
              <a:rPr lang="en-GB" dirty="0"/>
              <a:t>Plastic pollution is a serious problem and one that if left unattended to and ignored, will leave future generations at a loss. Each year, approximately 100 million marine animals are killed, due to plastic debris in our oceans. Of which, each microscopic piece of plastic that has ever entered our oceans is still there. At St Philip’s CE Primary School, we believe that this needs to change. If more were to be done in the retail business about single use plastic, this would have a positive impact to our planet.  </a:t>
            </a:r>
          </a:p>
          <a:p>
            <a:pPr marL="0" indent="0">
              <a:buNone/>
            </a:pPr>
            <a:endParaRPr lang="en-GB" dirty="0"/>
          </a:p>
        </p:txBody>
      </p:sp>
    </p:spTree>
    <p:extLst>
      <p:ext uri="{BB962C8B-B14F-4D97-AF65-F5344CB8AC3E}">
        <p14:creationId xmlns:p14="http://schemas.microsoft.com/office/powerpoint/2010/main" val="40230075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685C-B545-418C-9730-00FCFB580CC0}"/>
              </a:ext>
            </a:extLst>
          </p:cNvPr>
          <p:cNvSpPr>
            <a:spLocks noGrp="1"/>
          </p:cNvSpPr>
          <p:nvPr>
            <p:ph type="title"/>
          </p:nvPr>
        </p:nvSpPr>
        <p:spPr/>
        <p:txBody>
          <a:bodyPr/>
          <a:lstStyle/>
          <a:p>
            <a:r>
              <a:rPr lang="en-GB" dirty="0"/>
              <a:t>Main body: what/is your supermarket already doing things?</a:t>
            </a:r>
          </a:p>
        </p:txBody>
      </p:sp>
      <p:sp>
        <p:nvSpPr>
          <p:cNvPr id="3" name="Content Placeholder 2">
            <a:extLst>
              <a:ext uri="{FF2B5EF4-FFF2-40B4-BE49-F238E27FC236}">
                <a16:creationId xmlns:a16="http://schemas.microsoft.com/office/drawing/2014/main" id="{EF78F88B-0A4D-4E59-A0A8-6D09C77489E6}"/>
              </a:ext>
            </a:extLst>
          </p:cNvPr>
          <p:cNvSpPr>
            <a:spLocks noGrp="1"/>
          </p:cNvSpPr>
          <p:nvPr>
            <p:ph idx="1"/>
          </p:nvPr>
        </p:nvSpPr>
        <p:spPr/>
        <p:txBody>
          <a:bodyPr>
            <a:normAutofit lnSpcReduction="10000"/>
          </a:bodyPr>
          <a:lstStyle/>
          <a:p>
            <a:pPr marL="0" indent="0">
              <a:buNone/>
            </a:pPr>
            <a:r>
              <a:rPr lang="en-GB" dirty="0"/>
              <a:t>The recycling of plastic has proven almost impossible as most plastic materials are not biodegradable thus will not break down and decompose like other materials. In the media, we have learnt that Tesco is one of the supermarkets that are actively trying to start to make changed in your industry. The use of carrier bags have significantly reduced due to there now being a cost of at least 5pence per bag. Yet, despite extending the 5p charge on single-use plastic bags, major retailers in England still sold 2.1 billion in the last financial year. As you are very much aware, Tesco holds a powerful position being one of the largest UK supermarkets. Therefore, by making changes to single plastic items, your company could make major positive changes in contributing to the reduction of plastic waste. </a:t>
            </a:r>
          </a:p>
          <a:p>
            <a:pPr marL="0" indent="0">
              <a:buNone/>
            </a:pPr>
            <a:endParaRPr lang="en-GB" dirty="0"/>
          </a:p>
        </p:txBody>
      </p:sp>
    </p:spTree>
    <p:extLst>
      <p:ext uri="{BB962C8B-B14F-4D97-AF65-F5344CB8AC3E}">
        <p14:creationId xmlns:p14="http://schemas.microsoft.com/office/powerpoint/2010/main" val="40985642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1C125-927E-4C32-9CDF-FF76806649C0}"/>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45EAE2DC-B7E8-487B-84E5-AB308374D7D2}"/>
              </a:ext>
            </a:extLst>
          </p:cNvPr>
          <p:cNvSpPr>
            <a:spLocks noGrp="1"/>
          </p:cNvSpPr>
          <p:nvPr>
            <p:ph idx="1"/>
          </p:nvPr>
        </p:nvSpPr>
        <p:spPr/>
        <p:txBody>
          <a:bodyPr>
            <a:normAutofit lnSpcReduction="10000"/>
          </a:bodyPr>
          <a:lstStyle/>
          <a:p>
            <a:pPr marL="0" indent="0">
              <a:buNone/>
            </a:pPr>
            <a:r>
              <a:rPr lang="en-US" dirty="0"/>
              <a:t>Despite concerning statistics highlighting the devasting impact single use plastic waste has on our oceans, not all companies are acting to make a difference. </a:t>
            </a:r>
            <a:r>
              <a:rPr lang="en-GB" dirty="0"/>
              <a:t>The more that single packaging is discouraged in supermarkets, the more we are helping save our planet. If businesses continue to listen to the facts, if companies choose to act, if you choose to make a difference, then we may have a chance of saving our world. We hope, therefore, that you will be able to enlighten us on what other ideas you have on helping reduce the amount of single use plastic in your company. I understand that other supermarkets such as Waitrose are encouraging customers to shop using their own reusable packaging. Is this something that you would also consider? I trust this matter will receive your prompt attention. </a:t>
            </a:r>
          </a:p>
          <a:p>
            <a:pPr marL="0" indent="0">
              <a:buNone/>
            </a:pPr>
            <a:endParaRPr lang="en-GB" dirty="0"/>
          </a:p>
        </p:txBody>
      </p:sp>
    </p:spTree>
    <p:extLst>
      <p:ext uri="{BB962C8B-B14F-4D97-AF65-F5344CB8AC3E}">
        <p14:creationId xmlns:p14="http://schemas.microsoft.com/office/powerpoint/2010/main" val="3706667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291FF-11CE-4E62-AD9C-890E7089F5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D78ABD4-A190-4B6D-9ACC-E5162513561B}"/>
              </a:ext>
            </a:extLst>
          </p:cNvPr>
          <p:cNvSpPr>
            <a:spLocks noGrp="1"/>
          </p:cNvSpPr>
          <p:nvPr>
            <p:ph idx="1"/>
          </p:nvPr>
        </p:nvSpPr>
        <p:spPr/>
        <p:txBody>
          <a:bodyPr/>
          <a:lstStyle/>
          <a:p>
            <a:pPr marL="0" indent="0" fontAlgn="base">
              <a:buNone/>
            </a:pPr>
            <a:r>
              <a:rPr lang="en-GB" dirty="0"/>
              <a:t>I look forward to your reply. </a:t>
            </a:r>
          </a:p>
          <a:p>
            <a:pPr marL="0" indent="0" fontAlgn="base">
              <a:buNone/>
            </a:pPr>
            <a:r>
              <a:rPr lang="en-GB" dirty="0"/>
              <a:t> </a:t>
            </a:r>
          </a:p>
          <a:p>
            <a:pPr marL="0" indent="0" fontAlgn="base">
              <a:buNone/>
            </a:pPr>
            <a:r>
              <a:rPr lang="en-GB" dirty="0"/>
              <a:t>Yours faithfully,</a:t>
            </a:r>
          </a:p>
          <a:p>
            <a:pPr marL="0" indent="0" fontAlgn="base">
              <a:buNone/>
            </a:pPr>
            <a:r>
              <a:rPr lang="en-GB" dirty="0"/>
              <a:t> </a:t>
            </a:r>
          </a:p>
          <a:p>
            <a:pPr marL="0" indent="0" fontAlgn="base">
              <a:buNone/>
            </a:pPr>
            <a:r>
              <a:rPr lang="en-GB" dirty="0"/>
              <a:t>Year 6 pupil at St Philip’s CE Primary School.</a:t>
            </a:r>
          </a:p>
          <a:p>
            <a:pPr marL="0" indent="0">
              <a:buNone/>
            </a:pPr>
            <a:endParaRPr lang="en-GB" dirty="0"/>
          </a:p>
        </p:txBody>
      </p:sp>
    </p:spTree>
    <p:extLst>
      <p:ext uri="{BB962C8B-B14F-4D97-AF65-F5344CB8AC3E}">
        <p14:creationId xmlns:p14="http://schemas.microsoft.com/office/powerpoint/2010/main" val="6804103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CCDD7-4D4E-4B1D-906B-57C6DD2C9B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463ABD-F2AD-4C59-9007-59B47F7F8AF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0D692D2-7EDA-47D1-B166-AB2DE82700F5}"/>
              </a:ext>
            </a:extLst>
          </p:cNvPr>
          <p:cNvPicPr>
            <a:picLocks noChangeAspect="1"/>
          </p:cNvPicPr>
          <p:nvPr/>
        </p:nvPicPr>
        <p:blipFill rotWithShape="1">
          <a:blip r:embed="rId2"/>
          <a:srcRect l="1585" t="13128" r="20141" b="16603"/>
          <a:stretch/>
        </p:blipFill>
        <p:spPr>
          <a:xfrm>
            <a:off x="706192" y="736239"/>
            <a:ext cx="10779616" cy="5440724"/>
          </a:xfrm>
          <a:prstGeom prst="rect">
            <a:avLst/>
          </a:prstGeom>
        </p:spPr>
      </p:pic>
    </p:spTree>
    <p:extLst>
      <p:ext uri="{BB962C8B-B14F-4D97-AF65-F5344CB8AC3E}">
        <p14:creationId xmlns:p14="http://schemas.microsoft.com/office/powerpoint/2010/main" val="664989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311BA5-28D7-4230-817C-C947AB6AC05C}"/>
              </a:ext>
            </a:extLst>
          </p:cNvPr>
          <p:cNvSpPr>
            <a:spLocks noGrp="1"/>
          </p:cNvSpPr>
          <p:nvPr>
            <p:ph idx="1"/>
          </p:nvPr>
        </p:nvSpPr>
        <p:spPr>
          <a:xfrm>
            <a:off x="557981" y="660503"/>
            <a:ext cx="10515600" cy="5873032"/>
          </a:xfrm>
        </p:spPr>
        <p:txBody>
          <a:bodyPr>
            <a:normAutofit/>
          </a:bodyPr>
          <a:lstStyle/>
          <a:p>
            <a:r>
              <a:rPr lang="en-GB" dirty="0">
                <a:latin typeface="CCW Cursive Writing 7" panose="03050602040000000000" pitchFamily="66" charset="0"/>
              </a:rPr>
              <a:t>Complex sentences</a:t>
            </a:r>
          </a:p>
          <a:p>
            <a:r>
              <a:rPr lang="en-GB" dirty="0">
                <a:latin typeface="CCW Cursive Writing 7" panose="03050602040000000000" pitchFamily="66" charset="0"/>
              </a:rPr>
              <a:t>WABBITS</a:t>
            </a:r>
          </a:p>
          <a:p>
            <a:r>
              <a:rPr lang="en-GB" dirty="0">
                <a:latin typeface="CCW Cursive Writing 7" panose="03050602040000000000" pitchFamily="66" charset="0"/>
              </a:rPr>
              <a:t>FORMAL LANGUAGE</a:t>
            </a:r>
          </a:p>
          <a:p>
            <a:r>
              <a:rPr lang="en-GB" dirty="0">
                <a:latin typeface="CCW Cursive Writing 7" panose="03050602040000000000" pitchFamily="66" charset="0"/>
              </a:rPr>
              <a:t>TOPIC RELATED VOCABULARY</a:t>
            </a: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NON BIODEGRADABLE            	 	         CATASROPHIC		  					MICROSCOPIC</a:t>
            </a:r>
          </a:p>
          <a:p>
            <a:pPr marL="0" indent="0">
              <a:buNone/>
            </a:pPr>
            <a:endParaRPr lang="en-GB" sz="2000" dirty="0">
              <a:solidFill>
                <a:srgbClr val="FF0000"/>
              </a:solidFill>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POLLUTION 		DECOMPOSE 		EXPONENTIALLY  </a:t>
            </a:r>
          </a:p>
          <a:p>
            <a:pPr marL="0" indent="0">
              <a:buNone/>
            </a:pPr>
            <a:r>
              <a:rPr lang="en-GB" sz="2000" dirty="0">
                <a:solidFill>
                  <a:srgbClr val="FF0000"/>
                </a:solidFill>
                <a:latin typeface="CCW Cursive Writing 7" panose="03050602040000000000" pitchFamily="66" charset="0"/>
              </a:rPr>
              <a:t>         SINGLE-USE</a:t>
            </a:r>
          </a:p>
          <a:p>
            <a:pPr marL="0" indent="0">
              <a:buNone/>
            </a:pPr>
            <a:endParaRPr lang="en-GB" sz="2000" dirty="0">
              <a:solidFill>
                <a:srgbClr val="FF0000"/>
              </a:solidFill>
              <a:latin typeface="CCW Cursive Writing 7" panose="03050602040000000000" pitchFamily="66" charset="0"/>
            </a:endParaRPr>
          </a:p>
          <a:p>
            <a:pPr marL="0" indent="0">
              <a:buNone/>
            </a:pPr>
            <a:r>
              <a:rPr lang="en-GB" sz="2000" dirty="0">
                <a:solidFill>
                  <a:srgbClr val="FF0000"/>
                </a:solidFill>
                <a:latin typeface="CCW Cursive Writing 7" panose="03050602040000000000" pitchFamily="66" charset="0"/>
              </a:rPr>
              <a:t>DURABLE		LANDFILL 		MARINE LIFE  </a:t>
            </a:r>
          </a:p>
          <a:p>
            <a:pPr marL="0" indent="0">
              <a:buNone/>
            </a:pPr>
            <a:endParaRPr lang="en-GB" sz="1800" dirty="0">
              <a:latin typeface="CCW Cursive Writing 7" panose="03050602040000000000" pitchFamily="66" charset="0"/>
            </a:endParaRPr>
          </a:p>
        </p:txBody>
      </p:sp>
      <p:pic>
        <p:nvPicPr>
          <p:cNvPr id="1026" name="Picture 2" descr="Image result for dont forget">
            <a:extLst>
              <a:ext uri="{FF2B5EF4-FFF2-40B4-BE49-F238E27FC236}">
                <a16:creationId xmlns:a16="http://schemas.microsoft.com/office/drawing/2014/main" id="{06C665A9-A1DB-47BD-8E05-514FD668A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7172" y="77788"/>
            <a:ext cx="4554828" cy="273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0258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311BA5-28D7-4230-817C-C947AB6AC05C}"/>
              </a:ext>
            </a:extLst>
          </p:cNvPr>
          <p:cNvSpPr>
            <a:spLocks noGrp="1"/>
          </p:cNvSpPr>
          <p:nvPr>
            <p:ph idx="1"/>
          </p:nvPr>
        </p:nvSpPr>
        <p:spPr>
          <a:xfrm>
            <a:off x="557981" y="660503"/>
            <a:ext cx="10515600" cy="5873032"/>
          </a:xfrm>
        </p:spPr>
        <p:txBody>
          <a:bodyPr>
            <a:normAutofit/>
          </a:bodyPr>
          <a:lstStyle/>
          <a:p>
            <a:r>
              <a:rPr lang="en-GB" dirty="0">
                <a:latin typeface="CCW Cursive Writing 7" panose="03050602040000000000" pitchFamily="66" charset="0"/>
              </a:rPr>
              <a:t>Complex sentences</a:t>
            </a:r>
          </a:p>
          <a:p>
            <a:r>
              <a:rPr lang="en-GB" dirty="0">
                <a:latin typeface="CCW Cursive Writing 7" panose="03050602040000000000" pitchFamily="66" charset="0"/>
              </a:rPr>
              <a:t>WABBITS</a:t>
            </a:r>
          </a:p>
          <a:p>
            <a:r>
              <a:rPr lang="en-GB" dirty="0">
                <a:latin typeface="CCW Cursive Writing 7" panose="03050602040000000000" pitchFamily="66" charset="0"/>
              </a:rPr>
              <a:t>FORMAL LANGUAGE</a:t>
            </a:r>
          </a:p>
          <a:p>
            <a:r>
              <a:rPr lang="en-GB" dirty="0">
                <a:latin typeface="CCW Cursive Writing 7" panose="03050602040000000000" pitchFamily="66" charset="0"/>
              </a:rPr>
              <a:t>TOPIC RELATED VOCABULARY</a:t>
            </a:r>
          </a:p>
          <a:p>
            <a:pPr marL="0" indent="0">
              <a:buNone/>
            </a:pPr>
            <a:endParaRPr lang="en-GB" sz="1800" dirty="0">
              <a:latin typeface="CCW Cursive Writing 7" panose="03050602040000000000" pitchFamily="66" charset="0"/>
            </a:endParaRPr>
          </a:p>
          <a:p>
            <a:pPr marL="0" indent="0">
              <a:buNone/>
            </a:pPr>
            <a:endParaRPr lang="en-GB" sz="1800" dirty="0">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NATURAL 	 BUSINESS		VARIOUS		PARTICULAR </a:t>
            </a:r>
          </a:p>
          <a:p>
            <a:pPr marL="0" indent="0">
              <a:buNone/>
            </a:pPr>
            <a:endParaRPr lang="en-GB" sz="1800" dirty="0">
              <a:solidFill>
                <a:srgbClr val="FF0000"/>
              </a:solidFill>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	APPRECEIATE		ENVIRONMENT		OPPORTUNITY</a:t>
            </a:r>
          </a:p>
          <a:p>
            <a:pPr marL="0" indent="0">
              <a:buNone/>
            </a:pPr>
            <a:endParaRPr lang="en-GB" sz="1800" dirty="0">
              <a:solidFill>
                <a:srgbClr val="FF0000"/>
              </a:solidFill>
              <a:latin typeface="CCW Cursive Writing 7" panose="03050602040000000000" pitchFamily="66" charset="0"/>
            </a:endParaRPr>
          </a:p>
          <a:p>
            <a:pPr marL="0" indent="0">
              <a:buNone/>
            </a:pPr>
            <a:r>
              <a:rPr lang="en-GB" sz="1800" dirty="0">
                <a:solidFill>
                  <a:srgbClr val="FF0000"/>
                </a:solidFill>
                <a:latin typeface="CCW Cursive Writing 7" panose="03050602040000000000" pitchFamily="66" charset="0"/>
              </a:rPr>
              <a:t>NECESSARY		IMMEDIATE		SUFFICIENT </a:t>
            </a:r>
          </a:p>
        </p:txBody>
      </p:sp>
      <p:pic>
        <p:nvPicPr>
          <p:cNvPr id="1026" name="Picture 2" descr="Image result for dont forget">
            <a:extLst>
              <a:ext uri="{FF2B5EF4-FFF2-40B4-BE49-F238E27FC236}">
                <a16:creationId xmlns:a16="http://schemas.microsoft.com/office/drawing/2014/main" id="{06C665A9-A1DB-47BD-8E05-514FD668A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7172" y="77788"/>
            <a:ext cx="4554828" cy="273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1578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D3917-4A69-4462-B785-56BA9AC1AC81}"/>
              </a:ext>
            </a:extLst>
          </p:cNvPr>
          <p:cNvSpPr>
            <a:spLocks noGrp="1"/>
          </p:cNvSpPr>
          <p:nvPr>
            <p:ph type="title"/>
          </p:nvPr>
        </p:nvSpPr>
        <p:spPr/>
        <p:txBody>
          <a:bodyPr/>
          <a:lstStyle/>
          <a:p>
            <a:pPr algn="ctr"/>
            <a:r>
              <a:rPr lang="en-GB" dirty="0">
                <a:latin typeface="CCW Cursive Writing 7" panose="03050602040000000000" pitchFamily="66" charset="0"/>
              </a:rPr>
              <a:t>What are we looking for?</a:t>
            </a:r>
          </a:p>
        </p:txBody>
      </p:sp>
      <p:sp>
        <p:nvSpPr>
          <p:cNvPr id="3" name="Content Placeholder 2">
            <a:extLst>
              <a:ext uri="{FF2B5EF4-FFF2-40B4-BE49-F238E27FC236}">
                <a16:creationId xmlns:a16="http://schemas.microsoft.com/office/drawing/2014/main" id="{94BC5547-1632-47F1-B723-FB3EC723A3CA}"/>
              </a:ext>
            </a:extLst>
          </p:cNvPr>
          <p:cNvSpPr>
            <a:spLocks noGrp="1"/>
          </p:cNvSpPr>
          <p:nvPr>
            <p:ph idx="1"/>
          </p:nvPr>
        </p:nvSpPr>
        <p:spPr/>
        <p:txBody>
          <a:bodyPr/>
          <a:lstStyle/>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a:p>
            <a:pPr>
              <a:buFont typeface="Wingdings" panose="05000000000000000000" pitchFamily="2" charset="2"/>
              <a:buChar char="ü"/>
            </a:pPr>
            <a:r>
              <a:rPr lang="en-GB" dirty="0">
                <a:latin typeface="CCW Cursive Writing 7" panose="03050602040000000000" pitchFamily="66" charset="0"/>
              </a:rPr>
              <a:t> </a:t>
            </a:r>
          </a:p>
        </p:txBody>
      </p:sp>
    </p:spTree>
    <p:extLst>
      <p:ext uri="{BB962C8B-B14F-4D97-AF65-F5344CB8AC3E}">
        <p14:creationId xmlns:p14="http://schemas.microsoft.com/office/powerpoint/2010/main" val="38513892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719E8-3FE2-4109-A8D4-CA9A7F14DB29}"/>
              </a:ext>
            </a:extLst>
          </p:cNvPr>
          <p:cNvSpPr>
            <a:spLocks noGrp="1"/>
          </p:cNvSpPr>
          <p:nvPr>
            <p:ph type="title"/>
          </p:nvPr>
        </p:nvSpPr>
        <p:spPr/>
        <p:txBody>
          <a:bodyPr>
            <a:normAutofit/>
          </a:bodyPr>
          <a:lstStyle/>
          <a:p>
            <a:r>
              <a:rPr lang="en-GB" sz="4000" u="sng" dirty="0">
                <a:latin typeface="CCW Cursive Writing 7" panose="03050602040000000000" pitchFamily="66" charset="0"/>
              </a:rPr>
              <a:t>Thursday 24</a:t>
            </a:r>
            <a:r>
              <a:rPr lang="en-GB" sz="4000" u="sng" baseline="30000" dirty="0">
                <a:latin typeface="CCW Cursive Writing 7" panose="03050602040000000000" pitchFamily="66" charset="0"/>
              </a:rPr>
              <a:t>th</a:t>
            </a:r>
            <a:r>
              <a:rPr lang="en-GB" sz="4000" u="sng" dirty="0">
                <a:latin typeface="CCW Cursive Writing 7" panose="03050602040000000000" pitchFamily="66" charset="0"/>
              </a:rPr>
              <a:t> September </a:t>
            </a:r>
          </a:p>
        </p:txBody>
      </p:sp>
      <p:sp>
        <p:nvSpPr>
          <p:cNvPr id="3" name="Content Placeholder 2">
            <a:extLst>
              <a:ext uri="{FF2B5EF4-FFF2-40B4-BE49-F238E27FC236}">
                <a16:creationId xmlns:a16="http://schemas.microsoft.com/office/drawing/2014/main" id="{DA87FEBC-A5E3-4691-BAF6-2E12D4ED5702}"/>
              </a:ext>
            </a:extLst>
          </p:cNvPr>
          <p:cNvSpPr>
            <a:spLocks noGrp="1"/>
          </p:cNvSpPr>
          <p:nvPr>
            <p:ph idx="1"/>
          </p:nvPr>
        </p:nvSpPr>
        <p:spPr/>
        <p:txBody>
          <a:bodyPr/>
          <a:lstStyle/>
          <a:p>
            <a:endParaRPr lang="en-GB" u="sng" dirty="0">
              <a:latin typeface="CCW Cursive Writing 7" pitchFamily="66" charset="0"/>
            </a:endParaRPr>
          </a:p>
          <a:p>
            <a:pPr marL="0" indent="0">
              <a:buNone/>
            </a:pPr>
            <a:r>
              <a:rPr lang="en-GB" u="sng" dirty="0">
                <a:latin typeface="CCW Cursive Writing 7" pitchFamily="66" charset="0"/>
              </a:rPr>
              <a:t>L.O. identify figurative language examples in a poem</a:t>
            </a:r>
            <a:endParaRPr lang="en-GB" dirty="0"/>
          </a:p>
        </p:txBody>
      </p:sp>
    </p:spTree>
    <p:extLst>
      <p:ext uri="{BB962C8B-B14F-4D97-AF65-F5344CB8AC3E}">
        <p14:creationId xmlns:p14="http://schemas.microsoft.com/office/powerpoint/2010/main" val="39476796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2466A-89C8-4377-BFF4-750A8F1B28E8}"/>
              </a:ext>
            </a:extLst>
          </p:cNvPr>
          <p:cNvSpPr>
            <a:spLocks noGrp="1"/>
          </p:cNvSpPr>
          <p:nvPr>
            <p:ph type="title"/>
          </p:nvPr>
        </p:nvSpPr>
        <p:spPr>
          <a:xfrm>
            <a:off x="838200" y="1589014"/>
            <a:ext cx="10515600" cy="1325563"/>
          </a:xfrm>
          <a:solidFill>
            <a:schemeClr val="accent1">
              <a:lumMod val="40000"/>
              <a:lumOff val="60000"/>
            </a:schemeClr>
          </a:solidFill>
        </p:spPr>
        <p:txBody>
          <a:bodyPr/>
          <a:lstStyle/>
          <a:p>
            <a:r>
              <a:rPr lang="en-GB" dirty="0"/>
              <a:t>SPAG-LO: To identify main and subordinate clauses </a:t>
            </a:r>
          </a:p>
        </p:txBody>
      </p:sp>
    </p:spTree>
    <p:extLst>
      <p:ext uri="{BB962C8B-B14F-4D97-AF65-F5344CB8AC3E}">
        <p14:creationId xmlns:p14="http://schemas.microsoft.com/office/powerpoint/2010/main" val="28977753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a:extLst>
              <a:ext uri="{FF2B5EF4-FFF2-40B4-BE49-F238E27FC236}">
                <a16:creationId xmlns:a16="http://schemas.microsoft.com/office/drawing/2014/main" id="{82E593EC-B763-41E1-8A86-1CFE8EF613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1439" y="1854201"/>
            <a:ext cx="4452937"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8D56DBF-2314-43B2-B276-B03DB65ED426}"/>
              </a:ext>
            </a:extLst>
          </p:cNvPr>
          <p:cNvSpPr/>
          <p:nvPr/>
        </p:nvSpPr>
        <p:spPr>
          <a:xfrm>
            <a:off x="1384300" y="342900"/>
            <a:ext cx="9448800" cy="1328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6" name="Title 20">
            <a:extLst>
              <a:ext uri="{FF2B5EF4-FFF2-40B4-BE49-F238E27FC236}">
                <a16:creationId xmlns:a16="http://schemas.microsoft.com/office/drawing/2014/main" id="{AD8A5590-53FF-40D7-9DB3-68558B41B99C}"/>
              </a:ext>
            </a:extLst>
          </p:cNvPr>
          <p:cNvSpPr>
            <a:spLocks/>
          </p:cNvSpPr>
          <p:nvPr/>
        </p:nvSpPr>
        <p:spPr bwMode="auto">
          <a:xfrm>
            <a:off x="1944689" y="620714"/>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4000" b="1">
                <a:solidFill>
                  <a:schemeClr val="tx1"/>
                </a:solidFill>
                <a:latin typeface="ChunkFive Roman" pitchFamily="50" charset="0"/>
              </a:rPr>
              <a:t>Year 6 Grammar Revision</a:t>
            </a:r>
          </a:p>
        </p:txBody>
      </p:sp>
      <p:pic>
        <p:nvPicPr>
          <p:cNvPr id="18437" name="Picture 7">
            <a:extLst>
              <a:ext uri="{FF2B5EF4-FFF2-40B4-BE49-F238E27FC236}">
                <a16:creationId xmlns:a16="http://schemas.microsoft.com/office/drawing/2014/main" id="{36EC2621-7516-4D7A-8E6E-A576E014700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21163" y="2362201"/>
            <a:ext cx="3663950"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
            <a:extLst>
              <a:ext uri="{FF2B5EF4-FFF2-40B4-BE49-F238E27FC236}">
                <a16:creationId xmlns:a16="http://schemas.microsoft.com/office/drawing/2014/main" id="{A4275980-4B51-4879-B481-1718EEADBF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16476" y="860426"/>
            <a:ext cx="6442075" cy="911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DF5C9E22-9768-4DE7-B9B1-647C05B8BA99}"/>
              </a:ext>
            </a:extLst>
          </p:cNvPr>
          <p:cNvSpPr>
            <a:spLocks noGrp="1"/>
          </p:cNvSpPr>
          <p:nvPr>
            <p:ph type="title"/>
          </p:nvPr>
        </p:nvSpPr>
        <p:spPr>
          <a:xfrm>
            <a:off x="2136018" y="150813"/>
            <a:ext cx="8220075" cy="993775"/>
          </a:xfrm>
        </p:spPr>
        <p:txBody>
          <a:bodyPr/>
          <a:lstStyle/>
          <a:p>
            <a:pPr eaLnBrk="1" hangingPunct="1"/>
            <a:r>
              <a:rPr lang="en-GB" altLang="en-US" sz="3200" b="1" dirty="0"/>
              <a:t>Main Clauses: The Rules</a:t>
            </a:r>
          </a:p>
        </p:txBody>
      </p:sp>
      <p:sp>
        <p:nvSpPr>
          <p:cNvPr id="9" name="Title 1">
            <a:extLst>
              <a:ext uri="{FF2B5EF4-FFF2-40B4-BE49-F238E27FC236}">
                <a16:creationId xmlns:a16="http://schemas.microsoft.com/office/drawing/2014/main" id="{7A890CB0-D141-4C96-8DEE-583E9EC3EF91}"/>
              </a:ext>
            </a:extLst>
          </p:cNvPr>
          <p:cNvSpPr txBox="1">
            <a:spLocks/>
          </p:cNvSpPr>
          <p:nvPr/>
        </p:nvSpPr>
        <p:spPr>
          <a:xfrm>
            <a:off x="1981201" y="3068639"/>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j-lt"/>
                <a:ea typeface="Sassoon Infant Rg"/>
                <a:cs typeface="Sassoon Infant Rg"/>
              </a:rPr>
              <a:t>Karina swam fifty lengths.</a:t>
            </a:r>
          </a:p>
        </p:txBody>
      </p:sp>
      <p:sp>
        <p:nvSpPr>
          <p:cNvPr id="12" name="Rounded Rectangle 11">
            <a:extLst>
              <a:ext uri="{FF2B5EF4-FFF2-40B4-BE49-F238E27FC236}">
                <a16:creationId xmlns:a16="http://schemas.microsoft.com/office/drawing/2014/main" id="{CE138292-653D-43A3-9F27-299A2DEAD4E3}"/>
              </a:ext>
            </a:extLst>
          </p:cNvPr>
          <p:cNvSpPr/>
          <p:nvPr/>
        </p:nvSpPr>
        <p:spPr>
          <a:xfrm>
            <a:off x="1981201" y="900111"/>
            <a:ext cx="7759701" cy="1331915"/>
          </a:xfrm>
          <a:prstGeom prst="roundRect">
            <a:avLst/>
          </a:prstGeom>
          <a:solidFill>
            <a:srgbClr val="C1477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A </a:t>
            </a:r>
            <a:r>
              <a:rPr lang="en-GB" sz="2400" b="1" dirty="0"/>
              <a:t>main clause </a:t>
            </a:r>
            <a:r>
              <a:rPr lang="en-GB" sz="2400" dirty="0"/>
              <a:t>is a group of words that contains a </a:t>
            </a:r>
            <a:r>
              <a:rPr lang="en-GB" sz="2400" b="1" dirty="0"/>
              <a:t>verb</a:t>
            </a:r>
            <a:r>
              <a:rPr lang="en-GB" sz="2400" dirty="0"/>
              <a:t> and a </a:t>
            </a:r>
            <a:r>
              <a:rPr lang="en-GB" sz="2400" b="1" dirty="0"/>
              <a:t>subject</a:t>
            </a:r>
            <a:r>
              <a:rPr lang="en-GB" sz="2400" dirty="0"/>
              <a:t> which makes </a:t>
            </a:r>
            <a:r>
              <a:rPr lang="en-GB" sz="2400" b="1" dirty="0"/>
              <a:t>complete sense on its own</a:t>
            </a:r>
            <a:r>
              <a:rPr lang="en-GB" sz="2400" dirty="0"/>
              <a:t>. Main clauses could also be called </a:t>
            </a:r>
            <a:r>
              <a:rPr lang="en-GB" sz="2400" b="1" dirty="0"/>
              <a:t>simple sentences</a:t>
            </a:r>
            <a:r>
              <a:rPr lang="en-GB" sz="2400" dirty="0"/>
              <a:t>.</a:t>
            </a:r>
            <a:endParaRPr lang="en-GB" sz="2400" b="1" dirty="0"/>
          </a:p>
        </p:txBody>
      </p:sp>
      <p:sp>
        <p:nvSpPr>
          <p:cNvPr id="14" name="Title 1">
            <a:extLst>
              <a:ext uri="{FF2B5EF4-FFF2-40B4-BE49-F238E27FC236}">
                <a16:creationId xmlns:a16="http://schemas.microsoft.com/office/drawing/2014/main" id="{ED61162E-7C98-4571-BE49-D9FDD863E948}"/>
              </a:ext>
            </a:extLst>
          </p:cNvPr>
          <p:cNvSpPr txBox="1">
            <a:spLocks/>
          </p:cNvSpPr>
          <p:nvPr/>
        </p:nvSpPr>
        <p:spPr>
          <a:xfrm>
            <a:off x="1981201" y="4016376"/>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j-lt"/>
                <a:ea typeface="Sassoon Infant Rg"/>
                <a:cs typeface="Sassoon Infant Rg"/>
              </a:rPr>
              <a:t>The classroom was empty.</a:t>
            </a:r>
          </a:p>
        </p:txBody>
      </p:sp>
      <p:sp>
        <p:nvSpPr>
          <p:cNvPr id="15" name="Title 1">
            <a:extLst>
              <a:ext uri="{FF2B5EF4-FFF2-40B4-BE49-F238E27FC236}">
                <a16:creationId xmlns:a16="http://schemas.microsoft.com/office/drawing/2014/main" id="{E80E7A3E-5C51-4567-A832-D224134B2715}"/>
              </a:ext>
            </a:extLst>
          </p:cNvPr>
          <p:cNvSpPr txBox="1">
            <a:spLocks/>
          </p:cNvSpPr>
          <p:nvPr/>
        </p:nvSpPr>
        <p:spPr>
          <a:xfrm>
            <a:off x="1981201" y="4964114"/>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j-lt"/>
                <a:ea typeface="Sassoon Infant Rg"/>
                <a:cs typeface="Sassoon Infant Rg"/>
              </a:rPr>
              <a:t>The family were trekking.</a:t>
            </a:r>
          </a:p>
        </p:txBody>
      </p:sp>
      <p:sp>
        <p:nvSpPr>
          <p:cNvPr id="16" name="Title 1">
            <a:extLst>
              <a:ext uri="{FF2B5EF4-FFF2-40B4-BE49-F238E27FC236}">
                <a16:creationId xmlns:a16="http://schemas.microsoft.com/office/drawing/2014/main" id="{EF68145B-CAA4-4C36-AC54-809525433048}"/>
              </a:ext>
            </a:extLst>
          </p:cNvPr>
          <p:cNvSpPr txBox="1">
            <a:spLocks/>
          </p:cNvSpPr>
          <p:nvPr/>
        </p:nvSpPr>
        <p:spPr>
          <a:xfrm>
            <a:off x="1223890" y="2381251"/>
            <a:ext cx="10044332" cy="4730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n-lt"/>
                <a:ea typeface="Sassoon Infant Rg"/>
                <a:cs typeface="Sassoon Infant Rg"/>
              </a:rPr>
              <a:t>Can you spot the </a:t>
            </a:r>
            <a:r>
              <a:rPr lang="en-GB" sz="2800" b="1" dirty="0">
                <a:solidFill>
                  <a:srgbClr val="35CBC2"/>
                </a:solidFill>
                <a:latin typeface="+mj-lt"/>
                <a:ea typeface="Sassoon Infant Rg"/>
                <a:cs typeface="Sassoon Infant Rg"/>
              </a:rPr>
              <a:t>verbs</a:t>
            </a:r>
            <a:r>
              <a:rPr lang="en-GB" sz="2800" dirty="0">
                <a:solidFill>
                  <a:schemeClr val="tx1"/>
                </a:solidFill>
                <a:latin typeface="+mn-lt"/>
                <a:ea typeface="Sassoon Infant Rg"/>
                <a:cs typeface="Sassoon Infant Rg"/>
              </a:rPr>
              <a:t> and </a:t>
            </a:r>
            <a:r>
              <a:rPr lang="en-GB" sz="2800" b="1" dirty="0">
                <a:solidFill>
                  <a:srgbClr val="C14779"/>
                </a:solidFill>
                <a:latin typeface="+mj-lt"/>
                <a:ea typeface="Sassoon Infant Rg"/>
                <a:cs typeface="Sassoon Infant Rg"/>
              </a:rPr>
              <a:t>subjects</a:t>
            </a:r>
            <a:r>
              <a:rPr lang="en-GB" sz="2800" dirty="0">
                <a:solidFill>
                  <a:schemeClr val="tx1"/>
                </a:solidFill>
                <a:latin typeface="+mn-lt"/>
                <a:ea typeface="Sassoon Infant Rg"/>
                <a:cs typeface="Sassoon Infant Rg"/>
              </a:rPr>
              <a:t> in these main clauses?</a:t>
            </a:r>
          </a:p>
        </p:txBody>
      </p:sp>
      <p:pic>
        <p:nvPicPr>
          <p:cNvPr id="19464" name="Picture 1">
            <a:extLst>
              <a:ext uri="{FF2B5EF4-FFF2-40B4-BE49-F238E27FC236}">
                <a16:creationId xmlns:a16="http://schemas.microsoft.com/office/drawing/2014/main" id="{3170C2CA-7CA4-4287-9CBE-B5D87CB470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1275" y="4587875"/>
            <a:ext cx="2908300" cy="213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itle 1">
            <a:extLst>
              <a:ext uri="{FF2B5EF4-FFF2-40B4-BE49-F238E27FC236}">
                <a16:creationId xmlns:a16="http://schemas.microsoft.com/office/drawing/2014/main" id="{AA87C5AF-02D0-490A-ADA3-28FF29AE6874}"/>
              </a:ext>
            </a:extLst>
          </p:cNvPr>
          <p:cNvSpPr txBox="1">
            <a:spLocks/>
          </p:cNvSpPr>
          <p:nvPr/>
        </p:nvSpPr>
        <p:spPr>
          <a:xfrm>
            <a:off x="1981201" y="3068639"/>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rgbClr val="C14779"/>
                </a:solidFill>
                <a:latin typeface="+mj-lt"/>
                <a:ea typeface="Sassoon Infant Rg"/>
                <a:cs typeface="Sassoon Infant Rg"/>
              </a:rPr>
              <a:t>Karina</a:t>
            </a:r>
            <a:r>
              <a:rPr lang="en-GB" sz="2800" dirty="0">
                <a:solidFill>
                  <a:schemeClr val="tx1"/>
                </a:solidFill>
                <a:latin typeface="+mj-lt"/>
                <a:ea typeface="Sassoon Infant Rg"/>
                <a:cs typeface="Sassoon Infant Rg"/>
              </a:rPr>
              <a:t> </a:t>
            </a:r>
            <a:r>
              <a:rPr lang="en-GB" sz="2800" dirty="0">
                <a:solidFill>
                  <a:srgbClr val="35CBC2"/>
                </a:solidFill>
                <a:latin typeface="+mj-lt"/>
                <a:ea typeface="Sassoon Infant Rg"/>
                <a:cs typeface="Sassoon Infant Rg"/>
              </a:rPr>
              <a:t>swam</a:t>
            </a:r>
            <a:r>
              <a:rPr lang="en-GB" sz="2800" dirty="0">
                <a:solidFill>
                  <a:schemeClr val="tx1"/>
                </a:solidFill>
                <a:latin typeface="+mj-lt"/>
                <a:ea typeface="Sassoon Infant Rg"/>
                <a:cs typeface="Sassoon Infant Rg"/>
              </a:rPr>
              <a:t> fifty lengths.</a:t>
            </a:r>
          </a:p>
        </p:txBody>
      </p:sp>
      <p:sp>
        <p:nvSpPr>
          <p:cNvPr id="21" name="Title 1">
            <a:extLst>
              <a:ext uri="{FF2B5EF4-FFF2-40B4-BE49-F238E27FC236}">
                <a16:creationId xmlns:a16="http://schemas.microsoft.com/office/drawing/2014/main" id="{494CB119-24F0-4E18-AE19-414545C84BB5}"/>
              </a:ext>
            </a:extLst>
          </p:cNvPr>
          <p:cNvSpPr txBox="1">
            <a:spLocks/>
          </p:cNvSpPr>
          <p:nvPr/>
        </p:nvSpPr>
        <p:spPr>
          <a:xfrm>
            <a:off x="1981201" y="4016376"/>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j-lt"/>
                <a:ea typeface="Sassoon Infant Rg"/>
                <a:cs typeface="Sassoon Infant Rg"/>
              </a:rPr>
              <a:t>The </a:t>
            </a:r>
            <a:r>
              <a:rPr lang="en-GB" sz="2800" dirty="0">
                <a:solidFill>
                  <a:srgbClr val="C14779"/>
                </a:solidFill>
                <a:latin typeface="+mj-lt"/>
                <a:ea typeface="Sassoon Infant Rg"/>
                <a:cs typeface="Sassoon Infant Rg"/>
              </a:rPr>
              <a:t>classroom</a:t>
            </a:r>
            <a:r>
              <a:rPr lang="en-GB" sz="2800" dirty="0">
                <a:solidFill>
                  <a:schemeClr val="tx1"/>
                </a:solidFill>
                <a:latin typeface="+mj-lt"/>
                <a:ea typeface="Sassoon Infant Rg"/>
                <a:cs typeface="Sassoon Infant Rg"/>
              </a:rPr>
              <a:t> </a:t>
            </a:r>
            <a:r>
              <a:rPr lang="en-GB" sz="2800" dirty="0">
                <a:solidFill>
                  <a:srgbClr val="35CBC2"/>
                </a:solidFill>
                <a:latin typeface="+mj-lt"/>
                <a:ea typeface="Sassoon Infant Rg"/>
                <a:cs typeface="Sassoon Infant Rg"/>
              </a:rPr>
              <a:t>was</a:t>
            </a:r>
            <a:r>
              <a:rPr lang="en-GB" sz="2800" dirty="0">
                <a:solidFill>
                  <a:schemeClr val="tx1"/>
                </a:solidFill>
                <a:latin typeface="+mj-lt"/>
                <a:ea typeface="Sassoon Infant Rg"/>
                <a:cs typeface="Sassoon Infant Rg"/>
              </a:rPr>
              <a:t> empty.</a:t>
            </a:r>
          </a:p>
        </p:txBody>
      </p:sp>
      <p:sp>
        <p:nvSpPr>
          <p:cNvPr id="22" name="Title 1">
            <a:extLst>
              <a:ext uri="{FF2B5EF4-FFF2-40B4-BE49-F238E27FC236}">
                <a16:creationId xmlns:a16="http://schemas.microsoft.com/office/drawing/2014/main" id="{ECCEBC9B-6B02-4ACE-B774-68430DA38D1D}"/>
              </a:ext>
            </a:extLst>
          </p:cNvPr>
          <p:cNvSpPr txBox="1">
            <a:spLocks/>
          </p:cNvSpPr>
          <p:nvPr/>
        </p:nvSpPr>
        <p:spPr>
          <a:xfrm>
            <a:off x="1981201" y="4964114"/>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800" dirty="0">
                <a:solidFill>
                  <a:schemeClr val="tx1"/>
                </a:solidFill>
                <a:latin typeface="+mj-lt"/>
                <a:ea typeface="Sassoon Infant Rg"/>
                <a:cs typeface="Sassoon Infant Rg"/>
              </a:rPr>
              <a:t>The </a:t>
            </a:r>
            <a:r>
              <a:rPr lang="en-GB" sz="2800" dirty="0">
                <a:solidFill>
                  <a:srgbClr val="C14779"/>
                </a:solidFill>
                <a:latin typeface="+mj-lt"/>
                <a:ea typeface="Sassoon Infant Rg"/>
                <a:cs typeface="Sassoon Infant Rg"/>
              </a:rPr>
              <a:t>family</a:t>
            </a:r>
            <a:r>
              <a:rPr lang="en-GB" sz="2800" dirty="0">
                <a:solidFill>
                  <a:schemeClr val="tx1"/>
                </a:solidFill>
                <a:latin typeface="+mj-lt"/>
                <a:ea typeface="Sassoon Infant Rg"/>
                <a:cs typeface="Sassoon Infant Rg"/>
              </a:rPr>
              <a:t> </a:t>
            </a:r>
            <a:r>
              <a:rPr lang="en-GB" sz="2800" dirty="0">
                <a:solidFill>
                  <a:srgbClr val="35CBC2"/>
                </a:solidFill>
                <a:latin typeface="+mj-lt"/>
                <a:ea typeface="Sassoon Infant Rg"/>
                <a:cs typeface="Sassoon Infant Rg"/>
              </a:rPr>
              <a:t>were trekking</a:t>
            </a:r>
            <a:r>
              <a:rPr lang="en-GB" sz="2800" dirty="0">
                <a:solidFill>
                  <a:schemeClr val="tx1"/>
                </a:solidFill>
                <a:latin typeface="+mj-lt"/>
                <a:ea typeface="Sassoon Infant Rg"/>
                <a:cs typeface="Sassoon Infant Rg"/>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0"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xit" presetSubtype="0" fill="hold" grpId="0" nodeType="clickEffect">
                                  <p:stCondLst>
                                    <p:cond delay="0"/>
                                  </p:stCondLst>
                                  <p:childTnLst>
                                    <p:animEffect transition="out" filter="fade">
                                      <p:cBhvr>
                                        <p:cTn id="22" dur="500"/>
                                        <p:tgtEl>
                                          <p:spTgt spid="15"/>
                                        </p:tgtEl>
                                      </p:cBhvr>
                                    </p:animEffect>
                                    <p:set>
                                      <p:cBhvr>
                                        <p:cTn id="23" dur="1" fill="hold">
                                          <p:stCondLst>
                                            <p:cond delay="499"/>
                                          </p:stCondLst>
                                        </p:cTn>
                                        <p:tgtEl>
                                          <p:spTgt spid="15"/>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5" grpId="0"/>
      <p:bldP spid="20" grpId="0"/>
      <p:bldP spid="21" grpId="0"/>
      <p:bldP spid="2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FF75465B-62C9-4DC7-83C5-6A619D02F962}"/>
              </a:ext>
            </a:extLst>
          </p:cNvPr>
          <p:cNvSpPr>
            <a:spLocks noGrp="1"/>
          </p:cNvSpPr>
          <p:nvPr>
            <p:ph type="title"/>
          </p:nvPr>
        </p:nvSpPr>
        <p:spPr>
          <a:xfrm>
            <a:off x="1990724" y="209902"/>
            <a:ext cx="8220075" cy="473075"/>
          </a:xfrm>
        </p:spPr>
        <p:txBody>
          <a:bodyPr>
            <a:normAutofit fontScale="90000"/>
          </a:bodyPr>
          <a:lstStyle/>
          <a:p>
            <a:pPr eaLnBrk="1" hangingPunct="1"/>
            <a:r>
              <a:rPr lang="en-GB" altLang="en-US" sz="3200" b="1" dirty="0"/>
              <a:t>Subordinate Clauses: The Rules</a:t>
            </a:r>
          </a:p>
        </p:txBody>
      </p:sp>
      <p:sp>
        <p:nvSpPr>
          <p:cNvPr id="9" name="Title 1">
            <a:extLst>
              <a:ext uri="{FF2B5EF4-FFF2-40B4-BE49-F238E27FC236}">
                <a16:creationId xmlns:a16="http://schemas.microsoft.com/office/drawing/2014/main" id="{5FA5E233-1AC4-4C84-B11A-1AFCC53C34D0}"/>
              </a:ext>
            </a:extLst>
          </p:cNvPr>
          <p:cNvSpPr txBox="1">
            <a:spLocks/>
          </p:cNvSpPr>
          <p:nvPr/>
        </p:nvSpPr>
        <p:spPr>
          <a:xfrm>
            <a:off x="1981201" y="339090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800" dirty="0">
                <a:solidFill>
                  <a:schemeClr val="tx1"/>
                </a:solidFill>
                <a:latin typeface="+mj-lt"/>
                <a:ea typeface="Sassoon Infant Rg"/>
                <a:cs typeface="Sassoon Infant Rg"/>
              </a:rPr>
              <a:t>The girls fed the ducks</a:t>
            </a:r>
            <a:br>
              <a:rPr lang="en-GB" sz="2800" dirty="0">
                <a:solidFill>
                  <a:schemeClr val="tx1"/>
                </a:solidFill>
                <a:latin typeface="+mj-lt"/>
                <a:ea typeface="Sassoon Infant Rg"/>
                <a:cs typeface="Sassoon Infant Rg"/>
              </a:rPr>
            </a:br>
            <a:r>
              <a:rPr lang="en-GB" sz="2800" dirty="0">
                <a:solidFill>
                  <a:schemeClr val="tx1"/>
                </a:solidFill>
                <a:latin typeface="+mj-lt"/>
                <a:ea typeface="Sassoon Infant Rg"/>
                <a:cs typeface="Sassoon Infant Rg"/>
              </a:rPr>
              <a:t>before they walked around the lake.</a:t>
            </a:r>
          </a:p>
        </p:txBody>
      </p:sp>
      <p:sp>
        <p:nvSpPr>
          <p:cNvPr id="12" name="Rounded Rectangle 11">
            <a:extLst>
              <a:ext uri="{FF2B5EF4-FFF2-40B4-BE49-F238E27FC236}">
                <a16:creationId xmlns:a16="http://schemas.microsoft.com/office/drawing/2014/main" id="{0DE05D2D-6F9B-4D44-8B75-5E445964AC4B}"/>
              </a:ext>
            </a:extLst>
          </p:cNvPr>
          <p:cNvSpPr/>
          <p:nvPr/>
        </p:nvSpPr>
        <p:spPr>
          <a:xfrm>
            <a:off x="1671638" y="857251"/>
            <a:ext cx="8069263" cy="1563687"/>
          </a:xfrm>
          <a:prstGeom prst="roundRect">
            <a:avLst/>
          </a:prstGeom>
          <a:solidFill>
            <a:srgbClr val="C1477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A </a:t>
            </a:r>
            <a:r>
              <a:rPr lang="en-GB" sz="2400" b="1" dirty="0"/>
              <a:t>subordinate clause</a:t>
            </a:r>
            <a:r>
              <a:rPr lang="en-GB" sz="2400" dirty="0"/>
              <a:t> is a group of words that is </a:t>
            </a:r>
            <a:r>
              <a:rPr lang="en-GB" sz="2400" b="1" dirty="0"/>
              <a:t>dependant</a:t>
            </a:r>
            <a:r>
              <a:rPr lang="en-GB" sz="2400" dirty="0"/>
              <a:t> on the main clause because it </a:t>
            </a:r>
            <a:r>
              <a:rPr lang="en-GB" sz="2400" b="1" dirty="0"/>
              <a:t>doesn’t make sense on its own</a:t>
            </a:r>
            <a:r>
              <a:rPr lang="en-GB" sz="2400" dirty="0"/>
              <a:t>. When main clauses and subordinate clauses are used together to form a sentence, it is called a </a:t>
            </a:r>
            <a:r>
              <a:rPr lang="en-GB" sz="2400" b="1" dirty="0"/>
              <a:t>complex sentence</a:t>
            </a:r>
            <a:r>
              <a:rPr lang="en-GB" sz="1600" dirty="0"/>
              <a:t>.</a:t>
            </a:r>
            <a:endParaRPr lang="en-GB" sz="1600" b="1" dirty="0"/>
          </a:p>
        </p:txBody>
      </p:sp>
      <p:sp>
        <p:nvSpPr>
          <p:cNvPr id="14" name="Title 1">
            <a:extLst>
              <a:ext uri="{FF2B5EF4-FFF2-40B4-BE49-F238E27FC236}">
                <a16:creationId xmlns:a16="http://schemas.microsoft.com/office/drawing/2014/main" id="{97265CB9-BEBE-4A66-8F1A-D85FDD4B8C7D}"/>
              </a:ext>
            </a:extLst>
          </p:cNvPr>
          <p:cNvSpPr txBox="1">
            <a:spLocks/>
          </p:cNvSpPr>
          <p:nvPr/>
        </p:nvSpPr>
        <p:spPr>
          <a:xfrm>
            <a:off x="1981201" y="4740276"/>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800" dirty="0">
                <a:solidFill>
                  <a:schemeClr val="tx1"/>
                </a:solidFill>
                <a:latin typeface="+mj-lt"/>
                <a:ea typeface="Sassoon Infant Rg"/>
                <a:cs typeface="Sassoon Infant Rg"/>
              </a:rPr>
              <a:t>The windmill sails turned quickly</a:t>
            </a:r>
            <a:br>
              <a:rPr lang="en-GB" sz="2800" dirty="0">
                <a:solidFill>
                  <a:schemeClr val="tx1"/>
                </a:solidFill>
                <a:latin typeface="+mj-lt"/>
                <a:ea typeface="Sassoon Infant Rg"/>
                <a:cs typeface="Sassoon Infant Rg"/>
              </a:rPr>
            </a:br>
            <a:r>
              <a:rPr lang="en-GB" sz="2800" dirty="0">
                <a:solidFill>
                  <a:schemeClr val="tx1"/>
                </a:solidFill>
                <a:latin typeface="+mj-lt"/>
                <a:ea typeface="Sassoon Infant Rg"/>
                <a:cs typeface="Sassoon Infant Rg"/>
              </a:rPr>
              <a:t>because it is very windy today.</a:t>
            </a:r>
          </a:p>
        </p:txBody>
      </p:sp>
      <p:sp>
        <p:nvSpPr>
          <p:cNvPr id="16" name="Title 1">
            <a:extLst>
              <a:ext uri="{FF2B5EF4-FFF2-40B4-BE49-F238E27FC236}">
                <a16:creationId xmlns:a16="http://schemas.microsoft.com/office/drawing/2014/main" id="{3DF2CAFA-69E4-4F24-B5C3-A80E58B9BAE1}"/>
              </a:ext>
            </a:extLst>
          </p:cNvPr>
          <p:cNvSpPr txBox="1">
            <a:spLocks/>
          </p:cNvSpPr>
          <p:nvPr/>
        </p:nvSpPr>
        <p:spPr>
          <a:xfrm>
            <a:off x="1985964" y="2562226"/>
            <a:ext cx="8220075" cy="4730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50000"/>
              </a:lnSpc>
              <a:spcBef>
                <a:spcPts val="1000"/>
              </a:spcBef>
              <a:defRPr/>
            </a:pPr>
            <a:r>
              <a:rPr lang="en-GB" sz="2400" dirty="0">
                <a:solidFill>
                  <a:schemeClr val="tx1"/>
                </a:solidFill>
                <a:latin typeface="+mn-lt"/>
                <a:ea typeface="Sassoon Infant Rg"/>
                <a:cs typeface="Sassoon Infant Rg"/>
              </a:rPr>
              <a:t>Can you spot the </a:t>
            </a:r>
            <a:r>
              <a:rPr lang="en-GB" sz="2400" b="1" dirty="0">
                <a:solidFill>
                  <a:srgbClr val="35CBC2"/>
                </a:solidFill>
                <a:latin typeface="+mj-lt"/>
                <a:ea typeface="Sassoon Infant Rg"/>
                <a:cs typeface="Sassoon Infant Rg"/>
              </a:rPr>
              <a:t>main clauses</a:t>
            </a:r>
            <a:r>
              <a:rPr lang="en-GB" sz="2400" dirty="0">
                <a:solidFill>
                  <a:schemeClr val="tx1"/>
                </a:solidFill>
                <a:latin typeface="+mn-lt"/>
                <a:ea typeface="Sassoon Infant Rg"/>
                <a:cs typeface="Sassoon Infant Rg"/>
              </a:rPr>
              <a:t> and </a:t>
            </a:r>
            <a:r>
              <a:rPr lang="en-GB" sz="2400" b="1" dirty="0">
                <a:solidFill>
                  <a:srgbClr val="C14779"/>
                </a:solidFill>
                <a:latin typeface="+mj-lt"/>
                <a:ea typeface="Sassoon Infant Rg"/>
                <a:cs typeface="Sassoon Infant Rg"/>
              </a:rPr>
              <a:t>subordinate clauses</a:t>
            </a:r>
            <a:r>
              <a:rPr lang="en-GB" sz="2400" dirty="0">
                <a:solidFill>
                  <a:schemeClr val="tx1"/>
                </a:solidFill>
                <a:latin typeface="+mn-lt"/>
                <a:ea typeface="Sassoon Infant Rg"/>
                <a:cs typeface="Sassoon Infant Rg"/>
              </a:rPr>
              <a:t>?</a:t>
            </a:r>
          </a:p>
        </p:txBody>
      </p:sp>
      <p:sp>
        <p:nvSpPr>
          <p:cNvPr id="4" name="Oval 3">
            <a:extLst>
              <a:ext uri="{FF2B5EF4-FFF2-40B4-BE49-F238E27FC236}">
                <a16:creationId xmlns:a16="http://schemas.microsoft.com/office/drawing/2014/main" id="{520A7E93-6804-402F-9615-964BC5009E25}"/>
              </a:ext>
            </a:extLst>
          </p:cNvPr>
          <p:cNvSpPr/>
          <p:nvPr/>
        </p:nvSpPr>
        <p:spPr>
          <a:xfrm rot="421351">
            <a:off x="1184275" y="6223001"/>
            <a:ext cx="3773488" cy="1069975"/>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88" name="Picture 2">
            <a:extLst>
              <a:ext uri="{FF2B5EF4-FFF2-40B4-BE49-F238E27FC236}">
                <a16:creationId xmlns:a16="http://schemas.microsoft.com/office/drawing/2014/main" id="{C1C4E992-F5FB-4F8A-A19D-A06C09F699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71638" y="5734050"/>
            <a:ext cx="22987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1">
            <a:extLst>
              <a:ext uri="{FF2B5EF4-FFF2-40B4-BE49-F238E27FC236}">
                <a16:creationId xmlns:a16="http://schemas.microsoft.com/office/drawing/2014/main" id="{59052888-2F5F-4F67-88AA-32F3A44CB94D}"/>
              </a:ext>
            </a:extLst>
          </p:cNvPr>
          <p:cNvSpPr txBox="1">
            <a:spLocks/>
          </p:cNvSpPr>
          <p:nvPr/>
        </p:nvSpPr>
        <p:spPr>
          <a:xfrm>
            <a:off x="1981201" y="339090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800" dirty="0">
                <a:solidFill>
                  <a:srgbClr val="35CBC2"/>
                </a:solidFill>
                <a:latin typeface="+mj-lt"/>
                <a:ea typeface="Sassoon Infant Rg"/>
                <a:cs typeface="Sassoon Infant Rg"/>
              </a:rPr>
              <a:t>The girls fed the ducks</a:t>
            </a:r>
            <a:br>
              <a:rPr lang="en-GB" sz="2800" dirty="0">
                <a:solidFill>
                  <a:srgbClr val="35CBC2"/>
                </a:solidFill>
                <a:latin typeface="+mj-lt"/>
                <a:ea typeface="Sassoon Infant Rg"/>
                <a:cs typeface="Sassoon Infant Rg"/>
              </a:rPr>
            </a:br>
            <a:r>
              <a:rPr lang="en-GB" sz="2800" dirty="0">
                <a:solidFill>
                  <a:srgbClr val="C14779"/>
                </a:solidFill>
                <a:latin typeface="+mj-lt"/>
                <a:ea typeface="Sassoon Infant Rg"/>
                <a:cs typeface="Sassoon Infant Rg"/>
              </a:rPr>
              <a:t>before they walked around the lake.</a:t>
            </a:r>
          </a:p>
        </p:txBody>
      </p:sp>
      <p:sp>
        <p:nvSpPr>
          <p:cNvPr id="22" name="Title 1">
            <a:extLst>
              <a:ext uri="{FF2B5EF4-FFF2-40B4-BE49-F238E27FC236}">
                <a16:creationId xmlns:a16="http://schemas.microsoft.com/office/drawing/2014/main" id="{A63434A8-68E2-4A2B-9573-BA65398CFCAE}"/>
              </a:ext>
            </a:extLst>
          </p:cNvPr>
          <p:cNvSpPr txBox="1">
            <a:spLocks/>
          </p:cNvSpPr>
          <p:nvPr/>
        </p:nvSpPr>
        <p:spPr>
          <a:xfrm>
            <a:off x="1981201" y="4740276"/>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800" dirty="0">
                <a:solidFill>
                  <a:srgbClr val="35CBC2"/>
                </a:solidFill>
                <a:latin typeface="+mj-lt"/>
                <a:ea typeface="Sassoon Infant Rg"/>
                <a:cs typeface="Sassoon Infant Rg"/>
              </a:rPr>
              <a:t>The windmill sails turned quickly</a:t>
            </a:r>
            <a:br>
              <a:rPr lang="en-GB" sz="2800" dirty="0">
                <a:solidFill>
                  <a:schemeClr val="tx1"/>
                </a:solidFill>
                <a:latin typeface="+mj-lt"/>
                <a:ea typeface="Sassoon Infant Rg"/>
                <a:cs typeface="Sassoon Infant Rg"/>
              </a:rPr>
            </a:br>
            <a:r>
              <a:rPr lang="en-GB" sz="2800" dirty="0">
                <a:solidFill>
                  <a:srgbClr val="C14779"/>
                </a:solidFill>
                <a:latin typeface="+mj-lt"/>
                <a:ea typeface="Sassoon Infant Rg"/>
                <a:cs typeface="Sassoon Infant Rg"/>
              </a:rPr>
              <a:t>because it is very windy today.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0"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21" grpId="0"/>
      <p:bldP spid="2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DAB709B-DB98-46B4-B75B-3200730CF2C8}"/>
              </a:ext>
            </a:extLst>
          </p:cNvPr>
          <p:cNvSpPr/>
          <p:nvPr/>
        </p:nvSpPr>
        <p:spPr>
          <a:xfrm>
            <a:off x="2433712" y="1237957"/>
            <a:ext cx="6672190" cy="836907"/>
          </a:xfrm>
          <a:prstGeom prst="roundRect">
            <a:avLst/>
          </a:prstGeom>
          <a:solidFill>
            <a:srgbClr val="35CBC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b="1" dirty="0"/>
              <a:t>Subordinate clauses </a:t>
            </a:r>
            <a:r>
              <a:rPr lang="en-GB" sz="2400" dirty="0"/>
              <a:t>can often start with a </a:t>
            </a:r>
            <a:r>
              <a:rPr lang="en-GB" sz="2400" b="1" dirty="0"/>
              <a:t>subordinating conjunction</a:t>
            </a:r>
            <a:r>
              <a:rPr lang="en-GB" sz="2400" dirty="0"/>
              <a:t>. </a:t>
            </a:r>
            <a:endParaRPr lang="en-GB" sz="2400" b="1" dirty="0"/>
          </a:p>
        </p:txBody>
      </p:sp>
      <p:grpSp>
        <p:nvGrpSpPr>
          <p:cNvPr id="21507" name="Group 4">
            <a:extLst>
              <a:ext uri="{FF2B5EF4-FFF2-40B4-BE49-F238E27FC236}">
                <a16:creationId xmlns:a16="http://schemas.microsoft.com/office/drawing/2014/main" id="{7EBB58A8-994B-430D-983D-AE2EB21374D3}"/>
              </a:ext>
            </a:extLst>
          </p:cNvPr>
          <p:cNvGrpSpPr>
            <a:grpSpLocks/>
          </p:cNvGrpSpPr>
          <p:nvPr/>
        </p:nvGrpSpPr>
        <p:grpSpPr bwMode="auto">
          <a:xfrm>
            <a:off x="2084389" y="2344739"/>
            <a:ext cx="8015287" cy="3717925"/>
            <a:chOff x="628244" y="2607018"/>
            <a:chExt cx="6803660" cy="3164429"/>
          </a:xfrm>
        </p:grpSpPr>
        <p:grpSp>
          <p:nvGrpSpPr>
            <p:cNvPr id="21510" name="Group 3">
              <a:extLst>
                <a:ext uri="{FF2B5EF4-FFF2-40B4-BE49-F238E27FC236}">
                  <a16:creationId xmlns:a16="http://schemas.microsoft.com/office/drawing/2014/main" id="{64DBF704-B4E6-4CF6-AA61-0C8829274341}"/>
                </a:ext>
              </a:extLst>
            </p:cNvPr>
            <p:cNvGrpSpPr>
              <a:grpSpLocks/>
            </p:cNvGrpSpPr>
            <p:nvPr/>
          </p:nvGrpSpPr>
          <p:grpSpPr bwMode="auto">
            <a:xfrm>
              <a:off x="628244" y="2607018"/>
              <a:ext cx="1085228" cy="3164429"/>
              <a:chOff x="965994" y="2466975"/>
              <a:chExt cx="1152525" cy="3164429"/>
            </a:xfrm>
          </p:grpSpPr>
          <p:sp>
            <p:nvSpPr>
              <p:cNvPr id="70" name="Oval 69">
                <a:extLst>
                  <a:ext uri="{FF2B5EF4-FFF2-40B4-BE49-F238E27FC236}">
                    <a16:creationId xmlns:a16="http://schemas.microsoft.com/office/drawing/2014/main" id="{65AEC4DB-955D-40E2-8152-3FB5EE6901CA}"/>
                  </a:ext>
                </a:extLst>
              </p:cNvPr>
              <p:cNvSpPr/>
              <p:nvPr/>
            </p:nvSpPr>
            <p:spPr bwMode="auto">
              <a:xfrm>
                <a:off x="965994" y="2466975"/>
                <a:ext cx="1152026" cy="822859"/>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after</a:t>
                </a:r>
              </a:p>
            </p:txBody>
          </p:sp>
          <p:sp>
            <p:nvSpPr>
              <p:cNvPr id="20" name="Oval 19">
                <a:extLst>
                  <a:ext uri="{FF2B5EF4-FFF2-40B4-BE49-F238E27FC236}">
                    <a16:creationId xmlns:a16="http://schemas.microsoft.com/office/drawing/2014/main" id="{E135409A-90DF-431D-9962-A42AB2C9EC19}"/>
                  </a:ext>
                </a:extLst>
              </p:cNvPr>
              <p:cNvSpPr/>
              <p:nvPr/>
            </p:nvSpPr>
            <p:spPr bwMode="auto">
              <a:xfrm>
                <a:off x="965994" y="3638435"/>
                <a:ext cx="1152026"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while</a:t>
                </a:r>
              </a:p>
            </p:txBody>
          </p:sp>
          <p:sp>
            <p:nvSpPr>
              <p:cNvPr id="21" name="Oval 20">
                <a:extLst>
                  <a:ext uri="{FF2B5EF4-FFF2-40B4-BE49-F238E27FC236}">
                    <a16:creationId xmlns:a16="http://schemas.microsoft.com/office/drawing/2014/main" id="{FFCDC4A0-DCE8-45F3-92CA-A90FB20F7D86}"/>
                  </a:ext>
                </a:extLst>
              </p:cNvPr>
              <p:cNvSpPr/>
              <p:nvPr/>
            </p:nvSpPr>
            <p:spPr bwMode="auto">
              <a:xfrm>
                <a:off x="965994" y="4808544"/>
                <a:ext cx="1152026" cy="822860"/>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whether</a:t>
                </a:r>
              </a:p>
            </p:txBody>
          </p:sp>
        </p:grpSp>
        <p:grpSp>
          <p:nvGrpSpPr>
            <p:cNvPr id="21511" name="Group 47">
              <a:extLst>
                <a:ext uri="{FF2B5EF4-FFF2-40B4-BE49-F238E27FC236}">
                  <a16:creationId xmlns:a16="http://schemas.microsoft.com/office/drawing/2014/main" id="{439717FA-1822-4FE8-B73A-8712C9EA005B}"/>
                </a:ext>
              </a:extLst>
            </p:cNvPr>
            <p:cNvGrpSpPr>
              <a:grpSpLocks/>
            </p:cNvGrpSpPr>
            <p:nvPr/>
          </p:nvGrpSpPr>
          <p:grpSpPr bwMode="auto">
            <a:xfrm>
              <a:off x="1771930" y="2607018"/>
              <a:ext cx="1085228" cy="3164429"/>
              <a:chOff x="965994" y="2466975"/>
              <a:chExt cx="1152525" cy="3164429"/>
            </a:xfrm>
          </p:grpSpPr>
          <p:sp>
            <p:nvSpPr>
              <p:cNvPr id="49" name="Oval 48">
                <a:extLst>
                  <a:ext uri="{FF2B5EF4-FFF2-40B4-BE49-F238E27FC236}">
                    <a16:creationId xmlns:a16="http://schemas.microsoft.com/office/drawing/2014/main" id="{ED5E4530-C9BE-4217-8962-324C487977A9}"/>
                  </a:ext>
                </a:extLst>
              </p:cNvPr>
              <p:cNvSpPr/>
              <p:nvPr/>
            </p:nvSpPr>
            <p:spPr bwMode="auto">
              <a:xfrm>
                <a:off x="966380" y="2466975"/>
                <a:ext cx="1152027" cy="822859"/>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though</a:t>
                </a:r>
              </a:p>
            </p:txBody>
          </p:sp>
          <p:sp>
            <p:nvSpPr>
              <p:cNvPr id="50" name="Oval 49">
                <a:extLst>
                  <a:ext uri="{FF2B5EF4-FFF2-40B4-BE49-F238E27FC236}">
                    <a16:creationId xmlns:a16="http://schemas.microsoft.com/office/drawing/2014/main" id="{C65ACCC8-3387-457A-9D56-056E1DEA1540}"/>
                  </a:ext>
                </a:extLst>
              </p:cNvPr>
              <p:cNvSpPr/>
              <p:nvPr/>
            </p:nvSpPr>
            <p:spPr bwMode="auto">
              <a:xfrm>
                <a:off x="966380" y="3638435"/>
                <a:ext cx="1152027"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provided</a:t>
                </a:r>
              </a:p>
            </p:txBody>
          </p:sp>
          <p:sp>
            <p:nvSpPr>
              <p:cNvPr id="51" name="Oval 50">
                <a:extLst>
                  <a:ext uri="{FF2B5EF4-FFF2-40B4-BE49-F238E27FC236}">
                    <a16:creationId xmlns:a16="http://schemas.microsoft.com/office/drawing/2014/main" id="{8818A5D4-5D10-441D-A1B3-B264A88BD4DF}"/>
                  </a:ext>
                </a:extLst>
              </p:cNvPr>
              <p:cNvSpPr/>
              <p:nvPr/>
            </p:nvSpPr>
            <p:spPr bwMode="auto">
              <a:xfrm>
                <a:off x="966380" y="4808544"/>
                <a:ext cx="1152027" cy="822860"/>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unless</a:t>
                </a:r>
              </a:p>
            </p:txBody>
          </p:sp>
        </p:grpSp>
        <p:grpSp>
          <p:nvGrpSpPr>
            <p:cNvPr id="21512" name="Group 51">
              <a:extLst>
                <a:ext uri="{FF2B5EF4-FFF2-40B4-BE49-F238E27FC236}">
                  <a16:creationId xmlns:a16="http://schemas.microsoft.com/office/drawing/2014/main" id="{94FEAC2A-F163-4ED4-97C8-20183247DDA9}"/>
                </a:ext>
              </a:extLst>
            </p:cNvPr>
            <p:cNvGrpSpPr>
              <a:grpSpLocks/>
            </p:cNvGrpSpPr>
            <p:nvPr/>
          </p:nvGrpSpPr>
          <p:grpSpPr bwMode="auto">
            <a:xfrm>
              <a:off x="2915616" y="2607018"/>
              <a:ext cx="1085228" cy="3164429"/>
              <a:chOff x="965994" y="2466975"/>
              <a:chExt cx="1152525" cy="3164429"/>
            </a:xfrm>
          </p:grpSpPr>
          <p:sp>
            <p:nvSpPr>
              <p:cNvPr id="53" name="Oval 52">
                <a:extLst>
                  <a:ext uri="{FF2B5EF4-FFF2-40B4-BE49-F238E27FC236}">
                    <a16:creationId xmlns:a16="http://schemas.microsoft.com/office/drawing/2014/main" id="{C33A8A06-47AE-41BE-8E1E-4D8C3A96EA13}"/>
                  </a:ext>
                </a:extLst>
              </p:cNvPr>
              <p:cNvSpPr/>
              <p:nvPr/>
            </p:nvSpPr>
            <p:spPr bwMode="auto">
              <a:xfrm>
                <a:off x="965335" y="2466975"/>
                <a:ext cx="1153458" cy="822859"/>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because</a:t>
                </a:r>
              </a:p>
            </p:txBody>
          </p:sp>
          <p:sp>
            <p:nvSpPr>
              <p:cNvPr id="54" name="Oval 53">
                <a:extLst>
                  <a:ext uri="{FF2B5EF4-FFF2-40B4-BE49-F238E27FC236}">
                    <a16:creationId xmlns:a16="http://schemas.microsoft.com/office/drawing/2014/main" id="{C0202CFF-099E-4054-8BCF-50E17344D6F0}"/>
                  </a:ext>
                </a:extLst>
              </p:cNvPr>
              <p:cNvSpPr/>
              <p:nvPr/>
            </p:nvSpPr>
            <p:spPr bwMode="auto">
              <a:xfrm>
                <a:off x="965335" y="3638435"/>
                <a:ext cx="1153458"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t>if</a:t>
                </a:r>
              </a:p>
            </p:txBody>
          </p:sp>
          <p:sp>
            <p:nvSpPr>
              <p:cNvPr id="55" name="Oval 54">
                <a:extLst>
                  <a:ext uri="{FF2B5EF4-FFF2-40B4-BE49-F238E27FC236}">
                    <a16:creationId xmlns:a16="http://schemas.microsoft.com/office/drawing/2014/main" id="{718D1AA3-36B3-4375-8187-6EDF2B9DEA64}"/>
                  </a:ext>
                </a:extLst>
              </p:cNvPr>
              <p:cNvSpPr/>
              <p:nvPr/>
            </p:nvSpPr>
            <p:spPr bwMode="auto">
              <a:xfrm>
                <a:off x="965335" y="4808544"/>
                <a:ext cx="1153458" cy="822860"/>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although</a:t>
                </a:r>
              </a:p>
            </p:txBody>
          </p:sp>
        </p:grpSp>
        <p:grpSp>
          <p:nvGrpSpPr>
            <p:cNvPr id="21513" name="Group 55">
              <a:extLst>
                <a:ext uri="{FF2B5EF4-FFF2-40B4-BE49-F238E27FC236}">
                  <a16:creationId xmlns:a16="http://schemas.microsoft.com/office/drawing/2014/main" id="{6CFD287E-0913-4D50-806A-03DA59A545BD}"/>
                </a:ext>
              </a:extLst>
            </p:cNvPr>
            <p:cNvGrpSpPr>
              <a:grpSpLocks/>
            </p:cNvGrpSpPr>
            <p:nvPr/>
          </p:nvGrpSpPr>
          <p:grpSpPr bwMode="auto">
            <a:xfrm>
              <a:off x="4059303" y="2607018"/>
              <a:ext cx="1085228" cy="3164429"/>
              <a:chOff x="965994" y="2466975"/>
              <a:chExt cx="1152525" cy="3164429"/>
            </a:xfrm>
          </p:grpSpPr>
          <p:sp>
            <p:nvSpPr>
              <p:cNvPr id="57" name="Oval 56">
                <a:extLst>
                  <a:ext uri="{FF2B5EF4-FFF2-40B4-BE49-F238E27FC236}">
                    <a16:creationId xmlns:a16="http://schemas.microsoft.com/office/drawing/2014/main" id="{D476103A-D5FF-49D5-A7F4-D2F71A207190}"/>
                  </a:ext>
                </a:extLst>
              </p:cNvPr>
              <p:cNvSpPr/>
              <p:nvPr/>
            </p:nvSpPr>
            <p:spPr bwMode="auto">
              <a:xfrm>
                <a:off x="965721" y="2466975"/>
                <a:ext cx="1153458" cy="822859"/>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so that</a:t>
                </a:r>
              </a:p>
            </p:txBody>
          </p:sp>
          <p:sp>
            <p:nvSpPr>
              <p:cNvPr id="58" name="Oval 57">
                <a:extLst>
                  <a:ext uri="{FF2B5EF4-FFF2-40B4-BE49-F238E27FC236}">
                    <a16:creationId xmlns:a16="http://schemas.microsoft.com/office/drawing/2014/main" id="{AD92EF32-1BFA-410D-9A47-12D81A474976}"/>
                  </a:ext>
                </a:extLst>
              </p:cNvPr>
              <p:cNvSpPr/>
              <p:nvPr/>
            </p:nvSpPr>
            <p:spPr bwMode="auto">
              <a:xfrm>
                <a:off x="965721" y="3638435"/>
                <a:ext cx="1153458"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since</a:t>
                </a:r>
              </a:p>
            </p:txBody>
          </p:sp>
          <p:sp>
            <p:nvSpPr>
              <p:cNvPr id="59" name="Oval 58">
                <a:extLst>
                  <a:ext uri="{FF2B5EF4-FFF2-40B4-BE49-F238E27FC236}">
                    <a16:creationId xmlns:a16="http://schemas.microsoft.com/office/drawing/2014/main" id="{CCF723BB-0228-4E7F-A82F-02BCEE40460E}"/>
                  </a:ext>
                </a:extLst>
              </p:cNvPr>
              <p:cNvSpPr/>
              <p:nvPr/>
            </p:nvSpPr>
            <p:spPr bwMode="auto">
              <a:xfrm>
                <a:off x="965721" y="4808544"/>
                <a:ext cx="1153458" cy="822860"/>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when</a:t>
                </a:r>
              </a:p>
            </p:txBody>
          </p:sp>
        </p:grpSp>
        <p:grpSp>
          <p:nvGrpSpPr>
            <p:cNvPr id="21514" name="Group 59">
              <a:extLst>
                <a:ext uri="{FF2B5EF4-FFF2-40B4-BE49-F238E27FC236}">
                  <a16:creationId xmlns:a16="http://schemas.microsoft.com/office/drawing/2014/main" id="{2F936DDA-C006-416A-A06C-48E593D7BA13}"/>
                </a:ext>
              </a:extLst>
            </p:cNvPr>
            <p:cNvGrpSpPr>
              <a:grpSpLocks/>
            </p:cNvGrpSpPr>
            <p:nvPr/>
          </p:nvGrpSpPr>
          <p:grpSpPr bwMode="auto">
            <a:xfrm>
              <a:off x="5202989" y="2607018"/>
              <a:ext cx="1085228" cy="3164429"/>
              <a:chOff x="965994" y="2466975"/>
              <a:chExt cx="1152525" cy="3164429"/>
            </a:xfrm>
          </p:grpSpPr>
          <p:sp>
            <p:nvSpPr>
              <p:cNvPr id="61" name="Oval 60">
                <a:extLst>
                  <a:ext uri="{FF2B5EF4-FFF2-40B4-BE49-F238E27FC236}">
                    <a16:creationId xmlns:a16="http://schemas.microsoft.com/office/drawing/2014/main" id="{2DF0BBD6-B01C-4709-BDC6-96F4091C2B5F}"/>
                  </a:ext>
                </a:extLst>
              </p:cNvPr>
              <p:cNvSpPr/>
              <p:nvPr/>
            </p:nvSpPr>
            <p:spPr bwMode="auto">
              <a:xfrm>
                <a:off x="966107" y="2466975"/>
                <a:ext cx="1152027" cy="822859"/>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before</a:t>
                </a:r>
              </a:p>
            </p:txBody>
          </p:sp>
          <p:sp>
            <p:nvSpPr>
              <p:cNvPr id="62" name="Oval 61">
                <a:extLst>
                  <a:ext uri="{FF2B5EF4-FFF2-40B4-BE49-F238E27FC236}">
                    <a16:creationId xmlns:a16="http://schemas.microsoft.com/office/drawing/2014/main" id="{92328C0C-B7A1-41E2-9E10-AE327AA57F4C}"/>
                  </a:ext>
                </a:extLst>
              </p:cNvPr>
              <p:cNvSpPr/>
              <p:nvPr/>
            </p:nvSpPr>
            <p:spPr bwMode="auto">
              <a:xfrm>
                <a:off x="966107" y="3638435"/>
                <a:ext cx="1152027"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once</a:t>
                </a:r>
              </a:p>
            </p:txBody>
          </p:sp>
          <p:sp>
            <p:nvSpPr>
              <p:cNvPr id="63" name="Oval 62">
                <a:extLst>
                  <a:ext uri="{FF2B5EF4-FFF2-40B4-BE49-F238E27FC236}">
                    <a16:creationId xmlns:a16="http://schemas.microsoft.com/office/drawing/2014/main" id="{A5E8A916-E2C0-4100-8543-A30D3F267CD0}"/>
                  </a:ext>
                </a:extLst>
              </p:cNvPr>
              <p:cNvSpPr/>
              <p:nvPr/>
            </p:nvSpPr>
            <p:spPr bwMode="auto">
              <a:xfrm>
                <a:off x="966107" y="4808544"/>
                <a:ext cx="1152027" cy="822860"/>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t>as</a:t>
                </a:r>
              </a:p>
            </p:txBody>
          </p:sp>
        </p:grpSp>
        <p:grpSp>
          <p:nvGrpSpPr>
            <p:cNvPr id="21515" name="Group 63">
              <a:extLst>
                <a:ext uri="{FF2B5EF4-FFF2-40B4-BE49-F238E27FC236}">
                  <a16:creationId xmlns:a16="http://schemas.microsoft.com/office/drawing/2014/main" id="{3FEB0C7F-9F32-4974-ABE8-22DCFC60ECDA}"/>
                </a:ext>
              </a:extLst>
            </p:cNvPr>
            <p:cNvGrpSpPr>
              <a:grpSpLocks/>
            </p:cNvGrpSpPr>
            <p:nvPr/>
          </p:nvGrpSpPr>
          <p:grpSpPr bwMode="auto">
            <a:xfrm>
              <a:off x="6346676" y="2607018"/>
              <a:ext cx="1085228" cy="1993341"/>
              <a:chOff x="965994" y="2466975"/>
              <a:chExt cx="1152525" cy="1993341"/>
            </a:xfrm>
          </p:grpSpPr>
          <p:sp>
            <p:nvSpPr>
              <p:cNvPr id="65" name="Oval 64">
                <a:extLst>
                  <a:ext uri="{FF2B5EF4-FFF2-40B4-BE49-F238E27FC236}">
                    <a16:creationId xmlns:a16="http://schemas.microsoft.com/office/drawing/2014/main" id="{A7CCEB7F-4273-49F5-B543-AC9775C181D3}"/>
                  </a:ext>
                </a:extLst>
              </p:cNvPr>
              <p:cNvSpPr/>
              <p:nvPr/>
            </p:nvSpPr>
            <p:spPr bwMode="auto">
              <a:xfrm>
                <a:off x="966493" y="2466975"/>
                <a:ext cx="1152026"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until</a:t>
                </a:r>
              </a:p>
            </p:txBody>
          </p:sp>
          <p:sp>
            <p:nvSpPr>
              <p:cNvPr id="66" name="Oval 65">
                <a:extLst>
                  <a:ext uri="{FF2B5EF4-FFF2-40B4-BE49-F238E27FC236}">
                    <a16:creationId xmlns:a16="http://schemas.microsoft.com/office/drawing/2014/main" id="{B5DD78FA-3247-47A4-BFED-319DF9D4DA33}"/>
                  </a:ext>
                </a:extLst>
              </p:cNvPr>
              <p:cNvSpPr/>
              <p:nvPr/>
            </p:nvSpPr>
            <p:spPr bwMode="auto">
              <a:xfrm>
                <a:off x="966493" y="3638435"/>
                <a:ext cx="1152026" cy="821508"/>
              </a:xfrm>
              <a:prstGeom prst="ellipse">
                <a:avLst/>
              </a:prstGeom>
              <a:solidFill>
                <a:srgbClr val="C14779"/>
              </a:solidFill>
              <a:ln w="25400">
                <a:solidFill>
                  <a:srgbClr val="35CBC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even</a:t>
                </a:r>
                <a:br>
                  <a:rPr lang="en-GB" sz="1600" dirty="0"/>
                </a:br>
                <a:r>
                  <a:rPr lang="en-GB" sz="1600" dirty="0"/>
                  <a:t>though</a:t>
                </a:r>
              </a:p>
            </p:txBody>
          </p:sp>
        </p:grpSp>
      </p:grpSp>
      <p:pic>
        <p:nvPicPr>
          <p:cNvPr id="21508" name="Picture 25">
            <a:extLst>
              <a:ext uri="{FF2B5EF4-FFF2-40B4-BE49-F238E27FC236}">
                <a16:creationId xmlns:a16="http://schemas.microsoft.com/office/drawing/2014/main" id="{5F6C023C-400F-4398-A73B-C1E7EC975C6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28114" y="4814889"/>
            <a:ext cx="1639887"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Title 1">
            <a:extLst>
              <a:ext uri="{FF2B5EF4-FFF2-40B4-BE49-F238E27FC236}">
                <a16:creationId xmlns:a16="http://schemas.microsoft.com/office/drawing/2014/main" id="{6DE46029-2AF2-424A-8FA5-41DCB95CAAA0}"/>
              </a:ext>
            </a:extLst>
          </p:cNvPr>
          <p:cNvSpPr>
            <a:spLocks/>
          </p:cNvSpPr>
          <p:nvPr/>
        </p:nvSpPr>
        <p:spPr bwMode="auto">
          <a:xfrm>
            <a:off x="1981201" y="479426"/>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3200" b="1">
                <a:solidFill>
                  <a:schemeClr val="tx1"/>
                </a:solidFill>
                <a:latin typeface="Sassoon Infant Md" pitchFamily="50" charset="0"/>
              </a:rPr>
              <a:t>Subordinate Clauses: The Rules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05D1950A-BC1D-46D7-BAB0-A27F38953B73}"/>
              </a:ext>
            </a:extLst>
          </p:cNvPr>
          <p:cNvSpPr>
            <a:spLocks/>
          </p:cNvSpPr>
          <p:nvPr/>
        </p:nvSpPr>
        <p:spPr bwMode="auto">
          <a:xfrm>
            <a:off x="1981200" y="979489"/>
            <a:ext cx="3892550"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400" i="1">
                <a:solidFill>
                  <a:schemeClr val="tx1"/>
                </a:solidFill>
                <a:latin typeface="Sassoon Infant Md" pitchFamily="50" charset="0"/>
              </a:rPr>
              <a:t>Where in a sentence?</a:t>
            </a:r>
          </a:p>
        </p:txBody>
      </p:sp>
      <p:sp>
        <p:nvSpPr>
          <p:cNvPr id="19" name="Rounded Rectangle 18">
            <a:extLst>
              <a:ext uri="{FF2B5EF4-FFF2-40B4-BE49-F238E27FC236}">
                <a16:creationId xmlns:a16="http://schemas.microsoft.com/office/drawing/2014/main" id="{8F1BB177-9A32-457D-B076-CE18F46AF2D1}"/>
              </a:ext>
            </a:extLst>
          </p:cNvPr>
          <p:cNvSpPr/>
          <p:nvPr/>
        </p:nvSpPr>
        <p:spPr>
          <a:xfrm>
            <a:off x="1981199" y="1970089"/>
            <a:ext cx="7839076" cy="993775"/>
          </a:xfrm>
          <a:prstGeom prst="roundRect">
            <a:avLst/>
          </a:prstGeom>
          <a:solidFill>
            <a:srgbClr val="35CBC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In the sentences we’ve looked at so far, the subordinate clauses have</a:t>
            </a:r>
            <a:br>
              <a:rPr lang="en-GB" sz="2400" dirty="0"/>
            </a:br>
            <a:r>
              <a:rPr lang="en-GB" sz="2400" dirty="0"/>
              <a:t>been </a:t>
            </a:r>
            <a:r>
              <a:rPr lang="en-GB" sz="2400" b="1" dirty="0"/>
              <a:t>after</a:t>
            </a:r>
            <a:r>
              <a:rPr lang="en-GB" sz="2400" dirty="0"/>
              <a:t> the main clause e.g.</a:t>
            </a:r>
            <a:endParaRPr lang="en-GB" sz="2400" b="1" dirty="0"/>
          </a:p>
        </p:txBody>
      </p:sp>
      <p:sp>
        <p:nvSpPr>
          <p:cNvPr id="21" name="Title 1">
            <a:extLst>
              <a:ext uri="{FF2B5EF4-FFF2-40B4-BE49-F238E27FC236}">
                <a16:creationId xmlns:a16="http://schemas.microsoft.com/office/drawing/2014/main" id="{B9D8CA90-ED3F-4FCD-B64F-96ACF60B8665}"/>
              </a:ext>
            </a:extLst>
          </p:cNvPr>
          <p:cNvSpPr txBox="1">
            <a:spLocks/>
          </p:cNvSpPr>
          <p:nvPr/>
        </p:nvSpPr>
        <p:spPr>
          <a:xfrm>
            <a:off x="1981201" y="344805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400" dirty="0">
                <a:solidFill>
                  <a:schemeClr val="tx1"/>
                </a:solidFill>
                <a:latin typeface="+mj-lt"/>
                <a:ea typeface="Sassoon Infant Rg"/>
                <a:cs typeface="Sassoon Infant Rg"/>
              </a:rPr>
              <a:t>The snow was thick on the ground</a:t>
            </a:r>
            <a:br>
              <a:rPr lang="en-GB" sz="2400" dirty="0">
                <a:solidFill>
                  <a:schemeClr val="tx1"/>
                </a:solidFill>
                <a:latin typeface="+mj-lt"/>
                <a:ea typeface="Sassoon Infant Rg"/>
                <a:cs typeface="Sassoon Infant Rg"/>
              </a:rPr>
            </a:br>
            <a:r>
              <a:rPr lang="en-GB" sz="2400" dirty="0">
                <a:solidFill>
                  <a:schemeClr val="tx1"/>
                </a:solidFill>
                <a:latin typeface="+mj-lt"/>
                <a:ea typeface="Sassoon Infant Rg"/>
                <a:cs typeface="Sassoon Infant Rg"/>
              </a:rPr>
              <a:t>because it had snowed heavily.</a:t>
            </a:r>
          </a:p>
          <a:p>
            <a:pPr algn="ctr">
              <a:lnSpc>
                <a:spcPct val="100000"/>
              </a:lnSpc>
              <a:spcBef>
                <a:spcPts val="1000"/>
              </a:spcBef>
              <a:defRPr/>
            </a:pPr>
            <a:r>
              <a:rPr lang="en-GB" sz="2400" dirty="0">
                <a:solidFill>
                  <a:schemeClr val="tx1"/>
                </a:solidFill>
                <a:latin typeface="+mj-lt"/>
                <a:ea typeface="Sassoon Infant Rg"/>
                <a:cs typeface="Sassoon Infant Rg"/>
              </a:rPr>
              <a:t>The children laughed happily as snowballs flew.</a:t>
            </a:r>
          </a:p>
        </p:txBody>
      </p:sp>
      <p:sp>
        <p:nvSpPr>
          <p:cNvPr id="22533" name="Title 1">
            <a:extLst>
              <a:ext uri="{FF2B5EF4-FFF2-40B4-BE49-F238E27FC236}">
                <a16:creationId xmlns:a16="http://schemas.microsoft.com/office/drawing/2014/main" id="{A26B8BEB-3559-4D8C-B301-C15705AF99FC}"/>
              </a:ext>
            </a:extLst>
          </p:cNvPr>
          <p:cNvSpPr>
            <a:spLocks noGrp="1"/>
          </p:cNvSpPr>
          <p:nvPr>
            <p:ph type="title"/>
          </p:nvPr>
        </p:nvSpPr>
        <p:spPr>
          <a:xfrm>
            <a:off x="1981201" y="479426"/>
            <a:ext cx="8220075" cy="993775"/>
          </a:xfrm>
        </p:spPr>
        <p:txBody>
          <a:bodyPr/>
          <a:lstStyle/>
          <a:p>
            <a:pPr eaLnBrk="1" hangingPunct="1"/>
            <a:r>
              <a:rPr lang="en-GB" altLang="en-US" sz="3200" b="1"/>
              <a:t>Subordinate Clauses: The Rules</a:t>
            </a:r>
          </a:p>
        </p:txBody>
      </p:sp>
      <p:sp>
        <p:nvSpPr>
          <p:cNvPr id="11" name="Rounded Rectangle 10">
            <a:extLst>
              <a:ext uri="{FF2B5EF4-FFF2-40B4-BE49-F238E27FC236}">
                <a16:creationId xmlns:a16="http://schemas.microsoft.com/office/drawing/2014/main" id="{A63BB4B1-7F44-467E-8E4A-363EF10D3019}"/>
              </a:ext>
            </a:extLst>
          </p:cNvPr>
          <p:cNvSpPr/>
          <p:nvPr/>
        </p:nvSpPr>
        <p:spPr>
          <a:xfrm>
            <a:off x="3162299" y="5160963"/>
            <a:ext cx="6657975" cy="993774"/>
          </a:xfrm>
          <a:prstGeom prst="roundRect">
            <a:avLst/>
          </a:prstGeom>
          <a:solidFill>
            <a:srgbClr val="C1477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Subordinate clauses don’t always have to be after the main clause</a:t>
            </a:r>
            <a:r>
              <a:rPr lang="en-GB" sz="1600" dirty="0"/>
              <a:t>.</a:t>
            </a:r>
          </a:p>
        </p:txBody>
      </p:sp>
      <p:pic>
        <p:nvPicPr>
          <p:cNvPr id="22535" name="Picture 2">
            <a:extLst>
              <a:ext uri="{FF2B5EF4-FFF2-40B4-BE49-F238E27FC236}">
                <a16:creationId xmlns:a16="http://schemas.microsoft.com/office/drawing/2014/main" id="{5E16797F-6126-4EEF-9546-879390CDACC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9889" y="5486400"/>
            <a:ext cx="1760537"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a:extLst>
              <a:ext uri="{FF2B5EF4-FFF2-40B4-BE49-F238E27FC236}">
                <a16:creationId xmlns:a16="http://schemas.microsoft.com/office/drawing/2014/main" id="{9148FB40-B447-489D-94F6-DD60C5F31883}"/>
              </a:ext>
            </a:extLst>
          </p:cNvPr>
          <p:cNvSpPr txBox="1">
            <a:spLocks/>
          </p:cNvSpPr>
          <p:nvPr/>
        </p:nvSpPr>
        <p:spPr>
          <a:xfrm>
            <a:off x="1981201" y="344805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400" dirty="0">
                <a:solidFill>
                  <a:srgbClr val="35CBC2"/>
                </a:solidFill>
                <a:latin typeface="+mj-lt"/>
                <a:ea typeface="Sassoon Infant Rg"/>
                <a:cs typeface="Sassoon Infant Rg"/>
              </a:rPr>
              <a:t>The snow was thick on the ground</a:t>
            </a:r>
            <a:br>
              <a:rPr lang="en-GB" sz="2400" dirty="0">
                <a:solidFill>
                  <a:schemeClr val="tx1"/>
                </a:solidFill>
                <a:latin typeface="+mj-lt"/>
                <a:ea typeface="Sassoon Infant Rg"/>
                <a:cs typeface="Sassoon Infant Rg"/>
              </a:rPr>
            </a:br>
            <a:r>
              <a:rPr lang="en-GB" sz="2400" dirty="0">
                <a:solidFill>
                  <a:srgbClr val="C14779"/>
                </a:solidFill>
                <a:latin typeface="+mj-lt"/>
                <a:ea typeface="Sassoon Infant Rg"/>
                <a:cs typeface="Sassoon Infant Rg"/>
              </a:rPr>
              <a:t>because it had snowed heavily.</a:t>
            </a:r>
          </a:p>
          <a:p>
            <a:pPr algn="ctr">
              <a:lnSpc>
                <a:spcPct val="100000"/>
              </a:lnSpc>
              <a:spcBef>
                <a:spcPts val="1000"/>
              </a:spcBef>
              <a:defRPr/>
            </a:pPr>
            <a:r>
              <a:rPr lang="en-GB" sz="2400" dirty="0">
                <a:solidFill>
                  <a:srgbClr val="35CBC2"/>
                </a:solidFill>
                <a:latin typeface="+mj-lt"/>
                <a:ea typeface="Sassoon Infant Rg"/>
                <a:cs typeface="Sassoon Infant Rg"/>
              </a:rPr>
              <a:t>The children laughed happily </a:t>
            </a:r>
            <a:r>
              <a:rPr lang="en-GB" sz="2400" dirty="0">
                <a:solidFill>
                  <a:srgbClr val="C14779"/>
                </a:solidFill>
                <a:latin typeface="+mj-lt"/>
                <a:ea typeface="Sassoon Infant Rg"/>
                <a:cs typeface="Sassoon Infant Rg"/>
              </a:rPr>
              <a:t>as snowballs flew.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CA30FB21-4A3A-4587-B009-1C44F4A1EA92}"/>
              </a:ext>
            </a:extLst>
          </p:cNvPr>
          <p:cNvSpPr>
            <a:spLocks/>
          </p:cNvSpPr>
          <p:nvPr/>
        </p:nvSpPr>
        <p:spPr bwMode="auto">
          <a:xfrm>
            <a:off x="1981200" y="979489"/>
            <a:ext cx="3892550"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400" i="1">
                <a:solidFill>
                  <a:schemeClr val="tx1"/>
                </a:solidFill>
                <a:latin typeface="Sassoon Infant Md" pitchFamily="50" charset="0"/>
              </a:rPr>
              <a:t>Where in a sentence?</a:t>
            </a:r>
          </a:p>
        </p:txBody>
      </p:sp>
      <p:sp>
        <p:nvSpPr>
          <p:cNvPr id="21" name="Title 1">
            <a:extLst>
              <a:ext uri="{FF2B5EF4-FFF2-40B4-BE49-F238E27FC236}">
                <a16:creationId xmlns:a16="http://schemas.microsoft.com/office/drawing/2014/main" id="{C4B2A18C-9476-4F6C-950A-2FD0AB20615E}"/>
              </a:ext>
            </a:extLst>
          </p:cNvPr>
          <p:cNvSpPr txBox="1">
            <a:spLocks/>
          </p:cNvSpPr>
          <p:nvPr/>
        </p:nvSpPr>
        <p:spPr>
          <a:xfrm>
            <a:off x="1981201" y="337185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400" dirty="0">
                <a:solidFill>
                  <a:schemeClr val="tx1"/>
                </a:solidFill>
                <a:latin typeface="+mj-lt"/>
                <a:ea typeface="Sassoon Infant Rg"/>
                <a:cs typeface="Sassoon Infant Rg"/>
              </a:rPr>
              <a:t>Although she hated them,</a:t>
            </a:r>
            <a:br>
              <a:rPr lang="en-GB" sz="2400" dirty="0">
                <a:solidFill>
                  <a:schemeClr val="tx1"/>
                </a:solidFill>
                <a:latin typeface="+mj-lt"/>
                <a:ea typeface="Sassoon Infant Rg"/>
                <a:cs typeface="Sassoon Infant Rg"/>
              </a:rPr>
            </a:br>
            <a:r>
              <a:rPr lang="en-GB" sz="2400" dirty="0">
                <a:solidFill>
                  <a:schemeClr val="tx1"/>
                </a:solidFill>
                <a:latin typeface="+mj-lt"/>
                <a:ea typeface="Sassoon Infant Rg"/>
                <a:cs typeface="Sassoon Infant Rg"/>
              </a:rPr>
              <a:t>Jenny ate the sprouts.</a:t>
            </a:r>
          </a:p>
          <a:p>
            <a:pPr algn="ctr">
              <a:lnSpc>
                <a:spcPct val="100000"/>
              </a:lnSpc>
              <a:spcBef>
                <a:spcPts val="1000"/>
              </a:spcBef>
              <a:defRPr/>
            </a:pPr>
            <a:r>
              <a:rPr lang="en-GB" sz="2400" dirty="0">
                <a:solidFill>
                  <a:schemeClr val="tx1"/>
                </a:solidFill>
                <a:latin typeface="+mj-lt"/>
                <a:ea typeface="Sassoon Infant Rg"/>
                <a:cs typeface="Sassoon Infant Rg"/>
              </a:rPr>
              <a:t>Before the campfire was lit,</a:t>
            </a:r>
            <a:br>
              <a:rPr lang="en-GB" sz="2400" dirty="0">
                <a:solidFill>
                  <a:schemeClr val="tx1"/>
                </a:solidFill>
                <a:latin typeface="+mj-lt"/>
                <a:ea typeface="Sassoon Infant Rg"/>
                <a:cs typeface="Sassoon Infant Rg"/>
              </a:rPr>
            </a:br>
            <a:r>
              <a:rPr lang="en-GB" sz="2400" dirty="0">
                <a:solidFill>
                  <a:schemeClr val="tx1"/>
                </a:solidFill>
                <a:latin typeface="+mj-lt"/>
                <a:ea typeface="Sassoon Infant Rg"/>
                <a:cs typeface="Sassoon Infant Rg"/>
              </a:rPr>
              <a:t>the children were shivering in the cold.</a:t>
            </a:r>
          </a:p>
        </p:txBody>
      </p:sp>
      <p:sp>
        <p:nvSpPr>
          <p:cNvPr id="23" name="Rounded Rectangle 22">
            <a:extLst>
              <a:ext uri="{FF2B5EF4-FFF2-40B4-BE49-F238E27FC236}">
                <a16:creationId xmlns:a16="http://schemas.microsoft.com/office/drawing/2014/main" id="{864BD847-3586-41FE-841A-1B9A75C82F25}"/>
              </a:ext>
            </a:extLst>
          </p:cNvPr>
          <p:cNvSpPr/>
          <p:nvPr/>
        </p:nvSpPr>
        <p:spPr>
          <a:xfrm>
            <a:off x="801859" y="5075238"/>
            <a:ext cx="7982439" cy="1098550"/>
          </a:xfrm>
          <a:prstGeom prst="roundRect">
            <a:avLst/>
          </a:prstGeom>
          <a:solidFill>
            <a:srgbClr val="C1477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When we use a subordinate clause at the beginning of a sentence,</a:t>
            </a:r>
            <a:br>
              <a:rPr lang="en-GB" sz="2400" dirty="0"/>
            </a:br>
            <a:r>
              <a:rPr lang="en-GB" sz="2400" dirty="0"/>
              <a:t>we must </a:t>
            </a:r>
            <a:r>
              <a:rPr lang="en-GB" sz="2400" b="1" dirty="0"/>
              <a:t>add a comma</a:t>
            </a:r>
            <a:r>
              <a:rPr lang="en-GB" sz="2400" dirty="0"/>
              <a:t> before the main clause.</a:t>
            </a:r>
            <a:endParaRPr lang="en-GB" sz="2400" b="1" dirty="0"/>
          </a:p>
        </p:txBody>
      </p:sp>
      <p:sp>
        <p:nvSpPr>
          <p:cNvPr id="8" name="Rounded Rectangle 7">
            <a:extLst>
              <a:ext uri="{FF2B5EF4-FFF2-40B4-BE49-F238E27FC236}">
                <a16:creationId xmlns:a16="http://schemas.microsoft.com/office/drawing/2014/main" id="{CCBFF1EE-585C-4044-801D-5256808F9552}"/>
              </a:ext>
            </a:extLst>
          </p:cNvPr>
          <p:cNvSpPr/>
          <p:nvPr/>
        </p:nvSpPr>
        <p:spPr>
          <a:xfrm>
            <a:off x="1981199" y="1970088"/>
            <a:ext cx="7839076" cy="901700"/>
          </a:xfrm>
          <a:prstGeom prst="roundRect">
            <a:avLst/>
          </a:prstGeom>
          <a:solidFill>
            <a:srgbClr val="35CBC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Look at these sentences where the subordinate clause comes </a:t>
            </a:r>
            <a:r>
              <a:rPr lang="en-GB" sz="2400" b="1" dirty="0"/>
              <a:t>before</a:t>
            </a:r>
            <a:r>
              <a:rPr lang="en-GB" sz="2400" dirty="0"/>
              <a:t> the main clause...</a:t>
            </a:r>
          </a:p>
        </p:txBody>
      </p:sp>
      <p:sp>
        <p:nvSpPr>
          <p:cNvPr id="23558" name="Title 1">
            <a:extLst>
              <a:ext uri="{FF2B5EF4-FFF2-40B4-BE49-F238E27FC236}">
                <a16:creationId xmlns:a16="http://schemas.microsoft.com/office/drawing/2014/main" id="{590BD657-15BF-4230-8B7A-C063740895E8}"/>
              </a:ext>
            </a:extLst>
          </p:cNvPr>
          <p:cNvSpPr>
            <a:spLocks noGrp="1"/>
          </p:cNvSpPr>
          <p:nvPr>
            <p:ph type="title"/>
          </p:nvPr>
        </p:nvSpPr>
        <p:spPr>
          <a:xfrm>
            <a:off x="1981201" y="479426"/>
            <a:ext cx="8220075" cy="993775"/>
          </a:xfrm>
        </p:spPr>
        <p:txBody>
          <a:bodyPr/>
          <a:lstStyle/>
          <a:p>
            <a:pPr eaLnBrk="1" hangingPunct="1"/>
            <a:r>
              <a:rPr lang="en-GB" altLang="en-US" sz="3200" b="1"/>
              <a:t>Subordinate Clauses: The Rules</a:t>
            </a:r>
          </a:p>
        </p:txBody>
      </p:sp>
      <p:pic>
        <p:nvPicPr>
          <p:cNvPr id="23559" name="Picture 2">
            <a:extLst>
              <a:ext uri="{FF2B5EF4-FFF2-40B4-BE49-F238E27FC236}">
                <a16:creationId xmlns:a16="http://schemas.microsoft.com/office/drawing/2014/main" id="{E7C67A33-200F-4B74-8E1A-6AD49CC58C0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72551" y="3987800"/>
            <a:ext cx="179387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a:extLst>
              <a:ext uri="{FF2B5EF4-FFF2-40B4-BE49-F238E27FC236}">
                <a16:creationId xmlns:a16="http://schemas.microsoft.com/office/drawing/2014/main" id="{D55A61D8-4EC5-4E32-BF57-E24C6247C361}"/>
              </a:ext>
            </a:extLst>
          </p:cNvPr>
          <p:cNvSpPr txBox="1">
            <a:spLocks/>
          </p:cNvSpPr>
          <p:nvPr/>
        </p:nvSpPr>
        <p:spPr>
          <a:xfrm>
            <a:off x="1981201" y="3371851"/>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gn="ctr">
              <a:lnSpc>
                <a:spcPct val="100000"/>
              </a:lnSpc>
              <a:spcBef>
                <a:spcPts val="1000"/>
              </a:spcBef>
              <a:defRPr/>
            </a:pPr>
            <a:r>
              <a:rPr lang="en-GB" sz="2400" dirty="0">
                <a:solidFill>
                  <a:srgbClr val="C14779"/>
                </a:solidFill>
                <a:latin typeface="+mj-lt"/>
                <a:ea typeface="Sassoon Infant Rg"/>
                <a:cs typeface="Sassoon Infant Rg"/>
              </a:rPr>
              <a:t>Although she hated them,</a:t>
            </a:r>
            <a:br>
              <a:rPr lang="en-GB" sz="2400" dirty="0">
                <a:solidFill>
                  <a:srgbClr val="C14779"/>
                </a:solidFill>
                <a:latin typeface="+mj-lt"/>
                <a:ea typeface="Sassoon Infant Rg"/>
                <a:cs typeface="Sassoon Infant Rg"/>
              </a:rPr>
            </a:br>
            <a:r>
              <a:rPr lang="en-GB" sz="2400" dirty="0">
                <a:solidFill>
                  <a:srgbClr val="35CBC2"/>
                </a:solidFill>
                <a:latin typeface="+mj-lt"/>
                <a:ea typeface="Sassoon Infant Rg"/>
                <a:cs typeface="Sassoon Infant Rg"/>
              </a:rPr>
              <a:t>Jenny ate the sprouts.</a:t>
            </a:r>
          </a:p>
          <a:p>
            <a:pPr algn="ctr">
              <a:lnSpc>
                <a:spcPct val="100000"/>
              </a:lnSpc>
              <a:spcBef>
                <a:spcPts val="1000"/>
              </a:spcBef>
              <a:defRPr/>
            </a:pPr>
            <a:r>
              <a:rPr lang="en-GB" sz="2400" dirty="0">
                <a:solidFill>
                  <a:srgbClr val="C14779"/>
                </a:solidFill>
                <a:latin typeface="+mj-lt"/>
                <a:ea typeface="Sassoon Infant Rg"/>
                <a:cs typeface="Sassoon Infant Rg"/>
              </a:rPr>
              <a:t>Before the campfire was lit,</a:t>
            </a:r>
            <a:br>
              <a:rPr lang="en-GB" sz="2400" dirty="0">
                <a:solidFill>
                  <a:srgbClr val="C14779"/>
                </a:solidFill>
                <a:latin typeface="+mj-lt"/>
                <a:ea typeface="Sassoon Infant Rg"/>
                <a:cs typeface="Sassoon Infant Rg"/>
              </a:rPr>
            </a:br>
            <a:r>
              <a:rPr lang="en-GB" sz="2400" dirty="0">
                <a:solidFill>
                  <a:srgbClr val="35CBC2"/>
                </a:solidFill>
                <a:latin typeface="+mj-lt"/>
                <a:ea typeface="Sassoon Infant Rg"/>
                <a:cs typeface="Sassoon Infant Rg"/>
              </a:rPr>
              <a:t>the children were shivering in the cold.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3109B6FC-ABDA-4CEA-B11E-ADA982B4FC79}"/>
              </a:ext>
            </a:extLst>
          </p:cNvPr>
          <p:cNvSpPr>
            <a:spLocks/>
          </p:cNvSpPr>
          <p:nvPr/>
        </p:nvSpPr>
        <p:spPr bwMode="auto">
          <a:xfrm>
            <a:off x="2208213" y="849571"/>
            <a:ext cx="3892550"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GB" altLang="en-US" sz="2400" i="1" dirty="0">
                <a:solidFill>
                  <a:schemeClr val="tx1"/>
                </a:solidFill>
                <a:latin typeface="Sassoon Infant Md" pitchFamily="50" charset="0"/>
              </a:rPr>
              <a:t>Fronted Adverbials</a:t>
            </a:r>
          </a:p>
        </p:txBody>
      </p:sp>
      <p:sp>
        <p:nvSpPr>
          <p:cNvPr id="21" name="Title 1">
            <a:extLst>
              <a:ext uri="{FF2B5EF4-FFF2-40B4-BE49-F238E27FC236}">
                <a16:creationId xmlns:a16="http://schemas.microsoft.com/office/drawing/2014/main" id="{F3468A5A-775A-47CB-BA95-BB4595474177}"/>
              </a:ext>
            </a:extLst>
          </p:cNvPr>
          <p:cNvSpPr txBox="1">
            <a:spLocks/>
          </p:cNvSpPr>
          <p:nvPr/>
        </p:nvSpPr>
        <p:spPr>
          <a:xfrm>
            <a:off x="1981201" y="3544889"/>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nSpc>
                <a:spcPct val="100000"/>
              </a:lnSpc>
              <a:spcBef>
                <a:spcPts val="1000"/>
              </a:spcBef>
              <a:defRPr/>
            </a:pPr>
            <a:r>
              <a:rPr lang="en-GB" sz="2000" dirty="0">
                <a:solidFill>
                  <a:schemeClr val="tx1"/>
                </a:solidFill>
                <a:latin typeface="+mj-lt"/>
                <a:ea typeface="Sassoon Infant Rg"/>
                <a:cs typeface="Sassoon Infant Rg"/>
              </a:rPr>
              <a:t>As the sun shone, the cows ate the grass.</a:t>
            </a:r>
          </a:p>
          <a:p>
            <a:pPr>
              <a:lnSpc>
                <a:spcPct val="100000"/>
              </a:lnSpc>
              <a:spcBef>
                <a:spcPts val="1000"/>
              </a:spcBef>
              <a:defRPr/>
            </a:pPr>
            <a:r>
              <a:rPr lang="en-GB" sz="2000" dirty="0">
                <a:solidFill>
                  <a:schemeClr val="tx1"/>
                </a:solidFill>
                <a:latin typeface="+mj-lt"/>
                <a:ea typeface="Sassoon Infant Rg"/>
                <a:cs typeface="Sassoon Infant Rg"/>
              </a:rPr>
              <a:t>Out in the field grazing, they mooed happily.</a:t>
            </a:r>
          </a:p>
          <a:p>
            <a:pPr>
              <a:lnSpc>
                <a:spcPct val="100000"/>
              </a:lnSpc>
              <a:spcBef>
                <a:spcPts val="1000"/>
              </a:spcBef>
              <a:defRPr/>
            </a:pPr>
            <a:r>
              <a:rPr lang="en-GB" sz="2000" dirty="0">
                <a:solidFill>
                  <a:schemeClr val="tx1"/>
                </a:solidFill>
                <a:latin typeface="+mj-lt"/>
                <a:ea typeface="Sassoon Infant Rg"/>
                <a:cs typeface="Sassoon Infant Rg"/>
              </a:rPr>
              <a:t>Lying down in the sun, the cows began to snooze.</a:t>
            </a:r>
          </a:p>
          <a:p>
            <a:pPr>
              <a:lnSpc>
                <a:spcPct val="100000"/>
              </a:lnSpc>
              <a:spcBef>
                <a:spcPts val="1000"/>
              </a:spcBef>
              <a:defRPr/>
            </a:pPr>
            <a:r>
              <a:rPr lang="en-GB" sz="2000" dirty="0">
                <a:solidFill>
                  <a:schemeClr val="tx1"/>
                </a:solidFill>
                <a:latin typeface="+mj-lt"/>
                <a:ea typeface="Sassoon Infant Rg"/>
                <a:cs typeface="Sassoon Infant Rg"/>
              </a:rPr>
              <a:t>Summoned by the farmer, Daisy walked towards the milking shed.</a:t>
            </a:r>
          </a:p>
        </p:txBody>
      </p:sp>
      <p:sp>
        <p:nvSpPr>
          <p:cNvPr id="23" name="Rounded Rectangle 22">
            <a:extLst>
              <a:ext uri="{FF2B5EF4-FFF2-40B4-BE49-F238E27FC236}">
                <a16:creationId xmlns:a16="http://schemas.microsoft.com/office/drawing/2014/main" id="{E1827EEA-2798-4671-94FA-E6CCAECC5B95}"/>
              </a:ext>
            </a:extLst>
          </p:cNvPr>
          <p:cNvSpPr/>
          <p:nvPr/>
        </p:nvSpPr>
        <p:spPr>
          <a:xfrm>
            <a:off x="1763712" y="5165726"/>
            <a:ext cx="7977189" cy="1233071"/>
          </a:xfrm>
          <a:prstGeom prst="roundRect">
            <a:avLst/>
          </a:prstGeom>
          <a:solidFill>
            <a:srgbClr val="35CBC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The fronted adverbial subordinate clause will always need to be followed</a:t>
            </a:r>
            <a:br>
              <a:rPr lang="en-GB" sz="2400" dirty="0"/>
            </a:br>
            <a:r>
              <a:rPr lang="en-GB" sz="2400" dirty="0"/>
              <a:t>by a </a:t>
            </a:r>
            <a:r>
              <a:rPr lang="en-GB" sz="2400" b="1" dirty="0"/>
              <a:t>comma</a:t>
            </a:r>
            <a:r>
              <a:rPr lang="en-GB" sz="2400" dirty="0"/>
              <a:t> to separate it from the main clause.</a:t>
            </a:r>
            <a:endParaRPr lang="en-GB" sz="2400" b="1" dirty="0"/>
          </a:p>
        </p:txBody>
      </p:sp>
      <p:sp>
        <p:nvSpPr>
          <p:cNvPr id="24581" name="Title 1">
            <a:extLst>
              <a:ext uri="{FF2B5EF4-FFF2-40B4-BE49-F238E27FC236}">
                <a16:creationId xmlns:a16="http://schemas.microsoft.com/office/drawing/2014/main" id="{4B2B733C-36F6-4F1A-BB30-498B8B86BCA5}"/>
              </a:ext>
            </a:extLst>
          </p:cNvPr>
          <p:cNvSpPr>
            <a:spLocks noGrp="1"/>
          </p:cNvSpPr>
          <p:nvPr>
            <p:ph type="title"/>
          </p:nvPr>
        </p:nvSpPr>
        <p:spPr>
          <a:xfrm>
            <a:off x="1763712" y="218538"/>
            <a:ext cx="8220075" cy="993775"/>
          </a:xfrm>
        </p:spPr>
        <p:txBody>
          <a:bodyPr/>
          <a:lstStyle/>
          <a:p>
            <a:pPr eaLnBrk="1" hangingPunct="1"/>
            <a:r>
              <a:rPr lang="en-GB" altLang="en-US" sz="3200" b="1" dirty="0"/>
              <a:t>Subordinate Clauses: The Rules</a:t>
            </a:r>
          </a:p>
        </p:txBody>
      </p:sp>
      <p:sp>
        <p:nvSpPr>
          <p:cNvPr id="9" name="Rounded Rectangle 8">
            <a:extLst>
              <a:ext uri="{FF2B5EF4-FFF2-40B4-BE49-F238E27FC236}">
                <a16:creationId xmlns:a16="http://schemas.microsoft.com/office/drawing/2014/main" id="{EDD84D72-4891-44EF-A17B-281D8EDEB313}"/>
              </a:ext>
            </a:extLst>
          </p:cNvPr>
          <p:cNvSpPr/>
          <p:nvPr/>
        </p:nvSpPr>
        <p:spPr>
          <a:xfrm>
            <a:off x="1520826" y="1540925"/>
            <a:ext cx="8220075" cy="1376902"/>
          </a:xfrm>
          <a:prstGeom prst="roundRect">
            <a:avLst/>
          </a:prstGeom>
          <a:solidFill>
            <a:srgbClr val="C1477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sz="2400" dirty="0"/>
              <a:t>Subordinate clauses used at the beginning of a sentence can also be called </a:t>
            </a:r>
            <a:r>
              <a:rPr lang="en-GB" sz="2400" b="1" dirty="0"/>
              <a:t>fronted adverbials</a:t>
            </a:r>
            <a:r>
              <a:rPr lang="en-GB" sz="2400" dirty="0"/>
              <a:t>. Fronted adverbials can start in many ways including with </a:t>
            </a:r>
            <a:r>
              <a:rPr lang="en-GB" sz="2400" b="1" dirty="0"/>
              <a:t>subordinating conjunctions</a:t>
            </a:r>
            <a:r>
              <a:rPr lang="en-GB" sz="2400" dirty="0"/>
              <a:t>, </a:t>
            </a:r>
            <a:r>
              <a:rPr lang="en-GB" sz="2400" b="1" dirty="0"/>
              <a:t>prepositions</a:t>
            </a:r>
            <a:r>
              <a:rPr lang="en-GB" sz="2400" dirty="0"/>
              <a:t>, </a:t>
            </a:r>
            <a:r>
              <a:rPr lang="en-GB" sz="2400" b="1" dirty="0"/>
              <a:t>-</a:t>
            </a:r>
            <a:r>
              <a:rPr lang="en-GB" sz="2400" b="1" dirty="0" err="1"/>
              <a:t>ing</a:t>
            </a:r>
            <a:r>
              <a:rPr lang="en-GB" sz="2400" b="1" dirty="0"/>
              <a:t> verbs</a:t>
            </a:r>
            <a:r>
              <a:rPr lang="en-GB" sz="2400" dirty="0"/>
              <a:t> or </a:t>
            </a:r>
            <a:r>
              <a:rPr lang="en-GB" sz="2400" b="1" dirty="0"/>
              <a:t>-</a:t>
            </a:r>
            <a:r>
              <a:rPr lang="en-GB" sz="2400" b="1" dirty="0" err="1"/>
              <a:t>ed</a:t>
            </a:r>
            <a:r>
              <a:rPr lang="en-GB" sz="2400" b="1" dirty="0"/>
              <a:t> verbs</a:t>
            </a:r>
            <a:r>
              <a:rPr lang="en-GB" sz="2400" dirty="0"/>
              <a:t>.</a:t>
            </a:r>
            <a:endParaRPr lang="en-GB" sz="2400" b="1" dirty="0"/>
          </a:p>
        </p:txBody>
      </p:sp>
      <p:grpSp>
        <p:nvGrpSpPr>
          <p:cNvPr id="24583" name="Group 4">
            <a:extLst>
              <a:ext uri="{FF2B5EF4-FFF2-40B4-BE49-F238E27FC236}">
                <a16:creationId xmlns:a16="http://schemas.microsoft.com/office/drawing/2014/main" id="{FD77706A-EB32-48B0-B65E-D47C67D27231}"/>
              </a:ext>
            </a:extLst>
          </p:cNvPr>
          <p:cNvGrpSpPr>
            <a:grpSpLocks/>
          </p:cNvGrpSpPr>
          <p:nvPr/>
        </p:nvGrpSpPr>
        <p:grpSpPr bwMode="auto">
          <a:xfrm>
            <a:off x="8307388" y="3187700"/>
            <a:ext cx="1433512" cy="977900"/>
            <a:chOff x="6873632" y="3219283"/>
            <a:chExt cx="1581665" cy="1077712"/>
          </a:xfrm>
        </p:grpSpPr>
        <p:sp>
          <p:nvSpPr>
            <p:cNvPr id="4" name="Oval 3">
              <a:extLst>
                <a:ext uri="{FF2B5EF4-FFF2-40B4-BE49-F238E27FC236}">
                  <a16:creationId xmlns:a16="http://schemas.microsoft.com/office/drawing/2014/main" id="{1F92780C-56EC-497B-B42D-7969F05E9539}"/>
                </a:ext>
              </a:extLst>
            </p:cNvPr>
            <p:cNvSpPr/>
            <p:nvPr/>
          </p:nvSpPr>
          <p:spPr>
            <a:xfrm>
              <a:off x="6873632" y="3983829"/>
              <a:ext cx="1581665" cy="31316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1">
              <a:extLst>
                <a:ext uri="{FF2B5EF4-FFF2-40B4-BE49-F238E27FC236}">
                  <a16:creationId xmlns:a16="http://schemas.microsoft.com/office/drawing/2014/main" id="{F3C5B258-38BA-4638-AF5D-EF9DB28D2E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73632" y="3219283"/>
              <a:ext cx="1343268" cy="968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Title 1">
            <a:extLst>
              <a:ext uri="{FF2B5EF4-FFF2-40B4-BE49-F238E27FC236}">
                <a16:creationId xmlns:a16="http://schemas.microsoft.com/office/drawing/2014/main" id="{2B84F57C-A276-4B8C-BA6A-1306A083D867}"/>
              </a:ext>
            </a:extLst>
          </p:cNvPr>
          <p:cNvSpPr txBox="1">
            <a:spLocks/>
          </p:cNvSpPr>
          <p:nvPr/>
        </p:nvSpPr>
        <p:spPr>
          <a:xfrm>
            <a:off x="1981201" y="3552826"/>
            <a:ext cx="8220075" cy="9937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pPr>
              <a:lnSpc>
                <a:spcPct val="100000"/>
              </a:lnSpc>
              <a:spcBef>
                <a:spcPts val="1000"/>
              </a:spcBef>
              <a:defRPr/>
            </a:pPr>
            <a:r>
              <a:rPr lang="en-GB" sz="2000" dirty="0">
                <a:solidFill>
                  <a:srgbClr val="C14779"/>
                </a:solidFill>
                <a:latin typeface="+mj-lt"/>
                <a:ea typeface="Sassoon Infant Rg"/>
                <a:cs typeface="Sassoon Infant Rg"/>
              </a:rPr>
              <a:t>As the sun shone, </a:t>
            </a:r>
            <a:r>
              <a:rPr lang="en-GB" sz="2000" dirty="0">
                <a:solidFill>
                  <a:srgbClr val="35CBC2"/>
                </a:solidFill>
                <a:latin typeface="+mj-lt"/>
                <a:ea typeface="Sassoon Infant Rg"/>
                <a:cs typeface="Sassoon Infant Rg"/>
              </a:rPr>
              <a:t>the cows ate the grass.</a:t>
            </a:r>
          </a:p>
          <a:p>
            <a:pPr>
              <a:lnSpc>
                <a:spcPct val="100000"/>
              </a:lnSpc>
              <a:spcBef>
                <a:spcPts val="1000"/>
              </a:spcBef>
              <a:defRPr/>
            </a:pPr>
            <a:r>
              <a:rPr lang="en-GB" sz="2000" dirty="0">
                <a:solidFill>
                  <a:srgbClr val="C14779"/>
                </a:solidFill>
                <a:latin typeface="+mj-lt"/>
                <a:ea typeface="Sassoon Infant Rg"/>
                <a:cs typeface="Sassoon Infant Rg"/>
              </a:rPr>
              <a:t>Out in the field grazing, </a:t>
            </a:r>
            <a:r>
              <a:rPr lang="en-GB" sz="2000" dirty="0">
                <a:solidFill>
                  <a:srgbClr val="35CBC2"/>
                </a:solidFill>
                <a:latin typeface="+mj-lt"/>
                <a:ea typeface="Sassoon Infant Rg"/>
                <a:cs typeface="Sassoon Infant Rg"/>
              </a:rPr>
              <a:t>they mooed happily.</a:t>
            </a:r>
          </a:p>
          <a:p>
            <a:pPr>
              <a:lnSpc>
                <a:spcPct val="100000"/>
              </a:lnSpc>
              <a:spcBef>
                <a:spcPts val="1000"/>
              </a:spcBef>
              <a:defRPr/>
            </a:pPr>
            <a:r>
              <a:rPr lang="en-GB" sz="2000" dirty="0">
                <a:solidFill>
                  <a:srgbClr val="C14779"/>
                </a:solidFill>
                <a:latin typeface="+mj-lt"/>
                <a:ea typeface="Sassoon Infant Rg"/>
                <a:cs typeface="Sassoon Infant Rg"/>
              </a:rPr>
              <a:t>Lying down in the sun, </a:t>
            </a:r>
            <a:r>
              <a:rPr lang="en-GB" sz="2000" dirty="0">
                <a:solidFill>
                  <a:srgbClr val="35CBC2"/>
                </a:solidFill>
                <a:latin typeface="+mj-lt"/>
                <a:ea typeface="Sassoon Infant Rg"/>
                <a:cs typeface="Sassoon Infant Rg"/>
              </a:rPr>
              <a:t>the cows began to snooze.</a:t>
            </a:r>
          </a:p>
          <a:p>
            <a:pPr>
              <a:lnSpc>
                <a:spcPct val="100000"/>
              </a:lnSpc>
              <a:spcBef>
                <a:spcPts val="1000"/>
              </a:spcBef>
              <a:defRPr/>
            </a:pPr>
            <a:r>
              <a:rPr lang="en-GB" sz="2000" dirty="0">
                <a:solidFill>
                  <a:srgbClr val="C14779"/>
                </a:solidFill>
                <a:latin typeface="+mj-lt"/>
                <a:ea typeface="Sassoon Infant Rg"/>
                <a:cs typeface="Sassoon Infant Rg"/>
              </a:rPr>
              <a:t>Summoned by the farmer, </a:t>
            </a:r>
            <a:r>
              <a:rPr lang="en-GB" sz="2000" dirty="0">
                <a:solidFill>
                  <a:srgbClr val="35CBC2"/>
                </a:solidFill>
                <a:latin typeface="+mj-lt"/>
                <a:ea typeface="Sassoon Infant Rg"/>
                <a:cs typeface="Sassoon Infant Rg"/>
              </a:rPr>
              <a:t>Daisy walked towards the milking shed.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46E1D5D-FFF0-4B1D-9790-19946CE3D283}"/>
              </a:ext>
            </a:extLst>
          </p:cNvPr>
          <p:cNvGraphicFramePr>
            <a:graphicFrameLocks noGrp="1"/>
          </p:cNvGraphicFramePr>
          <p:nvPr>
            <p:extLst>
              <p:ext uri="{D42A27DB-BD31-4B8C-83A1-F6EECF244321}">
                <p14:modId xmlns:p14="http://schemas.microsoft.com/office/powerpoint/2010/main" val="3066387197"/>
              </p:ext>
            </p:extLst>
          </p:nvPr>
        </p:nvGraphicFramePr>
        <p:xfrm>
          <a:off x="2336800" y="2624139"/>
          <a:ext cx="7507287" cy="3348323"/>
        </p:xfrm>
        <a:graphic>
          <a:graphicData uri="http://schemas.openxmlformats.org/drawingml/2006/table">
            <a:tbl>
              <a:tblPr firstRow="1" bandRow="1">
                <a:tableStyleId>{2D5ABB26-0587-4C30-8999-92F81FD0307C}</a:tableStyleId>
              </a:tblPr>
              <a:tblGrid>
                <a:gridCol w="2502429">
                  <a:extLst>
                    <a:ext uri="{9D8B030D-6E8A-4147-A177-3AD203B41FA5}">
                      <a16:colId xmlns:a16="http://schemas.microsoft.com/office/drawing/2014/main" val="20000"/>
                    </a:ext>
                  </a:extLst>
                </a:gridCol>
                <a:gridCol w="2502429">
                  <a:extLst>
                    <a:ext uri="{9D8B030D-6E8A-4147-A177-3AD203B41FA5}">
                      <a16:colId xmlns:a16="http://schemas.microsoft.com/office/drawing/2014/main" val="20001"/>
                    </a:ext>
                  </a:extLst>
                </a:gridCol>
                <a:gridCol w="2502429">
                  <a:extLst>
                    <a:ext uri="{9D8B030D-6E8A-4147-A177-3AD203B41FA5}">
                      <a16:colId xmlns:a16="http://schemas.microsoft.com/office/drawing/2014/main" val="20002"/>
                    </a:ext>
                  </a:extLst>
                </a:gridCol>
              </a:tblGrid>
              <a:tr h="696777">
                <a:tc>
                  <a:txBody>
                    <a:bodyPr/>
                    <a:lstStyle/>
                    <a:p>
                      <a:endParaRPr lang="en-GB" sz="1800" dirty="0"/>
                    </a:p>
                  </a:txBody>
                  <a:tcPr marL="91445" marR="91445" marT="45708" marB="45708">
                    <a:lnB w="12700" cap="flat" cmpd="sng" algn="ctr">
                      <a:solidFill>
                        <a:schemeClr val="bg1"/>
                      </a:solidFill>
                      <a:prstDash val="solid"/>
                      <a:round/>
                      <a:headEnd type="none" w="med" len="med"/>
                      <a:tailEnd type="none" w="med" len="med"/>
                    </a:lnB>
                  </a:tcPr>
                </a:tc>
                <a:tc>
                  <a:txBody>
                    <a:bodyPr/>
                    <a:lstStyle/>
                    <a:p>
                      <a:pPr algn="ctr"/>
                      <a:r>
                        <a:rPr lang="en-GB" sz="1800" b="1" kern="1200" dirty="0">
                          <a:solidFill>
                            <a:srgbClr val="35CBC2"/>
                          </a:solidFill>
                          <a:latin typeface="+mj-lt"/>
                          <a:ea typeface="Sassoon Infant Rg"/>
                          <a:cs typeface="Sassoon Infant Rg"/>
                        </a:rPr>
                        <a:t>Main</a:t>
                      </a:r>
                      <a:br>
                        <a:rPr lang="en-GB" sz="1800" b="1" kern="1200" dirty="0">
                          <a:solidFill>
                            <a:srgbClr val="35CBC2"/>
                          </a:solidFill>
                          <a:latin typeface="+mj-lt"/>
                          <a:ea typeface="Sassoon Infant Rg"/>
                          <a:cs typeface="Sassoon Infant Rg"/>
                        </a:rPr>
                      </a:br>
                      <a:r>
                        <a:rPr lang="en-GB" sz="1800" b="1" kern="1200" dirty="0">
                          <a:solidFill>
                            <a:srgbClr val="35CBC2"/>
                          </a:solidFill>
                          <a:latin typeface="+mj-lt"/>
                          <a:ea typeface="Sassoon Infant Rg"/>
                          <a:cs typeface="Sassoon Infant Rg"/>
                        </a:rPr>
                        <a:t>Clause</a:t>
                      </a:r>
                      <a:endParaRPr lang="en-GB" sz="1800" b="1" dirty="0">
                        <a:solidFill>
                          <a:srgbClr val="35CBC2"/>
                        </a:solidFill>
                        <a:latin typeface="+mj-lt"/>
                      </a:endParaRPr>
                    </a:p>
                  </a:txBody>
                  <a:tcPr marL="91445" marR="91445" marT="45708" marB="45708" anchor="ctr">
                    <a:lnB w="12700" cap="flat" cmpd="sng" algn="ctr">
                      <a:solidFill>
                        <a:schemeClr val="bg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rgbClr val="35CBC2"/>
                          </a:solidFill>
                          <a:latin typeface="+mj-lt"/>
                          <a:ea typeface="Sassoon Infant Rg"/>
                          <a:cs typeface="Sassoon Infant Rg"/>
                        </a:rPr>
                        <a:t>Subordinate</a:t>
                      </a:r>
                      <a:br>
                        <a:rPr lang="en-GB" sz="1800" b="1" kern="1200" dirty="0">
                          <a:solidFill>
                            <a:srgbClr val="35CBC2"/>
                          </a:solidFill>
                          <a:latin typeface="+mj-lt"/>
                          <a:ea typeface="Sassoon Infant Rg"/>
                          <a:cs typeface="Sassoon Infant Rg"/>
                        </a:rPr>
                      </a:br>
                      <a:r>
                        <a:rPr lang="en-GB" sz="1800" b="1" kern="1200" dirty="0">
                          <a:solidFill>
                            <a:srgbClr val="35CBC2"/>
                          </a:solidFill>
                          <a:latin typeface="+mj-lt"/>
                          <a:ea typeface="Sassoon Infant Rg"/>
                          <a:cs typeface="Sassoon Infant Rg"/>
                        </a:rPr>
                        <a:t>Clause</a:t>
                      </a:r>
                      <a:endParaRPr lang="en-GB" sz="1800" b="1" kern="1200" dirty="0">
                        <a:solidFill>
                          <a:srgbClr val="35CBC2"/>
                        </a:solidFill>
                        <a:latin typeface="+mj-lt"/>
                        <a:ea typeface="+mn-ea"/>
                        <a:cs typeface="+mn-cs"/>
                      </a:endParaRPr>
                    </a:p>
                  </a:txBody>
                  <a:tcPr marL="91445" marR="91445" marT="45708" marB="45708" anchor="ctr">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29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u="none" dirty="0">
                          <a:solidFill>
                            <a:srgbClr val="35CBC2"/>
                          </a:solidFill>
                          <a:latin typeface="+mj-lt"/>
                        </a:rPr>
                        <a:t>If it starts to rain,</a:t>
                      </a:r>
                      <a:br>
                        <a:rPr lang="en-GB" sz="1800" b="1" u="none" dirty="0">
                          <a:solidFill>
                            <a:srgbClr val="35CBC2"/>
                          </a:solidFill>
                          <a:latin typeface="+mj-lt"/>
                        </a:rPr>
                      </a:br>
                      <a:r>
                        <a:rPr lang="en-GB" sz="1800" u="none" dirty="0">
                          <a:solidFill>
                            <a:schemeClr val="bg1"/>
                          </a:solidFill>
                          <a:latin typeface="+mn-lt"/>
                        </a:rPr>
                        <a:t>you can wear your new wellington boots.</a:t>
                      </a:r>
                    </a:p>
                  </a:txBody>
                  <a:tcPr marL="91445" marR="91445" marT="45708" marB="4570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dirty="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dirty="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8227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u="none" dirty="0">
                          <a:solidFill>
                            <a:srgbClr val="35CBC2"/>
                          </a:solidFill>
                          <a:latin typeface="+mj-lt"/>
                        </a:rPr>
                        <a:t>Neil gasped for breath </a:t>
                      </a:r>
                      <a:r>
                        <a:rPr lang="en-GB" sz="1800" b="0" u="none" dirty="0">
                          <a:solidFill>
                            <a:schemeClr val="bg1"/>
                          </a:solidFill>
                        </a:rPr>
                        <a:t>before setting off again.</a:t>
                      </a:r>
                    </a:p>
                  </a:txBody>
                  <a:tcPr marL="91445" marR="91445" marT="45708" marB="4570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dirty="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dirty="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8229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solidFill>
                            <a:schemeClr val="bg1"/>
                          </a:solidFill>
                        </a:rPr>
                        <a:t>The koala, </a:t>
                      </a:r>
                      <a:r>
                        <a:rPr lang="en-GB" sz="1800" b="1" baseline="0" dirty="0">
                          <a:solidFill>
                            <a:srgbClr val="35CBC2"/>
                          </a:solidFill>
                          <a:latin typeface="+mj-lt"/>
                        </a:rPr>
                        <a:t>which</a:t>
                      </a:r>
                      <a:br>
                        <a:rPr lang="en-GB" sz="1800" b="1" baseline="0" dirty="0">
                          <a:solidFill>
                            <a:srgbClr val="35CBC2"/>
                          </a:solidFill>
                          <a:latin typeface="+mj-lt"/>
                        </a:rPr>
                      </a:br>
                      <a:r>
                        <a:rPr lang="en-GB" sz="1800" b="1" baseline="0" dirty="0">
                          <a:solidFill>
                            <a:srgbClr val="35CBC2"/>
                          </a:solidFill>
                          <a:latin typeface="+mj-lt"/>
                        </a:rPr>
                        <a:t>is native to Australia,</a:t>
                      </a:r>
                      <a:br>
                        <a:rPr lang="en-GB" sz="1800" b="0" baseline="0" dirty="0">
                          <a:solidFill>
                            <a:schemeClr val="bg1"/>
                          </a:solidFill>
                          <a:latin typeface="+mn-lt"/>
                        </a:rPr>
                      </a:br>
                      <a:r>
                        <a:rPr lang="en-GB" sz="1800" baseline="0" dirty="0">
                          <a:solidFill>
                            <a:schemeClr val="bg1"/>
                          </a:solidFill>
                        </a:rPr>
                        <a:t>is a mammal.</a:t>
                      </a:r>
                      <a:endParaRPr lang="en-GB" sz="1800" dirty="0">
                        <a:solidFill>
                          <a:schemeClr val="bg1"/>
                        </a:solidFill>
                      </a:endParaRPr>
                    </a:p>
                  </a:txBody>
                  <a:tcPr marL="91445" marR="91445" marT="45708" marB="45708"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800" dirty="0"/>
                    </a:p>
                  </a:txBody>
                  <a:tcPr marL="91445" marR="91445" marT="45708" marB="45708">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sp>
        <p:nvSpPr>
          <p:cNvPr id="26647" name="Title 1">
            <a:extLst>
              <a:ext uri="{FF2B5EF4-FFF2-40B4-BE49-F238E27FC236}">
                <a16:creationId xmlns:a16="http://schemas.microsoft.com/office/drawing/2014/main" id="{1E70ED4F-7931-46A7-94CE-5250201F3199}"/>
              </a:ext>
            </a:extLst>
          </p:cNvPr>
          <p:cNvSpPr>
            <a:spLocks noGrp="1"/>
          </p:cNvSpPr>
          <p:nvPr>
            <p:ph type="title"/>
          </p:nvPr>
        </p:nvSpPr>
        <p:spPr>
          <a:xfrm>
            <a:off x="1981201" y="479426"/>
            <a:ext cx="8220075" cy="993775"/>
          </a:xfrm>
        </p:spPr>
        <p:txBody>
          <a:bodyPr/>
          <a:lstStyle/>
          <a:p>
            <a:pPr eaLnBrk="1" hangingPunct="1"/>
            <a:r>
              <a:rPr lang="en-GB" altLang="en-US" sz="3200" b="1">
                <a:solidFill>
                  <a:schemeClr val="bg1"/>
                </a:solidFill>
              </a:rPr>
              <a:t>Quiz! Part 1</a:t>
            </a:r>
          </a:p>
        </p:txBody>
      </p:sp>
      <p:sp>
        <p:nvSpPr>
          <p:cNvPr id="3" name="Content Placeholder 2">
            <a:extLst>
              <a:ext uri="{FF2B5EF4-FFF2-40B4-BE49-F238E27FC236}">
                <a16:creationId xmlns:a16="http://schemas.microsoft.com/office/drawing/2014/main" id="{4E959CBE-9DC5-4568-B675-1AC41FBAE5AD}"/>
              </a:ext>
            </a:extLst>
          </p:cNvPr>
          <p:cNvSpPr>
            <a:spLocks noGrp="1"/>
          </p:cNvSpPr>
          <p:nvPr>
            <p:ph idx="1"/>
          </p:nvPr>
        </p:nvSpPr>
        <p:spPr>
          <a:xfrm>
            <a:off x="2279650" y="1514476"/>
            <a:ext cx="7632700" cy="512763"/>
          </a:xfrm>
        </p:spPr>
        <p:txBody>
          <a:bodyPr rtlCol="0">
            <a:normAutofit fontScale="77500" lnSpcReduction="20000"/>
          </a:bodyPr>
          <a:lstStyle/>
          <a:p>
            <a:pPr>
              <a:defRPr/>
            </a:pPr>
            <a:r>
              <a:rPr lang="en-GB" dirty="0">
                <a:solidFill>
                  <a:schemeClr val="bg1"/>
                </a:solidFill>
                <a:latin typeface="+mj-lt"/>
                <a:cs typeface="+mn-cs"/>
              </a:rPr>
              <a:t>Put a tick in the correct column to show whether each group of highlighted words is a </a:t>
            </a:r>
            <a:r>
              <a:rPr lang="en-GB" b="1" dirty="0">
                <a:solidFill>
                  <a:schemeClr val="bg1"/>
                </a:solidFill>
                <a:latin typeface="+mj-lt"/>
                <a:cs typeface="+mn-cs"/>
              </a:rPr>
              <a:t>main clause </a:t>
            </a:r>
            <a:r>
              <a:rPr lang="en-GB" dirty="0">
                <a:solidFill>
                  <a:schemeClr val="bg1"/>
                </a:solidFill>
                <a:latin typeface="+mj-lt"/>
                <a:cs typeface="+mn-cs"/>
              </a:rPr>
              <a:t>or a </a:t>
            </a:r>
            <a:r>
              <a:rPr lang="en-GB" b="1" dirty="0">
                <a:solidFill>
                  <a:schemeClr val="bg1"/>
                </a:solidFill>
                <a:latin typeface="+mj-lt"/>
                <a:cs typeface="+mn-cs"/>
              </a:rPr>
              <a:t>subordinate clause</a:t>
            </a:r>
            <a:r>
              <a:rPr lang="en-GB" dirty="0">
                <a:solidFill>
                  <a:schemeClr val="bg1"/>
                </a:solidFill>
                <a:latin typeface="+mj-lt"/>
                <a:cs typeface="+mn-cs"/>
              </a:rPr>
              <a:t>.</a:t>
            </a:r>
          </a:p>
        </p:txBody>
      </p:sp>
      <p:pic>
        <p:nvPicPr>
          <p:cNvPr id="7" name="Picture 6">
            <a:extLst>
              <a:ext uri="{FF2B5EF4-FFF2-40B4-BE49-F238E27FC236}">
                <a16:creationId xmlns:a16="http://schemas.microsoft.com/office/drawing/2014/main" id="{9E29E24A-B88B-4CF7-A76A-7BC41C0C15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91526" y="3509963"/>
            <a:ext cx="4921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5D185DA7-9A9D-4FE3-A2B8-BD4BFF97A5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91526" y="5156200"/>
            <a:ext cx="4921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9B1FC474-EAED-4544-95E1-35341386D7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43589" y="4332288"/>
            <a:ext cx="4921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2BE7CCC0-1A33-4D54-B0F4-30A0D059D2DF}"/>
              </a:ext>
            </a:extLst>
          </p:cNvPr>
          <p:cNvSpPr>
            <a:spLocks noGrp="1"/>
          </p:cNvSpPr>
          <p:nvPr>
            <p:ph type="title"/>
          </p:nvPr>
        </p:nvSpPr>
        <p:spPr>
          <a:xfrm>
            <a:off x="1981201" y="479426"/>
            <a:ext cx="8220075" cy="993775"/>
          </a:xfrm>
        </p:spPr>
        <p:txBody>
          <a:bodyPr/>
          <a:lstStyle/>
          <a:p>
            <a:pPr eaLnBrk="1" hangingPunct="1"/>
            <a:r>
              <a:rPr lang="en-GB" altLang="en-US" sz="3200" b="1">
                <a:solidFill>
                  <a:schemeClr val="bg1"/>
                </a:solidFill>
              </a:rPr>
              <a:t>Quiz! Part 2</a:t>
            </a:r>
          </a:p>
        </p:txBody>
      </p:sp>
      <p:sp>
        <p:nvSpPr>
          <p:cNvPr id="3" name="Content Placeholder 2">
            <a:extLst>
              <a:ext uri="{FF2B5EF4-FFF2-40B4-BE49-F238E27FC236}">
                <a16:creationId xmlns:a16="http://schemas.microsoft.com/office/drawing/2014/main" id="{891F0F85-8722-407F-A798-92FAB8BB34C2}"/>
              </a:ext>
            </a:extLst>
          </p:cNvPr>
          <p:cNvSpPr>
            <a:spLocks noGrp="1"/>
          </p:cNvSpPr>
          <p:nvPr>
            <p:ph idx="1"/>
          </p:nvPr>
        </p:nvSpPr>
        <p:spPr>
          <a:xfrm>
            <a:off x="2279650" y="1514476"/>
            <a:ext cx="7632700" cy="512763"/>
          </a:xfrm>
        </p:spPr>
        <p:txBody>
          <a:bodyPr rtlCol="0">
            <a:normAutofit fontScale="77500" lnSpcReduction="20000"/>
          </a:bodyPr>
          <a:lstStyle/>
          <a:p>
            <a:pPr>
              <a:defRPr/>
            </a:pPr>
            <a:r>
              <a:rPr lang="en-GB" dirty="0">
                <a:solidFill>
                  <a:schemeClr val="bg1"/>
                </a:solidFill>
                <a:latin typeface="+mj-lt"/>
                <a:cs typeface="+mn-cs"/>
              </a:rPr>
              <a:t>Rewrite this sentence with the subordinate clause used as a </a:t>
            </a:r>
            <a:r>
              <a:rPr lang="en-GB" b="1" dirty="0">
                <a:solidFill>
                  <a:schemeClr val="bg1"/>
                </a:solidFill>
                <a:latin typeface="+mj-lt"/>
                <a:cs typeface="+mn-cs"/>
              </a:rPr>
              <a:t>fronted adverbial</a:t>
            </a:r>
            <a:r>
              <a:rPr lang="en-GB" dirty="0">
                <a:solidFill>
                  <a:schemeClr val="bg1"/>
                </a:solidFill>
                <a:latin typeface="+mj-lt"/>
                <a:cs typeface="+mn-cs"/>
              </a:rPr>
              <a:t>. Add a comma if necessary.</a:t>
            </a:r>
          </a:p>
        </p:txBody>
      </p:sp>
      <p:sp>
        <p:nvSpPr>
          <p:cNvPr id="15" name="Content Placeholder 2">
            <a:extLst>
              <a:ext uri="{FF2B5EF4-FFF2-40B4-BE49-F238E27FC236}">
                <a16:creationId xmlns:a16="http://schemas.microsoft.com/office/drawing/2014/main" id="{61008AF9-5BE3-4B9F-B3D6-E7F38F403807}"/>
              </a:ext>
            </a:extLst>
          </p:cNvPr>
          <p:cNvSpPr txBox="1">
            <a:spLocks/>
          </p:cNvSpPr>
          <p:nvPr/>
        </p:nvSpPr>
        <p:spPr>
          <a:xfrm>
            <a:off x="2279650" y="2714625"/>
            <a:ext cx="7632700" cy="438150"/>
          </a:xfrm>
          <a:prstGeom prst="roundRect">
            <a:avLst>
              <a:gd name="adj" fmla="val 2585"/>
            </a:avLst>
          </a:prstGeom>
          <a:noFill/>
          <a:ln w="25400">
            <a:noFill/>
          </a:ln>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GB" sz="3600" b="1" dirty="0">
                <a:solidFill>
                  <a:schemeClr val="bg1"/>
                </a:solidFill>
                <a:latin typeface="+mn-lt"/>
              </a:rPr>
              <a:t>David didn’t wear a coat</a:t>
            </a:r>
            <a:br>
              <a:rPr lang="en-GB" sz="3600" b="1" dirty="0">
                <a:solidFill>
                  <a:schemeClr val="bg1"/>
                </a:solidFill>
                <a:latin typeface="+mn-lt"/>
              </a:rPr>
            </a:br>
            <a:r>
              <a:rPr lang="en-GB" sz="3600" b="1" dirty="0">
                <a:solidFill>
                  <a:schemeClr val="bg1"/>
                </a:solidFill>
                <a:latin typeface="+mn-lt"/>
              </a:rPr>
              <a:t>even though it was cold outside.</a:t>
            </a:r>
          </a:p>
        </p:txBody>
      </p:sp>
      <p:sp>
        <p:nvSpPr>
          <p:cNvPr id="10" name="Content Placeholder 2">
            <a:extLst>
              <a:ext uri="{FF2B5EF4-FFF2-40B4-BE49-F238E27FC236}">
                <a16:creationId xmlns:a16="http://schemas.microsoft.com/office/drawing/2014/main" id="{E2A68357-B087-46EE-AFC9-DC0C5E1FF2A7}"/>
              </a:ext>
            </a:extLst>
          </p:cNvPr>
          <p:cNvSpPr txBox="1">
            <a:spLocks/>
          </p:cNvSpPr>
          <p:nvPr/>
        </p:nvSpPr>
        <p:spPr>
          <a:xfrm>
            <a:off x="2279650" y="4397375"/>
            <a:ext cx="7632700" cy="438150"/>
          </a:xfrm>
          <a:prstGeom prst="roundRect">
            <a:avLst>
              <a:gd name="adj" fmla="val 2585"/>
            </a:avLst>
          </a:prstGeom>
          <a:noFill/>
          <a:ln w="25400">
            <a:noFill/>
          </a:ln>
        </p:spPr>
        <p:txBody>
          <a:bodyPr lIns="0" tIns="0" rIns="0" bIns="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GB" sz="3600" b="1" dirty="0">
                <a:solidFill>
                  <a:srgbClr val="35CBC2"/>
                </a:solidFill>
              </a:rPr>
              <a:t>Even though it was cold outside,</a:t>
            </a:r>
            <a:br>
              <a:rPr lang="en-GB" sz="3600" b="1" dirty="0">
                <a:solidFill>
                  <a:srgbClr val="35CBC2"/>
                </a:solidFill>
                <a:latin typeface="+mn-lt"/>
              </a:rPr>
            </a:br>
            <a:r>
              <a:rPr lang="en-GB" sz="3600" b="1" dirty="0">
                <a:solidFill>
                  <a:srgbClr val="35CBC2"/>
                </a:solidFill>
              </a:rPr>
              <a:t>David didn’t wear a coat</a:t>
            </a:r>
            <a:r>
              <a:rPr lang="en-GB" sz="3600" b="1" dirty="0">
                <a:solidFill>
                  <a:srgbClr val="35CBC2"/>
                </a:solidFill>
                <a:latin typeface="+mn-lt"/>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70CA66F-42D3-491E-B7B0-7C740713C3DA}"/>
              </a:ext>
            </a:extLst>
          </p:cNvPr>
          <p:cNvSpPr>
            <a:spLocks noGrp="1"/>
          </p:cNvSpPr>
          <p:nvPr>
            <p:ph type="title"/>
          </p:nvPr>
        </p:nvSpPr>
        <p:spPr>
          <a:xfrm>
            <a:off x="1981201" y="479426"/>
            <a:ext cx="8220075" cy="993775"/>
          </a:xfrm>
        </p:spPr>
        <p:txBody>
          <a:bodyPr/>
          <a:lstStyle/>
          <a:p>
            <a:r>
              <a:rPr lang="en-GB" altLang="en-US" sz="3200" b="1">
                <a:solidFill>
                  <a:schemeClr val="bg1"/>
                </a:solidFill>
              </a:rPr>
              <a:t>Quiz! Part 3</a:t>
            </a:r>
          </a:p>
        </p:txBody>
      </p:sp>
      <p:sp>
        <p:nvSpPr>
          <p:cNvPr id="3" name="Content Placeholder 2">
            <a:extLst>
              <a:ext uri="{FF2B5EF4-FFF2-40B4-BE49-F238E27FC236}">
                <a16:creationId xmlns:a16="http://schemas.microsoft.com/office/drawing/2014/main" id="{9AADB6F8-B115-4DA9-8485-EEB2122C9092}"/>
              </a:ext>
            </a:extLst>
          </p:cNvPr>
          <p:cNvSpPr>
            <a:spLocks noGrp="1"/>
          </p:cNvSpPr>
          <p:nvPr>
            <p:ph idx="1"/>
          </p:nvPr>
        </p:nvSpPr>
        <p:spPr>
          <a:xfrm>
            <a:off x="2279650" y="1514476"/>
            <a:ext cx="7632700" cy="512763"/>
          </a:xfrm>
        </p:spPr>
        <p:txBody>
          <a:bodyPr rtlCol="0">
            <a:normAutofit fontScale="92500"/>
          </a:bodyPr>
          <a:lstStyle/>
          <a:p>
            <a:pPr>
              <a:defRPr/>
            </a:pPr>
            <a:r>
              <a:rPr lang="en-GB" dirty="0">
                <a:solidFill>
                  <a:schemeClr val="bg1"/>
                </a:solidFill>
                <a:latin typeface="+mj-lt"/>
                <a:cs typeface="+mn-cs"/>
              </a:rPr>
              <a:t>Underline the </a:t>
            </a:r>
            <a:r>
              <a:rPr lang="en-GB" b="1" dirty="0">
                <a:solidFill>
                  <a:schemeClr val="bg1"/>
                </a:solidFill>
                <a:latin typeface="+mj-lt"/>
                <a:cs typeface="+mn-cs"/>
              </a:rPr>
              <a:t>main clauses </a:t>
            </a:r>
            <a:r>
              <a:rPr lang="en-GB" dirty="0">
                <a:solidFill>
                  <a:schemeClr val="bg1"/>
                </a:solidFill>
                <a:latin typeface="+mj-lt"/>
                <a:cs typeface="+mn-cs"/>
              </a:rPr>
              <a:t>in the following sentences.</a:t>
            </a:r>
          </a:p>
        </p:txBody>
      </p:sp>
      <p:sp>
        <p:nvSpPr>
          <p:cNvPr id="15" name="Content Placeholder 2">
            <a:extLst>
              <a:ext uri="{FF2B5EF4-FFF2-40B4-BE49-F238E27FC236}">
                <a16:creationId xmlns:a16="http://schemas.microsoft.com/office/drawing/2014/main" id="{4B3F1A81-D874-495C-80E2-756C420A76DE}"/>
              </a:ext>
            </a:extLst>
          </p:cNvPr>
          <p:cNvSpPr txBox="1">
            <a:spLocks/>
          </p:cNvSpPr>
          <p:nvPr/>
        </p:nvSpPr>
        <p:spPr>
          <a:xfrm>
            <a:off x="2568575" y="2165350"/>
            <a:ext cx="7632700" cy="4160838"/>
          </a:xfrm>
          <a:prstGeom prst="roundRect">
            <a:avLst>
              <a:gd name="adj" fmla="val 2585"/>
            </a:avLst>
          </a:prstGeom>
          <a:noFill/>
          <a:ln w="25400">
            <a:noFill/>
          </a:ln>
        </p:spPr>
        <p:txBody>
          <a:bodyPr lIns="0" tIns="0" rIns="0" bIns="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defRPr/>
            </a:pPr>
            <a:r>
              <a:rPr lang="en-GB" sz="2000" dirty="0">
                <a:solidFill>
                  <a:schemeClr val="bg1"/>
                </a:solidFill>
                <a:latin typeface="+mn-lt"/>
              </a:rPr>
              <a:t>Running late for work, Mum frantically searched for her keys.</a:t>
            </a:r>
          </a:p>
          <a:p>
            <a:pPr marL="342900" indent="-342900">
              <a:buFont typeface="+mj-lt"/>
              <a:buAutoNum type="arabicPeriod"/>
              <a:defRPr/>
            </a:pPr>
            <a:endParaRPr lang="en-GB" sz="2000" dirty="0">
              <a:solidFill>
                <a:schemeClr val="bg1"/>
              </a:solidFill>
              <a:latin typeface="+mn-lt"/>
            </a:endParaRPr>
          </a:p>
          <a:p>
            <a:pPr marL="342900" indent="-342900">
              <a:buFont typeface="+mj-lt"/>
              <a:buAutoNum type="arabicPeriod"/>
              <a:defRPr/>
            </a:pPr>
            <a:r>
              <a:rPr lang="en-GB" sz="2000" dirty="0">
                <a:solidFill>
                  <a:schemeClr val="bg1"/>
                </a:solidFill>
                <a:latin typeface="+mn-lt"/>
              </a:rPr>
              <a:t>The setting sun, which looked beautiful, glistened in the sky.</a:t>
            </a:r>
          </a:p>
          <a:p>
            <a:pPr marL="342900" indent="-342900">
              <a:buFont typeface="+mj-lt"/>
              <a:buAutoNum type="arabicPeriod"/>
              <a:defRPr/>
            </a:pPr>
            <a:endParaRPr lang="en-GB" sz="2000" dirty="0">
              <a:solidFill>
                <a:schemeClr val="bg1"/>
              </a:solidFill>
              <a:latin typeface="+mn-lt"/>
            </a:endParaRPr>
          </a:p>
          <a:p>
            <a:pPr marL="342900" indent="-342900">
              <a:buFont typeface="+mj-lt"/>
              <a:buAutoNum type="arabicPeriod"/>
              <a:defRPr/>
            </a:pPr>
            <a:r>
              <a:rPr lang="en-GB" sz="2000" dirty="0">
                <a:solidFill>
                  <a:schemeClr val="bg1"/>
                </a:solidFill>
                <a:latin typeface="+mn-lt"/>
              </a:rPr>
              <a:t>The gerbil bit my finger before running back to its cage.</a:t>
            </a:r>
          </a:p>
        </p:txBody>
      </p:sp>
      <p:cxnSp>
        <p:nvCxnSpPr>
          <p:cNvPr id="5" name="Straight Connector 4">
            <a:extLst>
              <a:ext uri="{FF2B5EF4-FFF2-40B4-BE49-F238E27FC236}">
                <a16:creationId xmlns:a16="http://schemas.microsoft.com/office/drawing/2014/main" id="{7AAC86F7-FF87-4BD1-A94C-AD049910A116}"/>
              </a:ext>
            </a:extLst>
          </p:cNvPr>
          <p:cNvCxnSpPr/>
          <p:nvPr/>
        </p:nvCxnSpPr>
        <p:spPr>
          <a:xfrm>
            <a:off x="5410933" y="2542077"/>
            <a:ext cx="3151188" cy="0"/>
          </a:xfrm>
          <a:prstGeom prst="line">
            <a:avLst/>
          </a:prstGeom>
          <a:ln w="50800">
            <a:solidFill>
              <a:srgbClr val="35CBC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63DA0C7-CDDB-4F2B-877D-5D706CE05796}"/>
              </a:ext>
            </a:extLst>
          </p:cNvPr>
          <p:cNvCxnSpPr/>
          <p:nvPr/>
        </p:nvCxnSpPr>
        <p:spPr>
          <a:xfrm>
            <a:off x="2940051" y="3429000"/>
            <a:ext cx="1301750" cy="0"/>
          </a:xfrm>
          <a:prstGeom prst="line">
            <a:avLst/>
          </a:prstGeom>
          <a:ln w="50800">
            <a:solidFill>
              <a:srgbClr val="35CBC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FC894B9-D451-494E-9EDA-3D605F5BDC98}"/>
              </a:ext>
            </a:extLst>
          </p:cNvPr>
          <p:cNvCxnSpPr/>
          <p:nvPr/>
        </p:nvCxnSpPr>
        <p:spPr>
          <a:xfrm>
            <a:off x="2940051" y="4137392"/>
            <a:ext cx="1952625" cy="0"/>
          </a:xfrm>
          <a:prstGeom prst="line">
            <a:avLst/>
          </a:prstGeom>
          <a:ln w="50800">
            <a:solidFill>
              <a:srgbClr val="35CBC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97CFA49-3818-467B-9CCF-5EEB9063B3D4}"/>
              </a:ext>
            </a:extLst>
          </p:cNvPr>
          <p:cNvCxnSpPr/>
          <p:nvPr/>
        </p:nvCxnSpPr>
        <p:spPr>
          <a:xfrm>
            <a:off x="7242444" y="3397934"/>
            <a:ext cx="1624012" cy="0"/>
          </a:xfrm>
          <a:prstGeom prst="line">
            <a:avLst/>
          </a:prstGeom>
          <a:ln w="50800">
            <a:solidFill>
              <a:srgbClr val="35CBC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finerminds.com/wp-content/uploads/2012/12/Imagine%E2%80%A6-Thi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86273" y="350534"/>
            <a:ext cx="6514661" cy="597901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1265583" y="-225286"/>
            <a:ext cx="6271591" cy="1877437"/>
          </a:xfrm>
          <a:prstGeom prst="rect">
            <a:avLst/>
          </a:prstGeom>
          <a:noFill/>
        </p:spPr>
        <p:txBody>
          <a:bodyPr wrap="square" lIns="91440" tIns="45720" rIns="91440" bIns="45720">
            <a:spAutoFit/>
          </a:bodyPr>
          <a:lstStyle/>
          <a:p>
            <a:pPr algn="ctr"/>
            <a:r>
              <a:rPr lang="en-US" sz="11600" b="1" dirty="0">
                <a:ln w="22225">
                  <a:solidFill>
                    <a:schemeClr val="accent2"/>
                  </a:solidFill>
                  <a:prstDash val="solid"/>
                </a:ln>
                <a:solidFill>
                  <a:schemeClr val="accent2">
                    <a:lumMod val="40000"/>
                    <a:lumOff val="60000"/>
                  </a:schemeClr>
                </a:solidFill>
                <a:latin typeface="AR DECODE" panose="02000000000000000000" pitchFamily="2" charset="0"/>
              </a:rPr>
              <a:t>Imagine</a:t>
            </a:r>
          </a:p>
        </p:txBody>
      </p:sp>
    </p:spTree>
    <p:extLst>
      <p:ext uri="{BB962C8B-B14F-4D97-AF65-F5344CB8AC3E}">
        <p14:creationId xmlns:p14="http://schemas.microsoft.com/office/powerpoint/2010/main" val="5775804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81200" y="274638"/>
            <a:ext cx="8229600" cy="778098"/>
          </a:xfrm>
        </p:spPr>
        <p:txBody>
          <a:bodyPr/>
          <a:lstStyle/>
          <a:p>
            <a:r>
              <a:rPr lang="en-GB" dirty="0"/>
              <a:t>Match them up</a:t>
            </a:r>
          </a:p>
        </p:txBody>
      </p:sp>
      <p:graphicFrame>
        <p:nvGraphicFramePr>
          <p:cNvPr id="7" name="Table 6"/>
          <p:cNvGraphicFramePr>
            <a:graphicFrameLocks noGrp="1"/>
          </p:cNvGraphicFramePr>
          <p:nvPr/>
        </p:nvGraphicFramePr>
        <p:xfrm>
          <a:off x="2423592" y="940425"/>
          <a:ext cx="7502710" cy="4974872"/>
        </p:xfrm>
        <a:graphic>
          <a:graphicData uri="http://schemas.openxmlformats.org/drawingml/2006/table">
            <a:tbl>
              <a:tblPr firstRow="1" firstCol="1" bandRow="1">
                <a:tableStyleId>{5C22544A-7EE6-4342-B048-85BDC9FD1C3A}</a:tableStyleId>
              </a:tblPr>
              <a:tblGrid>
                <a:gridCol w="3751355">
                  <a:extLst>
                    <a:ext uri="{9D8B030D-6E8A-4147-A177-3AD203B41FA5}">
                      <a16:colId xmlns:a16="http://schemas.microsoft.com/office/drawing/2014/main" val="3021747201"/>
                    </a:ext>
                  </a:extLst>
                </a:gridCol>
                <a:gridCol w="3751355">
                  <a:extLst>
                    <a:ext uri="{9D8B030D-6E8A-4147-A177-3AD203B41FA5}">
                      <a16:colId xmlns:a16="http://schemas.microsoft.com/office/drawing/2014/main" val="2360477234"/>
                    </a:ext>
                  </a:extLst>
                </a:gridCol>
              </a:tblGrid>
              <a:tr h="361586">
                <a:tc>
                  <a:txBody>
                    <a:bodyPr/>
                    <a:lstStyle/>
                    <a:p>
                      <a:pPr algn="ctr">
                        <a:lnSpc>
                          <a:spcPct val="115000"/>
                        </a:lnSpc>
                        <a:spcAft>
                          <a:spcPts val="0"/>
                        </a:spcAft>
                      </a:pPr>
                      <a:r>
                        <a:rPr lang="en-GB" sz="2400" b="0" dirty="0">
                          <a:solidFill>
                            <a:schemeClr val="bg1"/>
                          </a:solidFill>
                          <a:effectLst/>
                          <a:latin typeface="Jarman" pitchFamily="2" charset="0"/>
                        </a:rPr>
                        <a:t>Alliteration</a:t>
                      </a:r>
                      <a:endParaRPr lang="en-GB" sz="2400" b="0" dirty="0">
                        <a:solidFill>
                          <a:schemeClr val="bg1"/>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solidFill>
                            <a:schemeClr val="tx1"/>
                          </a:solidFill>
                          <a:effectLst/>
                          <a:latin typeface="Jarman" pitchFamily="2" charset="0"/>
                        </a:rPr>
                        <a:t>Squelch</a:t>
                      </a:r>
                      <a:endParaRPr lang="en-GB" sz="2400" b="0" dirty="0">
                        <a:solidFill>
                          <a:schemeClr val="tx1"/>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95985919"/>
                  </a:ext>
                </a:extLst>
              </a:tr>
              <a:tr h="1096230">
                <a:tc>
                  <a:txBody>
                    <a:bodyPr/>
                    <a:lstStyle/>
                    <a:p>
                      <a:pPr algn="ctr">
                        <a:lnSpc>
                          <a:spcPct val="115000"/>
                        </a:lnSpc>
                        <a:spcAft>
                          <a:spcPts val="0"/>
                        </a:spcAft>
                      </a:pPr>
                      <a:r>
                        <a:rPr lang="en-GB" sz="2400" b="0" dirty="0">
                          <a:solidFill>
                            <a:schemeClr val="bg1"/>
                          </a:solidFill>
                          <a:effectLst/>
                          <a:latin typeface="Jarman" pitchFamily="2" charset="0"/>
                        </a:rPr>
                        <a:t>Metaphor</a:t>
                      </a:r>
                      <a:endParaRPr lang="en-GB" sz="2400" b="0" dirty="0">
                        <a:solidFill>
                          <a:schemeClr val="bg1"/>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solidFill>
                            <a:srgbClr val="FF0000"/>
                          </a:solidFill>
                          <a:effectLst/>
                          <a:latin typeface="Jarman" pitchFamily="2" charset="0"/>
                        </a:rPr>
                        <a:t>Stating that something is like another thing, using ‘like’ or ‘as…as’</a:t>
                      </a:r>
                      <a:endParaRPr lang="en-GB" sz="2400" b="0" dirty="0">
                        <a:solidFill>
                          <a:srgbClr val="FF0000"/>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544784433"/>
                  </a:ext>
                </a:extLst>
              </a:tr>
              <a:tr h="433718">
                <a:tc>
                  <a:txBody>
                    <a:bodyPr/>
                    <a:lstStyle/>
                    <a:p>
                      <a:pPr algn="ctr">
                        <a:lnSpc>
                          <a:spcPct val="115000"/>
                        </a:lnSpc>
                        <a:spcAft>
                          <a:spcPts val="0"/>
                        </a:spcAft>
                      </a:pPr>
                      <a:r>
                        <a:rPr lang="en-GB" sz="2400" b="0" dirty="0">
                          <a:solidFill>
                            <a:schemeClr val="bg1"/>
                          </a:solidFill>
                          <a:effectLst/>
                          <a:latin typeface="Jarman" pitchFamily="2" charset="0"/>
                        </a:rPr>
                        <a:t>Simile</a:t>
                      </a:r>
                      <a:endParaRPr lang="en-GB" sz="2400" b="0" dirty="0">
                        <a:solidFill>
                          <a:schemeClr val="bg1"/>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effectLst/>
                          <a:latin typeface="Jarman" pitchFamily="2" charset="0"/>
                        </a:rPr>
                        <a:t>His eyes were like deep pools</a:t>
                      </a:r>
                      <a:endParaRPr lang="en-GB" sz="2400" b="0" dirty="0">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521913531"/>
                  </a:ext>
                </a:extLst>
              </a:tr>
              <a:tr h="433718">
                <a:tc>
                  <a:txBody>
                    <a:bodyPr/>
                    <a:lstStyle/>
                    <a:p>
                      <a:pPr algn="ctr">
                        <a:lnSpc>
                          <a:spcPct val="115000"/>
                        </a:lnSpc>
                        <a:spcAft>
                          <a:spcPts val="0"/>
                        </a:spcAft>
                      </a:pPr>
                      <a:r>
                        <a:rPr lang="en-GB" sz="2400" b="0" dirty="0">
                          <a:solidFill>
                            <a:schemeClr val="bg1"/>
                          </a:solidFill>
                          <a:effectLst/>
                          <a:latin typeface="Jarman" pitchFamily="2" charset="0"/>
                        </a:rPr>
                        <a:t>Onomatopoeia</a:t>
                      </a:r>
                      <a:endParaRPr lang="en-GB" sz="2400" b="0" dirty="0">
                        <a:solidFill>
                          <a:schemeClr val="bg1"/>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effectLst/>
                          <a:latin typeface="Jarman" pitchFamily="2" charset="0"/>
                        </a:rPr>
                        <a:t>The snake slyly slithered </a:t>
                      </a:r>
                      <a:endParaRPr lang="en-GB" sz="2400" b="0" dirty="0">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138075769"/>
                  </a:ext>
                </a:extLst>
              </a:tr>
              <a:tr h="874378">
                <a:tc>
                  <a:txBody>
                    <a:bodyPr/>
                    <a:lstStyle/>
                    <a:p>
                      <a:pPr algn="ctr">
                        <a:lnSpc>
                          <a:spcPct val="115000"/>
                        </a:lnSpc>
                        <a:spcAft>
                          <a:spcPts val="0"/>
                        </a:spcAft>
                      </a:pPr>
                      <a:r>
                        <a:rPr lang="en-GB" sz="2400" b="0" dirty="0">
                          <a:solidFill>
                            <a:srgbClr val="FF0000"/>
                          </a:solidFill>
                          <a:effectLst/>
                          <a:latin typeface="Jarman" pitchFamily="2" charset="0"/>
                        </a:rPr>
                        <a:t>A word that sounds like its meaning  </a:t>
                      </a:r>
                    </a:p>
                    <a:p>
                      <a:pPr>
                        <a:lnSpc>
                          <a:spcPct val="115000"/>
                        </a:lnSpc>
                        <a:spcAft>
                          <a:spcPts val="0"/>
                        </a:spcAft>
                      </a:pPr>
                      <a:r>
                        <a:rPr lang="en-GB" sz="2400" b="0" dirty="0">
                          <a:solidFill>
                            <a:srgbClr val="FF0000"/>
                          </a:solidFill>
                          <a:effectLst/>
                          <a:latin typeface="Jarman" pitchFamily="2" charset="0"/>
                        </a:rPr>
                        <a:t> </a:t>
                      </a:r>
                      <a:endParaRPr lang="en-GB" sz="2400" b="0" dirty="0">
                        <a:solidFill>
                          <a:srgbClr val="FF0000"/>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effectLst/>
                          <a:latin typeface="Jarman" pitchFamily="2" charset="0"/>
                        </a:rPr>
                        <a:t>She had hair of straw </a:t>
                      </a:r>
                      <a:endParaRPr lang="en-GB" sz="2400" b="0" dirty="0">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3013466887"/>
                  </a:ext>
                </a:extLst>
              </a:tr>
              <a:tr h="874378">
                <a:tc>
                  <a:txBody>
                    <a:bodyPr/>
                    <a:lstStyle/>
                    <a:p>
                      <a:pPr algn="ctr">
                        <a:lnSpc>
                          <a:spcPct val="115000"/>
                        </a:lnSpc>
                        <a:spcAft>
                          <a:spcPts val="0"/>
                        </a:spcAft>
                      </a:pPr>
                      <a:r>
                        <a:rPr lang="en-GB" sz="2400" b="0" dirty="0">
                          <a:solidFill>
                            <a:srgbClr val="FF0000"/>
                          </a:solidFill>
                          <a:effectLst/>
                          <a:latin typeface="Jarman" pitchFamily="2" charset="0"/>
                        </a:rPr>
                        <a:t>Stating that something IS something else </a:t>
                      </a:r>
                    </a:p>
                    <a:p>
                      <a:pPr>
                        <a:lnSpc>
                          <a:spcPct val="115000"/>
                        </a:lnSpc>
                        <a:spcAft>
                          <a:spcPts val="0"/>
                        </a:spcAft>
                      </a:pPr>
                      <a:r>
                        <a:rPr lang="en-GB" sz="2400" b="0" dirty="0">
                          <a:solidFill>
                            <a:srgbClr val="FF0000"/>
                          </a:solidFill>
                          <a:effectLst/>
                          <a:latin typeface="Jarman" pitchFamily="2" charset="0"/>
                        </a:rPr>
                        <a:t> </a:t>
                      </a:r>
                      <a:endParaRPr lang="en-GB" sz="2400" b="0" dirty="0">
                        <a:solidFill>
                          <a:srgbClr val="FF0000"/>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tc>
                  <a:txBody>
                    <a:bodyPr/>
                    <a:lstStyle/>
                    <a:p>
                      <a:pPr algn="ctr">
                        <a:lnSpc>
                          <a:spcPct val="115000"/>
                        </a:lnSpc>
                        <a:spcAft>
                          <a:spcPts val="0"/>
                        </a:spcAft>
                      </a:pPr>
                      <a:r>
                        <a:rPr lang="en-GB" sz="2400" b="0" dirty="0">
                          <a:solidFill>
                            <a:srgbClr val="FF0000"/>
                          </a:solidFill>
                          <a:effectLst/>
                          <a:latin typeface="Jarman" pitchFamily="2" charset="0"/>
                        </a:rPr>
                        <a:t>Repetition of a particular sound</a:t>
                      </a:r>
                      <a:endParaRPr lang="en-GB" sz="2400" b="0" dirty="0">
                        <a:solidFill>
                          <a:srgbClr val="FF0000"/>
                        </a:solidFill>
                        <a:effectLst/>
                        <a:latin typeface="Jarman" pitchFamily="2" charset="0"/>
                        <a:ea typeface="Calibri" panose="020F0502020204030204" pitchFamily="34" charset="0"/>
                        <a:cs typeface="Times New Roman" panose="02020603050405020304" pitchFamily="18" charset="0"/>
                      </a:endParaRPr>
                    </a:p>
                  </a:txBody>
                  <a:tcPr marL="25139" marR="25139" marT="0" marB="0"/>
                </a:tc>
                <a:extLst>
                  <a:ext uri="{0D108BD9-81ED-4DB2-BD59-A6C34878D82A}">
                    <a16:rowId xmlns:a16="http://schemas.microsoft.com/office/drawing/2014/main" val="2398762756"/>
                  </a:ext>
                </a:extLst>
              </a:tr>
            </a:tbl>
          </a:graphicData>
        </a:graphic>
      </p:graphicFrame>
    </p:spTree>
    <p:extLst>
      <p:ext uri="{BB962C8B-B14F-4D97-AF65-F5344CB8AC3E}">
        <p14:creationId xmlns:p14="http://schemas.microsoft.com/office/powerpoint/2010/main" val="29591757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latin typeface="CCW Cursive Writing 7" pitchFamily="66" charset="0"/>
              </a:rPr>
              <a:t>Likes, Dislikes, Puzzles, Patterns</a:t>
            </a:r>
          </a:p>
        </p:txBody>
      </p:sp>
      <p:sp>
        <p:nvSpPr>
          <p:cNvPr id="4" name="Rectangle 3"/>
          <p:cNvSpPr/>
          <p:nvPr/>
        </p:nvSpPr>
        <p:spPr>
          <a:xfrm>
            <a:off x="3104326" y="1921566"/>
            <a:ext cx="6271591" cy="1107996"/>
          </a:xfrm>
          <a:prstGeom prst="rect">
            <a:avLst/>
          </a:prstGeom>
          <a:noFill/>
        </p:spPr>
        <p:txBody>
          <a:bodyPr wrap="square" lIns="91440" tIns="45720" rIns="91440" bIns="45720">
            <a:spAutoFit/>
          </a:bodyPr>
          <a:lstStyle/>
          <a:p>
            <a:pPr algn="ctr"/>
            <a:r>
              <a:rPr lang="en-US" sz="6600" b="1" dirty="0">
                <a:ln w="22225">
                  <a:solidFill>
                    <a:schemeClr val="accent2"/>
                  </a:solidFill>
                  <a:prstDash val="solid"/>
                </a:ln>
                <a:solidFill>
                  <a:schemeClr val="accent2">
                    <a:lumMod val="40000"/>
                    <a:lumOff val="60000"/>
                  </a:schemeClr>
                </a:solidFill>
                <a:latin typeface="CCW Cursive Writing 7" pitchFamily="66" charset="0"/>
              </a:rPr>
              <a:t>Imagine</a:t>
            </a:r>
          </a:p>
        </p:txBody>
      </p:sp>
    </p:spTree>
    <p:extLst>
      <p:ext uri="{BB962C8B-B14F-4D97-AF65-F5344CB8AC3E}">
        <p14:creationId xmlns:p14="http://schemas.microsoft.com/office/powerpoint/2010/main" val="21101681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rgbClr val="FFC000"/>
                </a:solidFill>
              </a:rPr>
              <a:t>Imagine by Pie Corbett</a:t>
            </a:r>
          </a:p>
        </p:txBody>
      </p:sp>
      <p:pic>
        <p:nvPicPr>
          <p:cNvPr id="1026" name="Picture 2" descr="http://www.piecorbett.org.uk/communities/8/004/007/997/748/images/45415916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1771" y="1369366"/>
            <a:ext cx="5964750" cy="5263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049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19537" y="202693"/>
            <a:ext cx="8045855" cy="5847755"/>
          </a:xfrm>
          <a:prstGeom prst="rect">
            <a:avLst/>
          </a:prstGeom>
        </p:spPr>
        <p:txBody>
          <a:bodyPr wrap="square">
            <a:spAutoFit/>
          </a:bodyPr>
          <a:lstStyle/>
          <a:p>
            <a:pPr>
              <a:tabLst>
                <a:tab pos="457200" algn="l"/>
              </a:tabLst>
            </a:pPr>
            <a:r>
              <a:rPr lang="en-GB" sz="2200" b="1" u="sng" dirty="0">
                <a:latin typeface="CCW Cursive Writing 7" pitchFamily="66" charset="0"/>
                <a:ea typeface="Times New Roman" panose="02020603050405020304" pitchFamily="18" charset="0"/>
              </a:rPr>
              <a:t>Imagine -</a:t>
            </a:r>
            <a:endParaRPr lang="en-GB" sz="2200" dirty="0">
              <a:latin typeface="CCW Cursive Writing 7" pitchFamily="66" charset="0"/>
              <a:ea typeface="Times New Roman" panose="02020603050405020304" pitchFamily="18" charset="0"/>
            </a:endParaRPr>
          </a:p>
          <a:p>
            <a:pPr>
              <a:tabLst>
                <a:tab pos="457200" algn="l"/>
              </a:tabLst>
            </a:pPr>
            <a:r>
              <a:rPr lang="en-GB" sz="2200" dirty="0">
                <a:latin typeface="CCW Cursive Writing 7" pitchFamily="66" charset="0"/>
                <a:ea typeface="Times New Roman" panose="02020603050405020304" pitchFamily="18" charset="0"/>
              </a:rPr>
              <a:t> </a:t>
            </a:r>
          </a:p>
          <a:p>
            <a:pPr>
              <a:tabLst>
                <a:tab pos="457200" algn="l"/>
              </a:tabLst>
            </a:pPr>
            <a:r>
              <a:rPr lang="en-GB" sz="2200" dirty="0">
                <a:latin typeface="CCW Cursive Writing 7" pitchFamily="66" charset="0"/>
                <a:ea typeface="Times New Roman" panose="02020603050405020304" pitchFamily="18" charset="0"/>
              </a:rPr>
              <a:t>Imagine -</a:t>
            </a:r>
          </a:p>
          <a:p>
            <a:pPr>
              <a:tabLst>
                <a:tab pos="457200" algn="l"/>
              </a:tabLst>
            </a:pPr>
            <a:r>
              <a:rPr lang="en-GB" sz="2200" dirty="0">
                <a:latin typeface="CCW Cursive Writing 7" pitchFamily="66" charset="0"/>
                <a:ea typeface="Times New Roman" panose="02020603050405020304" pitchFamily="18" charset="0"/>
              </a:rPr>
              <a:t>an angry ant as it ambles along,</a:t>
            </a:r>
          </a:p>
          <a:p>
            <a:pPr>
              <a:tabLst>
                <a:tab pos="457200" algn="l"/>
              </a:tabLst>
            </a:pPr>
            <a:r>
              <a:rPr lang="en-GB" sz="2200" dirty="0">
                <a:latin typeface="CCW Cursive Writing 7" pitchFamily="66" charset="0"/>
                <a:ea typeface="Times New Roman" panose="02020603050405020304" pitchFamily="18" charset="0"/>
              </a:rPr>
              <a:t>a terrified tarantula tickling a trout,</a:t>
            </a:r>
          </a:p>
          <a:p>
            <a:pPr>
              <a:tabLst>
                <a:tab pos="457200" algn="l"/>
              </a:tabLst>
            </a:pPr>
            <a:r>
              <a:rPr lang="en-GB" sz="2200" dirty="0">
                <a:latin typeface="CCW Cursive Writing 7" pitchFamily="66" charset="0"/>
                <a:ea typeface="Times New Roman" panose="02020603050405020304" pitchFamily="18" charset="0"/>
              </a:rPr>
              <a:t>and a curious computer </a:t>
            </a:r>
          </a:p>
          <a:p>
            <a:pPr>
              <a:tabLst>
                <a:tab pos="457200" algn="l"/>
              </a:tabLst>
            </a:pPr>
            <a:r>
              <a:rPr lang="en-GB" sz="2200" dirty="0">
                <a:latin typeface="CCW Cursive Writing 7" pitchFamily="66" charset="0"/>
                <a:ea typeface="Times New Roman" panose="02020603050405020304" pitchFamily="18" charset="0"/>
              </a:rPr>
              <a:t>calling cautiously to the King.</a:t>
            </a:r>
          </a:p>
          <a:p>
            <a:pPr>
              <a:tabLst>
                <a:tab pos="457200" algn="l"/>
              </a:tabLst>
            </a:pPr>
            <a:r>
              <a:rPr lang="en-GB" sz="2200" dirty="0">
                <a:latin typeface="CCW Cursive Writing 7" pitchFamily="66" charset="0"/>
                <a:ea typeface="Times New Roman" panose="02020603050405020304" pitchFamily="18" charset="0"/>
              </a:rPr>
              <a:t> </a:t>
            </a:r>
          </a:p>
          <a:p>
            <a:pPr>
              <a:tabLst>
                <a:tab pos="457200" algn="l"/>
              </a:tabLst>
            </a:pPr>
            <a:r>
              <a:rPr lang="en-GB" sz="2200" dirty="0">
                <a:latin typeface="CCW Cursive Writing 7" pitchFamily="66" charset="0"/>
                <a:ea typeface="Times New Roman" panose="02020603050405020304" pitchFamily="18" charset="0"/>
              </a:rPr>
              <a:t>Imagine - </a:t>
            </a:r>
          </a:p>
          <a:p>
            <a:pPr>
              <a:tabLst>
                <a:tab pos="457200" algn="l"/>
              </a:tabLst>
            </a:pPr>
            <a:r>
              <a:rPr lang="en-GB" sz="2200" dirty="0">
                <a:latin typeface="CCW Cursive Writing 7" pitchFamily="66" charset="0"/>
                <a:ea typeface="Times New Roman" panose="02020603050405020304" pitchFamily="18" charset="0"/>
              </a:rPr>
              <a:t>silence closing its lips </a:t>
            </a:r>
          </a:p>
          <a:p>
            <a:pPr>
              <a:tabLst>
                <a:tab pos="457200" algn="l"/>
              </a:tabLst>
            </a:pPr>
            <a:r>
              <a:rPr lang="en-GB" sz="2200" dirty="0">
                <a:latin typeface="CCW Cursive Writing 7" pitchFamily="66" charset="0"/>
                <a:ea typeface="Times New Roman" panose="02020603050405020304" pitchFamily="18" charset="0"/>
              </a:rPr>
              <a:t>and vowing never to speak again,</a:t>
            </a:r>
          </a:p>
          <a:p>
            <a:pPr>
              <a:tabLst>
                <a:tab pos="457200" algn="l"/>
              </a:tabLst>
            </a:pPr>
            <a:r>
              <a:rPr lang="en-GB" sz="2200" dirty="0">
                <a:latin typeface="CCW Cursive Writing 7" pitchFamily="66" charset="0"/>
                <a:ea typeface="Times New Roman" panose="02020603050405020304" pitchFamily="18" charset="0"/>
              </a:rPr>
              <a:t>the humming bird’s wings flickering,</a:t>
            </a:r>
          </a:p>
          <a:p>
            <a:pPr>
              <a:tabLst>
                <a:tab pos="457200" algn="l"/>
              </a:tabLst>
            </a:pPr>
            <a:r>
              <a:rPr lang="en-GB" sz="2200" dirty="0">
                <a:latin typeface="CCW Cursive Writing 7" pitchFamily="66" charset="0"/>
                <a:ea typeface="Times New Roman" panose="02020603050405020304" pitchFamily="18" charset="0"/>
              </a:rPr>
              <a:t>the sea turning over the beach, </a:t>
            </a:r>
          </a:p>
          <a:p>
            <a:pPr>
              <a:tabLst>
                <a:tab pos="457200" algn="l"/>
              </a:tabLst>
            </a:pPr>
            <a:r>
              <a:rPr lang="en-GB" sz="2200" dirty="0">
                <a:latin typeface="CCW Cursive Writing 7" pitchFamily="66" charset="0"/>
                <a:ea typeface="Times New Roman" panose="02020603050405020304" pitchFamily="18" charset="0"/>
              </a:rPr>
              <a:t>scraping the pebbles,</a:t>
            </a:r>
          </a:p>
          <a:p>
            <a:pPr>
              <a:tabLst>
                <a:tab pos="457200" algn="l"/>
              </a:tabLst>
            </a:pPr>
            <a:r>
              <a:rPr lang="en-GB" sz="2200" dirty="0">
                <a:latin typeface="CCW Cursive Writing 7" pitchFamily="66" charset="0"/>
                <a:ea typeface="Times New Roman" panose="02020603050405020304" pitchFamily="18" charset="0"/>
              </a:rPr>
              <a:t>while the weary lorries trundle by.</a:t>
            </a:r>
          </a:p>
        </p:txBody>
      </p:sp>
    </p:spTree>
    <p:extLst>
      <p:ext uri="{BB962C8B-B14F-4D97-AF65-F5344CB8AC3E}">
        <p14:creationId xmlns:p14="http://schemas.microsoft.com/office/powerpoint/2010/main" val="170947910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553" y="471633"/>
            <a:ext cx="8123718" cy="5632311"/>
          </a:xfrm>
          <a:prstGeom prst="rect">
            <a:avLst/>
          </a:prstGeom>
        </p:spPr>
        <p:txBody>
          <a:bodyPr wrap="square">
            <a:spAutoFit/>
          </a:bodyPr>
          <a:lstStyle/>
          <a:p>
            <a:pPr>
              <a:tabLst>
                <a:tab pos="457200" algn="l"/>
              </a:tabLst>
            </a:pPr>
            <a:r>
              <a:rPr lang="en-GB" sz="2400" dirty="0">
                <a:latin typeface="CCW Cursive Writing 7" pitchFamily="66" charset="0"/>
                <a:ea typeface="Times New Roman" panose="02020603050405020304" pitchFamily="18" charset="0"/>
              </a:rPr>
              <a:t>Imagine -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smooth pebbles from the summer beach,</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the stickiness of honey on a fingertip,</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and the heat from a mug of tea,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clutched by hands as if in prayer.</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Imagine -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silence trapped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in the candle flame’s dance,</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 hyena’s cackle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paces its deserted lands,</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and the Titanic’s last scream.</a:t>
            </a:r>
            <a:endParaRPr lang="en-GB" sz="2000" dirty="0">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24829903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19537" y="162349"/>
            <a:ext cx="7551679" cy="6801862"/>
          </a:xfrm>
          <a:prstGeom prst="rect">
            <a:avLst/>
          </a:prstGeom>
        </p:spPr>
        <p:txBody>
          <a:bodyPr wrap="square">
            <a:spAutoFit/>
          </a:bodyPr>
          <a:lstStyle/>
          <a:p>
            <a:pPr>
              <a:tabLst>
                <a:tab pos="457200" algn="l"/>
              </a:tabLst>
            </a:pPr>
            <a:r>
              <a:rPr lang="en-GB" sz="2400" dirty="0">
                <a:latin typeface="CCW Cursive Writing 7" pitchFamily="66" charset="0"/>
                <a:ea typeface="Times New Roman" panose="02020603050405020304" pitchFamily="18" charset="0"/>
              </a:rPr>
              <a:t>Imagine -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the coldness of frost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freckles the window pane,</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the sharpness of a saw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crunches through wood,</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and the sadness of a tear</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trickles down the clown’s cheek.</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Imagine -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the Moon’s cold gleam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and trap it in a box,</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the joy of the merry-go-round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spins like a crazy wheel,</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and the force of a rainbow </a:t>
            </a:r>
            <a:endParaRPr lang="en-GB" sz="2000" dirty="0">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as it stuns the sky.</a:t>
            </a:r>
            <a:endParaRPr lang="en-GB" sz="2000" dirty="0">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23378720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5907161" y="7"/>
            <a:ext cx="9938" cy="7116417"/>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631504" y="3392565"/>
            <a:ext cx="90364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567609" y="225295"/>
            <a:ext cx="1421301" cy="461665"/>
          </a:xfrm>
          <a:prstGeom prst="rect">
            <a:avLst/>
          </a:prstGeom>
          <a:noFill/>
        </p:spPr>
        <p:txBody>
          <a:bodyPr wrap="square" rtlCol="0">
            <a:spAutoFit/>
          </a:bodyPr>
          <a:lstStyle/>
          <a:p>
            <a:r>
              <a:rPr lang="en-GB" sz="2400" dirty="0">
                <a:latin typeface="CCW Cursive Writing 7" pitchFamily="66" charset="0"/>
              </a:rPr>
              <a:t>Likes</a:t>
            </a:r>
          </a:p>
        </p:txBody>
      </p:sp>
      <p:sp>
        <p:nvSpPr>
          <p:cNvPr id="11" name="TextBox 10"/>
          <p:cNvSpPr txBox="1"/>
          <p:nvPr/>
        </p:nvSpPr>
        <p:spPr>
          <a:xfrm>
            <a:off x="7025074" y="99399"/>
            <a:ext cx="2383294" cy="461665"/>
          </a:xfrm>
          <a:prstGeom prst="rect">
            <a:avLst/>
          </a:prstGeom>
          <a:noFill/>
        </p:spPr>
        <p:txBody>
          <a:bodyPr wrap="square" rtlCol="0">
            <a:spAutoFit/>
          </a:bodyPr>
          <a:lstStyle/>
          <a:p>
            <a:r>
              <a:rPr lang="en-GB" sz="2400" dirty="0">
                <a:latin typeface="CCW Cursive Writing 7" pitchFamily="66" charset="0"/>
              </a:rPr>
              <a:t>Dislikes</a:t>
            </a:r>
          </a:p>
        </p:txBody>
      </p:sp>
      <p:sp>
        <p:nvSpPr>
          <p:cNvPr id="12" name="TextBox 11"/>
          <p:cNvSpPr txBox="1"/>
          <p:nvPr/>
        </p:nvSpPr>
        <p:spPr>
          <a:xfrm>
            <a:off x="2323865" y="3617852"/>
            <a:ext cx="2032791" cy="461665"/>
          </a:xfrm>
          <a:prstGeom prst="rect">
            <a:avLst/>
          </a:prstGeom>
          <a:noFill/>
        </p:spPr>
        <p:txBody>
          <a:bodyPr wrap="square" rtlCol="0">
            <a:spAutoFit/>
          </a:bodyPr>
          <a:lstStyle/>
          <a:p>
            <a:r>
              <a:rPr lang="en-GB" sz="2400" dirty="0">
                <a:latin typeface="CCW Cursive Writing 7" pitchFamily="66" charset="0"/>
              </a:rPr>
              <a:t>Puzzles</a:t>
            </a:r>
          </a:p>
        </p:txBody>
      </p:sp>
      <p:sp>
        <p:nvSpPr>
          <p:cNvPr id="13" name="TextBox 12"/>
          <p:cNvSpPr txBox="1"/>
          <p:nvPr/>
        </p:nvSpPr>
        <p:spPr>
          <a:xfrm>
            <a:off x="6965787" y="3491956"/>
            <a:ext cx="2181528" cy="461665"/>
          </a:xfrm>
          <a:prstGeom prst="rect">
            <a:avLst/>
          </a:prstGeom>
          <a:noFill/>
        </p:spPr>
        <p:txBody>
          <a:bodyPr wrap="square" rtlCol="0">
            <a:spAutoFit/>
          </a:bodyPr>
          <a:lstStyle/>
          <a:p>
            <a:r>
              <a:rPr lang="en-GB" sz="2400" dirty="0">
                <a:latin typeface="CCW Cursive Writing 7" pitchFamily="66" charset="0"/>
              </a:rPr>
              <a:t>Patterns</a:t>
            </a:r>
          </a:p>
        </p:txBody>
      </p:sp>
    </p:spTree>
    <p:extLst>
      <p:ext uri="{BB962C8B-B14F-4D97-AF65-F5344CB8AC3E}">
        <p14:creationId xmlns:p14="http://schemas.microsoft.com/office/powerpoint/2010/main" val="16242678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0254" y="365130"/>
            <a:ext cx="9037749" cy="1325563"/>
          </a:xfrm>
        </p:spPr>
        <p:txBody>
          <a:bodyPr>
            <a:noAutofit/>
          </a:bodyPr>
          <a:lstStyle/>
          <a:p>
            <a:r>
              <a:rPr lang="en-GB" sz="4000" dirty="0">
                <a:solidFill>
                  <a:srgbClr val="FF0000"/>
                </a:solidFill>
                <a:latin typeface="CCW Cursive Writing 7" pitchFamily="66" charset="0"/>
              </a:rPr>
              <a:t>Magpie any examples of the following from ‘Imagine’: </a:t>
            </a:r>
          </a:p>
        </p:txBody>
      </p:sp>
      <p:sp>
        <p:nvSpPr>
          <p:cNvPr id="3" name="Content Placeholder 2"/>
          <p:cNvSpPr>
            <a:spLocks noGrp="1"/>
          </p:cNvSpPr>
          <p:nvPr>
            <p:ph idx="1"/>
          </p:nvPr>
        </p:nvSpPr>
        <p:spPr>
          <a:xfrm>
            <a:off x="1889956" y="1988841"/>
            <a:ext cx="8229600" cy="4525963"/>
          </a:xfrm>
        </p:spPr>
        <p:txBody>
          <a:bodyPr>
            <a:noAutofit/>
          </a:bodyPr>
          <a:lstStyle/>
          <a:p>
            <a:r>
              <a:rPr lang="en-GB" dirty="0">
                <a:solidFill>
                  <a:schemeClr val="accent1"/>
                </a:solidFill>
                <a:latin typeface="CCW Cursive Writing 7" pitchFamily="66" charset="0"/>
              </a:rPr>
              <a:t>Alliteration: </a:t>
            </a:r>
          </a:p>
          <a:p>
            <a:endParaRPr lang="en-GB" dirty="0">
              <a:solidFill>
                <a:schemeClr val="accent1"/>
              </a:solidFill>
              <a:latin typeface="CCW Cursive Writing 7" pitchFamily="66" charset="0"/>
            </a:endParaRPr>
          </a:p>
          <a:p>
            <a:r>
              <a:rPr lang="en-GB" dirty="0">
                <a:solidFill>
                  <a:schemeClr val="accent1"/>
                </a:solidFill>
                <a:latin typeface="CCW Cursive Writing 7" pitchFamily="66" charset="0"/>
              </a:rPr>
              <a:t>Personification: </a:t>
            </a:r>
          </a:p>
          <a:p>
            <a:endParaRPr lang="en-GB" dirty="0">
              <a:solidFill>
                <a:schemeClr val="accent1"/>
              </a:solidFill>
              <a:latin typeface="CCW Cursive Writing 7" pitchFamily="66" charset="0"/>
            </a:endParaRPr>
          </a:p>
          <a:p>
            <a:r>
              <a:rPr lang="en-GB" dirty="0">
                <a:solidFill>
                  <a:schemeClr val="accent1"/>
                </a:solidFill>
                <a:latin typeface="CCW Cursive Writing 7" pitchFamily="66" charset="0"/>
              </a:rPr>
              <a:t>Metaphor: </a:t>
            </a:r>
          </a:p>
          <a:p>
            <a:endParaRPr lang="en-GB" dirty="0">
              <a:solidFill>
                <a:schemeClr val="accent1"/>
              </a:solidFill>
              <a:latin typeface="CCW Cursive Writing 7" pitchFamily="66" charset="0"/>
            </a:endParaRPr>
          </a:p>
          <a:p>
            <a:r>
              <a:rPr lang="en-GB" dirty="0">
                <a:solidFill>
                  <a:schemeClr val="accent1"/>
                </a:solidFill>
                <a:latin typeface="CCW Cursive Writing 7" pitchFamily="66" charset="0"/>
              </a:rPr>
              <a:t>Simile: </a:t>
            </a:r>
          </a:p>
        </p:txBody>
      </p:sp>
      <p:pic>
        <p:nvPicPr>
          <p:cNvPr id="1026" name="Picture 2" descr="http://2.bp.blogspot.com/_yuQ5RUbMnhs/S6o0pwiO3yI/AAAAAAAAAAU/2pJHEupebKM/s1600/i-love-shiny-thing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6670" y="3284984"/>
            <a:ext cx="3014320" cy="278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0374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837842" y="356460"/>
          <a:ext cx="8415580" cy="6245818"/>
        </p:xfrm>
        <a:graphic>
          <a:graphicData uri="http://schemas.openxmlformats.org/drawingml/2006/table">
            <a:tbl>
              <a:tblPr firstRow="1" bandRow="1">
                <a:tableStyleId>{5940675A-B579-460E-94D1-54222C63F5DA}</a:tableStyleId>
              </a:tblPr>
              <a:tblGrid>
                <a:gridCol w="4207790">
                  <a:extLst>
                    <a:ext uri="{9D8B030D-6E8A-4147-A177-3AD203B41FA5}">
                      <a16:colId xmlns:a16="http://schemas.microsoft.com/office/drawing/2014/main" val="20000"/>
                    </a:ext>
                  </a:extLst>
                </a:gridCol>
                <a:gridCol w="4207790">
                  <a:extLst>
                    <a:ext uri="{9D8B030D-6E8A-4147-A177-3AD203B41FA5}">
                      <a16:colId xmlns:a16="http://schemas.microsoft.com/office/drawing/2014/main" val="20001"/>
                    </a:ext>
                  </a:extLst>
                </a:gridCol>
              </a:tblGrid>
              <a:tr h="3122909">
                <a:tc>
                  <a:txBody>
                    <a:bodyPr/>
                    <a:lstStyle/>
                    <a:p>
                      <a:endParaRPr lang="en-GB" dirty="0">
                        <a:latin typeface="CCW Cursive Writing 7" pitchFamily="66" charset="0"/>
                      </a:endParaRPr>
                    </a:p>
                    <a:p>
                      <a:endParaRPr lang="en-GB" sz="1600" dirty="0">
                        <a:latin typeface="CCW Cursive Writing 7" pitchFamily="66" charset="0"/>
                      </a:endParaRPr>
                    </a:p>
                    <a:p>
                      <a:r>
                        <a:rPr lang="en-GB" baseline="0" dirty="0">
                          <a:latin typeface="CCW Cursive Writing 7" pitchFamily="66" charset="0"/>
                        </a:rPr>
                        <a:t>  </a:t>
                      </a:r>
                      <a:endParaRPr lang="en-GB" dirty="0">
                        <a:latin typeface="CCW Cursive Writing 7" pitchFamily="66" charset="0"/>
                      </a:endParaRP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p>
                      <a:endParaRPr lang="en-GB" sz="1600" baseline="0" dirty="0">
                        <a:latin typeface="CCW Cursive Writing 7" pitchFamily="66" charset="0"/>
                      </a:endParaRPr>
                    </a:p>
                    <a:p>
                      <a:endParaRPr lang="en-GB" sz="1600" dirty="0">
                        <a:latin typeface="CCW Cursive Writing 7" pitchFamily="66" charset="0"/>
                      </a:endParaRPr>
                    </a:p>
                  </a:txBody>
                  <a:tcPr marL="68580" marR="68580"/>
                </a:tc>
                <a:extLst>
                  <a:ext uri="{0D108BD9-81ED-4DB2-BD59-A6C34878D82A}">
                    <a16:rowId xmlns:a16="http://schemas.microsoft.com/office/drawing/2014/main" val="10000"/>
                  </a:ext>
                </a:extLst>
              </a:tr>
              <a:tr h="3122909">
                <a:tc>
                  <a:txBody>
                    <a:bodyPr/>
                    <a:lstStyle/>
                    <a:p>
                      <a:endParaRPr lang="en-GB" dirty="0">
                        <a:latin typeface="CCW Cursive Writing 7" pitchFamily="66" charset="0"/>
                      </a:endParaRPr>
                    </a:p>
                    <a:p>
                      <a:endParaRPr lang="en-GB" dirty="0">
                        <a:latin typeface="CCW Cursive Writing 7" pitchFamily="66" charset="0"/>
                      </a:endParaRP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txBody>
                  <a:tcPr marL="68580" marR="68580"/>
                </a:tc>
                <a:extLst>
                  <a:ext uri="{0D108BD9-81ED-4DB2-BD59-A6C34878D82A}">
                    <a16:rowId xmlns:a16="http://schemas.microsoft.com/office/drawing/2014/main" val="10001"/>
                  </a:ext>
                </a:extLst>
              </a:tr>
            </a:tbl>
          </a:graphicData>
        </a:graphic>
      </p:graphicFrame>
      <p:sp>
        <p:nvSpPr>
          <p:cNvPr id="2" name="Rectangle 1"/>
          <p:cNvSpPr/>
          <p:nvPr/>
        </p:nvSpPr>
        <p:spPr>
          <a:xfrm>
            <a:off x="2506193" y="476673"/>
            <a:ext cx="292580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Alliteration</a:t>
            </a:r>
          </a:p>
        </p:txBody>
      </p:sp>
      <p:sp>
        <p:nvSpPr>
          <p:cNvPr id="5" name="Rectangle 4"/>
          <p:cNvSpPr/>
          <p:nvPr/>
        </p:nvSpPr>
        <p:spPr>
          <a:xfrm>
            <a:off x="6458486" y="476673"/>
            <a:ext cx="378501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Personification</a:t>
            </a:r>
          </a:p>
        </p:txBody>
      </p:sp>
      <p:sp>
        <p:nvSpPr>
          <p:cNvPr id="6" name="Rectangle 5"/>
          <p:cNvSpPr/>
          <p:nvPr/>
        </p:nvSpPr>
        <p:spPr>
          <a:xfrm>
            <a:off x="3161822" y="3573017"/>
            <a:ext cx="1614545"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Simile</a:t>
            </a:r>
          </a:p>
        </p:txBody>
      </p:sp>
      <p:sp>
        <p:nvSpPr>
          <p:cNvPr id="7" name="Rectangle 6"/>
          <p:cNvSpPr/>
          <p:nvPr/>
        </p:nvSpPr>
        <p:spPr>
          <a:xfrm>
            <a:off x="7201479" y="3573017"/>
            <a:ext cx="2299027"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Metaphor</a:t>
            </a:r>
          </a:p>
        </p:txBody>
      </p:sp>
    </p:spTree>
    <p:extLst>
      <p:ext uri="{BB962C8B-B14F-4D97-AF65-F5344CB8AC3E}">
        <p14:creationId xmlns:p14="http://schemas.microsoft.com/office/powerpoint/2010/main" val="3330827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827916" y="583827"/>
          <a:ext cx="8415580" cy="5841988"/>
        </p:xfrm>
        <a:graphic>
          <a:graphicData uri="http://schemas.openxmlformats.org/drawingml/2006/table">
            <a:tbl>
              <a:tblPr firstRow="1" bandRow="1">
                <a:tableStyleId>{5940675A-B579-460E-94D1-54222C63F5DA}</a:tableStyleId>
              </a:tblPr>
              <a:tblGrid>
                <a:gridCol w="3826110">
                  <a:extLst>
                    <a:ext uri="{9D8B030D-6E8A-4147-A177-3AD203B41FA5}">
                      <a16:colId xmlns:a16="http://schemas.microsoft.com/office/drawing/2014/main" val="20000"/>
                    </a:ext>
                  </a:extLst>
                </a:gridCol>
                <a:gridCol w="4589470">
                  <a:extLst>
                    <a:ext uri="{9D8B030D-6E8A-4147-A177-3AD203B41FA5}">
                      <a16:colId xmlns:a16="http://schemas.microsoft.com/office/drawing/2014/main" val="20001"/>
                    </a:ext>
                  </a:extLst>
                </a:gridCol>
              </a:tblGrid>
              <a:tr h="3122909">
                <a:tc>
                  <a:txBody>
                    <a:bodyPr/>
                    <a:lstStyle/>
                    <a:p>
                      <a:endParaRPr lang="en-GB" sz="1400" dirty="0">
                        <a:latin typeface="CCW Cursive Writing 7" pitchFamily="66" charset="0"/>
                      </a:endParaRPr>
                    </a:p>
                    <a:p>
                      <a:endParaRPr lang="en-GB" sz="1200" dirty="0">
                        <a:latin typeface="CCW Cursive Writing 7" pitchFamily="66" charset="0"/>
                      </a:endParaRPr>
                    </a:p>
                    <a:p>
                      <a:endParaRPr lang="en-GB" sz="1200" dirty="0">
                        <a:latin typeface="CCW Cursive Writing 7" pitchFamily="66" charset="0"/>
                      </a:endParaRPr>
                    </a:p>
                    <a:p>
                      <a:r>
                        <a:rPr lang="en-GB" sz="1200" dirty="0">
                          <a:latin typeface="CCW Cursive Writing 7" pitchFamily="66" charset="0"/>
                        </a:rPr>
                        <a:t>Curious</a:t>
                      </a:r>
                      <a:r>
                        <a:rPr lang="en-GB" sz="1200" baseline="0" dirty="0">
                          <a:latin typeface="CCW Cursive Writing 7" pitchFamily="66" charset="0"/>
                        </a:rPr>
                        <a:t> computer calling cautiously</a:t>
                      </a:r>
                    </a:p>
                    <a:p>
                      <a:endParaRPr lang="en-GB" sz="1200" baseline="0" dirty="0">
                        <a:latin typeface="CCW Cursive Writing 7" pitchFamily="66" charset="0"/>
                      </a:endParaRPr>
                    </a:p>
                    <a:p>
                      <a:r>
                        <a:rPr lang="en-GB" sz="1200" baseline="0" dirty="0">
                          <a:latin typeface="CCW Cursive Writing 7" pitchFamily="66" charset="0"/>
                        </a:rPr>
                        <a:t>Terrified tarantula tickling a trout</a:t>
                      </a:r>
                    </a:p>
                    <a:p>
                      <a:endParaRPr lang="en-GB" sz="1200" baseline="0" dirty="0">
                        <a:latin typeface="CCW Cursive Writing 7" pitchFamily="66" charset="0"/>
                      </a:endParaRPr>
                    </a:p>
                    <a:p>
                      <a:r>
                        <a:rPr lang="en-GB" sz="1200" baseline="0" dirty="0">
                          <a:latin typeface="CCW Cursive Writing 7" pitchFamily="66" charset="0"/>
                        </a:rPr>
                        <a:t>Angry ant as it ambles along</a:t>
                      </a:r>
                    </a:p>
                    <a:p>
                      <a:endParaRPr lang="en-GB" sz="1400" baseline="0" dirty="0">
                        <a:latin typeface="CCW Cursive Writing 7" pitchFamily="66" charset="0"/>
                      </a:endParaRPr>
                    </a:p>
                  </a:txBody>
                  <a:tcPr marL="68580" marR="68580"/>
                </a:tc>
                <a:tc>
                  <a:txBody>
                    <a:bodyPr/>
                    <a:lstStyle/>
                    <a:p>
                      <a:endParaRPr lang="en-GB" sz="1400" dirty="0">
                        <a:latin typeface="CCW Cursive Writing 7" pitchFamily="66" charset="0"/>
                      </a:endParaRPr>
                    </a:p>
                    <a:p>
                      <a:endParaRPr lang="en-GB" sz="1400" dirty="0">
                        <a:latin typeface="CCW Cursive Writing 7" pitchFamily="66" charset="0"/>
                      </a:endParaRPr>
                    </a:p>
                    <a:p>
                      <a:endParaRPr lang="en-GB" sz="1200" dirty="0">
                        <a:latin typeface="CCW Cursive Writing 7" pitchFamily="66" charset="0"/>
                      </a:endParaRPr>
                    </a:p>
                    <a:p>
                      <a:r>
                        <a:rPr lang="en-GB" sz="1200" dirty="0">
                          <a:latin typeface="CCW Cursive Writing 7" pitchFamily="66" charset="0"/>
                        </a:rPr>
                        <a:t>Silence</a:t>
                      </a:r>
                      <a:r>
                        <a:rPr lang="en-GB" sz="1200" baseline="0" dirty="0">
                          <a:latin typeface="CCW Cursive Writing 7" pitchFamily="66" charset="0"/>
                        </a:rPr>
                        <a:t> closing its lips</a:t>
                      </a:r>
                    </a:p>
                    <a:p>
                      <a:endParaRPr lang="en-GB" sz="1200" baseline="0" dirty="0">
                        <a:latin typeface="CCW Cursive Writing 7" pitchFamily="66" charset="0"/>
                      </a:endParaRPr>
                    </a:p>
                    <a:p>
                      <a:r>
                        <a:rPr lang="en-GB" sz="1200" baseline="0" dirty="0">
                          <a:latin typeface="CCW Cursive Writing 7" pitchFamily="66" charset="0"/>
                        </a:rPr>
                        <a:t>The Titanic’s last scream</a:t>
                      </a:r>
                    </a:p>
                    <a:p>
                      <a:endParaRPr lang="en-GB" sz="1200" baseline="0" dirty="0">
                        <a:latin typeface="CCW Cursive Writing 7" pitchFamily="66" charset="0"/>
                      </a:endParaRPr>
                    </a:p>
                    <a:p>
                      <a:r>
                        <a:rPr lang="en-GB" sz="1200" baseline="0" dirty="0">
                          <a:latin typeface="CCW Cursive Writing 7" pitchFamily="66" charset="0"/>
                        </a:rPr>
                        <a:t>Computer calling cautiously</a:t>
                      </a:r>
                    </a:p>
                    <a:p>
                      <a:endParaRPr lang="en-GB" sz="1200" baseline="0" dirty="0">
                        <a:latin typeface="CCW Cursive Writing 7" pitchFamily="66" charset="0"/>
                      </a:endParaRPr>
                    </a:p>
                    <a:p>
                      <a:r>
                        <a:rPr lang="en-GB" sz="1200" baseline="0" dirty="0">
                          <a:latin typeface="CCW Cursive Writing 7" pitchFamily="66" charset="0"/>
                        </a:rPr>
                        <a:t>Weary lorries trundle by</a:t>
                      </a:r>
                    </a:p>
                    <a:p>
                      <a:endParaRPr lang="en-GB" sz="1200" baseline="0" dirty="0">
                        <a:latin typeface="CCW Cursive Writing 7" pitchFamily="66" charset="0"/>
                      </a:endParaRPr>
                    </a:p>
                    <a:p>
                      <a:r>
                        <a:rPr lang="en-GB" sz="1200" baseline="0" dirty="0">
                          <a:latin typeface="CCW Cursive Writing 7" pitchFamily="66" charset="0"/>
                        </a:rPr>
                        <a:t>Candle flames dance</a:t>
                      </a:r>
                    </a:p>
                    <a:p>
                      <a:endParaRPr lang="en-GB" sz="1200" baseline="0" dirty="0">
                        <a:latin typeface="CCW Cursive Writing 7" pitchFamily="66" charset="0"/>
                      </a:endParaRPr>
                    </a:p>
                    <a:p>
                      <a:r>
                        <a:rPr lang="en-GB" sz="1200" baseline="0" dirty="0">
                          <a:latin typeface="CCW Cursive Writing 7" pitchFamily="66" charset="0"/>
                        </a:rPr>
                        <a:t>The joy of a merry-go-round</a:t>
                      </a:r>
                    </a:p>
                    <a:p>
                      <a:endParaRPr lang="en-GB" sz="1200" baseline="0" dirty="0">
                        <a:latin typeface="CCW Cursive Writing 7" pitchFamily="66" charset="0"/>
                      </a:endParaRPr>
                    </a:p>
                    <a:p>
                      <a:r>
                        <a:rPr lang="en-GB" sz="1200" baseline="0" dirty="0">
                          <a:latin typeface="CCW Cursive Writing 7" pitchFamily="66" charset="0"/>
                        </a:rPr>
                        <a:t>The sharpness of a saw as it crunches through wood</a:t>
                      </a:r>
                    </a:p>
                    <a:p>
                      <a:endParaRPr lang="en-GB" sz="1200" baseline="0" dirty="0">
                        <a:latin typeface="CCW Cursive Writing 7" pitchFamily="66" charset="0"/>
                      </a:endParaRPr>
                    </a:p>
                    <a:p>
                      <a:r>
                        <a:rPr lang="en-GB" sz="1200" baseline="0" dirty="0">
                          <a:latin typeface="CCW Cursive Writing 7" pitchFamily="66" charset="0"/>
                        </a:rPr>
                        <a:t>The sadness of a tear</a:t>
                      </a:r>
                    </a:p>
                    <a:p>
                      <a:endParaRPr lang="en-GB" sz="1200" dirty="0">
                        <a:latin typeface="CCW Cursive Writing 7" pitchFamily="66" charset="0"/>
                      </a:endParaRPr>
                    </a:p>
                  </a:txBody>
                  <a:tcPr marL="68580" marR="68580"/>
                </a:tc>
                <a:extLst>
                  <a:ext uri="{0D108BD9-81ED-4DB2-BD59-A6C34878D82A}">
                    <a16:rowId xmlns:a16="http://schemas.microsoft.com/office/drawing/2014/main" val="10000"/>
                  </a:ext>
                </a:extLst>
              </a:tr>
              <a:tr h="2214868">
                <a:tc>
                  <a:txBody>
                    <a:bodyPr/>
                    <a:lstStyle/>
                    <a:p>
                      <a:endParaRPr lang="en-GB" sz="1400" dirty="0">
                        <a:latin typeface="CCW Cursive Writing 7" pitchFamily="66" charset="0"/>
                      </a:endParaRPr>
                    </a:p>
                    <a:p>
                      <a:endParaRPr lang="en-GB" sz="1400" dirty="0">
                        <a:latin typeface="CCW Cursive Writing 7" pitchFamily="66" charset="0"/>
                      </a:endParaRPr>
                    </a:p>
                    <a:p>
                      <a:endParaRPr lang="en-GB" sz="1400" dirty="0">
                        <a:latin typeface="CCW Cursive Writing 7" pitchFamily="66" charset="0"/>
                      </a:endParaRPr>
                    </a:p>
                    <a:p>
                      <a:r>
                        <a:rPr lang="en-GB" sz="1400" dirty="0">
                          <a:latin typeface="CCW Cursive Writing 7" pitchFamily="66" charset="0"/>
                        </a:rPr>
                        <a:t>As it spins like a crazy wheel</a:t>
                      </a:r>
                    </a:p>
                    <a:p>
                      <a:endParaRPr lang="en-GB" sz="1400" dirty="0">
                        <a:latin typeface="CCW Cursive Writing 7" pitchFamily="66" charset="0"/>
                      </a:endParaRPr>
                    </a:p>
                    <a:p>
                      <a:r>
                        <a:rPr lang="en-GB" sz="1400" dirty="0">
                          <a:latin typeface="CCW Cursive Writing 7" pitchFamily="66" charset="0"/>
                        </a:rPr>
                        <a:t>Clutched by hands as if in prayer</a:t>
                      </a:r>
                    </a:p>
                  </a:txBody>
                  <a:tcPr marL="68580" marR="68580"/>
                </a:tc>
                <a:tc>
                  <a:txBody>
                    <a:bodyPr/>
                    <a:lstStyle/>
                    <a:p>
                      <a:endParaRPr lang="en-GB" sz="1400" dirty="0">
                        <a:latin typeface="CCW Cursive Writing 7" pitchFamily="66" charset="0"/>
                      </a:endParaRPr>
                    </a:p>
                    <a:p>
                      <a:endParaRPr lang="en-GB" sz="1400" dirty="0">
                        <a:latin typeface="CCW Cursive Writing 7" pitchFamily="66" charset="0"/>
                      </a:endParaRPr>
                    </a:p>
                    <a:p>
                      <a:endParaRPr lang="en-GB" sz="1400" dirty="0">
                        <a:latin typeface="CCW Cursive Writing 7" pitchFamily="66" charset="0"/>
                      </a:endParaRPr>
                    </a:p>
                    <a:p>
                      <a:r>
                        <a:rPr lang="en-GB" sz="1400" dirty="0">
                          <a:latin typeface="CCW Cursive Writing 7" pitchFamily="66" charset="0"/>
                        </a:rPr>
                        <a:t>The force</a:t>
                      </a:r>
                      <a:r>
                        <a:rPr lang="en-GB" sz="1400" baseline="0" dirty="0">
                          <a:latin typeface="CCW Cursive Writing 7" pitchFamily="66" charset="0"/>
                        </a:rPr>
                        <a:t> of a rainbow as it stuns the sky</a:t>
                      </a:r>
                    </a:p>
                    <a:p>
                      <a:endParaRPr lang="en-GB" sz="1400" baseline="0" dirty="0">
                        <a:latin typeface="CCW Cursive Writing 7" pitchFamily="66" charset="0"/>
                      </a:endParaRPr>
                    </a:p>
                    <a:p>
                      <a:r>
                        <a:rPr lang="en-GB" sz="1400" baseline="0" dirty="0">
                          <a:latin typeface="CCW Cursive Writing 7" pitchFamily="66" charset="0"/>
                        </a:rPr>
                        <a:t>Trap moon’s cold gleam in a box</a:t>
                      </a:r>
                    </a:p>
                    <a:p>
                      <a:endParaRPr lang="en-GB" sz="1400" baseline="0" dirty="0">
                        <a:latin typeface="CCW Cursive Writing 7" pitchFamily="66" charset="0"/>
                      </a:endParaRPr>
                    </a:p>
                    <a:p>
                      <a:r>
                        <a:rPr lang="en-GB" sz="1400" baseline="0" dirty="0">
                          <a:latin typeface="CCW Cursive Writing 7" pitchFamily="66" charset="0"/>
                        </a:rPr>
                        <a:t>Silence trapped</a:t>
                      </a:r>
                    </a:p>
                  </a:txBody>
                  <a:tcPr marL="68580" marR="68580"/>
                </a:tc>
                <a:extLst>
                  <a:ext uri="{0D108BD9-81ED-4DB2-BD59-A6C34878D82A}">
                    <a16:rowId xmlns:a16="http://schemas.microsoft.com/office/drawing/2014/main" val="10001"/>
                  </a:ext>
                </a:extLst>
              </a:tr>
            </a:tbl>
          </a:graphicData>
        </a:graphic>
      </p:graphicFrame>
      <p:sp>
        <p:nvSpPr>
          <p:cNvPr id="2" name="Rectangle 1"/>
          <p:cNvSpPr/>
          <p:nvPr/>
        </p:nvSpPr>
        <p:spPr>
          <a:xfrm>
            <a:off x="2506193" y="476673"/>
            <a:ext cx="292580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Alliteration</a:t>
            </a:r>
          </a:p>
        </p:txBody>
      </p:sp>
      <p:sp>
        <p:nvSpPr>
          <p:cNvPr id="5" name="Rectangle 4"/>
          <p:cNvSpPr/>
          <p:nvPr/>
        </p:nvSpPr>
        <p:spPr>
          <a:xfrm>
            <a:off x="6458486" y="476673"/>
            <a:ext cx="378501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Personification</a:t>
            </a:r>
          </a:p>
        </p:txBody>
      </p:sp>
      <p:sp>
        <p:nvSpPr>
          <p:cNvPr id="6" name="Rectangle 5"/>
          <p:cNvSpPr/>
          <p:nvPr/>
        </p:nvSpPr>
        <p:spPr>
          <a:xfrm>
            <a:off x="2927649" y="4293096"/>
            <a:ext cx="1614545"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Simile</a:t>
            </a:r>
          </a:p>
        </p:txBody>
      </p:sp>
      <p:sp>
        <p:nvSpPr>
          <p:cNvPr id="7" name="Rectangle 6"/>
          <p:cNvSpPr/>
          <p:nvPr/>
        </p:nvSpPr>
        <p:spPr>
          <a:xfrm>
            <a:off x="6744073" y="4293097"/>
            <a:ext cx="2299027"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Metaphor</a:t>
            </a:r>
          </a:p>
        </p:txBody>
      </p:sp>
      <p:sp>
        <p:nvSpPr>
          <p:cNvPr id="3" name="Rectangle 2"/>
          <p:cNvSpPr/>
          <p:nvPr/>
        </p:nvSpPr>
        <p:spPr>
          <a:xfrm>
            <a:off x="2506192" y="-948"/>
            <a:ext cx="5774338" cy="584775"/>
          </a:xfrm>
          <a:prstGeom prst="rect">
            <a:avLst/>
          </a:prstGeom>
          <a:noFill/>
        </p:spPr>
        <p:txBody>
          <a:bodyPr wrap="non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Our class ideas…</a:t>
            </a:r>
          </a:p>
        </p:txBody>
      </p:sp>
    </p:spTree>
    <p:extLst>
      <p:ext uri="{BB962C8B-B14F-4D97-AF65-F5344CB8AC3E}">
        <p14:creationId xmlns:p14="http://schemas.microsoft.com/office/powerpoint/2010/main" val="40465314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382" y="332657"/>
            <a:ext cx="10095090" cy="646331"/>
          </a:xfrm>
          <a:prstGeom prst="rect">
            <a:avLst/>
          </a:prstGeom>
          <a:noFill/>
        </p:spPr>
        <p:txBody>
          <a:bodyPr wrap="square" rtlCol="0">
            <a:spAutoFit/>
          </a:bodyPr>
          <a:lstStyle/>
          <a:p>
            <a:endParaRPr lang="en-GB" u="sng" dirty="0">
              <a:latin typeface="CCW Cursive Writing 7" pitchFamily="66" charset="0"/>
            </a:endParaRPr>
          </a:p>
          <a:p>
            <a:r>
              <a:rPr lang="en-GB" u="sng" dirty="0">
                <a:latin typeface="CCW Cursive Writing 7" pitchFamily="66" charset="0"/>
              </a:rPr>
              <a:t>L.O. identify figurative language examples in a poem.</a:t>
            </a:r>
          </a:p>
        </p:txBody>
      </p:sp>
      <p:pic>
        <p:nvPicPr>
          <p:cNvPr id="1026" name="Picture 2" descr="H:\DCIM\110___09\IMG_369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7594" r="35936" b="3721"/>
          <a:stretch/>
        </p:blipFill>
        <p:spPr bwMode="auto">
          <a:xfrm>
            <a:off x="1524002" y="1532986"/>
            <a:ext cx="3203847" cy="295126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8679" t="14313" r="38449" b="19356"/>
          <a:stretch/>
        </p:blipFill>
        <p:spPr bwMode="auto">
          <a:xfrm>
            <a:off x="4787809" y="1606186"/>
            <a:ext cx="2472367" cy="28048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26057" t="14920" r="29722" b="34615"/>
          <a:stretch/>
        </p:blipFill>
        <p:spPr bwMode="auto">
          <a:xfrm>
            <a:off x="7044040" y="4501397"/>
            <a:ext cx="3635895" cy="23328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28225" t="20956" r="25981" b="22520"/>
          <a:stretch/>
        </p:blipFill>
        <p:spPr bwMode="auto">
          <a:xfrm>
            <a:off x="3647729" y="4531494"/>
            <a:ext cx="3274905" cy="2272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464152" y="1412776"/>
            <a:ext cx="3096344" cy="2308324"/>
          </a:xfrm>
          <a:prstGeom prst="rect">
            <a:avLst/>
          </a:prstGeom>
          <a:noFill/>
        </p:spPr>
        <p:txBody>
          <a:bodyPr wrap="square" rtlCol="0">
            <a:spAutoFit/>
          </a:bodyPr>
          <a:lstStyle/>
          <a:p>
            <a:r>
              <a:rPr lang="en-GB" dirty="0">
                <a:latin typeface="CCW Cursive Writing 7" pitchFamily="66" charset="0"/>
              </a:rPr>
              <a:t>This lesson identified features of figurative language from the poem ‘Imagine’. </a:t>
            </a:r>
          </a:p>
          <a:p>
            <a:endParaRPr lang="en-GB" dirty="0"/>
          </a:p>
        </p:txBody>
      </p:sp>
    </p:spTree>
    <p:extLst>
      <p:ext uri="{BB962C8B-B14F-4D97-AF65-F5344CB8AC3E}">
        <p14:creationId xmlns:p14="http://schemas.microsoft.com/office/powerpoint/2010/main" val="396843023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49115" y="704769"/>
            <a:ext cx="7886700" cy="1325563"/>
          </a:xfrm>
        </p:spPr>
        <p:txBody>
          <a:bodyPr>
            <a:noAutofit/>
          </a:bodyPr>
          <a:lstStyle/>
          <a:p>
            <a:r>
              <a:rPr lang="en-GB" sz="3200" u="sng" dirty="0">
                <a:latin typeface="CCW Cursive Writing 7" pitchFamily="66" charset="0"/>
              </a:rPr>
              <a:t>Friday 25</a:t>
            </a:r>
            <a:r>
              <a:rPr lang="en-GB" sz="3200" u="sng" baseline="30000" dirty="0">
                <a:latin typeface="CCW Cursive Writing 7" pitchFamily="66" charset="0"/>
              </a:rPr>
              <a:t>th</a:t>
            </a:r>
            <a:r>
              <a:rPr lang="en-GB" sz="3200" u="sng" dirty="0">
                <a:latin typeface="CCW Cursive Writing 7" pitchFamily="66" charset="0"/>
              </a:rPr>
              <a:t> September </a:t>
            </a:r>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L.O: create images with our writing.</a:t>
            </a:r>
          </a:p>
        </p:txBody>
      </p:sp>
    </p:spTree>
    <p:extLst>
      <p:ext uri="{BB962C8B-B14F-4D97-AF65-F5344CB8AC3E}">
        <p14:creationId xmlns:p14="http://schemas.microsoft.com/office/powerpoint/2010/main" val="17125700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8817" y="1840909"/>
            <a:ext cx="8736687" cy="3170099"/>
          </a:xfrm>
          <a:prstGeom prst="rect">
            <a:avLst/>
          </a:prstGeom>
          <a:noFill/>
        </p:spPr>
        <p:txBody>
          <a:bodyPr wrap="none" lIns="91440" tIns="45720" rIns="91440" bIns="45720">
            <a:spAutoFit/>
          </a:bodyPr>
          <a:lstStyle/>
          <a:p>
            <a:pPr algn="ctr"/>
            <a:r>
              <a:rPr lang="en-US" sz="20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Jarman" panose="00000400000000000000" pitchFamily="2" charset="0"/>
              </a:rPr>
              <a:t>Imagine</a:t>
            </a:r>
          </a:p>
        </p:txBody>
      </p:sp>
    </p:spTree>
    <p:extLst>
      <p:ext uri="{BB962C8B-B14F-4D97-AF65-F5344CB8AC3E}">
        <p14:creationId xmlns:p14="http://schemas.microsoft.com/office/powerpoint/2010/main" val="19688684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solidFill>
                  <a:srgbClr val="FF0000"/>
                </a:solidFill>
                <a:latin typeface="CCW Cursive Writing 7" pitchFamily="66" charset="0"/>
              </a:rPr>
              <a:t>Listen to what the poet, Pie Corbett, has to say about his poem…</a:t>
            </a:r>
          </a:p>
        </p:txBody>
      </p:sp>
      <p:sp>
        <p:nvSpPr>
          <p:cNvPr id="3" name="Content Placeholder 2"/>
          <p:cNvSpPr>
            <a:spLocks noGrp="1"/>
          </p:cNvSpPr>
          <p:nvPr>
            <p:ph idx="1"/>
          </p:nvPr>
        </p:nvSpPr>
        <p:spPr/>
        <p:txBody>
          <a:bodyPr>
            <a:normAutofit fontScale="92500" lnSpcReduction="10000"/>
          </a:bodyPr>
          <a:lstStyle/>
          <a:p>
            <a:pPr marL="0" indent="0">
              <a:buNone/>
            </a:pPr>
            <a:endParaRPr lang="en-GB" dirty="0"/>
          </a:p>
          <a:p>
            <a:pPr marL="0" indent="0">
              <a:buNone/>
            </a:pPr>
            <a:endParaRPr lang="en-GB" dirty="0"/>
          </a:p>
          <a:p>
            <a:pPr marL="0" indent="0">
              <a:buNone/>
            </a:pPr>
            <a:r>
              <a:rPr kumimoji="0" lang="en-US" altLang="en-US" b="0" i="0" u="none" strike="noStrike" cap="none" normalizeH="0" baseline="0" dirty="0">
                <a:ln>
                  <a:noFill/>
                </a:ln>
                <a:solidFill>
                  <a:srgbClr val="1155CC"/>
                </a:solidFill>
                <a:effectLst/>
                <a:latin typeface="Jarman" panose="00000400000000000000" pitchFamily="2" charset="0"/>
                <a:cs typeface="Arial" panose="020B0604020202020204" pitchFamily="34" charset="0"/>
                <a:hlinkClick r:id="rId2"/>
              </a:rPr>
              <a:t>http://www.school-portal.co.uk/GroupDownloadFile.asp?GroupId=733796&amp;ResourceID=2232234</a:t>
            </a:r>
            <a:endParaRPr kumimoji="0" lang="en-US" altLang="en-US" b="0" i="0" u="none" strike="noStrike" cap="none" normalizeH="0" baseline="0" dirty="0">
              <a:ln>
                <a:noFill/>
              </a:ln>
              <a:solidFill>
                <a:srgbClr val="1155CC"/>
              </a:solidFill>
              <a:effectLst/>
              <a:latin typeface="Jarman" panose="00000400000000000000" pitchFamily="2" charset="0"/>
              <a:cs typeface="Arial" panose="020B0604020202020204" pitchFamily="34" charset="0"/>
            </a:endParaRPr>
          </a:p>
          <a:p>
            <a:pPr marL="0" indent="0">
              <a:buNone/>
            </a:pPr>
            <a:endParaRPr lang="en-US" altLang="en-US" dirty="0">
              <a:solidFill>
                <a:srgbClr val="1155CC"/>
              </a:solidFill>
              <a:latin typeface="Jarman" panose="00000400000000000000" pitchFamily="2" charset="0"/>
              <a:cs typeface="Arial" panose="020B0604020202020204" pitchFamily="34" charset="0"/>
            </a:endParaRPr>
          </a:p>
          <a:p>
            <a:pPr marL="0" indent="0">
              <a:buNone/>
            </a:pPr>
            <a:r>
              <a:rPr lang="en-GB" dirty="0">
                <a:hlinkClick r:id="rId2"/>
              </a:rPr>
              <a:t>http://www.school-portal.co.uk/GroupDownloadFile.asp?GroupId=733796&amp;ResourceID=2232234</a:t>
            </a:r>
            <a:br>
              <a:rPr kumimoji="0" lang="en-US" altLang="en-US" b="0" i="0" u="none" strike="noStrike" cap="none" normalizeH="0" baseline="0" dirty="0">
                <a:ln>
                  <a:noFill/>
                </a:ln>
                <a:solidFill>
                  <a:schemeClr val="tx1"/>
                </a:solidFill>
                <a:effectLst/>
              </a:rPr>
            </a:br>
            <a:br>
              <a:rPr kumimoji="0" lang="en-US" altLang="en-US" b="0" i="0" u="none" strike="noStrike" cap="none" normalizeH="0" baseline="0" dirty="0">
                <a:ln>
                  <a:noFill/>
                </a:ln>
                <a:solidFill>
                  <a:schemeClr val="tx1"/>
                </a:solidFill>
                <a:effectLst/>
                <a:latin typeface="Arial" panose="020B0604020202020204" pitchFamily="34" charset="0"/>
              </a:rPr>
            </a:br>
            <a:endParaRPr kumimoji="0" lang="en-US" altLang="en-US" b="0" i="0" u="none" strike="noStrike" cap="none" normalizeH="0" baseline="0" dirty="0">
              <a:ln>
                <a:noFill/>
              </a:ln>
              <a:solidFill>
                <a:schemeClr val="tx1"/>
              </a:solidFill>
              <a:effectLst/>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5385544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837842" y="356460"/>
          <a:ext cx="8415580" cy="6245818"/>
        </p:xfrm>
        <a:graphic>
          <a:graphicData uri="http://schemas.openxmlformats.org/drawingml/2006/table">
            <a:tbl>
              <a:tblPr firstRow="1" bandRow="1">
                <a:tableStyleId>{5940675A-B579-460E-94D1-54222C63F5DA}</a:tableStyleId>
              </a:tblPr>
              <a:tblGrid>
                <a:gridCol w="4207790">
                  <a:extLst>
                    <a:ext uri="{9D8B030D-6E8A-4147-A177-3AD203B41FA5}">
                      <a16:colId xmlns:a16="http://schemas.microsoft.com/office/drawing/2014/main" val="20000"/>
                    </a:ext>
                  </a:extLst>
                </a:gridCol>
                <a:gridCol w="4207790">
                  <a:extLst>
                    <a:ext uri="{9D8B030D-6E8A-4147-A177-3AD203B41FA5}">
                      <a16:colId xmlns:a16="http://schemas.microsoft.com/office/drawing/2014/main" val="20001"/>
                    </a:ext>
                  </a:extLst>
                </a:gridCol>
              </a:tblGrid>
              <a:tr h="3122909">
                <a:tc>
                  <a:txBody>
                    <a:bodyPr/>
                    <a:lstStyle/>
                    <a:p>
                      <a:endParaRPr lang="en-GB" dirty="0">
                        <a:latin typeface="CCW Cursive Writing 7" pitchFamily="66" charset="0"/>
                      </a:endParaRPr>
                    </a:p>
                    <a:p>
                      <a:endParaRPr lang="en-GB" sz="1600" dirty="0">
                        <a:latin typeface="CCW Cursive Writing 7" pitchFamily="66" charset="0"/>
                      </a:endParaRPr>
                    </a:p>
                    <a:p>
                      <a:r>
                        <a:rPr lang="en-GB" sz="1600" dirty="0">
                          <a:latin typeface="CCW Cursive Writing 7" pitchFamily="66" charset="0"/>
                        </a:rPr>
                        <a:t>Curious</a:t>
                      </a:r>
                      <a:r>
                        <a:rPr lang="en-GB" sz="1600" baseline="0" dirty="0">
                          <a:latin typeface="CCW Cursive Writing 7" pitchFamily="66" charset="0"/>
                        </a:rPr>
                        <a:t> computer calling cautiously</a:t>
                      </a:r>
                    </a:p>
                    <a:p>
                      <a:r>
                        <a:rPr lang="en-GB" sz="1600" baseline="0" dirty="0">
                          <a:latin typeface="CCW Cursive Writing 7" pitchFamily="66" charset="0"/>
                        </a:rPr>
                        <a:t>Terrified tarantula tickling a trout</a:t>
                      </a:r>
                    </a:p>
                    <a:p>
                      <a:r>
                        <a:rPr lang="en-GB" sz="1600" baseline="0" dirty="0">
                          <a:latin typeface="CCW Cursive Writing 7" pitchFamily="66" charset="0"/>
                        </a:rPr>
                        <a:t>Angry ant as it ambles along</a:t>
                      </a:r>
                    </a:p>
                    <a:p>
                      <a:endParaRPr lang="en-GB" baseline="0" dirty="0">
                        <a:latin typeface="CCW Cursive Writing 7" pitchFamily="66" charset="0"/>
                      </a:endParaRPr>
                    </a:p>
                    <a:p>
                      <a:r>
                        <a:rPr lang="en-GB" baseline="0" dirty="0">
                          <a:latin typeface="CCW Cursive Writing 7" pitchFamily="66" charset="0"/>
                        </a:rPr>
                        <a:t>  </a:t>
                      </a:r>
                      <a:endParaRPr lang="en-GB" dirty="0">
                        <a:latin typeface="CCW Cursive Writing 7" pitchFamily="66" charset="0"/>
                      </a:endParaRP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p>
                      <a:r>
                        <a:rPr lang="en-GB" sz="1600" dirty="0">
                          <a:latin typeface="CCW Cursive Writing 7" pitchFamily="66" charset="0"/>
                        </a:rPr>
                        <a:t>Silence</a:t>
                      </a:r>
                      <a:r>
                        <a:rPr lang="en-GB" sz="1600" baseline="0" dirty="0">
                          <a:latin typeface="CCW Cursive Writing 7" pitchFamily="66" charset="0"/>
                        </a:rPr>
                        <a:t> closing its lips</a:t>
                      </a:r>
                    </a:p>
                    <a:p>
                      <a:r>
                        <a:rPr lang="en-GB" sz="1600" baseline="0" dirty="0">
                          <a:latin typeface="CCW Cursive Writing 7" pitchFamily="66" charset="0"/>
                        </a:rPr>
                        <a:t>The Titanic’s last scream</a:t>
                      </a:r>
                    </a:p>
                    <a:p>
                      <a:r>
                        <a:rPr lang="en-GB" sz="1600" baseline="0" dirty="0">
                          <a:latin typeface="CCW Cursive Writing 7" pitchFamily="66" charset="0"/>
                        </a:rPr>
                        <a:t>Computer calling cautiously</a:t>
                      </a:r>
                    </a:p>
                    <a:p>
                      <a:r>
                        <a:rPr lang="en-GB" sz="1600" baseline="0" dirty="0">
                          <a:latin typeface="CCW Cursive Writing 7" pitchFamily="66" charset="0"/>
                        </a:rPr>
                        <a:t>Weary lorries trundle by</a:t>
                      </a:r>
                    </a:p>
                    <a:p>
                      <a:r>
                        <a:rPr lang="en-GB" sz="1600" baseline="0" dirty="0">
                          <a:latin typeface="CCW Cursive Writing 7" pitchFamily="66" charset="0"/>
                        </a:rPr>
                        <a:t>Candle flames dance</a:t>
                      </a:r>
                    </a:p>
                    <a:p>
                      <a:endParaRPr lang="en-GB" sz="1600" baseline="0" dirty="0">
                        <a:latin typeface="CCW Cursive Writing 7" pitchFamily="66" charset="0"/>
                      </a:endParaRPr>
                    </a:p>
                    <a:p>
                      <a:endParaRPr lang="en-GB" sz="1600" dirty="0">
                        <a:latin typeface="CCW Cursive Writing 7" pitchFamily="66" charset="0"/>
                      </a:endParaRPr>
                    </a:p>
                  </a:txBody>
                  <a:tcPr marL="68580" marR="68580"/>
                </a:tc>
                <a:extLst>
                  <a:ext uri="{0D108BD9-81ED-4DB2-BD59-A6C34878D82A}">
                    <a16:rowId xmlns:a16="http://schemas.microsoft.com/office/drawing/2014/main" val="10000"/>
                  </a:ext>
                </a:extLst>
              </a:tr>
              <a:tr h="3122909">
                <a:tc>
                  <a:txBody>
                    <a:bodyPr/>
                    <a:lstStyle/>
                    <a:p>
                      <a:endParaRPr lang="en-GB" dirty="0">
                        <a:latin typeface="CCW Cursive Writing 7" pitchFamily="66" charset="0"/>
                      </a:endParaRPr>
                    </a:p>
                    <a:p>
                      <a:endParaRPr lang="en-GB" dirty="0">
                        <a:latin typeface="CCW Cursive Writing 7" pitchFamily="66" charset="0"/>
                      </a:endParaRPr>
                    </a:p>
                    <a:p>
                      <a:r>
                        <a:rPr lang="en-GB" dirty="0">
                          <a:latin typeface="CCW Cursive Writing 7" pitchFamily="66" charset="0"/>
                        </a:rPr>
                        <a:t>As it spins like a crazy wheel</a:t>
                      </a:r>
                    </a:p>
                    <a:p>
                      <a:r>
                        <a:rPr lang="en-GB" dirty="0">
                          <a:latin typeface="CCW Cursive Writing 7" pitchFamily="66" charset="0"/>
                        </a:rPr>
                        <a:t>Clutched by hands as if in prayer</a:t>
                      </a: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p>
                      <a:r>
                        <a:rPr lang="en-GB" dirty="0">
                          <a:latin typeface="CCW Cursive Writing 7" pitchFamily="66" charset="0"/>
                        </a:rPr>
                        <a:t>The force</a:t>
                      </a:r>
                      <a:r>
                        <a:rPr lang="en-GB" baseline="0" dirty="0">
                          <a:latin typeface="CCW Cursive Writing 7" pitchFamily="66" charset="0"/>
                        </a:rPr>
                        <a:t> of a rainbow as it stuns the sky</a:t>
                      </a:r>
                    </a:p>
                    <a:p>
                      <a:r>
                        <a:rPr lang="en-GB" baseline="0" dirty="0">
                          <a:latin typeface="CCW Cursive Writing 7" pitchFamily="66" charset="0"/>
                        </a:rPr>
                        <a:t>Trap moon’s cold gleam in a box</a:t>
                      </a:r>
                      <a:endParaRPr lang="en-GB" dirty="0">
                        <a:latin typeface="CCW Cursive Writing 7" pitchFamily="66" charset="0"/>
                      </a:endParaRPr>
                    </a:p>
                  </a:txBody>
                  <a:tcPr marL="68580" marR="68580"/>
                </a:tc>
                <a:extLst>
                  <a:ext uri="{0D108BD9-81ED-4DB2-BD59-A6C34878D82A}">
                    <a16:rowId xmlns:a16="http://schemas.microsoft.com/office/drawing/2014/main" val="10001"/>
                  </a:ext>
                </a:extLst>
              </a:tr>
            </a:tbl>
          </a:graphicData>
        </a:graphic>
      </p:graphicFrame>
      <p:sp>
        <p:nvSpPr>
          <p:cNvPr id="2" name="Rectangle 1"/>
          <p:cNvSpPr/>
          <p:nvPr/>
        </p:nvSpPr>
        <p:spPr>
          <a:xfrm>
            <a:off x="2506193" y="476673"/>
            <a:ext cx="292580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Alliteration</a:t>
            </a:r>
          </a:p>
        </p:txBody>
      </p:sp>
      <p:sp>
        <p:nvSpPr>
          <p:cNvPr id="5" name="Rectangle 4"/>
          <p:cNvSpPr/>
          <p:nvPr/>
        </p:nvSpPr>
        <p:spPr>
          <a:xfrm>
            <a:off x="6458486" y="476673"/>
            <a:ext cx="378501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Personification</a:t>
            </a:r>
          </a:p>
        </p:txBody>
      </p:sp>
      <p:sp>
        <p:nvSpPr>
          <p:cNvPr id="6" name="Rectangle 5"/>
          <p:cNvSpPr/>
          <p:nvPr/>
        </p:nvSpPr>
        <p:spPr>
          <a:xfrm>
            <a:off x="3161822" y="3573017"/>
            <a:ext cx="1614545"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Simile</a:t>
            </a:r>
          </a:p>
        </p:txBody>
      </p:sp>
      <p:sp>
        <p:nvSpPr>
          <p:cNvPr id="7" name="Rectangle 6"/>
          <p:cNvSpPr/>
          <p:nvPr/>
        </p:nvSpPr>
        <p:spPr>
          <a:xfrm>
            <a:off x="7201479" y="3573017"/>
            <a:ext cx="2299027"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Metaphor</a:t>
            </a:r>
          </a:p>
        </p:txBody>
      </p:sp>
    </p:spTree>
    <p:extLst>
      <p:ext uri="{BB962C8B-B14F-4D97-AF65-F5344CB8AC3E}">
        <p14:creationId xmlns:p14="http://schemas.microsoft.com/office/powerpoint/2010/main" val="40577785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sz="3200" dirty="0">
              <a:latin typeface="CCW Cursive Writing 7" pitchFamily="66" charset="0"/>
            </a:endParaRPr>
          </a:p>
        </p:txBody>
      </p:sp>
      <p:sp>
        <p:nvSpPr>
          <p:cNvPr id="5" name="Content Placeholder 4"/>
          <p:cNvSpPr>
            <a:spLocks noGrp="1"/>
          </p:cNvSpPr>
          <p:nvPr>
            <p:ph idx="1"/>
          </p:nvPr>
        </p:nvSpPr>
        <p:spPr/>
        <p:txBody>
          <a:bodyPr>
            <a:noAutofit/>
          </a:bodyPr>
          <a:lstStyle/>
          <a:p>
            <a:pPr marL="0" indent="0">
              <a:buNone/>
            </a:pPr>
            <a:r>
              <a:rPr lang="en-GB" sz="7200" dirty="0">
                <a:solidFill>
                  <a:schemeClr val="accent6"/>
                </a:solidFill>
                <a:effectLst>
                  <a:outerShdw blurRad="38100" dist="38100" dir="2700000" algn="tl">
                    <a:srgbClr val="000000">
                      <a:alpha val="43137"/>
                    </a:srgbClr>
                  </a:outerShdw>
                </a:effectLst>
                <a:latin typeface="CCW Cursive Writing 7" pitchFamily="66" charset="0"/>
              </a:rPr>
              <a:t>What is the most </a:t>
            </a:r>
            <a:r>
              <a:rPr lang="en-GB" sz="7200" dirty="0">
                <a:solidFill>
                  <a:srgbClr val="FFC000"/>
                </a:solidFill>
                <a:effectLst>
                  <a:outerShdw blurRad="38100" dist="38100" dir="2700000" algn="tl">
                    <a:srgbClr val="000000">
                      <a:alpha val="43137"/>
                    </a:srgbClr>
                  </a:outerShdw>
                </a:effectLst>
                <a:latin typeface="CCW Cursive Writing 7" pitchFamily="66" charset="0"/>
              </a:rPr>
              <a:t>powerful</a:t>
            </a:r>
            <a:r>
              <a:rPr lang="en-GB" sz="7200" dirty="0">
                <a:solidFill>
                  <a:schemeClr val="accent6"/>
                </a:solidFill>
                <a:effectLst>
                  <a:outerShdw blurRad="38100" dist="38100" dir="2700000" algn="tl">
                    <a:srgbClr val="000000">
                      <a:alpha val="43137"/>
                    </a:srgbClr>
                  </a:outerShdw>
                </a:effectLst>
                <a:latin typeface="CCW Cursive Writing 7" pitchFamily="66" charset="0"/>
              </a:rPr>
              <a:t> image?</a:t>
            </a:r>
          </a:p>
        </p:txBody>
      </p:sp>
      <p:pic>
        <p:nvPicPr>
          <p:cNvPr id="18434" name="Picture 2" descr="http://socialpronow.com/images/guides/conversation-bubbles-2.png"/>
          <p:cNvPicPr>
            <a:picLocks noChangeAspect="1" noChangeArrowheads="1"/>
          </p:cNvPicPr>
          <p:nvPr/>
        </p:nvPicPr>
        <p:blipFill>
          <a:blip r:embed="rId3" cstate="print"/>
          <a:srcRect/>
          <a:stretch>
            <a:fillRect/>
          </a:stretch>
        </p:blipFill>
        <p:spPr bwMode="auto">
          <a:xfrm>
            <a:off x="8524878" y="3479369"/>
            <a:ext cx="2143125" cy="2857500"/>
          </a:xfrm>
          <a:prstGeom prst="rect">
            <a:avLst/>
          </a:prstGeom>
          <a:noFill/>
        </p:spPr>
      </p:pic>
    </p:spTree>
    <p:extLst>
      <p:ext uri="{BB962C8B-B14F-4D97-AF65-F5344CB8AC3E}">
        <p14:creationId xmlns:p14="http://schemas.microsoft.com/office/powerpoint/2010/main" val="25961794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sz="3600" dirty="0">
              <a:latin typeface="CCW Cursive Writing 7" pitchFamily="66" charset="0"/>
            </a:endParaRPr>
          </a:p>
        </p:txBody>
      </p:sp>
      <p:sp>
        <p:nvSpPr>
          <p:cNvPr id="5" name="Content Placeholder 4"/>
          <p:cNvSpPr>
            <a:spLocks noGrp="1"/>
          </p:cNvSpPr>
          <p:nvPr>
            <p:ph idx="1"/>
          </p:nvPr>
        </p:nvSpPr>
        <p:spPr>
          <a:xfrm>
            <a:off x="2152651" y="721217"/>
            <a:ext cx="7886700" cy="5455746"/>
          </a:xfrm>
        </p:spPr>
        <p:txBody>
          <a:bodyPr>
            <a:noAutofit/>
          </a:bodyPr>
          <a:lstStyle/>
          <a:p>
            <a:pPr marL="0" indent="0">
              <a:buNone/>
            </a:pPr>
            <a:r>
              <a:rPr lang="en-GB" sz="6000" dirty="0">
                <a:solidFill>
                  <a:schemeClr val="accent1"/>
                </a:solidFill>
                <a:effectLst>
                  <a:outerShdw blurRad="38100" dist="38100" dir="2700000" algn="tl">
                    <a:srgbClr val="000000">
                      <a:alpha val="43137"/>
                    </a:srgbClr>
                  </a:outerShdw>
                </a:effectLst>
                <a:latin typeface="CCW Cursive Writing 7" pitchFamily="66" charset="0"/>
              </a:rPr>
              <a:t>What is your </a:t>
            </a:r>
            <a:r>
              <a:rPr lang="en-GB" sz="6000" dirty="0">
                <a:solidFill>
                  <a:srgbClr val="7030A0"/>
                </a:solidFill>
                <a:effectLst>
                  <a:outerShdw blurRad="38100" dist="38100" dir="2700000" algn="tl">
                    <a:srgbClr val="000000">
                      <a:alpha val="43137"/>
                    </a:srgbClr>
                  </a:outerShdw>
                </a:effectLst>
                <a:latin typeface="CCW Cursive Writing 7" pitchFamily="66" charset="0"/>
              </a:rPr>
              <a:t>favourite</a:t>
            </a:r>
            <a:r>
              <a:rPr lang="en-GB" sz="6000" dirty="0">
                <a:solidFill>
                  <a:schemeClr val="accent1"/>
                </a:solidFill>
                <a:effectLst>
                  <a:outerShdw blurRad="38100" dist="38100" dir="2700000" algn="tl">
                    <a:srgbClr val="000000">
                      <a:alpha val="43137"/>
                    </a:srgbClr>
                  </a:outerShdw>
                </a:effectLst>
                <a:latin typeface="CCW Cursive Writing 7" pitchFamily="66" charset="0"/>
              </a:rPr>
              <a:t> image?</a:t>
            </a:r>
          </a:p>
          <a:p>
            <a:pPr marL="0" indent="0">
              <a:buNone/>
            </a:pPr>
            <a:endParaRPr lang="en-GB" sz="60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60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7410" name="Picture 2" descr="http://socialpronow.com/images/guides/conversation-bubbles-2.png"/>
          <p:cNvPicPr>
            <a:picLocks noChangeAspect="1" noChangeArrowheads="1"/>
          </p:cNvPicPr>
          <p:nvPr/>
        </p:nvPicPr>
        <p:blipFill>
          <a:blip r:embed="rId2" cstate="print"/>
          <a:srcRect/>
          <a:stretch>
            <a:fillRect/>
          </a:stretch>
        </p:blipFill>
        <p:spPr bwMode="auto">
          <a:xfrm>
            <a:off x="8080230" y="3355383"/>
            <a:ext cx="2143125" cy="2857500"/>
          </a:xfrm>
          <a:prstGeom prst="rect">
            <a:avLst/>
          </a:prstGeom>
          <a:noFill/>
        </p:spPr>
      </p:pic>
    </p:spTree>
    <p:extLst>
      <p:ext uri="{BB962C8B-B14F-4D97-AF65-F5344CB8AC3E}">
        <p14:creationId xmlns:p14="http://schemas.microsoft.com/office/powerpoint/2010/main" val="42469911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a</a:t>
            </a:r>
          </a:p>
        </p:txBody>
      </p:sp>
      <p:sp>
        <p:nvSpPr>
          <p:cNvPr id="5" name="Content Placeholder 4"/>
          <p:cNvSpPr>
            <a:spLocks noGrp="1"/>
          </p:cNvSpPr>
          <p:nvPr>
            <p:ph idx="1"/>
          </p:nvPr>
        </p:nvSpPr>
        <p:spPr>
          <a:xfrm>
            <a:off x="2152651" y="721217"/>
            <a:ext cx="7886700" cy="5455746"/>
          </a:xfrm>
        </p:spPr>
        <p:txBody>
          <a:bodyPr>
            <a:normAutofit fontScale="92500"/>
          </a:bodyPr>
          <a:lstStyle/>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Are any of the images </a:t>
            </a:r>
            <a:r>
              <a:rPr lang="en-GB" sz="9600" dirty="0">
                <a:effectLst>
                  <a:outerShdw blurRad="38100" dist="38100" dir="2700000" algn="tl">
                    <a:srgbClr val="000000">
                      <a:alpha val="43137"/>
                    </a:srgbClr>
                  </a:outerShdw>
                </a:effectLst>
                <a:latin typeface="CCW Cursive Writing 7" pitchFamily="66" charset="0"/>
              </a:rPr>
              <a:t>strange</a:t>
            </a:r>
            <a:r>
              <a:rPr lang="en-GB" sz="9600" dirty="0">
                <a:solidFill>
                  <a:schemeClr val="accent1"/>
                </a:solidFill>
                <a:effectLst>
                  <a:outerShdw blurRad="38100" dist="38100" dir="2700000" algn="tl">
                    <a:srgbClr val="000000">
                      <a:alpha val="43137"/>
                    </a:srgbClr>
                  </a:outerShdw>
                </a:effectLst>
                <a:latin typeface="CCW Cursive Writing 7" pitchFamily="66" charset="0"/>
              </a:rPr>
              <a:t>?</a:t>
            </a:r>
          </a:p>
          <a:p>
            <a:pPr marL="0" indent="0">
              <a:buNone/>
            </a:pPr>
            <a:endParaRPr lang="en-GB" sz="96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6386" name="Picture 2" descr="http://socialpronow.com/images/guides/conversation-bubbles-2.png"/>
          <p:cNvPicPr>
            <a:picLocks noChangeAspect="1" noChangeArrowheads="1"/>
          </p:cNvPicPr>
          <p:nvPr/>
        </p:nvPicPr>
        <p:blipFill>
          <a:blip r:embed="rId2" cstate="print"/>
          <a:srcRect/>
          <a:stretch>
            <a:fillRect/>
          </a:stretch>
        </p:blipFill>
        <p:spPr bwMode="auto">
          <a:xfrm>
            <a:off x="8254587" y="3401878"/>
            <a:ext cx="2143125" cy="2857500"/>
          </a:xfrm>
          <a:prstGeom prst="rect">
            <a:avLst/>
          </a:prstGeom>
          <a:noFill/>
        </p:spPr>
      </p:pic>
    </p:spTree>
    <p:extLst>
      <p:ext uri="{BB962C8B-B14F-4D97-AF65-F5344CB8AC3E}">
        <p14:creationId xmlns:p14="http://schemas.microsoft.com/office/powerpoint/2010/main" val="158289018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52651" y="721217"/>
            <a:ext cx="7886700" cy="5455746"/>
          </a:xfrm>
        </p:spPr>
        <p:txBody>
          <a:bodyPr>
            <a:normAutofit fontScale="92500" lnSpcReduction="20000"/>
          </a:bodyPr>
          <a:lstStyle/>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Are any of the images </a:t>
            </a:r>
            <a:r>
              <a:rPr lang="en-GB" sz="9600" dirty="0">
                <a:solidFill>
                  <a:srgbClr val="FF0000"/>
                </a:solidFill>
                <a:effectLst>
                  <a:outerShdw blurRad="38100" dist="38100" dir="2700000" algn="tl">
                    <a:srgbClr val="000000">
                      <a:alpha val="43137"/>
                    </a:srgbClr>
                  </a:outerShdw>
                </a:effectLst>
                <a:latin typeface="CCW Cursive Writing 7" pitchFamily="66" charset="0"/>
              </a:rPr>
              <a:t>hard</a:t>
            </a:r>
            <a:r>
              <a:rPr lang="en-GB" sz="9600" dirty="0">
                <a:solidFill>
                  <a:schemeClr val="accent1"/>
                </a:solidFill>
                <a:effectLst>
                  <a:outerShdw blurRad="38100" dist="38100" dir="2700000" algn="tl">
                    <a:srgbClr val="000000">
                      <a:alpha val="43137"/>
                    </a:srgbClr>
                  </a:outerShdw>
                </a:effectLst>
                <a:latin typeface="CCW Cursive Writing 7" pitchFamily="66" charset="0"/>
              </a:rPr>
              <a:t> to imagine?</a:t>
            </a:r>
          </a:p>
          <a:p>
            <a:pPr marL="0" indent="0">
              <a:buNone/>
            </a:pPr>
            <a:endParaRPr lang="en-GB" sz="96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5362" name="Picture 2" descr="http://socialpronow.com/images/guides/conversation-bubbles-2.png"/>
          <p:cNvPicPr>
            <a:picLocks noChangeAspect="1" noChangeArrowheads="1"/>
          </p:cNvPicPr>
          <p:nvPr/>
        </p:nvPicPr>
        <p:blipFill>
          <a:blip r:embed="rId2" cstate="print"/>
          <a:srcRect/>
          <a:stretch>
            <a:fillRect/>
          </a:stretch>
        </p:blipFill>
        <p:spPr bwMode="auto">
          <a:xfrm>
            <a:off x="8382447" y="3696346"/>
            <a:ext cx="2143125" cy="2857500"/>
          </a:xfrm>
          <a:prstGeom prst="rect">
            <a:avLst/>
          </a:prstGeom>
          <a:noFill/>
        </p:spPr>
      </p:pic>
    </p:spTree>
    <p:extLst>
      <p:ext uri="{BB962C8B-B14F-4D97-AF65-F5344CB8AC3E}">
        <p14:creationId xmlns:p14="http://schemas.microsoft.com/office/powerpoint/2010/main" val="34785127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2503027"/>
            <a:ext cx="7886700" cy="1325563"/>
          </a:xfrm>
        </p:spPr>
        <p:txBody>
          <a:bodyPr>
            <a:noAutofit/>
          </a:bodyPr>
          <a:lstStyle/>
          <a:p>
            <a:r>
              <a:rPr lang="en-GB" sz="4000" dirty="0">
                <a:solidFill>
                  <a:schemeClr val="accent6">
                    <a:lumMod val="60000"/>
                    <a:lumOff val="40000"/>
                  </a:schemeClr>
                </a:solidFill>
                <a:latin typeface="CCW Cursive Writing 7" pitchFamily="66" charset="0"/>
              </a:rPr>
              <a:t>Look at the images on your table.</a:t>
            </a:r>
          </a:p>
        </p:txBody>
      </p:sp>
      <p:sp>
        <p:nvSpPr>
          <p:cNvPr id="3" name="Rectangle 2"/>
          <p:cNvSpPr/>
          <p:nvPr/>
        </p:nvSpPr>
        <p:spPr>
          <a:xfrm>
            <a:off x="1799414" y="5369582"/>
            <a:ext cx="8755922" cy="646331"/>
          </a:xfrm>
          <a:prstGeom prst="rect">
            <a:avLst/>
          </a:prstGeom>
          <a:noFill/>
        </p:spPr>
        <p:txBody>
          <a:bodyPr wrap="none" lIns="91440" tIns="45720" rIns="91440" bIns="45720">
            <a:spAutoFit/>
          </a:bodyPr>
          <a:lstStyle/>
          <a:p>
            <a:pPr algn="ct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Select</a:t>
            </a:r>
            <a:r>
              <a:rPr lang="en-US" sz="3600" b="1" dirty="0">
                <a:ln w="10541" cmpd="sng">
                  <a:solidFill>
                    <a:schemeClr val="accent1">
                      <a:shade val="88000"/>
                      <a:satMod val="110000"/>
                    </a:schemeClr>
                  </a:solidFill>
                  <a:prstDash val="solid"/>
                </a:ln>
                <a:solidFill>
                  <a:srgbClr val="FF0000"/>
                </a:solidFill>
                <a:latin typeface="CCW Cursive Writing 7" pitchFamily="66" charset="0"/>
              </a:rPr>
              <a:t> one </a:t>
            </a: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that you like</a:t>
            </a:r>
          </a:p>
        </p:txBody>
      </p:sp>
    </p:spTree>
    <p:extLst>
      <p:ext uri="{BB962C8B-B14F-4D97-AF65-F5344CB8AC3E}">
        <p14:creationId xmlns:p14="http://schemas.microsoft.com/office/powerpoint/2010/main" val="127715089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estproducts.com/images/orb-spider-we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9281" y="4623523"/>
            <a:ext cx="1741098" cy="1741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lmainthecity.files.wordpress.com/2009/07/feath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7975" y="332593"/>
            <a:ext cx="1772407" cy="18905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allroomchick.files.wordpress.com/2014/08/ballroom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9431" y="332593"/>
            <a:ext cx="1881537" cy="189056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xQTEhQUEhQUFRUXFxQXGBgXFxcYFhcUFBQXFhcVFRUYHCggGBwlGxQUITEhJSkrLi4uFx8zODMsNygtLisBCgoKDg0OFxAQGiwcHBwsLCwsLCwsLCwsLCwsLCwsLCwsLCwsLCwsLCwsLCwsLCwsLCwsLCwsLCwsLCwsLCwsLP/AABEIALgBEwMBIgACEQEDEQH/xAAbAAACAwEBAQAAAAAAAAAAAAADBAACBQYBB//EADkQAAEDAgQDBgUDAwQDAQAAAAEAAhEDIQQSMUFRYXEFIoGRofATMrHB0Qbh8RRCUhVicoIWI5IH/8QAGQEBAQEBAQEAAAAAAAAAAAAAAQACAwQF/8QAIhEBAQEAAgIDAAIDAAAAAAAAAAERAhIDITFBURNxBCJh/9oADAMBAAIRAxEAPwDgsNRWlQpIdBidpL6ceJenQV3UUSmEUMW4igY4aJ3B49zdV6WKpYlOn7Pr/ECf+CuW7MxBpnkutwNYPErfHkLFXMOiKwEJilRJKcGGgSVq8pHPGeyoQrf1Q3Cfp0Q4JbEYUI7S0M6vXBSFc8E9XoAaIbaQ1K2GaaLzpKXex41WpUxYFgkMTiys1ov/AFJCqMahurAoIeAsa1h8YpBq4gpKpVVRUR2WLnEulXp4hx3S7nSqtfBRpw8SZWjh62ULHFdGpV8xgLUosN4jtG6Tq9oKuNolZ7DdF5UyDvrl5WlhqUC6FhsNujuVItIYqpB2S2cHVO12tWbUcJWbDKI8hBfhA5EYAd09TpgBU46tYVTsx2wTVLCHLBC1jVAQa2NAT1xawauAfJ1Xi1HY4KIxMzDNWjSpoGHZwTjQswrsCsyZXrQiNWkgartaF60L0U0gItnRafY+MyEAndJxCGQVF9JwEFoKYrukQsTsDGSwCVq/HAWctus1KR1CFUalvjHMTNkRle66daxSlfDkpHE0HALoX1wALLyphQ8J7/oxxL6oabpPE1c2i7Gv2Szglx2ezgr5ackGBT4a38b2SNln1sA5qzhJ06IBuq1sNJVyCCil0oIA7PKq/DQmPiO0CASd1Iu6lOivhaDgZhauAcwHvLVfUpkWATOK1jvNu8r08HTN17jMNN2lKZ3MCf7DScWAQFjY/EgaIFfEOSVQk6ovI4pVrk6JdrCU00LyFzrRf4Z4pik53FU+FJV4DUxL1i+LBJ1K3FNvx52CQxFTMbhVowo/E3UXrsOFFnaca2HCaYEnhyStBgWol2hXDVVpRm80p6xqIV5ZXYJSA23VssooYF40KS1Gu6nomm9rmboNON0NzQTYWTE1aWOzJzD1FhBmXRHw+IM3Wpy/R1jpGVdExjazyAKYWVSqStGjWgKs+2cM4FsD/wBhEoOIxAa4CLKrcKXHOTAXrgHmGmVnJoDxNQEiyRx7DHdCZfg3E6q3wiBrK36TkazXTcIUrqKz27gJHFNYRYLN4mVj0qvJWfTBMqjzdelwWWh24QI7gAISTcQQqPrkm6ZUFiKpGhS7a7k25jYVKdOdAhA4irOyXdTT4w8m6O7BgCZVh1iZFGtWqBTKDisKBdqMOsxwQ3lHqsKA9pKygi5DcUZttkOqEIMqKhYvVJoYcrSw7AQSSsvC04CdouWojIburEoYk9EUXSl2t3KtTxLTIabryNkGhgmtJI1KQda1FFNUplFaYSlsqs1oXgKo+NzCku5ULJUzt4jzV83BQGw2IymCtejiZXPZeKaw2JgwUy4vl0j6uZmVX7JwLWnu7rOo1pWz2dURz9cbgx7XewOLSbodXBw1eOw7XPLiLjdMkSYWNzGXP4rCBIuoE6BdU7B7GAhVez8q6fySpxdbAmeCFUw0brpMdgidisc9hPJm8KsalZ3w0J4WqMAGyDqhHs502Rh1lulXoYjKn/8ATXaIjewH8keyQrYjNtHNXJEQStMdlhnzGUpjcPm+QJ9h7g8HT1KcfSaRaIWQ1uUQXQVRlbKCS6UzEtiuxzMh1isqvSgwj47tEkWKyXVjKxcMOtwZOiDjME5t4Uw+OcNVrYZ2feQdlSSpzBXq6Y4Kn/iojpVrCwtWeIWlThI0imqJRGjFMXRqDY1QWOI+ZM0tLaLUArRuvWhegItMiROiUsyyj6gAk6KgiSfJZmPxWZ2QfKNeZRyuAzUxb3/L3GTrF3dOCqcJN5vzug0nwBHkmG1Vz3RT7WNgW0m8z6Gys7LJyAyTyiev7JOk7yHQAePNGaIubXiN5Gq1rOCNv/cB577QATKqwg+4+qcDmjLLREEmHDO6dCNQwWFsu5RKHw3GCx7idmkCYEiSWEk+G6dW1TCYmCtrB4ggrKd2aQTAycAXNfHWwPomqLCwAm8mIE7b6LUp2N0VC7orUa51GyWw9QQSDPLfyTtEi0jwRcTMqsc6rmLnRw2T9XEGy0MNhs0kwAk62Ood4BwkW8VjvOVyT4WB3Q6zCbJmoQAL3ibJYvM2Aut8WSg7PIurObGoTnxnExCHWcLiQTwWpb9kg9jSlq9WLAomJekKonqumLVahJ1KWbWY2RJRfhkoLsKJlViLYljXyTKxq7tQNF0Lm2hZuOpMA08ljlxalYgZK8fRgpgtJHdsEEg7lc2gHBSjiHM0Ks/TTxQzT0QjA7TevUk5hlRW1GaCcovgG0k2HJIUdAm2NyyTPRROU6Ui6ZkNCDRfaeSLEi60B6dSJjcR5r1otqqRFldkJS1UxJ4AnyCwqAm5vP8AK2cSO47jB+iw8IO769Vy8lBprt/fuyPTqzMCZHC46Rvr5pNzoUwj9+OnRZgrcwTe6Wk2JBsBtoAdY08lpOawwAI+vvVYNCvEe/FN0cVHv0XWYy16OFEOE/NHKBqbaHbhC8xFDLlAdIOluJ3Hn59EnhsTz93/ACnXPDhB5/Qqwa9bW6C1srWNANoMAAbesqvxzuJ6AX84HnpBuqmlBsC4dQ3rJOm2xPLhV2YTII5HYbKWaLkBh2YbRBb0u3MHbbepWhgu06jYkfEFrO+b/wChv1B6rLFSNz528eOiYbXGX5gSR8uU26uJAHEROyvSxu1+2Q+mWEPbOtpjlLSVjYbshmcOzZ26m+hR6eLbaWmC6xAyiCYdIIgRpY25qwq033Di0icsMN5GjiHWvxt9rjnH4O2tOpVGo2EIOIJIsdRqNkLC1h8tQXiA7QE6Q7/E+iY7TxrMMxoDC9xGnBPaT1FhSnUIF3XaNVXDtAmoRGpPFNYLGfEp/ENMMgEwd0thxnbL8snYcF0l1PKTm1ILbTPzIRw8mwBHEHdNCmBAaJF5nZAwoa1sGCMxuBAHVa0F34edI4eKXqUYWt/TZjYnjpZUZgA4nvA/lXaJi1aQNkA4RoubrfqdkGLFL/6aRGm+v4Vsqc5jKQIhoAWJiME5t9ei793ZzbSBO/8ACBWw7RYAfys3jK1Lj565rtIKGKZOxXZYikJ09NEu6lGwWP4z2cr8F3AqLoahEm0qI6HWFRG6cptvdK0REATO466SnKdhxPvVZjRmnEorzwQWRIkgQNdlem8H6LSFY0zy9TyRs/BLBpmSbbD7q5fGhEqAx5rn6jDTeW7bdCtutUgQMpNr6xxHNZva1QEC3eG6xzmolXxB5R6q1CoLwVkYmsZul6eNgrjLix0zavv34ojK6xKPaExKZp4gHQrXZmxt0sSmqeJ59fVYLaqJ8WbcQeomw+votTkMdPh8fEEnh5zKbd2g0jvkf9j4nTp4rlaeI/Pj59bqlXE5nQSQ0C8bu1AdfSwOnBa7jq6bE4qk6zHR3gSTmAAM6Nddxjh4xaVaeMbseW4kbC4WCK9rW+p8kzRw7nNc+m0lrZk2JHUR/Cx21vHQUq52JEiDHA6gncckRlUmO+ZEiL5QLaXt0jYeHNYfFkOA2M67GP2WrhsTN5kfnS6ZyWNOpWP91x9jr119E7gu0J7rjJAlp17vXiLcz4FZgOYGB1KEaxaQdwfO1/MGPFbnLLrONmC5jmTuekEpjC0hGUHKW8dPNI4bHsd/cDNtdBeStD+oaWFpkAjQWIEwu/8AQsGf2aZ+cD+50amFbEMDWghuYutod94H1QHPaO6HEGQRucviisxZc/vENAs0TrFyYR7RjEUy2mzI7LlPec4Tbh4pTs/tKk8OIzOcTqQBpwaj/HDmuBDokC+/E2Q3YanT73y3lsakRvxCzJ9VaY7TwZc3PTqOYAJLWNBJ3SzO02BgLwcwB1jPI5c0WtScXFocfhuFgLQd+9qZusrE4pjWQaecg2zHv2gXnx8lcePr37WiYQmoDWLjwaIu2LaJGu5supkxMERMydwfsn8HiWPzhjYIjjl5X4rLx1dzZOSXj+2fUFdJBpXFPvHh0IGjkpUqHkRAjl47hG+OXtLjTLToRuecoXwxYOLWuIsDax2hKBa1x5KKtRsE9+PL8r1ZLHw4yyYvbzOiaa7mNPTpxSjTeOFvHmmWs0tJHuy4R1GfVluUtaP9wJk8o0XoZIiICysXia7a0U6YNKw71jJAlwM8Z1C02vtB1/K0hW1NgvRrCo25AGpt4mwVsQx1Kz5DiJgEHunjwQnrnwblZmO5Ep1onSAAJ1vYXN0MlvGQilzGNZKzSCuuxOFB0WRicFC42FkteQmG4tCqU4QH01lWNmjjef7JtuI97LlnucN9NEfD9pEGHaaSjWerqm1uf7KrXanSTPoBHosluMDt4tHv6pvB4mQJNxY2iNdfAC+8eCdGGi8/urtcLcdCdNVVxMHgfLxSeJxQbDQZJ0H1PRSOsqnM2AC4XuCQDpsRxW9hxlgSNNBt581zHZ2IAdkc5rozGQRckCJBiOFpgwt1tdsSTtpb3N+KZS3cNiAB3gHA7SR6t004ytCoyjUa1sCm6DHM/wDK585lc38UAWK8pYsgy0kECJMHXURsus5OdhzF9gVqfebDtzkMkb3G/glGdo1W8xw0PRbGE7Xc0fNNovp5bq9fD0MQBGZjxwgNPUb+BW5/xdr9sdv6g7+d5IgZQ2LRxsj0/wBStLmxGUSSSbjgFfG/pt4bZ7CNheTGggSfBYmJ7Oc35qbh/wBT14LXew+q6DDfqZri0ZgDLrAjp4pv/UvjVgGZoblzToY1HJfO8RTpk2sR9VrYPtCswXMjSd+CZ5P1dX0DG4kl0SMp7vp6XnySnaGCaWOeCHVWgRmNp4kbGwXJs/VOUtD9ePOeq6DAdoNeZtcGRa/M+gXSWX4YyxldnYmvTzPdUzHZoJyztJ0C6enig+kxz2hz3RoA6LkcuCRr0mVWUwwNgFxm44zI3iPVTBYgtY939wsADsNLbbpxNGr8NhbmbBdYAWHkSl6+HIdNb4IaZAsc2k+cLhcXj3VKneaXkaWMg63Pit4mrWw1TUGAWbmWmHBt42tfUlYnLWrMNYqphA45nif+J4dVFz+E7FxD2BxqBszZ9M5hBIvE8FFf7fi9E8KYgwDy4lOB5JsA0EDckWFzJ4lZtMucQOPAa9Oeicp1NZgcpsOp3Nx0XGOg5cOB9OHAKF0aD3r+ETB02k5qhIGsbnhsYufRArXeWtEAEW1mwJzHrPolL0iXN+YbDuzc7wNfwrFreBnck6mdrflQ5sthI0JEAWE7xPQITqnP+I9VIHGMkd1zWX2aTpr82qtSA3Mrw4kDQB3UmONwNlGPJ1AAWSOIVKtEb8PRXaOJ9+/oplG37rNajNxXZ4WRicEQV1B6IFTDzssU45F9IoD6IXWVOzAVnYnswhZxYwBTIuE1hcfldL5E6keOvHWYRamHIQ6mHlGM41KXadODLxykQRG3Pe6z34kuPcEbZv7ssk23GqV+BGy9aSEDD7BH12seMI3xifBZuYqOlWLG12d2kA6HOLev5W5QxTIOUzz4rhxKYo1COPgtSjq7anXOoVsT2jkaXuMBonyXL4PtAtI3HA6o36pxYfhnBm+WRym6e2QSe23+nf8A9ArNLiwMuIuJygf481y36h/UWLxlZzfi5QP8SRra5C5VlYsaYkEodDEub8pXDl5LZjvw8c3XZ9m9l1yIePiWJzAgmB/lOv1T7a/dDRY8CL2XH4Pt+oyPrKer/qus/wDwnYx3o/5arfDzSTKeXi/Gu5rXG5BP7rQw1d1KBM2vIsBwjyWP2NWNXvC72kEgnfUS46NsfVb2Ib8aoKlSGua3LDT3BlJi+US7vT4cgvTLLNjhmemi3thrWRpbL5xmiNzf0Q8J2xTb3Q7XW99vwl3UmvkF+QNbY5T3iJMQ3XmSZ6rLxGDFjEk3tpB09810nOxm8Y64Y9pMiDNhaIF5N+bdNwQmGYqQ8ToBmI2a4zfrw5rhKNVzDmvG7SRwAjUjSOOi3cP2g1wAMEOAB4wCbRte8flbnk0dWvhsRULQRBG0yDHSFEnRxoyibW0AkDlKi3rOObwz58fDXaN9U/SqNG+gHIz08tFj4eqbZZ2vpEGdbXm9loYV+gFwOAttc+i8sdTvzXM35E22014L3CmoJEAZpjKDJk73k68tEIPnx6aRKu7np478tPDkFpDZmkNvlF8xzGDMWgNgDWwLiVMXXow1tOXuPzEzaDYlo47DlqgxNhE9BPheB4Iv9IB81t72tx4mykpnEXMcmgDzXtN42B62KsKjALAE+B4qNqOJ7rY8FIamQDMT198kRxN8oieR9J+y9aGNs+o1rjEDgXQIcTAF4Fpuq0H5wI32AuSdBPQHZFhlBB4/dUfUKdyDTQep138FUUBOmnL6rF4taR+KTw9/whOfP7rQdhN/tGv01QXYS/8ACMOsvE0xw5pd2FtOvTgtl+Fn3shnDeV/fVWBiOwfuUH+jW4MODpfyge4Xn9POo/mdldRrJGC/HjyXows2G5jx2utV2Et8psATrAmIzRpPVWFINuN5AM3iNAJ0M+7p6jWT/RR81tdoM8IK9/olq/Am5tzMak6nnqrsojMBDovpqRF4tFlrqzrArYMjZBeHRlddp1B+x2XRNoE9BwM7wq1sEDw8NbD35FF4HXDdqdnwAackXkbjw+4S9Xsiq1rXZZzXAaZMdAu3d2VewMq1Ls6NQR1+xXG+Da3PJY+cvYQYIII2Nj5KzRZfTK/Z7Kgh7A4aXF/A2I12hIf+M4aZymBNs7oN+s8Fm/43L6rc80+2d+icE5we7YlrG6SSLusdgCL811U5e6C2LxbvTERIMxvYpOlWyDI0Fo+WBAbl2GkESZRGVy4AmQB3RJ0aCT4C+my9PDjOPGRx5ctujOdedD00+w8IQKxJgHT3c8Tt4K+cEW0/PARy+qETedRAjUnTj4W+62AajABt9wL62+nBK4puh0I0i2nPj+E68iJ9fx72SVd6EXd2hUFp9Aoqtw7nXAdHQ7WXqygcPWOv3+y0aPPSZ5SLTGmhO26wMLXvsOseX181p0KoO+2unDrNkQtSlXEG+8TpcddPRMvfA0d/wBQCb6QCRy9Ugx+3ptwn1TlIcf5vYdIhaQzcSIAY1xkXPym+xJBymZtCs2kTdx8Bzvrvuo0m30+6tmg8T58UoRjQBw5CJ8VZ1TWDHS56qjWcZP8wigxHHlr9UpWlQm5EDn7vsmG2FrHiP30VGMLgSIAEEyQPC5ueWquxmWx1HERfopCht99xuTJ1krxoAJILrmbkkWj5Z0v4ar0Ex7PnwVWgRrv+eGu6MWiO+WTN4PX3b7WVHk6DQxt3p5GY34KxNthccOi9D8oManXeAToJ0/hWHXhG0gGALCByEAc5QSwFpER38xMmbgNyC8Btp6i0IsxqRpv75jzVM8k3Ji0bcrAaaqwaoKWYhrQbk9C7LLQJ058JlCFOSdZ+hnTluEzUbxtrYfzdDp4inl7ha4kkNAcDEG/yxfr5KxFsVSJENflmJNjpe4PQeStTBYLw4uF4sByk/3eYujMpHeJ24z7IXlpuD6Rw8f2TgCeJJdoCdJHdmDwFlR9K0y6YAHCL7dSmi0+9p4c+cKopnfbnzt76qwFKVMicxJ0jy/2jVEcwDhx/EblMiwMRJEXE6nadDpf2ahkG977/spBCk03zCeGV1uG19r890Mtiwj30uj/AA146ef1628EkJ0zfn5nhxQnA+H1PkjgRaw3+n4VagQgXdPtc/VD3i8ee/EdUd5m0fj90MnlJv8AuZ42UgztNvYQqr48bD6zHRGiwvpxuOdjrtqhVPT8+whA1jw9j+folKpjeLAhHqOWfVf79NkVAOnh6BRD+MOSiymVhqui1qFbz5eX0UURPhvnMp/DQBwEyQBqZ3Iun6NSBteL305D8rxRajJunUJm8A21vGv2RmwBpMaxv4eC8UWkM103HDmLehJurtG2lvHxUUSBTNogAaemnNVYXDhptNydzKiikLn1iZsI3PEk7IkG3r781FFfRSpXiANb6an8eClMQLx+FFEhA6dL9NOhKsHACIv/AJToAbgN381FEKqVO9NiG8NyLa/VDoYVrRLWhsmZAiZOvVRRKF/uJHC0mYMAE7Xt6qrKcjfX6eKiiEqI2v5WA+y9yqKJCr2gzxt/I4KNAEX4yALiNOCiiEGRx6++a9cYINpsYOhHAhRRRU00ueSrGx1n6fRRRSBBPL3ay8mFFEEN51P4+iVqu9+CiigRq1dImd50WdiKg3PvgIUUWCz3VJOyiiiE/9k="/>
          <p:cNvSpPr>
            <a:spLocks noChangeAspect="1" noChangeArrowheads="1"/>
          </p:cNvSpPr>
          <p:nvPr/>
        </p:nvSpPr>
        <p:spPr bwMode="auto">
          <a:xfrm>
            <a:off x="1640682"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36" name="Picture 12" descr="http://www.messageinabottlepoetrymagazine.com/resources/bigstockphoto_Message_On_The_Baech_3340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7975" y="2562247"/>
            <a:ext cx="1805813" cy="1610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malcolmmarler.com/wp-content/uploads/2013/03/open-hand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89431" y="2497480"/>
            <a:ext cx="1881537" cy="20927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upload.wikimedia.org/wikipedia/commons/5/55/Viceroy_Butterfl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428" y="4623523"/>
            <a:ext cx="2171160" cy="2240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3.amazonaws.com/rapgenius/1372603733_Owl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18916" y="332602"/>
            <a:ext cx="1893195" cy="18931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encrypted-tbn2.gstatic.com/images?q=tbn:ANd9GcRtbrytPOr7fjf1Fo_t6XrHap2RcXgYbwM2Pu-p7YCGsJXD40o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18917" y="2497479"/>
            <a:ext cx="2250582" cy="198964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upload.wikimedia.org/wikipedia/commons/b/b1/Lightning_hits_tree.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317447" y="160338"/>
            <a:ext cx="1610018" cy="28023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encrypted-tbn0.gstatic.com/images?q=tbn:ANd9GcSZpKx2SHgOPUnJ6Hj5wbs23mFI29VhyN-zs2npGxsJfXO-SqcX2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17448" y="3090937"/>
            <a:ext cx="2169762" cy="180304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www.boystownpediatrics.org/KnowledgeCenter/healtharticles/PublishingImages/HelpingYourChildSettleArgumentsAndDisputes.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52949" y="4623523"/>
            <a:ext cx="2072145" cy="18261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http://one-stop-diy.co.uk/ProdImages/fireworks-northampton.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69657" y="5022231"/>
            <a:ext cx="1265349" cy="173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0875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2503027"/>
            <a:ext cx="7886700" cy="1325563"/>
          </a:xfrm>
        </p:spPr>
        <p:txBody>
          <a:bodyPr>
            <a:noAutofit/>
          </a:bodyPr>
          <a:lstStyle/>
          <a:p>
            <a:r>
              <a:rPr lang="en-GB" sz="4800" dirty="0">
                <a:solidFill>
                  <a:srgbClr val="0070C0"/>
                </a:solidFill>
                <a:latin typeface="CCW Cursive Writing 7" pitchFamily="66" charset="0"/>
              </a:rPr>
              <a:t>Look at your chosen image </a:t>
            </a:r>
            <a:r>
              <a:rPr lang="en-GB" sz="4800" dirty="0">
                <a:solidFill>
                  <a:srgbClr val="FF0000"/>
                </a:solidFill>
                <a:latin typeface="CCW Cursive Writing 7" pitchFamily="66" charset="0"/>
              </a:rPr>
              <a:t>closely</a:t>
            </a:r>
            <a:r>
              <a:rPr lang="en-GB" sz="4800" dirty="0">
                <a:solidFill>
                  <a:srgbClr val="0070C0"/>
                </a:solidFill>
                <a:latin typeface="CCW Cursive Writing 7" pitchFamily="66" charset="0"/>
              </a:rPr>
              <a:t>. Try to spot something in the image that someone else might not have noticed.</a:t>
            </a:r>
          </a:p>
        </p:txBody>
      </p:sp>
    </p:spTree>
    <p:extLst>
      <p:ext uri="{BB962C8B-B14F-4D97-AF65-F5344CB8AC3E}">
        <p14:creationId xmlns:p14="http://schemas.microsoft.com/office/powerpoint/2010/main" val="14815557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800" dirty="0">
                <a:solidFill>
                  <a:srgbClr val="FF0000"/>
                </a:solidFill>
                <a:latin typeface="CCW Cursive Writing 7" pitchFamily="66" charset="0"/>
              </a:rPr>
              <a:t>Your task…</a:t>
            </a:r>
          </a:p>
        </p:txBody>
      </p:sp>
      <p:sp>
        <p:nvSpPr>
          <p:cNvPr id="5" name="Content Placeholder 4"/>
          <p:cNvSpPr>
            <a:spLocks noGrp="1"/>
          </p:cNvSpPr>
          <p:nvPr>
            <p:ph idx="1"/>
          </p:nvPr>
        </p:nvSpPr>
        <p:spPr>
          <a:xfrm>
            <a:off x="2152651" y="1825625"/>
            <a:ext cx="7886700" cy="3377440"/>
          </a:xfrm>
        </p:spPr>
        <p:txBody>
          <a:bodyPr>
            <a:normAutofit/>
          </a:bodyPr>
          <a:lstStyle/>
          <a:p>
            <a:r>
              <a:rPr lang="en-GB" dirty="0">
                <a:latin typeface="CCW Cursive Writing 7" pitchFamily="66" charset="0"/>
              </a:rPr>
              <a:t>Use your chosen image to think of examples of:</a:t>
            </a:r>
          </a:p>
          <a:p>
            <a:pPr lvl="2"/>
            <a:r>
              <a:rPr lang="en-GB" dirty="0">
                <a:solidFill>
                  <a:srgbClr val="FF0000"/>
                </a:solidFill>
                <a:latin typeface="CCW Cursive Writing 7" pitchFamily="66" charset="0"/>
              </a:rPr>
              <a:t>Alliteration</a:t>
            </a:r>
          </a:p>
          <a:p>
            <a:pPr lvl="2"/>
            <a:r>
              <a:rPr lang="en-GB" dirty="0">
                <a:solidFill>
                  <a:srgbClr val="FF0000"/>
                </a:solidFill>
                <a:latin typeface="CCW Cursive Writing 7" pitchFamily="66" charset="0"/>
              </a:rPr>
              <a:t>Simile</a:t>
            </a:r>
          </a:p>
          <a:p>
            <a:pPr lvl="2"/>
            <a:r>
              <a:rPr lang="en-GB" dirty="0">
                <a:solidFill>
                  <a:srgbClr val="FF0000"/>
                </a:solidFill>
                <a:latin typeface="CCW Cursive Writing 7" pitchFamily="66" charset="0"/>
              </a:rPr>
              <a:t>Metaphor</a:t>
            </a:r>
          </a:p>
          <a:p>
            <a:pPr lvl="2"/>
            <a:r>
              <a:rPr lang="en-GB" dirty="0">
                <a:solidFill>
                  <a:srgbClr val="FF0000"/>
                </a:solidFill>
                <a:latin typeface="CCW Cursive Writing 7" pitchFamily="66" charset="0"/>
              </a:rPr>
              <a:t>Personification</a:t>
            </a:r>
          </a:p>
          <a:p>
            <a:pPr lvl="2"/>
            <a:endParaRPr lang="en-GB" dirty="0">
              <a:solidFill>
                <a:srgbClr val="FF0000"/>
              </a:solidFill>
              <a:latin typeface="CCW Cursive Writing 7" pitchFamily="66" charset="0"/>
            </a:endParaRPr>
          </a:p>
        </p:txBody>
      </p:sp>
      <p:sp>
        <p:nvSpPr>
          <p:cNvPr id="2" name="TextBox 1"/>
          <p:cNvSpPr txBox="1"/>
          <p:nvPr/>
        </p:nvSpPr>
        <p:spPr>
          <a:xfrm>
            <a:off x="1920027" y="5293217"/>
            <a:ext cx="8747974" cy="1569660"/>
          </a:xfrm>
          <a:prstGeom prst="rect">
            <a:avLst/>
          </a:prstGeom>
          <a:noFill/>
        </p:spPr>
        <p:txBody>
          <a:bodyPr wrap="square" rtlCol="0">
            <a:spAutoFit/>
          </a:bodyPr>
          <a:lstStyle/>
          <a:p>
            <a:r>
              <a:rPr lang="en-GB" sz="2400" dirty="0">
                <a:solidFill>
                  <a:srgbClr val="7030A0"/>
                </a:solidFill>
                <a:latin typeface="CCW Cursive Writing 7" pitchFamily="66" charset="0"/>
              </a:rPr>
              <a:t>Remember: The images you choose to create can be as unusual as you like…just make sure they are interesting for your reader! </a:t>
            </a:r>
          </a:p>
        </p:txBody>
      </p:sp>
    </p:spTree>
    <p:extLst>
      <p:ext uri="{BB962C8B-B14F-4D97-AF65-F5344CB8AC3E}">
        <p14:creationId xmlns:p14="http://schemas.microsoft.com/office/powerpoint/2010/main" val="10750116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 </a:t>
            </a:r>
            <a:r>
              <a:rPr lang="en-GB" sz="2400" dirty="0">
                <a:latin typeface="CCW Cursive Writing 7" pitchFamily="66" charset="0"/>
              </a:rPr>
              <a:t>white, fluffy bird’s feather.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 </a:t>
            </a:r>
            <a:r>
              <a:rPr lang="en-GB" sz="2400" dirty="0">
                <a:solidFill>
                  <a:srgbClr val="FF0000"/>
                </a:solidFill>
                <a:latin typeface="CCW Cursive Writing 7" pitchFamily="66" charset="0"/>
              </a:rPr>
              <a:t>f</a:t>
            </a:r>
            <a:r>
              <a:rPr lang="en-GB" sz="2400" dirty="0">
                <a:latin typeface="CCW Cursive Writing 7" pitchFamily="66" charset="0"/>
              </a:rPr>
              <a:t>luttering, </a:t>
            </a:r>
            <a:r>
              <a:rPr lang="en-GB" sz="2400" dirty="0">
                <a:solidFill>
                  <a:srgbClr val="FF0000"/>
                </a:solidFill>
                <a:latin typeface="CCW Cursive Writing 7" pitchFamily="66" charset="0"/>
              </a:rPr>
              <a:t>f</a:t>
            </a:r>
            <a:r>
              <a:rPr lang="en-GB" sz="2400" dirty="0">
                <a:latin typeface="CCW Cursive Writing 7" pitchFamily="66" charset="0"/>
              </a:rPr>
              <a:t>ragile, </a:t>
            </a:r>
            <a:r>
              <a:rPr lang="en-GB" sz="2400" dirty="0">
                <a:solidFill>
                  <a:srgbClr val="FF0000"/>
                </a:solidFill>
                <a:latin typeface="CCW Cursive Writing 7" pitchFamily="66" charset="0"/>
              </a:rPr>
              <a:t>f</a:t>
            </a:r>
            <a:r>
              <a:rPr lang="en-GB" sz="2400" dirty="0">
                <a:latin typeface="CCW Cursive Writing 7" pitchFamily="66" charset="0"/>
              </a:rPr>
              <a:t>luffy </a:t>
            </a:r>
            <a:r>
              <a:rPr lang="en-GB" sz="2400" dirty="0">
                <a:solidFill>
                  <a:srgbClr val="FF0000"/>
                </a:solidFill>
                <a:latin typeface="CCW Cursive Writing 7" pitchFamily="66" charset="0"/>
              </a:rPr>
              <a:t>f</a:t>
            </a:r>
            <a:r>
              <a:rPr lang="en-GB" sz="2400" dirty="0">
                <a:latin typeface="CCW Cursive Writing 7" pitchFamily="66" charset="0"/>
              </a:rPr>
              <a:t>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Simile: </a:t>
            </a:r>
            <a:r>
              <a:rPr lang="en-GB" sz="2400" dirty="0">
                <a:latin typeface="CCW Cursive Writing 7" pitchFamily="66" charset="0"/>
              </a:rPr>
              <a:t>as delicate as a single snowflake falling from the sky</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Metaphor: </a:t>
            </a:r>
            <a:r>
              <a:rPr lang="en-GB" sz="2400" dirty="0">
                <a:latin typeface="CCW Cursive Writing 7" pitchFamily="66" charset="0"/>
              </a:rPr>
              <a:t>laying delicately on the spaghetti-ridden grass</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 </a:t>
            </a:r>
            <a:r>
              <a:rPr lang="en-GB" sz="2400" dirty="0">
                <a:latin typeface="CCW Cursive Writing 7" pitchFamily="66" charset="0"/>
              </a:rPr>
              <a:t>remaining hopeful to be plucked</a:t>
            </a:r>
          </a:p>
        </p:txBody>
      </p:sp>
    </p:spTree>
    <p:extLst>
      <p:ext uri="{BB962C8B-B14F-4D97-AF65-F5344CB8AC3E}">
        <p14:creationId xmlns:p14="http://schemas.microsoft.com/office/powerpoint/2010/main" val="143146270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 </a:t>
            </a:r>
            <a:r>
              <a:rPr lang="en-GB" sz="2400" dirty="0">
                <a:latin typeface="CCW Cursive Writing 7" pitchFamily="66" charset="0"/>
              </a:rPr>
              <a:t>_________________________________________</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 </a:t>
            </a:r>
            <a:r>
              <a:rPr lang="en-GB" sz="2400" dirty="0">
                <a:solidFill>
                  <a:srgbClr val="FF0000"/>
                </a:solidFill>
                <a:latin typeface="CCW Cursive Writing 7" pitchFamily="66" charset="0"/>
              </a:rPr>
              <a:t>f</a:t>
            </a:r>
            <a:r>
              <a:rPr lang="en-GB" sz="2400" dirty="0">
                <a:latin typeface="CCW Cursive Writing 7" pitchFamily="66" charset="0"/>
              </a:rPr>
              <a:t>luttering, </a:t>
            </a:r>
            <a:r>
              <a:rPr lang="en-GB" sz="2400" dirty="0">
                <a:solidFill>
                  <a:srgbClr val="FF0000"/>
                </a:solidFill>
                <a:latin typeface="CCW Cursive Writing 7" pitchFamily="66" charset="0"/>
              </a:rPr>
              <a:t>f</a:t>
            </a:r>
            <a:r>
              <a:rPr lang="en-GB" sz="2400" dirty="0">
                <a:latin typeface="CCW Cursive Writing 7" pitchFamily="66" charset="0"/>
              </a:rPr>
              <a:t>ragile, </a:t>
            </a:r>
            <a:r>
              <a:rPr lang="en-GB" sz="2400" dirty="0">
                <a:solidFill>
                  <a:srgbClr val="FF0000"/>
                </a:solidFill>
                <a:latin typeface="CCW Cursive Writing 7" pitchFamily="66" charset="0"/>
              </a:rPr>
              <a:t>f</a:t>
            </a:r>
            <a:r>
              <a:rPr lang="en-GB" sz="2400" dirty="0">
                <a:latin typeface="CCW Cursive Writing 7" pitchFamily="66" charset="0"/>
              </a:rPr>
              <a:t>luffy </a:t>
            </a:r>
            <a:r>
              <a:rPr lang="en-GB" sz="2400" dirty="0">
                <a:solidFill>
                  <a:srgbClr val="FF0000"/>
                </a:solidFill>
                <a:latin typeface="CCW Cursive Writing 7" pitchFamily="66" charset="0"/>
              </a:rPr>
              <a:t>f</a:t>
            </a:r>
            <a:r>
              <a:rPr lang="en-GB" sz="2400" dirty="0">
                <a:latin typeface="CCW Cursive Writing 7" pitchFamily="66" charset="0"/>
              </a:rPr>
              <a:t>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Simile: </a:t>
            </a:r>
            <a:r>
              <a:rPr lang="en-GB" sz="2400" dirty="0">
                <a:latin typeface="CCW Cursive Writing 7" pitchFamily="66" charset="0"/>
              </a:rPr>
              <a:t>as _____________________ as a _______</a:t>
            </a:r>
          </a:p>
          <a:p>
            <a:pPr marL="0" indent="0">
              <a:buNone/>
            </a:pPr>
            <a:r>
              <a:rPr lang="en-GB" sz="2400" dirty="0">
                <a:latin typeface="CCW Cursive Writing 7" pitchFamily="66" charset="0"/>
              </a:rPr>
              <a:t>_____________________________________________________.</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Metaphor: </a:t>
            </a:r>
            <a:r>
              <a:rPr lang="en-GB" sz="2400" dirty="0">
                <a:latin typeface="CCW Cursive Writing 7" pitchFamily="66" charset="0"/>
              </a:rPr>
              <a:t>it is a __________________________ </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 </a:t>
            </a:r>
            <a:r>
              <a:rPr lang="en-GB" sz="2400" dirty="0">
                <a:latin typeface="CCW Cursive Writing 7" pitchFamily="66" charset="0"/>
              </a:rPr>
              <a:t>laughing, laying, smiling, waving, standing</a:t>
            </a:r>
          </a:p>
        </p:txBody>
      </p:sp>
    </p:spTree>
    <p:extLst>
      <p:ext uri="{BB962C8B-B14F-4D97-AF65-F5344CB8AC3E}">
        <p14:creationId xmlns:p14="http://schemas.microsoft.com/office/powerpoint/2010/main" val="35071789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estproducts.com/images/orb-spider-we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9281" y="4623523"/>
            <a:ext cx="1741098" cy="1741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lmainthecity.files.wordpress.com/2009/07/feath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37975" y="332593"/>
            <a:ext cx="1772407" cy="18905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allroomchick.files.wordpress.com/2014/08/ballroom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9431" y="332593"/>
            <a:ext cx="1881537" cy="189056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xQTEhQUEhQUFRUXFxQXGBgXFxcYFhcUFBQXFhcVFRUYHCggGBwlGxQUITEhJSkrLi4uFx8zODMsNygtLisBCgoKDg0OFxAQGiwcHBwsLCwsLCwsLCwsLCwsLCwsLCwsLCwsLCwsLCwsLCwsLCwsLCwsLCwsLCwsLCwsLCwsLP/AABEIALgBEwMBIgACEQEDEQH/xAAbAAACAwEBAQAAAAAAAAAAAAADBAACBQYBB//EADkQAAEDAgQDBgUDAwQDAQAAAAEAAhEDIQQSMUFRYXEFIoGRofATMrHB0Qbh8RRCUhVicoIWI5IH/8QAGQEBAQEBAQEAAAAAAAAAAAAAAQACAwQF/8QAIhEBAQEAAgIDAAIDAAAAAAAAAAERAhIDITFBURNxBCJh/9oADAMBAAIRAxEAPwDgsNRWlQpIdBidpL6ceJenQV3UUSmEUMW4igY4aJ3B49zdV6WKpYlOn7Pr/ECf+CuW7MxBpnkutwNYPErfHkLFXMOiKwEJilRJKcGGgSVq8pHPGeyoQrf1Q3Cfp0Q4JbEYUI7S0M6vXBSFc8E9XoAaIbaQ1K2GaaLzpKXex41WpUxYFgkMTiys1ov/AFJCqMahurAoIeAsa1h8YpBq4gpKpVVRUR2WLnEulXp4hx3S7nSqtfBRpw8SZWjh62ULHFdGpV8xgLUosN4jtG6Tq9oKuNolZ7DdF5UyDvrl5WlhqUC6FhsNujuVItIYqpB2S2cHVO12tWbUcJWbDKI8hBfhA5EYAd09TpgBU46tYVTsx2wTVLCHLBC1jVAQa2NAT1xawauAfJ1Xi1HY4KIxMzDNWjSpoGHZwTjQswrsCsyZXrQiNWkgartaF60L0U0gItnRafY+MyEAndJxCGQVF9JwEFoKYrukQsTsDGSwCVq/HAWctus1KR1CFUalvjHMTNkRle66daxSlfDkpHE0HALoX1wALLyphQ8J7/oxxL6oabpPE1c2i7Gv2Szglx2ezgr5ackGBT4a38b2SNln1sA5qzhJ06IBuq1sNJVyCCil0oIA7PKq/DQmPiO0CASd1Iu6lOivhaDgZhauAcwHvLVfUpkWATOK1jvNu8r08HTN17jMNN2lKZ3MCf7DScWAQFjY/EgaIFfEOSVQk6ovI4pVrk6JdrCU00LyFzrRf4Z4pik53FU+FJV4DUxL1i+LBJ1K3FNvx52CQxFTMbhVowo/E3UXrsOFFnaca2HCaYEnhyStBgWol2hXDVVpRm80p6xqIV5ZXYJSA23VssooYF40KS1Gu6nomm9rmboNON0NzQTYWTE1aWOzJzD1FhBmXRHw+IM3Wpy/R1jpGVdExjazyAKYWVSqStGjWgKs+2cM4FsD/wBhEoOIxAa4CLKrcKXHOTAXrgHmGmVnJoDxNQEiyRx7DHdCZfg3E6q3wiBrK36TkazXTcIUrqKz27gJHFNYRYLN4mVj0qvJWfTBMqjzdelwWWh24QI7gAISTcQQqPrkm6ZUFiKpGhS7a7k25jYVKdOdAhA4irOyXdTT4w8m6O7BgCZVh1iZFGtWqBTKDisKBdqMOsxwQ3lHqsKA9pKygi5DcUZttkOqEIMqKhYvVJoYcrSw7AQSSsvC04CdouWojIburEoYk9EUXSl2t3KtTxLTIabryNkGhgmtJI1KQda1FFNUplFaYSlsqs1oXgKo+NzCku5ULJUzt4jzV83BQGw2IymCtejiZXPZeKaw2JgwUy4vl0j6uZmVX7JwLWnu7rOo1pWz2dURz9cbgx7XewOLSbodXBw1eOw7XPLiLjdMkSYWNzGXP4rCBIuoE6BdU7B7GAhVez8q6fySpxdbAmeCFUw0brpMdgidisc9hPJm8KsalZ3w0J4WqMAGyDqhHs502Rh1lulXoYjKn/8ATXaIjewH8keyQrYjNtHNXJEQStMdlhnzGUpjcPm+QJ9h7g8HT1KcfSaRaIWQ1uUQXQVRlbKCS6UzEtiuxzMh1isqvSgwj47tEkWKyXVjKxcMOtwZOiDjME5t4Uw+OcNVrYZ2feQdlSSpzBXq6Y4Kn/iojpVrCwtWeIWlThI0imqJRGjFMXRqDY1QWOI+ZM0tLaLUArRuvWhegItMiROiUsyyj6gAk6KgiSfJZmPxWZ2QfKNeZRyuAzUxb3/L3GTrF3dOCqcJN5vzug0nwBHkmG1Vz3RT7WNgW0m8z6Gys7LJyAyTyiev7JOk7yHQAePNGaIubXiN5Gq1rOCNv/cB577QATKqwg+4+qcDmjLLREEmHDO6dCNQwWFsu5RKHw3GCx7idmkCYEiSWEk+G6dW1TCYmCtrB4ggrKd2aQTAycAXNfHWwPomqLCwAm8mIE7b6LUp2N0VC7orUa51GyWw9QQSDPLfyTtEi0jwRcTMqsc6rmLnRw2T9XEGy0MNhs0kwAk62Ood4BwkW8VjvOVyT4WB3Q6zCbJmoQAL3ibJYvM2Aut8WSg7PIurObGoTnxnExCHWcLiQTwWpb9kg9jSlq9WLAomJekKonqumLVahJ1KWbWY2RJRfhkoLsKJlViLYljXyTKxq7tQNF0Lm2hZuOpMA08ljlxalYgZK8fRgpgtJHdsEEg7lc2gHBSjiHM0Ks/TTxQzT0QjA7TevUk5hlRW1GaCcovgG0k2HJIUdAm2NyyTPRROU6Ui6ZkNCDRfaeSLEi60B6dSJjcR5r1otqqRFldkJS1UxJ4AnyCwqAm5vP8AK2cSO47jB+iw8IO769Vy8lBprt/fuyPTqzMCZHC46Rvr5pNzoUwj9+OnRZgrcwTe6Wk2JBsBtoAdY08lpOawwAI+vvVYNCvEe/FN0cVHv0XWYy16OFEOE/NHKBqbaHbhC8xFDLlAdIOluJ3Hn59EnhsTz93/ACnXPDhB5/Qqwa9bW6C1srWNANoMAAbesqvxzuJ6AX84HnpBuqmlBsC4dQ3rJOm2xPLhV2YTII5HYbKWaLkBh2YbRBb0u3MHbbepWhgu06jYkfEFrO+b/wChv1B6rLFSNz528eOiYbXGX5gSR8uU26uJAHEROyvSxu1+2Q+mWEPbOtpjlLSVjYbshmcOzZ26m+hR6eLbaWmC6xAyiCYdIIgRpY25qwq033Di0icsMN5GjiHWvxt9rjnH4O2tOpVGo2EIOIJIsdRqNkLC1h8tQXiA7QE6Q7/E+iY7TxrMMxoDC9xGnBPaT1FhSnUIF3XaNVXDtAmoRGpPFNYLGfEp/ENMMgEwd0thxnbL8snYcF0l1PKTm1ILbTPzIRw8mwBHEHdNCmBAaJF5nZAwoa1sGCMxuBAHVa0F34edI4eKXqUYWt/TZjYnjpZUZgA4nvA/lXaJi1aQNkA4RoubrfqdkGLFL/6aRGm+v4Vsqc5jKQIhoAWJiME5t9ei793ZzbSBO/8ACBWw7RYAfys3jK1Lj565rtIKGKZOxXZYikJ09NEu6lGwWP4z2cr8F3AqLoahEm0qI6HWFRG6cptvdK0REATO466SnKdhxPvVZjRmnEorzwQWRIkgQNdlem8H6LSFY0zy9TyRs/BLBpmSbbD7q5fGhEqAx5rn6jDTeW7bdCtutUgQMpNr6xxHNZva1QEC3eG6xzmolXxB5R6q1CoLwVkYmsZul6eNgrjLix0zavv34ojK6xKPaExKZp4gHQrXZmxt0sSmqeJ59fVYLaqJ8WbcQeomw+votTkMdPh8fEEnh5zKbd2g0jvkf9j4nTp4rlaeI/Pj59bqlXE5nQSQ0C8bu1AdfSwOnBa7jq6bE4qk6zHR3gSTmAAM6Nddxjh4xaVaeMbseW4kbC4WCK9rW+p8kzRw7nNc+m0lrZk2JHUR/Cx21vHQUq52JEiDHA6gncckRlUmO+ZEiL5QLaXt0jYeHNYfFkOA2M67GP2WrhsTN5kfnS6ZyWNOpWP91x9jr119E7gu0J7rjJAlp17vXiLcz4FZgOYGB1KEaxaQdwfO1/MGPFbnLLrONmC5jmTuekEpjC0hGUHKW8dPNI4bHsd/cDNtdBeStD+oaWFpkAjQWIEwu/8AQsGf2aZ+cD+50amFbEMDWghuYutod94H1QHPaO6HEGQRucviisxZc/vENAs0TrFyYR7RjEUy2mzI7LlPec4Tbh4pTs/tKk8OIzOcTqQBpwaj/HDmuBDokC+/E2Q3YanT73y3lsakRvxCzJ9VaY7TwZc3PTqOYAJLWNBJ3SzO02BgLwcwB1jPI5c0WtScXFocfhuFgLQd+9qZusrE4pjWQaecg2zHv2gXnx8lcePr37WiYQmoDWLjwaIu2LaJGu5supkxMERMydwfsn8HiWPzhjYIjjl5X4rLx1dzZOSXj+2fUFdJBpXFPvHh0IGjkpUqHkRAjl47hG+OXtLjTLToRuecoXwxYOLWuIsDax2hKBa1x5KKtRsE9+PL8r1ZLHw4yyYvbzOiaa7mNPTpxSjTeOFvHmmWs0tJHuy4R1GfVluUtaP9wJk8o0XoZIiICysXia7a0U6YNKw71jJAlwM8Z1C02vtB1/K0hW1NgvRrCo25AGpt4mwVsQx1Kz5DiJgEHunjwQnrnwblZmO5Ep1onSAAJ1vYXN0MlvGQilzGNZKzSCuuxOFB0WRicFC42FkteQmG4tCqU4QH01lWNmjjef7JtuI97LlnucN9NEfD9pEGHaaSjWerqm1uf7KrXanSTPoBHosluMDt4tHv6pvB4mQJNxY2iNdfAC+8eCdGGi8/urtcLcdCdNVVxMHgfLxSeJxQbDQZJ0H1PRSOsqnM2AC4XuCQDpsRxW9hxlgSNNBt581zHZ2IAdkc5rozGQRckCJBiOFpgwt1tdsSTtpb3N+KZS3cNiAB3gHA7SR6t004ytCoyjUa1sCm6DHM/wDK585lc38UAWK8pYsgy0kECJMHXURsus5OdhzF9gVqfebDtzkMkb3G/glGdo1W8xw0PRbGE7Xc0fNNovp5bq9fD0MQBGZjxwgNPUb+BW5/xdr9sdv6g7+d5IgZQ2LRxsj0/wBStLmxGUSSSbjgFfG/pt4bZ7CNheTGggSfBYmJ7Oc35qbh/wBT14LXew+q6DDfqZri0ZgDLrAjp4pv/UvjVgGZoblzToY1HJfO8RTpk2sR9VrYPtCswXMjSd+CZ5P1dX0DG4kl0SMp7vp6XnySnaGCaWOeCHVWgRmNp4kbGwXJs/VOUtD9ePOeq6DAdoNeZtcGRa/M+gXSWX4YyxldnYmvTzPdUzHZoJyztJ0C6enig+kxz2hz3RoA6LkcuCRr0mVWUwwNgFxm44zI3iPVTBYgtY939wsADsNLbbpxNGr8NhbmbBdYAWHkSl6+HIdNb4IaZAsc2k+cLhcXj3VKneaXkaWMg63Pit4mrWw1TUGAWbmWmHBt42tfUlYnLWrMNYqphA45nif+J4dVFz+E7FxD2BxqBszZ9M5hBIvE8FFf7fi9E8KYgwDy4lOB5JsA0EDckWFzJ4lZtMucQOPAa9Oeicp1NZgcpsOp3Nx0XGOg5cOB9OHAKF0aD3r+ETB02k5qhIGsbnhsYufRArXeWtEAEW1mwJzHrPolL0iXN+YbDuzc7wNfwrFreBnck6mdrflQ5sthI0JEAWE7xPQITqnP+I9VIHGMkd1zWX2aTpr82qtSA3Mrw4kDQB3UmONwNlGPJ1AAWSOIVKtEb8PRXaOJ9+/oplG37rNajNxXZ4WRicEQV1B6IFTDzssU45F9IoD6IXWVOzAVnYnswhZxYwBTIuE1hcfldL5E6keOvHWYRamHIQ6mHlGM41KXadODLxykQRG3Pe6z34kuPcEbZv7ssk23GqV+BGy9aSEDD7BH12seMI3xifBZuYqOlWLG12d2kA6HOLev5W5QxTIOUzz4rhxKYo1COPgtSjq7anXOoVsT2jkaXuMBonyXL4PtAtI3HA6o36pxYfhnBm+WRym6e2QSe23+nf8A9ArNLiwMuIuJygf481y36h/UWLxlZzfi5QP8SRra5C5VlYsaYkEodDEub8pXDl5LZjvw8c3XZ9m9l1yIePiWJzAgmB/lOv1T7a/dDRY8CL2XH4Pt+oyPrKer/qus/wDwnYx3o/5arfDzSTKeXi/Gu5rXG5BP7rQw1d1KBM2vIsBwjyWP2NWNXvC72kEgnfUS46NsfVb2Ib8aoKlSGua3LDT3BlJi+US7vT4cgvTLLNjhmemi3thrWRpbL5xmiNzf0Q8J2xTb3Q7XW99vwl3UmvkF+QNbY5T3iJMQ3XmSZ6rLxGDFjEk3tpB09810nOxm8Y64Y9pMiDNhaIF5N+bdNwQmGYqQ8ToBmI2a4zfrw5rhKNVzDmvG7SRwAjUjSOOi3cP2g1wAMEOAB4wCbRte8flbnk0dWvhsRULQRBG0yDHSFEnRxoyibW0AkDlKi3rOObwz58fDXaN9U/SqNG+gHIz08tFj4eqbZZ2vpEGdbXm9loYV+gFwOAttc+i8sdTvzXM35E22014L3CmoJEAZpjKDJk73k68tEIPnx6aRKu7np478tPDkFpDZmkNvlF8xzGDMWgNgDWwLiVMXXow1tOXuPzEzaDYlo47DlqgxNhE9BPheB4Iv9IB81t72tx4mykpnEXMcmgDzXtN42B62KsKjALAE+B4qNqOJ7rY8FIamQDMT198kRxN8oieR9J+y9aGNs+o1rjEDgXQIcTAF4Fpuq0H5wI32AuSdBPQHZFhlBB4/dUfUKdyDTQep138FUUBOmnL6rF4taR+KTw9/whOfP7rQdhN/tGv01QXYS/8ACMOsvE0xw5pd2FtOvTgtl+Fn3shnDeV/fVWBiOwfuUH+jW4MODpfyge4Xn9POo/mdldRrJGC/HjyXows2G5jx2utV2Et8psATrAmIzRpPVWFINuN5AM3iNAJ0M+7p6jWT/RR81tdoM8IK9/olq/Am5tzMak6nnqrsojMBDovpqRF4tFlrqzrArYMjZBeHRlddp1B+x2XRNoE9BwM7wq1sEDw8NbD35FF4HXDdqdnwAackXkbjw+4S9Xsiq1rXZZzXAaZMdAu3d2VewMq1Ls6NQR1+xXG+Da3PJY+cvYQYIII2Nj5KzRZfTK/Z7Kgh7A4aXF/A2I12hIf+M4aZymBNs7oN+s8Fm/43L6rc80+2d+icE5we7YlrG6SSLusdgCL811U5e6C2LxbvTERIMxvYpOlWyDI0Fo+WBAbl2GkESZRGVy4AmQB3RJ0aCT4C+my9PDjOPGRx5ctujOdedD00+w8IQKxJgHT3c8Tt4K+cEW0/PARy+qETedRAjUnTj4W+62AajABt9wL62+nBK4puh0I0i2nPj+E68iJ9fx72SVd6EXd2hUFp9Aoqtw7nXAdHQ7WXqygcPWOv3+y0aPPSZ5SLTGmhO26wMLXvsOseX181p0KoO+2unDrNkQtSlXEG+8TpcddPRMvfA0d/wBQCb6QCRy9Ugx+3ptwn1TlIcf5vYdIhaQzcSIAY1xkXPym+xJBymZtCs2kTdx8Bzvrvuo0m30+6tmg8T58UoRjQBw5CJ8VZ1TWDHS56qjWcZP8wigxHHlr9UpWlQm5EDn7vsmG2FrHiP30VGMLgSIAEEyQPC5ueWquxmWx1HERfopCht99xuTJ1krxoAJILrmbkkWj5Z0v4ar0Ex7PnwVWgRrv+eGu6MWiO+WTN4PX3b7WVHk6DQxt3p5GY34KxNthccOi9D8oManXeAToJ0/hWHXhG0gGALCByEAc5QSwFpER38xMmbgNyC8Btp6i0IsxqRpv75jzVM8k3Ji0bcrAaaqwaoKWYhrQbk9C7LLQJ058JlCFOSdZ+hnTluEzUbxtrYfzdDp4inl7ha4kkNAcDEG/yxfr5KxFsVSJENflmJNjpe4PQeStTBYLw4uF4sByk/3eYujMpHeJ24z7IXlpuD6Rw8f2TgCeJJdoCdJHdmDwFlR9K0y6YAHCL7dSmi0+9p4c+cKopnfbnzt76qwFKVMicxJ0jy/2jVEcwDhx/EblMiwMRJEXE6nadDpf2ahkG977/spBCk03zCeGV1uG19r890Mtiwj30uj/AA146ef1628EkJ0zfn5nhxQnA+H1PkjgRaw3+n4VagQgXdPtc/VD3i8ee/EdUd5m0fj90MnlJv8AuZ42UgztNvYQqr48bD6zHRGiwvpxuOdjrtqhVPT8+whA1jw9j+folKpjeLAhHqOWfVf79NkVAOnh6BRD+MOSiymVhqui1qFbz5eX0UURPhvnMp/DQBwEyQBqZ3Iun6NSBteL305D8rxRajJunUJm8A21vGv2RmwBpMaxv4eC8UWkM103HDmLehJurtG2lvHxUUSBTNogAaemnNVYXDhptNydzKiikLn1iZsI3PEk7IkG3r781FFfRSpXiANb6an8eClMQLx+FFEhA6dL9NOhKsHACIv/AJToAbgN381FEKqVO9NiG8NyLa/VDoYVrRLWhsmZAiZOvVRRKF/uJHC0mYMAE7Xt6qrKcjfX6eKiiEqI2v5WA+y9yqKJCr2gzxt/I4KNAEX4yALiNOCiiEGRx6++a9cYINpsYOhHAhRRRU00ueSrGx1n6fRRRSBBPL3ay8mFFEEN51P4+iVqu9+CiigRq1dImd50WdiKg3PvgIUUWCz3VJOyiiiE/9k="/>
          <p:cNvSpPr>
            <a:spLocks noChangeAspect="1" noChangeArrowheads="1"/>
          </p:cNvSpPr>
          <p:nvPr/>
        </p:nvSpPr>
        <p:spPr bwMode="auto">
          <a:xfrm>
            <a:off x="1640682"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36" name="Picture 12" descr="http://www.messageinabottlepoetrymagazine.com/resources/bigstockphoto_Message_On_The_Baech_334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37975" y="2562247"/>
            <a:ext cx="1805813" cy="1610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malcolmmarler.com/wp-content/uploads/2013/03/open-hand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431" y="2497480"/>
            <a:ext cx="1881537" cy="20927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upload.wikimedia.org/wikipedia/commons/5/55/Viceroy_Butterfly.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428" y="4623523"/>
            <a:ext cx="2171160" cy="2240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3.amazonaws.com/rapgenius/1372603733_Owl6.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18916" y="332602"/>
            <a:ext cx="1893195" cy="18931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encrypted-tbn2.gstatic.com/images?q=tbn:ANd9GcRtbrytPOr7fjf1Fo_t6XrHap2RcXgYbwM2Pu-p7YCGsJXD40o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918917" y="2497479"/>
            <a:ext cx="2250582" cy="198964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upload.wikimedia.org/wikipedia/commons/b/b1/Lightning_hits_tree.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17447" y="160338"/>
            <a:ext cx="1610018" cy="28023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encrypted-tbn0.gstatic.com/images?q=tbn:ANd9GcSZpKx2SHgOPUnJ6Hj5wbs23mFI29VhyN-zs2npGxsJfXO-SqcX2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317448" y="3090937"/>
            <a:ext cx="2169762" cy="180304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www.boystownpediatrics.org/KnowledgeCenter/healtharticles/PublishingImages/HelpingYourChildSettleArgumentsAndDisputes.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152949" y="4623523"/>
            <a:ext cx="2072145" cy="18261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http://one-stop-diy.co.uk/ProdImages/fireworks-northampton.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69657" y="5022231"/>
            <a:ext cx="1265349" cy="173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850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3489</Words>
  <Application>Microsoft Office PowerPoint</Application>
  <PresentationFormat>Widescreen</PresentationFormat>
  <Paragraphs>493</Paragraphs>
  <Slides>82</Slides>
  <Notes>12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82</vt:i4>
      </vt:variant>
    </vt:vector>
  </HeadingPairs>
  <TitlesOfParts>
    <vt:vector size="95" baseType="lpstr">
      <vt:lpstr>AR DECODE</vt:lpstr>
      <vt:lpstr>Arial</vt:lpstr>
      <vt:lpstr>Calibri</vt:lpstr>
      <vt:lpstr>Calibri Light</vt:lpstr>
      <vt:lpstr>CCW Cursive Writing 7</vt:lpstr>
      <vt:lpstr>ChunkFive Roman</vt:lpstr>
      <vt:lpstr>Jarman</vt:lpstr>
      <vt:lpstr>Sassoon Infant Md</vt:lpstr>
      <vt:lpstr>Sassoon Infant Rg</vt:lpstr>
      <vt:lpstr>Twinkl</vt:lpstr>
      <vt:lpstr>Twinkl SemiBold</vt:lpstr>
      <vt:lpstr>Wingdings</vt:lpstr>
      <vt:lpstr>Office Theme</vt:lpstr>
      <vt:lpstr>Monday 21st September </vt:lpstr>
      <vt:lpstr>PowerPoint Presentation</vt:lpstr>
      <vt:lpstr>PowerPoint Presentation</vt:lpstr>
      <vt:lpstr>PowerPoint Presentation</vt:lpstr>
      <vt:lpstr>PowerPoint Presentation</vt:lpstr>
      <vt:lpstr>Monday 21st September </vt:lpstr>
      <vt:lpstr>OUR PURPOSE:</vt:lpstr>
      <vt:lpstr>PowerPoint Presentation</vt:lpstr>
      <vt:lpstr>Success Criteria:</vt:lpstr>
      <vt:lpstr>Tuesday 22nd September</vt:lpstr>
      <vt:lpstr>SPAG   LO: To use De:De sentences  LO: To accurately use commas for lists in my writing  (Blue group)</vt:lpstr>
      <vt:lpstr>PowerPoint Presentation</vt:lpstr>
      <vt:lpstr>PowerPoint Presentation</vt:lpstr>
      <vt:lpstr>Description : Detail</vt:lpstr>
      <vt:lpstr>SPAG FOR BLUE GROUP commas pp </vt:lpstr>
      <vt:lpstr>SPAG FOR BLUE GROUP commas pp </vt:lpstr>
      <vt:lpstr>Description : Detail</vt:lpstr>
      <vt:lpstr>Your turn…</vt:lpstr>
      <vt:lpstr>PowerPoint Presentation</vt:lpstr>
      <vt:lpstr>Introduction: explain purpose of writing and the problem.</vt:lpstr>
      <vt:lpstr>Main body: why is it a problem?</vt:lpstr>
      <vt:lpstr>Main body: what/is your supermarket already doing things?</vt:lpstr>
      <vt:lpstr>conclusion</vt:lpstr>
      <vt:lpstr>PowerPoint Presentation</vt:lpstr>
      <vt:lpstr>PowerPoint Presentation</vt:lpstr>
      <vt:lpstr>PowerPoint Presentation</vt:lpstr>
      <vt:lpstr>PowerPoint Presentation</vt:lpstr>
      <vt:lpstr>What are we looking for?</vt:lpstr>
      <vt:lpstr>Wednesday 23rd September</vt:lpstr>
      <vt:lpstr>Spellings  LO: -cious  –tious words  </vt:lpstr>
      <vt:lpstr>Spelling practice- Battleships!  </vt:lpstr>
      <vt:lpstr>OUR PURPOSE:</vt:lpstr>
      <vt:lpstr>PowerPoint Presentation</vt:lpstr>
      <vt:lpstr>PowerPoint Presentation</vt:lpstr>
      <vt:lpstr>Introduction: explain purpose of writing and the problem.</vt:lpstr>
      <vt:lpstr>Main body: why is it a problem?</vt:lpstr>
      <vt:lpstr>Main body: what/is your supermarket already doing things?</vt:lpstr>
      <vt:lpstr>conclusion</vt:lpstr>
      <vt:lpstr>PowerPoint Presentation</vt:lpstr>
      <vt:lpstr>PowerPoint Presentation</vt:lpstr>
      <vt:lpstr>PowerPoint Presentation</vt:lpstr>
      <vt:lpstr>PowerPoint Presentation</vt:lpstr>
      <vt:lpstr>What are we looking for?</vt:lpstr>
      <vt:lpstr>Thursday 24th September </vt:lpstr>
      <vt:lpstr>SPAG-LO: To identify main and subordinate clauses </vt:lpstr>
      <vt:lpstr>PowerPoint Presentation</vt:lpstr>
      <vt:lpstr>Main Clauses: The Rules</vt:lpstr>
      <vt:lpstr>Subordinate Clauses: The Rules</vt:lpstr>
      <vt:lpstr>PowerPoint Presentation</vt:lpstr>
      <vt:lpstr>Subordinate Clauses: The Rules</vt:lpstr>
      <vt:lpstr>Subordinate Clauses: The Rules</vt:lpstr>
      <vt:lpstr>Subordinate Clauses: The Rules</vt:lpstr>
      <vt:lpstr>Quiz! Part 1</vt:lpstr>
      <vt:lpstr>Quiz! Part 2</vt:lpstr>
      <vt:lpstr>Quiz! Part 3</vt:lpstr>
      <vt:lpstr>PowerPoint Presentation</vt:lpstr>
      <vt:lpstr>Match them up</vt:lpstr>
      <vt:lpstr>Likes, Dislikes, Puzzles, Patterns</vt:lpstr>
      <vt:lpstr>Imagine by Pie Corbett</vt:lpstr>
      <vt:lpstr>PowerPoint Presentation</vt:lpstr>
      <vt:lpstr>PowerPoint Presentation</vt:lpstr>
      <vt:lpstr>PowerPoint Presentation</vt:lpstr>
      <vt:lpstr>PowerPoint Presentation</vt:lpstr>
      <vt:lpstr>Magpie any examples of the following from ‘Imagine’: </vt:lpstr>
      <vt:lpstr>PowerPoint Presentation</vt:lpstr>
      <vt:lpstr>PowerPoint Presentation</vt:lpstr>
      <vt:lpstr>PowerPoint Presentation</vt:lpstr>
      <vt:lpstr>Friday 25th September   L.O: create images with our writing.</vt:lpstr>
      <vt:lpstr>PowerPoint Presentation</vt:lpstr>
      <vt:lpstr>Listen to what the poet, Pie Corbett, has to say about his poem…</vt:lpstr>
      <vt:lpstr>PowerPoint Presentation</vt:lpstr>
      <vt:lpstr>PowerPoint Presentation</vt:lpstr>
      <vt:lpstr>PowerPoint Presentation</vt:lpstr>
      <vt:lpstr>a</vt:lpstr>
      <vt:lpstr>PowerPoint Presentation</vt:lpstr>
      <vt:lpstr>Look at the images on your table.</vt:lpstr>
      <vt:lpstr>PowerPoint Presentation</vt:lpstr>
      <vt:lpstr>Look at your chosen image closely. Try to spot something in the image that someone else might not have noticed.</vt:lpstr>
      <vt:lpstr>Your task…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21st September</dc:title>
  <dc:creator>teacher</dc:creator>
  <cp:lastModifiedBy>jonathan cooper</cp:lastModifiedBy>
  <cp:revision>17</cp:revision>
  <dcterms:created xsi:type="dcterms:W3CDTF">2020-09-14T15:12:51Z</dcterms:created>
  <dcterms:modified xsi:type="dcterms:W3CDTF">2020-09-16T19:01:00Z</dcterms:modified>
</cp:coreProperties>
</file>