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75" r:id="rId2"/>
    <p:sldId id="278" r:id="rId3"/>
    <p:sldId id="279" r:id="rId4"/>
    <p:sldId id="289" r:id="rId5"/>
    <p:sldId id="290" r:id="rId6"/>
    <p:sldId id="282" r:id="rId7"/>
    <p:sldId id="291" r:id="rId8"/>
    <p:sldId id="292" r:id="rId9"/>
    <p:sldId id="284"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anose="020B060402020202020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65"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8215"/>
    <a:srgbClr val="689429"/>
    <a:srgbClr val="BCD4C0"/>
    <a:srgbClr val="C4E4C7"/>
    <a:srgbClr val="11743A"/>
    <a:srgbClr val="009640"/>
    <a:srgbClr val="87BD31"/>
    <a:srgbClr val="0079C3"/>
    <a:srgbClr val="FFE76D"/>
    <a:srgbClr val="072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4" autoAdjust="0"/>
    <p:restoredTop sz="94660"/>
  </p:normalViewPr>
  <p:slideViewPr>
    <p:cSldViewPr snapToGrid="0" showGuides="1">
      <p:cViewPr varScale="1">
        <p:scale>
          <a:sx n="85" d="100"/>
          <a:sy n="85" d="100"/>
        </p:scale>
        <p:origin x="990" y="84"/>
      </p:cViewPr>
      <p:guideLst>
        <p:guide orient="horz" pos="2183"/>
        <p:guide pos="2880"/>
        <p:guide pos="340"/>
        <p:guide orient="horz" pos="3974"/>
        <p:guide pos="5465"/>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ummer-block-3-time-year-4-white-rose-maths-hub-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62259" y="5842861"/>
            <a:ext cx="870596" cy="557939"/>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Learning objectives;</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85800">
              <a:lnSpc>
                <a:spcPct val="100000"/>
              </a:lnSpc>
              <a:spcBef>
                <a:spcPts val="0"/>
              </a:spcBef>
            </a:pPr>
            <a:r>
              <a:rPr lang="en-GB" dirty="0">
                <a:solidFill>
                  <a:srgbClr val="333333"/>
                </a:solidFill>
                <a:latin typeface="+mn-lt"/>
              </a:rPr>
              <a:t>To read, time on analogue and digital 12- and 24-hour clocks.</a:t>
            </a:r>
          </a:p>
          <a:p>
            <a:pPr defTabSz="685800">
              <a:lnSpc>
                <a:spcPct val="100000"/>
              </a:lnSpc>
              <a:spcBef>
                <a:spcPts val="0"/>
              </a:spcBef>
            </a:pPr>
            <a:r>
              <a:rPr lang="en-GB" dirty="0">
                <a:solidFill>
                  <a:srgbClr val="333333"/>
                </a:solidFill>
              </a:rPr>
              <a:t>To write and convert time between analogue and digital 12- and 24-hour clocks.</a:t>
            </a:r>
          </a:p>
          <a:p>
            <a:pPr defTabSz="685800">
              <a:lnSpc>
                <a:spcPct val="100000"/>
              </a:lnSpc>
              <a:spcBef>
                <a:spcPts val="0"/>
              </a:spcBef>
            </a:pPr>
            <a:endParaRPr lang="en-GB" dirty="0">
              <a:solidFill>
                <a:srgbClr val="333333"/>
              </a:solidFill>
              <a:latin typeface="+mn-lt"/>
            </a:endParaRPr>
          </a:p>
        </p:txBody>
      </p:sp>
    </p:spTree>
    <p:extLst>
      <p:ext uri="{BB962C8B-B14F-4D97-AF65-F5344CB8AC3E}">
        <p14:creationId xmlns:p14="http://schemas.microsoft.com/office/powerpoint/2010/main" val="3643935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p:cNvSpPr/>
          <p:nvPr/>
        </p:nvSpPr>
        <p:spPr>
          <a:xfrm>
            <a:off x="445574" y="702863"/>
            <a:ext cx="311903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Analogue to Digital – 12 Hour</a:t>
            </a:r>
          </a:p>
        </p:txBody>
      </p:sp>
      <p:cxnSp>
        <p:nvCxnSpPr>
          <p:cNvPr id="103" name="Straight Connector 102"/>
          <p:cNvCxnSpPr/>
          <p:nvPr/>
        </p:nvCxnSpPr>
        <p:spPr>
          <a:xfrm>
            <a:off x="356461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59306"/>
            <a:ext cx="7632700" cy="772107"/>
          </a:xfrm>
          <a:prstGeom prst="rect">
            <a:avLst/>
          </a:prstGeom>
          <a:solidFill>
            <a:srgbClr val="C4E4C7"/>
          </a:solidFill>
          <a:ln w="28575">
            <a:noFill/>
          </a:ln>
        </p:spPr>
        <p:txBody>
          <a:bodyPr wrap="square" lIns="108000" tIns="108000" rIns="108000" bIns="108000" rtlCol="0">
            <a:spAutoFit/>
          </a:bodyPr>
          <a:lstStyle/>
          <a:p>
            <a:pPr defTabSz="776051"/>
            <a:r>
              <a:rPr lang="en-GB" dirty="0">
                <a:solidFill>
                  <a:prstClr val="black"/>
                </a:solidFill>
              </a:rPr>
              <a:t>Which answers correctly match the time </a:t>
            </a:r>
            <a:br>
              <a:rPr lang="en-GB" dirty="0">
                <a:solidFill>
                  <a:prstClr val="black"/>
                </a:solidFill>
              </a:rPr>
            </a:br>
            <a:r>
              <a:rPr lang="en-GB" dirty="0">
                <a:solidFill>
                  <a:prstClr val="black"/>
                </a:solidFill>
              </a:rPr>
              <a:t>shown on each analogue clock?</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5335" y="1713623"/>
            <a:ext cx="3863232" cy="3856286"/>
          </a:xfrm>
          <a:prstGeom prst="rect">
            <a:avLst/>
          </a:prstGeom>
        </p:spPr>
      </p:pic>
      <p:sp>
        <p:nvSpPr>
          <p:cNvPr id="34" name="TextBox 33"/>
          <p:cNvSpPr txBox="1"/>
          <p:nvPr/>
        </p:nvSpPr>
        <p:spPr>
          <a:xfrm>
            <a:off x="6041940" y="3175405"/>
            <a:ext cx="848576" cy="369332"/>
          </a:xfrm>
          <a:prstGeom prst="rect">
            <a:avLst/>
          </a:prstGeom>
          <a:noFill/>
        </p:spPr>
        <p:txBody>
          <a:bodyPr wrap="square" rtlCol="0">
            <a:spAutoFit/>
          </a:bodyPr>
          <a:lstStyle/>
          <a:p>
            <a:pPr algn="ctr"/>
            <a:r>
              <a:rPr lang="en-GB" b="1" dirty="0">
                <a:solidFill>
                  <a:srgbClr val="F08215"/>
                </a:solidFill>
              </a:rPr>
              <a:t>a.m.</a:t>
            </a:r>
          </a:p>
        </p:txBody>
      </p:sp>
      <p:grpSp>
        <p:nvGrpSpPr>
          <p:cNvPr id="16" name="Group 15"/>
          <p:cNvGrpSpPr/>
          <p:nvPr/>
        </p:nvGrpSpPr>
        <p:grpSpPr>
          <a:xfrm rot="10504556">
            <a:off x="4013262" y="1232958"/>
            <a:ext cx="4907379" cy="4907381"/>
            <a:chOff x="3581400" y="1249329"/>
            <a:chExt cx="5385023" cy="5385026"/>
          </a:xfrm>
        </p:grpSpPr>
        <p:sp>
          <p:nvSpPr>
            <p:cNvPr id="17" name="Oval 16"/>
            <p:cNvSpPr/>
            <p:nvPr/>
          </p:nvSpPr>
          <p:spPr>
            <a:xfrm>
              <a:off x="3581400" y="1249329"/>
              <a:ext cx="5385023" cy="538502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8" name="Group 17"/>
            <p:cNvGrpSpPr/>
            <p:nvPr/>
          </p:nvGrpSpPr>
          <p:grpSpPr>
            <a:xfrm>
              <a:off x="4988423" y="3850722"/>
              <a:ext cx="1378779" cy="1352541"/>
              <a:chOff x="4981376" y="3883809"/>
              <a:chExt cx="1378779" cy="1352541"/>
            </a:xfrm>
          </p:grpSpPr>
          <p:sp>
            <p:nvSpPr>
              <p:cNvPr id="19" name="Oval 18"/>
              <p:cNvSpPr/>
              <p:nvPr/>
            </p:nvSpPr>
            <p:spPr>
              <a:xfrm>
                <a:off x="6172931" y="3883809"/>
                <a:ext cx="187224" cy="1872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0" name="Group 19"/>
              <p:cNvGrpSpPr/>
              <p:nvPr/>
            </p:nvGrpSpPr>
            <p:grpSpPr>
              <a:xfrm>
                <a:off x="4981376" y="3922336"/>
                <a:ext cx="1286901" cy="1314014"/>
                <a:chOff x="4981376" y="3922336"/>
                <a:chExt cx="1286901" cy="1314014"/>
              </a:xfrm>
            </p:grpSpPr>
            <p:cxnSp>
              <p:nvCxnSpPr>
                <p:cNvPr id="21" name="Straight Arrow Connector 20"/>
                <p:cNvCxnSpPr>
                  <a:stCxn id="19" idx="2"/>
                </p:cNvCxnSpPr>
                <p:nvPr/>
              </p:nvCxnSpPr>
              <p:spPr>
                <a:xfrm rot="11117623" flipV="1">
                  <a:off x="4981376" y="3922336"/>
                  <a:ext cx="1192352" cy="37824"/>
                </a:xfrm>
                <a:prstGeom prst="straightConnector1">
                  <a:avLst/>
                </a:prstGeom>
                <a:ln w="2857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6265798" y="3975876"/>
                  <a:ext cx="2479" cy="1260474"/>
                </a:xfrm>
                <a:prstGeom prst="straightConnector1">
                  <a:avLst/>
                </a:prstGeom>
                <a:ln w="38100" cap="rnd">
                  <a:noFill/>
                  <a:tailEnd type="triangle"/>
                </a:ln>
              </p:spPr>
              <p:style>
                <a:lnRef idx="1">
                  <a:schemeClr val="accent1"/>
                </a:lnRef>
                <a:fillRef idx="0">
                  <a:schemeClr val="accent1"/>
                </a:fillRef>
                <a:effectRef idx="0">
                  <a:schemeClr val="accent1"/>
                </a:effectRef>
                <a:fontRef idx="minor">
                  <a:schemeClr val="tx1"/>
                </a:fontRef>
              </p:style>
            </p:cxnSp>
          </p:grpSp>
        </p:grpSp>
      </p:grpSp>
      <p:sp>
        <p:nvSpPr>
          <p:cNvPr id="23" name="TextBox 22"/>
          <p:cNvSpPr txBox="1"/>
          <p:nvPr/>
        </p:nvSpPr>
        <p:spPr>
          <a:xfrm>
            <a:off x="755649" y="2562236"/>
            <a:ext cx="2303703" cy="495108"/>
          </a:xfrm>
          <a:prstGeom prst="rect">
            <a:avLst/>
          </a:prstGeom>
          <a:noFill/>
          <a:ln w="28575">
            <a:solidFill>
              <a:srgbClr val="FFC000"/>
            </a:solidFill>
          </a:ln>
        </p:spPr>
        <p:txBody>
          <a:bodyPr wrap="square" lIns="108000" tIns="108000" rIns="108000" bIns="108000" rtlCol="0">
            <a:spAutoFit/>
          </a:bodyPr>
          <a:lstStyle/>
          <a:p>
            <a:pPr algn="ctr"/>
            <a:r>
              <a:rPr lang="en-GB" dirty="0"/>
              <a:t>20 minutes past 7</a:t>
            </a:r>
          </a:p>
        </p:txBody>
      </p:sp>
      <p:sp>
        <p:nvSpPr>
          <p:cNvPr id="24" name="TextBox 23"/>
          <p:cNvSpPr txBox="1"/>
          <p:nvPr/>
        </p:nvSpPr>
        <p:spPr>
          <a:xfrm>
            <a:off x="755650" y="3287167"/>
            <a:ext cx="2303703" cy="495108"/>
          </a:xfrm>
          <a:prstGeom prst="rect">
            <a:avLst/>
          </a:prstGeom>
          <a:noFill/>
          <a:ln w="28575">
            <a:solidFill>
              <a:srgbClr val="FFC000"/>
            </a:solidFill>
          </a:ln>
        </p:spPr>
        <p:txBody>
          <a:bodyPr wrap="square" lIns="108000" tIns="108000" rIns="108000" bIns="108000" rtlCol="0">
            <a:spAutoFit/>
          </a:bodyPr>
          <a:lstStyle/>
          <a:p>
            <a:pPr lvl="0" algn="ctr"/>
            <a:r>
              <a:rPr lang="en-GB" dirty="0"/>
              <a:t>quarter past 7</a:t>
            </a:r>
          </a:p>
        </p:txBody>
      </p:sp>
      <p:sp>
        <p:nvSpPr>
          <p:cNvPr id="25" name="TextBox 24"/>
          <p:cNvSpPr txBox="1"/>
          <p:nvPr/>
        </p:nvSpPr>
        <p:spPr>
          <a:xfrm>
            <a:off x="755650" y="4077866"/>
            <a:ext cx="2303703" cy="495108"/>
          </a:xfrm>
          <a:prstGeom prst="rect">
            <a:avLst/>
          </a:prstGeom>
          <a:noFill/>
          <a:ln w="28575">
            <a:solidFill>
              <a:srgbClr val="FFC000"/>
            </a:solidFill>
          </a:ln>
        </p:spPr>
        <p:txBody>
          <a:bodyPr wrap="square" lIns="108000" tIns="108000" rIns="108000" bIns="108000" rtlCol="0">
            <a:spAutoFit/>
          </a:bodyPr>
          <a:lstStyle/>
          <a:p>
            <a:pPr algn="ctr"/>
            <a:r>
              <a:rPr lang="en-GB" dirty="0"/>
              <a:t>7:15 a.m.</a:t>
            </a:r>
          </a:p>
        </p:txBody>
      </p:sp>
      <p:grpSp>
        <p:nvGrpSpPr>
          <p:cNvPr id="27" name="Group 26"/>
          <p:cNvGrpSpPr/>
          <p:nvPr/>
        </p:nvGrpSpPr>
        <p:grpSpPr>
          <a:xfrm rot="225154">
            <a:off x="4497149" y="1716846"/>
            <a:ext cx="3939604" cy="3939604"/>
            <a:chOff x="4497149" y="1671964"/>
            <a:chExt cx="3939604" cy="3939604"/>
          </a:xfrm>
        </p:grpSpPr>
        <p:cxnSp>
          <p:nvCxnSpPr>
            <p:cNvPr id="15" name="Straight Arrow Connector 14"/>
            <p:cNvCxnSpPr/>
            <p:nvPr/>
          </p:nvCxnSpPr>
          <p:spPr>
            <a:xfrm rot="21280645" flipH="1">
              <a:off x="6157171" y="3656152"/>
              <a:ext cx="332756" cy="446185"/>
            </a:xfrm>
            <a:prstGeom prst="straightConnector1">
              <a:avLst/>
            </a:prstGeom>
            <a:ln w="2857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Oval 25"/>
            <p:cNvSpPr/>
            <p:nvPr/>
          </p:nvSpPr>
          <p:spPr>
            <a:xfrm>
              <a:off x="4497149" y="1671964"/>
              <a:ext cx="3939604" cy="393960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7" presetClass="emph" presetSubtype="2" fill="hold" nodeType="clickEffect">
                                  <p:stCondLst>
                                    <p:cond delay="0"/>
                                  </p:stCondLst>
                                  <p:childTnLst>
                                    <p:animClr clrSpc="rgb" dir="cw">
                                      <p:cBhvr>
                                        <p:cTn id="19" dur="500" fill="hold"/>
                                        <p:tgtEl>
                                          <p:spTgt spid="24"/>
                                        </p:tgtEl>
                                        <p:attrNameLst>
                                          <p:attrName>stroke.color</p:attrName>
                                        </p:attrNameLst>
                                      </p:cBhvr>
                                      <p:to>
                                        <a:srgbClr val="689429"/>
                                      </p:to>
                                    </p:animClr>
                                    <p:set>
                                      <p:cBhvr>
                                        <p:cTn id="20" dur="500" fill="hold"/>
                                        <p:tgtEl>
                                          <p:spTgt spid="24"/>
                                        </p:tgtEl>
                                        <p:attrNameLst>
                                          <p:attrName>stroke.on</p:attrName>
                                        </p:attrNameLst>
                                      </p:cBhvr>
                                      <p:to>
                                        <p:strVal val="true"/>
                                      </p:to>
                                    </p:set>
                                  </p:childTnLst>
                                </p:cTn>
                              </p:par>
                            </p:childTnLst>
                          </p:cTn>
                        </p:par>
                      </p:childTnLst>
                    </p:cTn>
                  </p:par>
                  <p:par>
                    <p:cTn id="21" fill="hold">
                      <p:stCondLst>
                        <p:cond delay="indefinite"/>
                      </p:stCondLst>
                      <p:childTnLst>
                        <p:par>
                          <p:cTn id="22" fill="hold">
                            <p:stCondLst>
                              <p:cond delay="0"/>
                            </p:stCondLst>
                            <p:childTnLst>
                              <p:par>
                                <p:cTn id="23" presetID="7" presetClass="emph" presetSubtype="2" fill="hold" nodeType="clickEffect">
                                  <p:stCondLst>
                                    <p:cond delay="0"/>
                                  </p:stCondLst>
                                  <p:childTnLst>
                                    <p:animClr clrSpc="rgb" dir="cw">
                                      <p:cBhvr>
                                        <p:cTn id="24" dur="500" fill="hold"/>
                                        <p:tgtEl>
                                          <p:spTgt spid="25"/>
                                        </p:tgtEl>
                                        <p:attrNameLst>
                                          <p:attrName>stroke.color</p:attrName>
                                        </p:attrNameLst>
                                      </p:cBhvr>
                                      <p:to>
                                        <a:srgbClr val="689429"/>
                                      </p:to>
                                    </p:animClr>
                                    <p:set>
                                      <p:cBhvr>
                                        <p:cTn id="25" dur="500" fill="hold"/>
                                        <p:tgtEl>
                                          <p:spTgt spid="25"/>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p:cNvSpPr/>
          <p:nvPr/>
        </p:nvSpPr>
        <p:spPr>
          <a:xfrm>
            <a:off x="445574" y="702863"/>
            <a:ext cx="311903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Analogue to Digital – 12 Hour</a:t>
            </a:r>
          </a:p>
        </p:txBody>
      </p:sp>
      <p:cxnSp>
        <p:nvCxnSpPr>
          <p:cNvPr id="103" name="Straight Connector 102"/>
          <p:cNvCxnSpPr/>
          <p:nvPr/>
        </p:nvCxnSpPr>
        <p:spPr>
          <a:xfrm>
            <a:off x="356461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59306"/>
            <a:ext cx="7632700" cy="772107"/>
          </a:xfrm>
          <a:prstGeom prst="rect">
            <a:avLst/>
          </a:prstGeom>
          <a:solidFill>
            <a:srgbClr val="C4E4C7"/>
          </a:solidFill>
          <a:ln w="28575">
            <a:noFill/>
          </a:ln>
        </p:spPr>
        <p:txBody>
          <a:bodyPr wrap="square" lIns="108000" tIns="108000" rIns="108000" bIns="108000" rtlCol="0">
            <a:spAutoFit/>
          </a:bodyPr>
          <a:lstStyle/>
          <a:p>
            <a:pPr defTabSz="776051"/>
            <a:r>
              <a:rPr lang="en-GB" dirty="0">
                <a:solidFill>
                  <a:prstClr val="black"/>
                </a:solidFill>
              </a:rPr>
              <a:t>Which answers correctly match the time </a:t>
            </a:r>
            <a:br>
              <a:rPr lang="en-GB" dirty="0">
                <a:solidFill>
                  <a:prstClr val="black"/>
                </a:solidFill>
              </a:rPr>
            </a:br>
            <a:r>
              <a:rPr lang="en-GB" dirty="0">
                <a:solidFill>
                  <a:prstClr val="black"/>
                </a:solidFill>
              </a:rPr>
              <a:t>shown on each analogue clock?</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5335" y="1713623"/>
            <a:ext cx="3863232" cy="3856286"/>
          </a:xfrm>
          <a:prstGeom prst="rect">
            <a:avLst/>
          </a:prstGeom>
        </p:spPr>
      </p:pic>
      <p:grpSp>
        <p:nvGrpSpPr>
          <p:cNvPr id="16" name="Group 15"/>
          <p:cNvGrpSpPr/>
          <p:nvPr/>
        </p:nvGrpSpPr>
        <p:grpSpPr>
          <a:xfrm rot="10504556">
            <a:off x="4013262" y="1232958"/>
            <a:ext cx="4907379" cy="4907381"/>
            <a:chOff x="3581400" y="1249329"/>
            <a:chExt cx="5385023" cy="5385026"/>
          </a:xfrm>
        </p:grpSpPr>
        <p:sp>
          <p:nvSpPr>
            <p:cNvPr id="17" name="Oval 16"/>
            <p:cNvSpPr/>
            <p:nvPr/>
          </p:nvSpPr>
          <p:spPr>
            <a:xfrm>
              <a:off x="3581400" y="1249329"/>
              <a:ext cx="5385023" cy="538502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8" name="Group 17"/>
            <p:cNvGrpSpPr/>
            <p:nvPr/>
          </p:nvGrpSpPr>
          <p:grpSpPr>
            <a:xfrm>
              <a:off x="4988423" y="3850722"/>
              <a:ext cx="1378779" cy="1352541"/>
              <a:chOff x="4981376" y="3883809"/>
              <a:chExt cx="1378779" cy="1352541"/>
            </a:xfrm>
          </p:grpSpPr>
          <p:sp>
            <p:nvSpPr>
              <p:cNvPr id="19" name="Oval 18"/>
              <p:cNvSpPr/>
              <p:nvPr/>
            </p:nvSpPr>
            <p:spPr>
              <a:xfrm>
                <a:off x="6172931" y="3883809"/>
                <a:ext cx="187224" cy="1872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0" name="Group 19"/>
              <p:cNvGrpSpPr/>
              <p:nvPr/>
            </p:nvGrpSpPr>
            <p:grpSpPr>
              <a:xfrm>
                <a:off x="4981376" y="3922336"/>
                <a:ext cx="1286901" cy="1314014"/>
                <a:chOff x="4981376" y="3922336"/>
                <a:chExt cx="1286901" cy="1314014"/>
              </a:xfrm>
            </p:grpSpPr>
            <p:cxnSp>
              <p:nvCxnSpPr>
                <p:cNvPr id="21" name="Straight Arrow Connector 20"/>
                <p:cNvCxnSpPr>
                  <a:stCxn id="19" idx="2"/>
                </p:cNvCxnSpPr>
                <p:nvPr/>
              </p:nvCxnSpPr>
              <p:spPr>
                <a:xfrm rot="11117623" flipV="1">
                  <a:off x="4981376" y="3922336"/>
                  <a:ext cx="1192352" cy="37824"/>
                </a:xfrm>
                <a:prstGeom prst="straightConnector1">
                  <a:avLst/>
                </a:prstGeom>
                <a:ln w="2857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6265798" y="3975876"/>
                  <a:ext cx="2479" cy="1260474"/>
                </a:xfrm>
                <a:prstGeom prst="straightConnector1">
                  <a:avLst/>
                </a:prstGeom>
                <a:ln w="38100" cap="rnd">
                  <a:noFill/>
                  <a:tailEnd type="triangle"/>
                </a:ln>
              </p:spPr>
              <p:style>
                <a:lnRef idx="1">
                  <a:schemeClr val="accent1"/>
                </a:lnRef>
                <a:fillRef idx="0">
                  <a:schemeClr val="accent1"/>
                </a:fillRef>
                <a:effectRef idx="0">
                  <a:schemeClr val="accent1"/>
                </a:effectRef>
                <a:fontRef idx="minor">
                  <a:schemeClr val="tx1"/>
                </a:fontRef>
              </p:style>
            </p:cxnSp>
          </p:grpSp>
        </p:grpSp>
      </p:grpSp>
      <p:sp>
        <p:nvSpPr>
          <p:cNvPr id="23" name="TextBox 22"/>
          <p:cNvSpPr txBox="1"/>
          <p:nvPr/>
        </p:nvSpPr>
        <p:spPr>
          <a:xfrm>
            <a:off x="755649" y="2562236"/>
            <a:ext cx="2303703" cy="495108"/>
          </a:xfrm>
          <a:prstGeom prst="rect">
            <a:avLst/>
          </a:prstGeom>
          <a:noFill/>
          <a:ln w="28575">
            <a:solidFill>
              <a:srgbClr val="FFC000"/>
            </a:solidFill>
          </a:ln>
        </p:spPr>
        <p:txBody>
          <a:bodyPr wrap="square" lIns="108000" tIns="108000" rIns="108000" bIns="108000" rtlCol="0">
            <a:spAutoFit/>
          </a:bodyPr>
          <a:lstStyle/>
          <a:p>
            <a:pPr algn="ctr"/>
            <a:r>
              <a:rPr lang="en-GB" dirty="0"/>
              <a:t>25 minutes past 3</a:t>
            </a:r>
          </a:p>
        </p:txBody>
      </p:sp>
      <p:sp>
        <p:nvSpPr>
          <p:cNvPr id="24" name="TextBox 23"/>
          <p:cNvSpPr txBox="1"/>
          <p:nvPr/>
        </p:nvSpPr>
        <p:spPr>
          <a:xfrm>
            <a:off x="755650" y="3287167"/>
            <a:ext cx="2303703" cy="495108"/>
          </a:xfrm>
          <a:prstGeom prst="rect">
            <a:avLst/>
          </a:prstGeom>
          <a:noFill/>
          <a:ln w="28575">
            <a:solidFill>
              <a:srgbClr val="FFC000"/>
            </a:solidFill>
          </a:ln>
        </p:spPr>
        <p:txBody>
          <a:bodyPr wrap="square" lIns="108000" tIns="108000" rIns="108000" bIns="108000" rtlCol="0">
            <a:spAutoFit/>
          </a:bodyPr>
          <a:lstStyle/>
          <a:p>
            <a:pPr lvl="0" algn="ctr"/>
            <a:r>
              <a:rPr lang="en-GB" dirty="0"/>
              <a:t>quarter past 3</a:t>
            </a:r>
          </a:p>
        </p:txBody>
      </p:sp>
      <p:sp>
        <p:nvSpPr>
          <p:cNvPr id="25" name="TextBox 24"/>
          <p:cNvSpPr txBox="1"/>
          <p:nvPr/>
        </p:nvSpPr>
        <p:spPr>
          <a:xfrm>
            <a:off x="755650" y="4077866"/>
            <a:ext cx="2303703" cy="495108"/>
          </a:xfrm>
          <a:prstGeom prst="rect">
            <a:avLst/>
          </a:prstGeom>
          <a:noFill/>
          <a:ln w="28575">
            <a:solidFill>
              <a:srgbClr val="FFC000"/>
            </a:solidFill>
          </a:ln>
        </p:spPr>
        <p:txBody>
          <a:bodyPr wrap="square" lIns="108000" tIns="108000" rIns="108000" bIns="108000" rtlCol="0">
            <a:spAutoFit/>
          </a:bodyPr>
          <a:lstStyle/>
          <a:p>
            <a:pPr algn="ctr"/>
            <a:r>
              <a:rPr lang="en-GB" dirty="0"/>
              <a:t>3:12 p.m.</a:t>
            </a:r>
          </a:p>
        </p:txBody>
      </p:sp>
      <p:grpSp>
        <p:nvGrpSpPr>
          <p:cNvPr id="27" name="Group 26"/>
          <p:cNvGrpSpPr/>
          <p:nvPr/>
        </p:nvGrpSpPr>
        <p:grpSpPr>
          <a:xfrm rot="225154">
            <a:off x="4497149" y="1716846"/>
            <a:ext cx="3939604" cy="3939604"/>
            <a:chOff x="4497149" y="1671964"/>
            <a:chExt cx="3939604" cy="3939604"/>
          </a:xfrm>
        </p:grpSpPr>
        <p:cxnSp>
          <p:nvCxnSpPr>
            <p:cNvPr id="15" name="Straight Arrow Connector 14"/>
            <p:cNvCxnSpPr/>
            <p:nvPr/>
          </p:nvCxnSpPr>
          <p:spPr>
            <a:xfrm rot="21280645" flipH="1">
              <a:off x="6157171" y="3656152"/>
              <a:ext cx="332756" cy="446185"/>
            </a:xfrm>
            <a:prstGeom prst="straightConnector1">
              <a:avLst/>
            </a:prstGeom>
            <a:ln w="2857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Oval 25"/>
            <p:cNvSpPr/>
            <p:nvPr/>
          </p:nvSpPr>
          <p:spPr>
            <a:xfrm>
              <a:off x="4497149" y="1671964"/>
              <a:ext cx="3939604" cy="393960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9" name="TextBox 28"/>
          <p:cNvSpPr txBox="1"/>
          <p:nvPr/>
        </p:nvSpPr>
        <p:spPr>
          <a:xfrm>
            <a:off x="6041940" y="3175405"/>
            <a:ext cx="848576" cy="369332"/>
          </a:xfrm>
          <a:prstGeom prst="rect">
            <a:avLst/>
          </a:prstGeom>
          <a:noFill/>
        </p:spPr>
        <p:txBody>
          <a:bodyPr wrap="square" rtlCol="0">
            <a:spAutoFit/>
          </a:bodyPr>
          <a:lstStyle/>
          <a:p>
            <a:pPr algn="ctr"/>
            <a:r>
              <a:rPr lang="en-GB" b="1" dirty="0">
                <a:solidFill>
                  <a:srgbClr val="F08215"/>
                </a:solidFill>
              </a:rPr>
              <a:t>p.m.</a:t>
            </a:r>
          </a:p>
        </p:txBody>
      </p:sp>
    </p:spTree>
    <p:extLst>
      <p:ext uri="{BB962C8B-B14F-4D97-AF65-F5344CB8AC3E}">
        <p14:creationId xmlns:p14="http://schemas.microsoft.com/office/powerpoint/2010/main" val="180420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3600000">
                                      <p:cBhvr>
                                        <p:cTn id="6" dur="1000" fill="hold"/>
                                        <p:tgtEl>
                                          <p:spTgt spid="16"/>
                                        </p:tgtEl>
                                        <p:attrNameLst>
                                          <p:attrName>r</p:attrName>
                                        </p:attrNameLst>
                                      </p:cBhvr>
                                    </p:animRot>
                                  </p:childTnLst>
                                </p:cTn>
                              </p:par>
                              <p:par>
                                <p:cTn id="7" presetID="8" presetClass="emph" presetSubtype="0" fill="hold" nodeType="withEffect">
                                  <p:stCondLst>
                                    <p:cond delay="0"/>
                                  </p:stCondLst>
                                  <p:childTnLst>
                                    <p:animRot by="15000000">
                                      <p:cBhvr>
                                        <p:cTn id="8" dur="1000" fill="hold"/>
                                        <p:tgtEl>
                                          <p:spTgt spid="27"/>
                                        </p:tgtEl>
                                        <p:attrNameLst>
                                          <p:attrName>r</p:attrName>
                                        </p:attrNameLst>
                                      </p:cBhvr>
                                    </p:animRot>
                                  </p:childTnLst>
                                </p:cTn>
                              </p:par>
                            </p:childTnLst>
                          </p:cTn>
                        </p:par>
                        <p:par>
                          <p:cTn id="9" fill="hold">
                            <p:stCondLst>
                              <p:cond delay="1000"/>
                            </p:stCondLst>
                            <p:childTnLst>
                              <p:par>
                                <p:cTn id="10" presetID="10" presetClass="entr" presetSubtype="0" fill="hold" grpId="0" nodeType="afterEffect">
                                  <p:stCondLst>
                                    <p:cond delay="50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par>
                          <p:cTn id="13" fill="hold">
                            <p:stCondLst>
                              <p:cond delay="2000"/>
                            </p:stCondLst>
                            <p:childTnLst>
                              <p:par>
                                <p:cTn id="14" presetID="10" presetClass="entr" presetSubtype="0"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par>
                          <p:cTn id="17" fill="hold">
                            <p:stCondLst>
                              <p:cond delay="2500"/>
                            </p:stCondLst>
                            <p:childTnLst>
                              <p:par>
                                <p:cTn id="18" presetID="10"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7" presetClass="emph" presetSubtype="2" fill="hold" nodeType="clickEffect">
                                  <p:stCondLst>
                                    <p:cond delay="0"/>
                                  </p:stCondLst>
                                  <p:childTnLst>
                                    <p:animClr clrSpc="rgb" dir="cw">
                                      <p:cBhvr>
                                        <p:cTn id="24" dur="750" fill="hold"/>
                                        <p:tgtEl>
                                          <p:spTgt spid="23"/>
                                        </p:tgtEl>
                                        <p:attrNameLst>
                                          <p:attrName>stroke.color</p:attrName>
                                        </p:attrNameLst>
                                      </p:cBhvr>
                                      <p:to>
                                        <a:srgbClr val="689429"/>
                                      </p:to>
                                    </p:animClr>
                                    <p:set>
                                      <p:cBhvr>
                                        <p:cTn id="25" dur="750" fill="hold"/>
                                        <p:tgtEl>
                                          <p:spTgt spid="23"/>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p:cNvSpPr/>
          <p:nvPr/>
        </p:nvSpPr>
        <p:spPr>
          <a:xfrm>
            <a:off x="445574" y="702863"/>
            <a:ext cx="311903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Analogue to Digital – 12 Hour</a:t>
            </a:r>
          </a:p>
        </p:txBody>
      </p:sp>
      <p:cxnSp>
        <p:nvCxnSpPr>
          <p:cNvPr id="103" name="Straight Connector 102"/>
          <p:cNvCxnSpPr/>
          <p:nvPr/>
        </p:nvCxnSpPr>
        <p:spPr>
          <a:xfrm>
            <a:off x="356461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59306"/>
            <a:ext cx="7632700" cy="772107"/>
          </a:xfrm>
          <a:prstGeom prst="rect">
            <a:avLst/>
          </a:prstGeom>
          <a:solidFill>
            <a:srgbClr val="C4E4C7"/>
          </a:solidFill>
          <a:ln w="28575">
            <a:noFill/>
          </a:ln>
        </p:spPr>
        <p:txBody>
          <a:bodyPr wrap="square" lIns="108000" tIns="108000" rIns="108000" bIns="108000" rtlCol="0">
            <a:spAutoFit/>
          </a:bodyPr>
          <a:lstStyle/>
          <a:p>
            <a:pPr defTabSz="776051"/>
            <a:r>
              <a:rPr lang="en-GB" dirty="0">
                <a:solidFill>
                  <a:prstClr val="black"/>
                </a:solidFill>
              </a:rPr>
              <a:t>Which answers correctly match the time </a:t>
            </a:r>
            <a:br>
              <a:rPr lang="en-GB" dirty="0">
                <a:solidFill>
                  <a:prstClr val="black"/>
                </a:solidFill>
              </a:rPr>
            </a:br>
            <a:r>
              <a:rPr lang="en-GB" dirty="0">
                <a:solidFill>
                  <a:prstClr val="black"/>
                </a:solidFill>
              </a:rPr>
              <a:t>shown on each analogue clock?</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5335" y="1713623"/>
            <a:ext cx="3863232" cy="3856286"/>
          </a:xfrm>
          <a:prstGeom prst="rect">
            <a:avLst/>
          </a:prstGeom>
        </p:spPr>
      </p:pic>
      <p:sp>
        <p:nvSpPr>
          <p:cNvPr id="28" name="TextBox 27"/>
          <p:cNvSpPr txBox="1"/>
          <p:nvPr/>
        </p:nvSpPr>
        <p:spPr>
          <a:xfrm>
            <a:off x="6041940" y="3175405"/>
            <a:ext cx="848576" cy="369332"/>
          </a:xfrm>
          <a:prstGeom prst="rect">
            <a:avLst/>
          </a:prstGeom>
          <a:noFill/>
        </p:spPr>
        <p:txBody>
          <a:bodyPr wrap="square" rtlCol="0">
            <a:spAutoFit/>
          </a:bodyPr>
          <a:lstStyle/>
          <a:p>
            <a:pPr algn="ctr"/>
            <a:r>
              <a:rPr lang="en-GB" b="1" dirty="0">
                <a:solidFill>
                  <a:srgbClr val="F08215"/>
                </a:solidFill>
              </a:rPr>
              <a:t>p.m.</a:t>
            </a:r>
          </a:p>
        </p:txBody>
      </p:sp>
      <p:grpSp>
        <p:nvGrpSpPr>
          <p:cNvPr id="16" name="Group 15"/>
          <p:cNvGrpSpPr/>
          <p:nvPr/>
        </p:nvGrpSpPr>
        <p:grpSpPr>
          <a:xfrm rot="14066575">
            <a:off x="4013262" y="1232958"/>
            <a:ext cx="4907379" cy="4907381"/>
            <a:chOff x="3581400" y="1249329"/>
            <a:chExt cx="5385023" cy="5385026"/>
          </a:xfrm>
        </p:grpSpPr>
        <p:sp>
          <p:nvSpPr>
            <p:cNvPr id="17" name="Oval 16"/>
            <p:cNvSpPr/>
            <p:nvPr/>
          </p:nvSpPr>
          <p:spPr>
            <a:xfrm>
              <a:off x="3581400" y="1249329"/>
              <a:ext cx="5385023" cy="538502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8" name="Group 17"/>
            <p:cNvGrpSpPr/>
            <p:nvPr/>
          </p:nvGrpSpPr>
          <p:grpSpPr>
            <a:xfrm>
              <a:off x="4988423" y="3850722"/>
              <a:ext cx="1378779" cy="1352541"/>
              <a:chOff x="4981376" y="3883809"/>
              <a:chExt cx="1378779" cy="1352541"/>
            </a:xfrm>
          </p:grpSpPr>
          <p:sp>
            <p:nvSpPr>
              <p:cNvPr id="19" name="Oval 18"/>
              <p:cNvSpPr/>
              <p:nvPr/>
            </p:nvSpPr>
            <p:spPr>
              <a:xfrm>
                <a:off x="6172931" y="3883809"/>
                <a:ext cx="187224" cy="1872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0" name="Group 19"/>
              <p:cNvGrpSpPr/>
              <p:nvPr/>
            </p:nvGrpSpPr>
            <p:grpSpPr>
              <a:xfrm>
                <a:off x="4981376" y="3922336"/>
                <a:ext cx="1286901" cy="1314014"/>
                <a:chOff x="4981376" y="3922336"/>
                <a:chExt cx="1286901" cy="1314014"/>
              </a:xfrm>
            </p:grpSpPr>
            <p:cxnSp>
              <p:nvCxnSpPr>
                <p:cNvPr id="21" name="Straight Arrow Connector 20"/>
                <p:cNvCxnSpPr>
                  <a:stCxn id="19" idx="2"/>
                </p:cNvCxnSpPr>
                <p:nvPr/>
              </p:nvCxnSpPr>
              <p:spPr>
                <a:xfrm rot="11117623" flipV="1">
                  <a:off x="4981376" y="3922336"/>
                  <a:ext cx="1192352" cy="37824"/>
                </a:xfrm>
                <a:prstGeom prst="straightConnector1">
                  <a:avLst/>
                </a:prstGeom>
                <a:ln w="2857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6265798" y="3975876"/>
                  <a:ext cx="2479" cy="1260474"/>
                </a:xfrm>
                <a:prstGeom prst="straightConnector1">
                  <a:avLst/>
                </a:prstGeom>
                <a:ln w="38100" cap="rnd">
                  <a:noFill/>
                  <a:tailEnd type="triangle"/>
                </a:ln>
              </p:spPr>
              <p:style>
                <a:lnRef idx="1">
                  <a:schemeClr val="accent1"/>
                </a:lnRef>
                <a:fillRef idx="0">
                  <a:schemeClr val="accent1"/>
                </a:fillRef>
                <a:effectRef idx="0">
                  <a:schemeClr val="accent1"/>
                </a:effectRef>
                <a:fontRef idx="minor">
                  <a:schemeClr val="tx1"/>
                </a:fontRef>
              </p:style>
            </p:cxnSp>
          </p:grpSp>
        </p:grpSp>
      </p:grpSp>
      <p:sp>
        <p:nvSpPr>
          <p:cNvPr id="23" name="TextBox 22"/>
          <p:cNvSpPr txBox="1"/>
          <p:nvPr/>
        </p:nvSpPr>
        <p:spPr>
          <a:xfrm>
            <a:off x="755649" y="2562236"/>
            <a:ext cx="2303703" cy="495108"/>
          </a:xfrm>
          <a:prstGeom prst="rect">
            <a:avLst/>
          </a:prstGeom>
          <a:noFill/>
          <a:ln w="28575">
            <a:solidFill>
              <a:srgbClr val="FFC000"/>
            </a:solidFill>
          </a:ln>
        </p:spPr>
        <p:txBody>
          <a:bodyPr wrap="square" lIns="108000" tIns="108000" rIns="108000" bIns="108000" rtlCol="0">
            <a:spAutoFit/>
          </a:bodyPr>
          <a:lstStyle/>
          <a:p>
            <a:pPr algn="ctr"/>
            <a:r>
              <a:rPr lang="en-GB" dirty="0"/>
              <a:t>10 minutes past 9</a:t>
            </a:r>
          </a:p>
        </p:txBody>
      </p:sp>
      <p:sp>
        <p:nvSpPr>
          <p:cNvPr id="24" name="TextBox 23"/>
          <p:cNvSpPr txBox="1"/>
          <p:nvPr/>
        </p:nvSpPr>
        <p:spPr>
          <a:xfrm>
            <a:off x="755650" y="3287167"/>
            <a:ext cx="2303703" cy="495108"/>
          </a:xfrm>
          <a:prstGeom prst="rect">
            <a:avLst/>
          </a:prstGeom>
          <a:noFill/>
          <a:ln w="28575">
            <a:solidFill>
              <a:srgbClr val="FFC000"/>
            </a:solidFill>
          </a:ln>
        </p:spPr>
        <p:txBody>
          <a:bodyPr wrap="square" lIns="108000" tIns="108000" rIns="108000" bIns="108000" rtlCol="0">
            <a:spAutoFit/>
          </a:bodyPr>
          <a:lstStyle/>
          <a:p>
            <a:pPr lvl="0" algn="ctr"/>
            <a:r>
              <a:rPr lang="en-GB" dirty="0"/>
              <a:t>ten past 9</a:t>
            </a:r>
          </a:p>
        </p:txBody>
      </p:sp>
      <p:sp>
        <p:nvSpPr>
          <p:cNvPr id="25" name="TextBox 24"/>
          <p:cNvSpPr txBox="1"/>
          <p:nvPr/>
        </p:nvSpPr>
        <p:spPr>
          <a:xfrm>
            <a:off x="755650" y="4077866"/>
            <a:ext cx="2303703" cy="495108"/>
          </a:xfrm>
          <a:prstGeom prst="rect">
            <a:avLst/>
          </a:prstGeom>
          <a:noFill/>
          <a:ln w="28575">
            <a:solidFill>
              <a:srgbClr val="FFC000"/>
            </a:solidFill>
          </a:ln>
        </p:spPr>
        <p:txBody>
          <a:bodyPr wrap="square" lIns="108000" tIns="108000" rIns="108000" bIns="108000" rtlCol="0">
            <a:spAutoFit/>
          </a:bodyPr>
          <a:lstStyle/>
          <a:p>
            <a:pPr algn="ctr"/>
            <a:r>
              <a:rPr lang="en-GB" dirty="0"/>
              <a:t>9:05 p.m.</a:t>
            </a:r>
          </a:p>
        </p:txBody>
      </p:sp>
      <p:grpSp>
        <p:nvGrpSpPr>
          <p:cNvPr id="27" name="Group 26"/>
          <p:cNvGrpSpPr/>
          <p:nvPr/>
        </p:nvGrpSpPr>
        <p:grpSpPr>
          <a:xfrm rot="15231167">
            <a:off x="4497149" y="1716846"/>
            <a:ext cx="3939604" cy="3939604"/>
            <a:chOff x="4497149" y="1671964"/>
            <a:chExt cx="3939604" cy="3939604"/>
          </a:xfrm>
        </p:grpSpPr>
        <p:cxnSp>
          <p:nvCxnSpPr>
            <p:cNvPr id="15" name="Straight Arrow Connector 14"/>
            <p:cNvCxnSpPr/>
            <p:nvPr/>
          </p:nvCxnSpPr>
          <p:spPr>
            <a:xfrm rot="21280645" flipH="1">
              <a:off x="6157171" y="3656152"/>
              <a:ext cx="332756" cy="446185"/>
            </a:xfrm>
            <a:prstGeom prst="straightConnector1">
              <a:avLst/>
            </a:prstGeom>
            <a:ln w="2857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Oval 25"/>
            <p:cNvSpPr/>
            <p:nvPr/>
          </p:nvSpPr>
          <p:spPr>
            <a:xfrm>
              <a:off x="4497149" y="1671964"/>
              <a:ext cx="3939604" cy="393960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131481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6200000">
                                      <p:cBhvr>
                                        <p:cTn id="6" dur="1500" fill="hold"/>
                                        <p:tgtEl>
                                          <p:spTgt spid="16"/>
                                        </p:tgtEl>
                                        <p:attrNameLst>
                                          <p:attrName>r</p:attrName>
                                        </p:attrNameLst>
                                      </p:cBhvr>
                                    </p:animRot>
                                  </p:childTnLst>
                                </p:cTn>
                              </p:par>
                              <p:par>
                                <p:cTn id="7" presetID="8" presetClass="emph" presetSubtype="0" fill="hold" nodeType="withEffect">
                                  <p:stCondLst>
                                    <p:cond delay="0"/>
                                  </p:stCondLst>
                                  <p:childTnLst>
                                    <p:animRot by="10260000">
                                      <p:cBhvr>
                                        <p:cTn id="8" dur="1500" fill="hold"/>
                                        <p:tgtEl>
                                          <p:spTgt spid="27"/>
                                        </p:tgtEl>
                                        <p:attrNameLst>
                                          <p:attrName>r</p:attrName>
                                        </p:attrNameLst>
                                      </p:cBhvr>
                                    </p:animRot>
                                  </p:childTnLst>
                                </p:cTn>
                              </p:par>
                            </p:childTnLst>
                          </p:cTn>
                        </p:par>
                        <p:par>
                          <p:cTn id="9" fill="hold">
                            <p:stCondLst>
                              <p:cond delay="1500"/>
                            </p:stCondLst>
                            <p:childTnLst>
                              <p:par>
                                <p:cTn id="10" presetID="10" presetClass="entr" presetSubtype="0" fill="hold" grpId="0" nodeType="afterEffect">
                                  <p:stCondLst>
                                    <p:cond delay="50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par>
                          <p:cTn id="13" fill="hold">
                            <p:stCondLst>
                              <p:cond delay="2500"/>
                            </p:stCondLst>
                            <p:childTnLst>
                              <p:par>
                                <p:cTn id="14" presetID="10" presetClass="entr" presetSubtype="0"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par>
                          <p:cTn id="17" fill="hold">
                            <p:stCondLst>
                              <p:cond delay="3000"/>
                            </p:stCondLst>
                            <p:childTnLst>
                              <p:par>
                                <p:cTn id="18" presetID="10"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7" presetClass="emph" presetSubtype="2" fill="hold" nodeType="clickEffect">
                                  <p:stCondLst>
                                    <p:cond delay="0"/>
                                  </p:stCondLst>
                                  <p:childTnLst>
                                    <p:animClr clrSpc="rgb" dir="cw">
                                      <p:cBhvr>
                                        <p:cTn id="24" dur="750" fill="hold"/>
                                        <p:tgtEl>
                                          <p:spTgt spid="23"/>
                                        </p:tgtEl>
                                        <p:attrNameLst>
                                          <p:attrName>stroke.color</p:attrName>
                                        </p:attrNameLst>
                                      </p:cBhvr>
                                      <p:to>
                                        <a:srgbClr val="689429"/>
                                      </p:to>
                                    </p:animClr>
                                    <p:set>
                                      <p:cBhvr>
                                        <p:cTn id="25" dur="750" fill="hold"/>
                                        <p:tgtEl>
                                          <p:spTgt spid="23"/>
                                        </p:tgtEl>
                                        <p:attrNameLst>
                                          <p:attrName>stroke.on</p:attrName>
                                        </p:attrNameLst>
                                      </p:cBhvr>
                                      <p:to>
                                        <p:strVal val="true"/>
                                      </p:to>
                                    </p:set>
                                  </p:childTnLst>
                                </p:cTn>
                              </p:par>
                            </p:childTnLst>
                          </p:cTn>
                        </p:par>
                      </p:childTnLst>
                    </p:cTn>
                  </p:par>
                  <p:par>
                    <p:cTn id="26" fill="hold">
                      <p:stCondLst>
                        <p:cond delay="indefinite"/>
                      </p:stCondLst>
                      <p:childTnLst>
                        <p:par>
                          <p:cTn id="27" fill="hold">
                            <p:stCondLst>
                              <p:cond delay="0"/>
                            </p:stCondLst>
                            <p:childTnLst>
                              <p:par>
                                <p:cTn id="28" presetID="7" presetClass="emph" presetSubtype="2" fill="hold" nodeType="clickEffect">
                                  <p:stCondLst>
                                    <p:cond delay="0"/>
                                  </p:stCondLst>
                                  <p:childTnLst>
                                    <p:animClr clrSpc="rgb" dir="cw">
                                      <p:cBhvr>
                                        <p:cTn id="29" dur="750" fill="hold"/>
                                        <p:tgtEl>
                                          <p:spTgt spid="24"/>
                                        </p:tgtEl>
                                        <p:attrNameLst>
                                          <p:attrName>stroke.color</p:attrName>
                                        </p:attrNameLst>
                                      </p:cBhvr>
                                      <p:to>
                                        <a:srgbClr val="689429"/>
                                      </p:to>
                                    </p:animClr>
                                    <p:set>
                                      <p:cBhvr>
                                        <p:cTn id="30" dur="750" fill="hold"/>
                                        <p:tgtEl>
                                          <p:spTgt spid="24"/>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30076" y="702863"/>
            <a:ext cx="311903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Analogue to Digital – 12 Hour</a:t>
            </a:r>
          </a:p>
        </p:txBody>
      </p:sp>
      <p:cxnSp>
        <p:nvCxnSpPr>
          <p:cNvPr id="11" name="Straight Connector 10"/>
          <p:cNvCxnSpPr/>
          <p:nvPr/>
        </p:nvCxnSpPr>
        <p:spPr>
          <a:xfrm>
            <a:off x="350869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55650" y="1359306"/>
            <a:ext cx="6066064" cy="495108"/>
          </a:xfrm>
          <a:prstGeom prst="rect">
            <a:avLst/>
          </a:prstGeom>
          <a:solidFill>
            <a:srgbClr val="C4E4C7"/>
          </a:solidFill>
          <a:ln w="28575">
            <a:noFill/>
          </a:ln>
        </p:spPr>
        <p:txBody>
          <a:bodyPr wrap="square" lIns="108000" tIns="108000" rIns="108000" bIns="108000" rtlCol="0">
            <a:spAutoFit/>
          </a:bodyPr>
          <a:lstStyle/>
          <a:p>
            <a:pPr defTabSz="776051"/>
            <a:r>
              <a:rPr lang="en-GB" dirty="0">
                <a:solidFill>
                  <a:prstClr val="black"/>
                </a:solidFill>
              </a:rPr>
              <a:t>This clock is running 11 minutes fast. </a:t>
            </a:r>
          </a:p>
        </p:txBody>
      </p:sp>
      <p:sp>
        <p:nvSpPr>
          <p:cNvPr id="12" name="TextBox 11"/>
          <p:cNvSpPr txBox="1"/>
          <p:nvPr/>
        </p:nvSpPr>
        <p:spPr>
          <a:xfrm>
            <a:off x="5624198" y="5073819"/>
            <a:ext cx="2755916" cy="772107"/>
          </a:xfrm>
          <a:prstGeom prst="rect">
            <a:avLst/>
          </a:prstGeom>
          <a:solidFill>
            <a:srgbClr val="C4E4C7">
              <a:alpha val="75000"/>
            </a:srgbClr>
          </a:solidFill>
          <a:ln w="28575">
            <a:noFill/>
          </a:ln>
        </p:spPr>
        <p:txBody>
          <a:bodyPr wrap="square" lIns="108000" tIns="108000" rIns="108000" bIns="108000" rtlCol="0">
            <a:spAutoFit/>
          </a:bodyPr>
          <a:lstStyle/>
          <a:p>
            <a:pPr defTabSz="776051"/>
            <a:r>
              <a:rPr lang="en-GB" dirty="0">
                <a:solidFill>
                  <a:prstClr val="black"/>
                </a:solidFill>
              </a:rPr>
              <a:t>Which child do you agree with and why?</a:t>
            </a:r>
          </a:p>
        </p:txBody>
      </p:sp>
      <p:sp>
        <p:nvSpPr>
          <p:cNvPr id="5" name="Oval 4"/>
          <p:cNvSpPr/>
          <p:nvPr/>
        </p:nvSpPr>
        <p:spPr>
          <a:xfrm>
            <a:off x="3728973" y="2038363"/>
            <a:ext cx="1651214" cy="1651214"/>
          </a:xfrm>
          <a:prstGeom prst="ellipse">
            <a:avLst/>
          </a:prstGeom>
          <a:blipFill>
            <a:blip r:embed="rId2"/>
            <a:srcRect/>
            <a:stretch>
              <a:fillRect l="-17190" t="12644" r="-13122" b="-132196"/>
            </a:stretch>
          </a:blip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ular Callout 12"/>
          <p:cNvSpPr/>
          <p:nvPr/>
        </p:nvSpPr>
        <p:spPr>
          <a:xfrm>
            <a:off x="782522" y="2130922"/>
            <a:ext cx="2726177" cy="799058"/>
          </a:xfrm>
          <a:prstGeom prst="wedgeRoundRectCallout">
            <a:avLst>
              <a:gd name="adj1" fmla="val 48885"/>
              <a:gd name="adj2" fmla="val 99242"/>
              <a:gd name="adj3" fmla="val 16667"/>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prstClr val="black"/>
                </a:solidFill>
              </a:rPr>
              <a:t>I think the correct time is 9:54 a.m.</a:t>
            </a:r>
            <a:endParaRPr lang="en-GB" dirty="0"/>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32434" y="1209519"/>
            <a:ext cx="2755916" cy="2750960"/>
          </a:xfrm>
          <a:prstGeom prst="rect">
            <a:avLst/>
          </a:prstGeom>
        </p:spPr>
      </p:pic>
      <p:sp>
        <p:nvSpPr>
          <p:cNvPr id="18" name="TextBox 17"/>
          <p:cNvSpPr txBox="1"/>
          <p:nvPr/>
        </p:nvSpPr>
        <p:spPr>
          <a:xfrm>
            <a:off x="6647421" y="2632983"/>
            <a:ext cx="747343" cy="338554"/>
          </a:xfrm>
          <a:prstGeom prst="rect">
            <a:avLst/>
          </a:prstGeom>
          <a:noFill/>
        </p:spPr>
        <p:txBody>
          <a:bodyPr wrap="square" rtlCol="0">
            <a:spAutoFit/>
          </a:bodyPr>
          <a:lstStyle/>
          <a:p>
            <a:pPr algn="ctr"/>
            <a:r>
              <a:rPr lang="en-GB" sz="1600" b="1" dirty="0">
                <a:solidFill>
                  <a:srgbClr val="F08215"/>
                </a:solidFill>
              </a:rPr>
              <a:t>p.m.</a:t>
            </a:r>
          </a:p>
        </p:txBody>
      </p:sp>
      <p:grpSp>
        <p:nvGrpSpPr>
          <p:cNvPr id="19" name="Group 18"/>
          <p:cNvGrpSpPr/>
          <p:nvPr/>
        </p:nvGrpSpPr>
        <p:grpSpPr>
          <a:xfrm rot="7046877">
            <a:off x="5260004" y="845201"/>
            <a:ext cx="3500778" cy="3500780"/>
            <a:chOff x="3581400" y="1249329"/>
            <a:chExt cx="5385023" cy="5385026"/>
          </a:xfrm>
        </p:grpSpPr>
        <p:sp>
          <p:nvSpPr>
            <p:cNvPr id="20" name="Oval 19"/>
            <p:cNvSpPr/>
            <p:nvPr/>
          </p:nvSpPr>
          <p:spPr>
            <a:xfrm>
              <a:off x="3581400" y="1249329"/>
              <a:ext cx="5385023" cy="538502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1" name="Group 20"/>
            <p:cNvGrpSpPr/>
            <p:nvPr/>
          </p:nvGrpSpPr>
          <p:grpSpPr>
            <a:xfrm>
              <a:off x="4988423" y="3850722"/>
              <a:ext cx="1378779" cy="1352541"/>
              <a:chOff x="4981376" y="3883809"/>
              <a:chExt cx="1378779" cy="1352541"/>
            </a:xfrm>
          </p:grpSpPr>
          <p:sp>
            <p:nvSpPr>
              <p:cNvPr id="22" name="Oval 21"/>
              <p:cNvSpPr/>
              <p:nvPr/>
            </p:nvSpPr>
            <p:spPr>
              <a:xfrm>
                <a:off x="6172931" y="3883809"/>
                <a:ext cx="187224" cy="1872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3" name="Group 22"/>
              <p:cNvGrpSpPr/>
              <p:nvPr/>
            </p:nvGrpSpPr>
            <p:grpSpPr>
              <a:xfrm>
                <a:off x="4981376" y="3922336"/>
                <a:ext cx="1286901" cy="1314014"/>
                <a:chOff x="4981376" y="3922336"/>
                <a:chExt cx="1286901" cy="1314014"/>
              </a:xfrm>
            </p:grpSpPr>
            <p:cxnSp>
              <p:nvCxnSpPr>
                <p:cNvPr id="24" name="Straight Arrow Connector 23"/>
                <p:cNvCxnSpPr>
                  <a:stCxn id="22" idx="2"/>
                </p:cNvCxnSpPr>
                <p:nvPr/>
              </p:nvCxnSpPr>
              <p:spPr>
                <a:xfrm rot="11117623" flipV="1">
                  <a:off x="4981376" y="3922336"/>
                  <a:ext cx="1192352" cy="37824"/>
                </a:xfrm>
                <a:prstGeom prst="straightConnector1">
                  <a:avLst/>
                </a:prstGeom>
                <a:ln w="2857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6265798" y="3975876"/>
                  <a:ext cx="2479" cy="1260474"/>
                </a:xfrm>
                <a:prstGeom prst="straightConnector1">
                  <a:avLst/>
                </a:prstGeom>
                <a:ln w="38100" cap="rnd">
                  <a:noFill/>
                  <a:tailEnd type="triangle"/>
                </a:ln>
              </p:spPr>
              <p:style>
                <a:lnRef idx="1">
                  <a:schemeClr val="accent1"/>
                </a:lnRef>
                <a:fillRef idx="0">
                  <a:schemeClr val="accent1"/>
                </a:fillRef>
                <a:effectRef idx="0">
                  <a:schemeClr val="accent1"/>
                </a:effectRef>
                <a:fontRef idx="minor">
                  <a:schemeClr val="tx1"/>
                </a:fontRef>
              </p:style>
            </p:cxnSp>
          </p:grpSp>
        </p:grpSp>
      </p:grpSp>
      <p:grpSp>
        <p:nvGrpSpPr>
          <p:cNvPr id="26" name="Group 25"/>
          <p:cNvGrpSpPr/>
          <p:nvPr/>
        </p:nvGrpSpPr>
        <p:grpSpPr>
          <a:xfrm rot="5874506">
            <a:off x="5605193" y="1190392"/>
            <a:ext cx="2810398" cy="2810398"/>
            <a:chOff x="4497149" y="1671964"/>
            <a:chExt cx="3939604" cy="3939604"/>
          </a:xfrm>
        </p:grpSpPr>
        <p:cxnSp>
          <p:nvCxnSpPr>
            <p:cNvPr id="27" name="Straight Arrow Connector 26"/>
            <p:cNvCxnSpPr/>
            <p:nvPr/>
          </p:nvCxnSpPr>
          <p:spPr>
            <a:xfrm rot="21280645" flipH="1">
              <a:off x="6157171" y="3656152"/>
              <a:ext cx="332756" cy="446185"/>
            </a:xfrm>
            <a:prstGeom prst="straightConnector1">
              <a:avLst/>
            </a:prstGeom>
            <a:ln w="2857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Oval 27"/>
            <p:cNvSpPr/>
            <p:nvPr/>
          </p:nvSpPr>
          <p:spPr>
            <a:xfrm>
              <a:off x="4497149" y="1671964"/>
              <a:ext cx="3939604" cy="393960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9" name="TextBox 28"/>
          <p:cNvSpPr txBox="1"/>
          <p:nvPr/>
        </p:nvSpPr>
        <p:spPr>
          <a:xfrm>
            <a:off x="755650" y="4966374"/>
            <a:ext cx="7632700" cy="1326105"/>
          </a:xfrm>
          <a:prstGeom prst="rect">
            <a:avLst/>
          </a:prstGeom>
          <a:noFill/>
          <a:ln w="28575">
            <a:solidFill>
              <a:srgbClr val="689429"/>
            </a:solidFill>
          </a:ln>
        </p:spPr>
        <p:txBody>
          <a:bodyPr wrap="square" lIns="108000" tIns="108000" rIns="108000" bIns="108000" rtlCol="0">
            <a:spAutoFit/>
          </a:bodyPr>
          <a:lstStyle/>
          <a:p>
            <a:pPr lvl="0">
              <a:defRPr/>
            </a:pPr>
            <a:r>
              <a:rPr lang="en-GB" kern="0" dirty="0"/>
              <a:t>Sebastian is correct. When a clock is fast, that means that the real time is 11 minutes before the time shown on the clock. This means that you need to count backwards 11 minutes from the time shown in order to find the correct time. 10:05 a.m. – 11 minutes = 9:54 a.m.</a:t>
            </a:r>
          </a:p>
        </p:txBody>
      </p:sp>
      <p:sp>
        <p:nvSpPr>
          <p:cNvPr id="30" name="Rounded Rectangle 29"/>
          <p:cNvSpPr/>
          <p:nvPr/>
        </p:nvSpPr>
        <p:spPr>
          <a:xfrm>
            <a:off x="2608644" y="1887071"/>
            <a:ext cx="1266569" cy="387412"/>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Sebastian</a:t>
            </a:r>
          </a:p>
        </p:txBody>
      </p:sp>
      <p:grpSp>
        <p:nvGrpSpPr>
          <p:cNvPr id="2" name="Group 1"/>
          <p:cNvGrpSpPr/>
          <p:nvPr/>
        </p:nvGrpSpPr>
        <p:grpSpPr>
          <a:xfrm>
            <a:off x="778685" y="3318023"/>
            <a:ext cx="4601502" cy="1894851"/>
            <a:chOff x="778685" y="3318023"/>
            <a:chExt cx="4601502" cy="1894851"/>
          </a:xfrm>
        </p:grpSpPr>
        <p:grpSp>
          <p:nvGrpSpPr>
            <p:cNvPr id="15" name="Group 14"/>
            <p:cNvGrpSpPr/>
            <p:nvPr/>
          </p:nvGrpSpPr>
          <p:grpSpPr>
            <a:xfrm>
              <a:off x="778685" y="3318023"/>
              <a:ext cx="4601502" cy="1651214"/>
              <a:chOff x="778685" y="3318023"/>
              <a:chExt cx="4601502" cy="1651214"/>
            </a:xfrm>
          </p:grpSpPr>
          <p:sp>
            <p:nvSpPr>
              <p:cNvPr id="14" name="Oval 13"/>
              <p:cNvSpPr/>
              <p:nvPr/>
            </p:nvSpPr>
            <p:spPr>
              <a:xfrm>
                <a:off x="778685" y="3318023"/>
                <a:ext cx="1651214" cy="1651214"/>
              </a:xfrm>
              <a:prstGeom prst="ellipse">
                <a:avLst/>
              </a:prstGeom>
              <a:blipFill>
                <a:blip r:embed="rId4"/>
                <a:srcRect/>
                <a:stretch>
                  <a:fillRect l="-53696" t="13185" r="1944" b="-305087"/>
                </a:stretch>
              </a:blip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ular Callout 15"/>
              <p:cNvSpPr/>
              <p:nvPr/>
            </p:nvSpPr>
            <p:spPr>
              <a:xfrm>
                <a:off x="2642721" y="4112324"/>
                <a:ext cx="2737466" cy="856913"/>
              </a:xfrm>
              <a:prstGeom prst="wedgeRoundRectCallout">
                <a:avLst>
                  <a:gd name="adj1" fmla="val -57079"/>
                  <a:gd name="adj2" fmla="val 14552"/>
                  <a:gd name="adj3" fmla="val 16667"/>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prstClr val="black"/>
                    </a:solidFill>
                  </a:rPr>
                  <a:t>I think the correct time is 10:16 a.m.</a:t>
                </a:r>
                <a:endParaRPr lang="en-GB" dirty="0"/>
              </a:p>
            </p:txBody>
          </p:sp>
        </p:grpSp>
        <p:sp>
          <p:nvSpPr>
            <p:cNvPr id="31" name="Rounded Rectangle 30"/>
            <p:cNvSpPr/>
            <p:nvPr/>
          </p:nvSpPr>
          <p:spPr>
            <a:xfrm>
              <a:off x="4032479" y="4825462"/>
              <a:ext cx="1266569" cy="387412"/>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solidFill>
                    <a:schemeClr val="bg1"/>
                  </a:solidFill>
                </a:rPr>
                <a:t>Balvinder</a:t>
              </a:r>
              <a:endParaRPr lang="en-GB" dirty="0">
                <a:solidFill>
                  <a:schemeClr val="bg1"/>
                </a:solidFill>
              </a:endParaRPr>
            </a:p>
          </p:txBody>
        </p:sp>
      </p:gr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4.44444E-6 -7.40741E-7 L 4.44444E-6 -0.04444 " pathEditMode="relative" rAng="0" ptsTypes="AA">
                                      <p:cBhvr>
                                        <p:cTn id="6" dur="1500" fill="hold"/>
                                        <p:tgtEl>
                                          <p:spTgt spid="2"/>
                                        </p:tgtEl>
                                        <p:attrNameLst>
                                          <p:attrName>ppt_x</p:attrName>
                                          <p:attrName>ppt_y</p:attrName>
                                        </p:attrNameLst>
                                      </p:cBhvr>
                                      <p:rCtr x="0" y="-2222"/>
                                    </p:animMotion>
                                  </p:childTnLst>
                                </p:cTn>
                              </p:par>
                              <p:par>
                                <p:cTn id="7" presetID="10" presetClass="exit" presetSubtype="0" fill="hold" grpId="0" nodeType="withEffect">
                                  <p:stCondLst>
                                    <p:cond delay="250"/>
                                  </p:stCondLst>
                                  <p:childTnLst>
                                    <p:animEffect transition="out" filter="fade">
                                      <p:cBhvr>
                                        <p:cTn id="8" dur="500"/>
                                        <p:tgtEl>
                                          <p:spTgt spid="12"/>
                                        </p:tgtEl>
                                      </p:cBhvr>
                                    </p:animEffect>
                                    <p:set>
                                      <p:cBhvr>
                                        <p:cTn id="9" dur="1" fill="hold">
                                          <p:stCondLst>
                                            <p:cond delay="499"/>
                                          </p:stCondLst>
                                        </p:cTn>
                                        <p:tgtEl>
                                          <p:spTgt spid="12"/>
                                        </p:tgtEl>
                                        <p:attrNameLst>
                                          <p:attrName>style.visibility</p:attrName>
                                        </p:attrNameLst>
                                      </p:cBhvr>
                                      <p:to>
                                        <p:strVal val="hidden"/>
                                      </p:to>
                                    </p:set>
                                  </p:childTnLst>
                                </p:cTn>
                              </p:par>
                            </p:childTnLst>
                          </p:cTn>
                        </p:par>
                        <p:par>
                          <p:cTn id="10" fill="hold">
                            <p:stCondLst>
                              <p:cond delay="1500"/>
                            </p:stCondLst>
                            <p:childTnLst>
                              <p:par>
                                <p:cTn id="11" presetID="10" presetClass="entr" presetSubtype="0"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30076" y="702863"/>
            <a:ext cx="311903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Analogue to Digital – 12 Hour</a:t>
            </a:r>
          </a:p>
        </p:txBody>
      </p:sp>
      <p:cxnSp>
        <p:nvCxnSpPr>
          <p:cNvPr id="11" name="Straight Connector 10"/>
          <p:cNvCxnSpPr/>
          <p:nvPr/>
        </p:nvCxnSpPr>
        <p:spPr>
          <a:xfrm>
            <a:off x="350869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ounded Rectangular Callout 12"/>
          <p:cNvSpPr/>
          <p:nvPr/>
        </p:nvSpPr>
        <p:spPr>
          <a:xfrm>
            <a:off x="3651080" y="3006261"/>
            <a:ext cx="2479729" cy="1264046"/>
          </a:xfrm>
          <a:prstGeom prst="wedgeRoundRectCallout">
            <a:avLst>
              <a:gd name="adj1" fmla="val 67718"/>
              <a:gd name="adj2" fmla="val 7354"/>
              <a:gd name="adj3" fmla="val 16667"/>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prstClr val="black"/>
                </a:solidFill>
              </a:rPr>
              <a:t>I think that the clock could be showing 3:20 p.m.</a:t>
            </a:r>
            <a:endParaRPr lang="en-GB" dirty="0"/>
          </a:p>
        </p:txBody>
      </p:sp>
      <p:sp>
        <p:nvSpPr>
          <p:cNvPr id="29" name="TextBox 28"/>
          <p:cNvSpPr txBox="1"/>
          <p:nvPr/>
        </p:nvSpPr>
        <p:spPr>
          <a:xfrm>
            <a:off x="747412" y="5323898"/>
            <a:ext cx="7632700" cy="772107"/>
          </a:xfrm>
          <a:prstGeom prst="rect">
            <a:avLst/>
          </a:prstGeom>
          <a:noFill/>
          <a:ln w="28575">
            <a:solidFill>
              <a:srgbClr val="689429"/>
            </a:solidFill>
          </a:ln>
        </p:spPr>
        <p:txBody>
          <a:bodyPr wrap="square" lIns="108000" tIns="108000" rIns="108000" bIns="108000" rtlCol="0">
            <a:spAutoFit/>
          </a:bodyPr>
          <a:lstStyle/>
          <a:p>
            <a:pPr defTabSz="776051"/>
            <a:r>
              <a:rPr lang="en-GB" dirty="0" err="1"/>
              <a:t>Seren</a:t>
            </a:r>
            <a:r>
              <a:rPr lang="en-GB" dirty="0"/>
              <a:t> is incorrect. You would be able to see the hour hand if the time was 3:20 p.m. as it would be just after the 3 on the clock.</a:t>
            </a:r>
          </a:p>
        </p:txBody>
      </p:sp>
      <p:sp>
        <p:nvSpPr>
          <p:cNvPr id="9" name="TextBox 8"/>
          <p:cNvSpPr txBox="1"/>
          <p:nvPr/>
        </p:nvSpPr>
        <p:spPr>
          <a:xfrm>
            <a:off x="755649" y="1359306"/>
            <a:ext cx="7624463" cy="1049106"/>
          </a:xfrm>
          <a:prstGeom prst="rect">
            <a:avLst/>
          </a:prstGeom>
          <a:solidFill>
            <a:srgbClr val="C4E4C7"/>
          </a:solidFill>
          <a:ln w="28575">
            <a:noFill/>
          </a:ln>
        </p:spPr>
        <p:txBody>
          <a:bodyPr wrap="square" lIns="108000" tIns="108000" rIns="108000" bIns="108000" rtlCol="0">
            <a:spAutoFit/>
          </a:bodyPr>
          <a:lstStyle/>
          <a:p>
            <a:pPr defTabSz="776051"/>
            <a:r>
              <a:rPr lang="en-GB" dirty="0">
                <a:solidFill>
                  <a:prstClr val="black"/>
                </a:solidFill>
              </a:rPr>
              <a:t>On this clock, the hour hand is hidden. </a:t>
            </a:r>
            <a:r>
              <a:rPr lang="en-GB" dirty="0" err="1">
                <a:solidFill>
                  <a:prstClr val="black"/>
                </a:solidFill>
              </a:rPr>
              <a:t>Seren</a:t>
            </a:r>
            <a:r>
              <a:rPr lang="en-GB" dirty="0">
                <a:solidFill>
                  <a:prstClr val="black"/>
                </a:solidFill>
              </a:rPr>
              <a:t> and Conor are thinking of times the clock could be showing. Explain if you agree or disagree with each of their statements. </a:t>
            </a:r>
          </a:p>
        </p:txBody>
      </p:sp>
      <p:grpSp>
        <p:nvGrpSpPr>
          <p:cNvPr id="6" name="Group 5"/>
          <p:cNvGrpSpPr/>
          <p:nvPr/>
        </p:nvGrpSpPr>
        <p:grpSpPr>
          <a:xfrm>
            <a:off x="539750" y="2171723"/>
            <a:ext cx="3173921" cy="3173923"/>
            <a:chOff x="539750" y="2508009"/>
            <a:chExt cx="3959940" cy="3959942"/>
          </a:xfrm>
        </p:grpSpPr>
        <p:grpSp>
          <p:nvGrpSpPr>
            <p:cNvPr id="2" name="Group 1"/>
            <p:cNvGrpSpPr/>
            <p:nvPr/>
          </p:nvGrpSpPr>
          <p:grpSpPr>
            <a:xfrm>
              <a:off x="539750" y="2508009"/>
              <a:ext cx="3959940" cy="3959942"/>
              <a:chOff x="5260004" y="845201"/>
              <a:chExt cx="3500778" cy="3500780"/>
            </a:xfrm>
          </p:grpSpPr>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32434" y="1209519"/>
                <a:ext cx="2755916" cy="2750960"/>
              </a:xfrm>
              <a:prstGeom prst="rect">
                <a:avLst/>
              </a:prstGeom>
            </p:spPr>
          </p:pic>
          <p:sp>
            <p:nvSpPr>
              <p:cNvPr id="18" name="TextBox 17"/>
              <p:cNvSpPr txBox="1"/>
              <p:nvPr/>
            </p:nvSpPr>
            <p:spPr>
              <a:xfrm>
                <a:off x="6647421" y="2632983"/>
                <a:ext cx="747343" cy="338554"/>
              </a:xfrm>
              <a:prstGeom prst="rect">
                <a:avLst/>
              </a:prstGeom>
              <a:noFill/>
            </p:spPr>
            <p:txBody>
              <a:bodyPr wrap="square" rtlCol="0">
                <a:spAutoFit/>
              </a:bodyPr>
              <a:lstStyle/>
              <a:p>
                <a:pPr algn="ctr"/>
                <a:r>
                  <a:rPr lang="en-GB" sz="1600" b="1" dirty="0">
                    <a:solidFill>
                      <a:srgbClr val="F08215"/>
                    </a:solidFill>
                  </a:rPr>
                  <a:t>p.m.</a:t>
                </a:r>
              </a:p>
            </p:txBody>
          </p:sp>
          <p:grpSp>
            <p:nvGrpSpPr>
              <p:cNvPr id="19" name="Group 18"/>
              <p:cNvGrpSpPr/>
              <p:nvPr/>
            </p:nvGrpSpPr>
            <p:grpSpPr>
              <a:xfrm rot="12426421">
                <a:off x="5260004" y="845201"/>
                <a:ext cx="3500778" cy="3500780"/>
                <a:chOff x="3581400" y="1249329"/>
                <a:chExt cx="5385023" cy="5385026"/>
              </a:xfrm>
            </p:grpSpPr>
            <p:sp>
              <p:nvSpPr>
                <p:cNvPr id="20" name="Oval 19"/>
                <p:cNvSpPr/>
                <p:nvPr/>
              </p:nvSpPr>
              <p:spPr>
                <a:xfrm>
                  <a:off x="3581400" y="1249329"/>
                  <a:ext cx="5385023" cy="538502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1" name="Group 20"/>
                <p:cNvGrpSpPr/>
                <p:nvPr/>
              </p:nvGrpSpPr>
              <p:grpSpPr>
                <a:xfrm>
                  <a:off x="4988422" y="3850722"/>
                  <a:ext cx="1378780" cy="187222"/>
                  <a:chOff x="4981375" y="3883809"/>
                  <a:chExt cx="1378780" cy="187222"/>
                </a:xfrm>
              </p:grpSpPr>
              <p:sp>
                <p:nvSpPr>
                  <p:cNvPr id="22" name="Oval 21"/>
                  <p:cNvSpPr/>
                  <p:nvPr/>
                </p:nvSpPr>
                <p:spPr>
                  <a:xfrm>
                    <a:off x="6172931" y="3883809"/>
                    <a:ext cx="187224" cy="1872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24" name="Straight Arrow Connector 23"/>
                  <p:cNvCxnSpPr>
                    <a:stCxn id="22" idx="2"/>
                  </p:cNvCxnSpPr>
                  <p:nvPr/>
                </p:nvCxnSpPr>
                <p:spPr>
                  <a:xfrm rot="11117623" flipV="1">
                    <a:off x="4981375" y="3922336"/>
                    <a:ext cx="1192353" cy="37824"/>
                  </a:xfrm>
                  <a:prstGeom prst="straightConnector1">
                    <a:avLst/>
                  </a:prstGeom>
                  <a:ln w="2857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grpSp>
        <p:sp>
          <p:nvSpPr>
            <p:cNvPr id="4" name="Pie 3"/>
            <p:cNvSpPr/>
            <p:nvPr/>
          </p:nvSpPr>
          <p:spPr>
            <a:xfrm rot="5400000">
              <a:off x="935070" y="2935042"/>
              <a:ext cx="3169297" cy="3117381"/>
            </a:xfrm>
            <a:prstGeom prst="pie">
              <a:avLst>
                <a:gd name="adj1" fmla="val 5374343"/>
                <a:gd name="adj2" fmla="val 162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8" name="Rounded Rectangle 7"/>
          <p:cNvSpPr/>
          <p:nvPr/>
        </p:nvSpPr>
        <p:spPr>
          <a:xfrm>
            <a:off x="5367200" y="2724990"/>
            <a:ext cx="954085" cy="387412"/>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solidFill>
                  <a:schemeClr val="bg1"/>
                </a:solidFill>
              </a:rPr>
              <a:t>Seren</a:t>
            </a:r>
            <a:endParaRPr lang="en-GB" dirty="0">
              <a:solidFill>
                <a:schemeClr val="bg1"/>
              </a:solidFill>
            </a:endParaRPr>
          </a:p>
        </p:txBody>
      </p:sp>
      <p:sp>
        <p:nvSpPr>
          <p:cNvPr id="33" name="Oval 32"/>
          <p:cNvSpPr/>
          <p:nvPr/>
        </p:nvSpPr>
        <p:spPr>
          <a:xfrm>
            <a:off x="6818671" y="2532919"/>
            <a:ext cx="1525683" cy="1525683"/>
          </a:xfrm>
          <a:prstGeom prst="ellipse">
            <a:avLst/>
          </a:prstGeom>
          <a:blipFill>
            <a:blip r:embed="rId3"/>
            <a:srcRect/>
            <a:stretch>
              <a:fillRect l="-25654" t="11969" r="5138" b="-101216"/>
            </a:stretch>
          </a:blip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7160196" y="4259051"/>
            <a:ext cx="911023" cy="911023"/>
          </a:xfrm>
          <a:prstGeom prst="ellipse">
            <a:avLst/>
          </a:prstGeom>
          <a:blipFill>
            <a:blip r:embed="rId4"/>
            <a:srcRect/>
            <a:stretch>
              <a:fillRect l="-20678" t="5600" r="-34810" b="-158997"/>
            </a:stretch>
          </a:blip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8146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30076" y="702863"/>
            <a:ext cx="311903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Analogue to Digital – 12 Hour</a:t>
            </a:r>
          </a:p>
        </p:txBody>
      </p:sp>
      <p:cxnSp>
        <p:nvCxnSpPr>
          <p:cNvPr id="11" name="Straight Connector 10"/>
          <p:cNvCxnSpPr/>
          <p:nvPr/>
        </p:nvCxnSpPr>
        <p:spPr>
          <a:xfrm>
            <a:off x="350869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6818671" y="2532919"/>
            <a:ext cx="1525683" cy="1525683"/>
          </a:xfrm>
          <a:prstGeom prst="ellipse">
            <a:avLst/>
          </a:prstGeom>
          <a:blipFill>
            <a:blip r:embed="rId2"/>
            <a:srcRect/>
            <a:stretch>
              <a:fillRect l="-25654" t="11969" r="5138" b="-101216"/>
            </a:stretch>
          </a:blip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p:cNvSpPr txBox="1"/>
          <p:nvPr/>
        </p:nvSpPr>
        <p:spPr>
          <a:xfrm>
            <a:off x="755650" y="5041336"/>
            <a:ext cx="7632700" cy="1049106"/>
          </a:xfrm>
          <a:prstGeom prst="rect">
            <a:avLst/>
          </a:prstGeom>
          <a:noFill/>
          <a:ln w="28575">
            <a:solidFill>
              <a:srgbClr val="689429"/>
            </a:solidFill>
          </a:ln>
        </p:spPr>
        <p:txBody>
          <a:bodyPr wrap="square" lIns="108000" tIns="108000" rIns="108000" bIns="108000" rtlCol="0">
            <a:spAutoFit/>
          </a:bodyPr>
          <a:lstStyle/>
          <a:p>
            <a:pPr lvl="0" defTabSz="776051"/>
            <a:r>
              <a:rPr lang="en-GB" dirty="0"/>
              <a:t>Conor is correct. The hour hand would be just past 10 on the clock if the time was 10:20 p.m. so it would be covered up. The minute hand would be visible and </a:t>
            </a:r>
            <a:r>
              <a:rPr lang="en-GB"/>
              <a:t>pointing at </a:t>
            </a:r>
            <a:r>
              <a:rPr lang="en-GB" dirty="0"/>
              <a:t>4 to show that is 20 past the hour.</a:t>
            </a:r>
          </a:p>
        </p:txBody>
      </p:sp>
      <p:sp>
        <p:nvSpPr>
          <p:cNvPr id="9" name="TextBox 8"/>
          <p:cNvSpPr txBox="1"/>
          <p:nvPr/>
        </p:nvSpPr>
        <p:spPr>
          <a:xfrm>
            <a:off x="755649" y="1359306"/>
            <a:ext cx="7624463" cy="1049106"/>
          </a:xfrm>
          <a:prstGeom prst="rect">
            <a:avLst/>
          </a:prstGeom>
          <a:solidFill>
            <a:srgbClr val="C4E4C7"/>
          </a:solidFill>
          <a:ln w="28575">
            <a:noFill/>
          </a:ln>
        </p:spPr>
        <p:txBody>
          <a:bodyPr wrap="square" lIns="108000" tIns="108000" rIns="108000" bIns="108000" rtlCol="0">
            <a:spAutoFit/>
          </a:bodyPr>
          <a:lstStyle/>
          <a:p>
            <a:pPr defTabSz="776051"/>
            <a:r>
              <a:rPr lang="en-GB" dirty="0">
                <a:solidFill>
                  <a:prstClr val="black"/>
                </a:solidFill>
              </a:rPr>
              <a:t>On this clock, the hour hand is hidden. </a:t>
            </a:r>
            <a:r>
              <a:rPr lang="en-GB" dirty="0" err="1">
                <a:solidFill>
                  <a:prstClr val="black"/>
                </a:solidFill>
              </a:rPr>
              <a:t>Seren</a:t>
            </a:r>
            <a:r>
              <a:rPr lang="en-GB" dirty="0">
                <a:solidFill>
                  <a:prstClr val="black"/>
                </a:solidFill>
              </a:rPr>
              <a:t> and Conor are thinking of times the clock could be showing. Explain if you agree or disagree with each of their statements. </a:t>
            </a:r>
          </a:p>
        </p:txBody>
      </p:sp>
      <p:grpSp>
        <p:nvGrpSpPr>
          <p:cNvPr id="6" name="Group 5"/>
          <p:cNvGrpSpPr/>
          <p:nvPr/>
        </p:nvGrpSpPr>
        <p:grpSpPr>
          <a:xfrm>
            <a:off x="539750" y="2171723"/>
            <a:ext cx="3173921" cy="3173923"/>
            <a:chOff x="539750" y="2508009"/>
            <a:chExt cx="3959940" cy="3959942"/>
          </a:xfrm>
        </p:grpSpPr>
        <p:grpSp>
          <p:nvGrpSpPr>
            <p:cNvPr id="2" name="Group 1"/>
            <p:cNvGrpSpPr/>
            <p:nvPr/>
          </p:nvGrpSpPr>
          <p:grpSpPr>
            <a:xfrm>
              <a:off x="539750" y="2508009"/>
              <a:ext cx="3959940" cy="3959942"/>
              <a:chOff x="5260004" y="845201"/>
              <a:chExt cx="3500778" cy="3500780"/>
            </a:xfrm>
          </p:grpSpPr>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32434" y="1209519"/>
                <a:ext cx="2755916" cy="2750960"/>
              </a:xfrm>
              <a:prstGeom prst="rect">
                <a:avLst/>
              </a:prstGeom>
            </p:spPr>
          </p:pic>
          <p:sp>
            <p:nvSpPr>
              <p:cNvPr id="18" name="TextBox 17"/>
              <p:cNvSpPr txBox="1"/>
              <p:nvPr/>
            </p:nvSpPr>
            <p:spPr>
              <a:xfrm>
                <a:off x="6647421" y="2632983"/>
                <a:ext cx="747343" cy="338554"/>
              </a:xfrm>
              <a:prstGeom prst="rect">
                <a:avLst/>
              </a:prstGeom>
              <a:noFill/>
            </p:spPr>
            <p:txBody>
              <a:bodyPr wrap="square" rtlCol="0">
                <a:spAutoFit/>
              </a:bodyPr>
              <a:lstStyle/>
              <a:p>
                <a:pPr algn="ctr"/>
                <a:r>
                  <a:rPr lang="en-GB" sz="1600" b="1" dirty="0">
                    <a:solidFill>
                      <a:srgbClr val="F08215"/>
                    </a:solidFill>
                  </a:rPr>
                  <a:t>p.m.</a:t>
                </a:r>
              </a:p>
            </p:txBody>
          </p:sp>
          <p:grpSp>
            <p:nvGrpSpPr>
              <p:cNvPr id="19" name="Group 18"/>
              <p:cNvGrpSpPr/>
              <p:nvPr/>
            </p:nvGrpSpPr>
            <p:grpSpPr>
              <a:xfrm rot="12426421">
                <a:off x="5260004" y="845201"/>
                <a:ext cx="3500778" cy="3500780"/>
                <a:chOff x="3581400" y="1249329"/>
                <a:chExt cx="5385023" cy="5385026"/>
              </a:xfrm>
            </p:grpSpPr>
            <p:sp>
              <p:nvSpPr>
                <p:cNvPr id="20" name="Oval 19"/>
                <p:cNvSpPr/>
                <p:nvPr/>
              </p:nvSpPr>
              <p:spPr>
                <a:xfrm>
                  <a:off x="3581400" y="1249329"/>
                  <a:ext cx="5385023" cy="538502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1" name="Group 20"/>
                <p:cNvGrpSpPr/>
                <p:nvPr/>
              </p:nvGrpSpPr>
              <p:grpSpPr>
                <a:xfrm>
                  <a:off x="4988422" y="3850722"/>
                  <a:ext cx="1378780" cy="187222"/>
                  <a:chOff x="4981375" y="3883809"/>
                  <a:chExt cx="1378780" cy="187222"/>
                </a:xfrm>
              </p:grpSpPr>
              <p:sp>
                <p:nvSpPr>
                  <p:cNvPr id="22" name="Oval 21"/>
                  <p:cNvSpPr/>
                  <p:nvPr/>
                </p:nvSpPr>
                <p:spPr>
                  <a:xfrm>
                    <a:off x="6172931" y="3883809"/>
                    <a:ext cx="187224" cy="1872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24" name="Straight Arrow Connector 23"/>
                  <p:cNvCxnSpPr>
                    <a:stCxn id="22" idx="2"/>
                  </p:cNvCxnSpPr>
                  <p:nvPr/>
                </p:nvCxnSpPr>
                <p:spPr>
                  <a:xfrm rot="11117623" flipV="1">
                    <a:off x="4981375" y="3922336"/>
                    <a:ext cx="1192353" cy="37824"/>
                  </a:xfrm>
                  <a:prstGeom prst="straightConnector1">
                    <a:avLst/>
                  </a:prstGeom>
                  <a:ln w="2857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grpSp>
        <p:sp>
          <p:nvSpPr>
            <p:cNvPr id="4" name="Pie 3"/>
            <p:cNvSpPr/>
            <p:nvPr/>
          </p:nvSpPr>
          <p:spPr>
            <a:xfrm rot="5400000">
              <a:off x="935070" y="2935042"/>
              <a:ext cx="3169297" cy="3117381"/>
            </a:xfrm>
            <a:prstGeom prst="pie">
              <a:avLst>
                <a:gd name="adj1" fmla="val 5374343"/>
                <a:gd name="adj2" fmla="val 162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23" name="Rounded Rectangular Callout 22"/>
          <p:cNvSpPr/>
          <p:nvPr/>
        </p:nvSpPr>
        <p:spPr>
          <a:xfrm>
            <a:off x="3547804" y="3125441"/>
            <a:ext cx="2604395" cy="1111812"/>
          </a:xfrm>
          <a:prstGeom prst="wedgeRoundRectCallout">
            <a:avLst>
              <a:gd name="adj1" fmla="val 61572"/>
              <a:gd name="adj2" fmla="val 29206"/>
              <a:gd name="adj3" fmla="val 16667"/>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776051"/>
            <a:r>
              <a:rPr lang="en-GB" dirty="0">
                <a:solidFill>
                  <a:prstClr val="black"/>
                </a:solidFill>
              </a:rPr>
              <a:t>I think the clock could be showing 10:20 p.m.</a:t>
            </a:r>
            <a:endParaRPr lang="en-GB" dirty="0">
              <a:solidFill>
                <a:srgbClr val="00B050"/>
              </a:solidFill>
            </a:endParaRPr>
          </a:p>
        </p:txBody>
      </p:sp>
      <p:sp>
        <p:nvSpPr>
          <p:cNvPr id="25" name="Oval 24"/>
          <p:cNvSpPr/>
          <p:nvPr/>
        </p:nvSpPr>
        <p:spPr>
          <a:xfrm>
            <a:off x="7160196" y="4259051"/>
            <a:ext cx="911023" cy="911023"/>
          </a:xfrm>
          <a:prstGeom prst="ellipse">
            <a:avLst/>
          </a:prstGeom>
          <a:blipFill>
            <a:blip r:embed="rId4"/>
            <a:srcRect/>
            <a:stretch>
              <a:fillRect l="-20678" t="5600" r="-34810" b="-158997"/>
            </a:stretch>
          </a:blip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511891" y="3391146"/>
            <a:ext cx="1409409" cy="1410071"/>
          </a:xfrm>
          <a:prstGeom prst="ellipse">
            <a:avLst/>
          </a:prstGeom>
          <a:blipFill>
            <a:blip r:embed="rId4"/>
            <a:srcRect/>
            <a:stretch>
              <a:fillRect l="-14698" t="10134" r="-30016" b="-145864"/>
            </a:stretch>
          </a:blip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ounded Rectangular Callout 26"/>
          <p:cNvSpPr/>
          <p:nvPr/>
        </p:nvSpPr>
        <p:spPr>
          <a:xfrm>
            <a:off x="3651080" y="3006261"/>
            <a:ext cx="2479729" cy="1264046"/>
          </a:xfrm>
          <a:prstGeom prst="wedgeRoundRectCallout">
            <a:avLst>
              <a:gd name="adj1" fmla="val 67718"/>
              <a:gd name="adj2" fmla="val 7354"/>
              <a:gd name="adj3" fmla="val 16667"/>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prstClr val="black"/>
                </a:solidFill>
              </a:rPr>
              <a:t>I think that the clock could be showing 3:20 p.m.</a:t>
            </a:r>
            <a:endParaRPr lang="en-GB" dirty="0"/>
          </a:p>
        </p:txBody>
      </p:sp>
      <p:sp>
        <p:nvSpPr>
          <p:cNvPr id="28" name="Rounded Rectangle 27"/>
          <p:cNvSpPr/>
          <p:nvPr/>
        </p:nvSpPr>
        <p:spPr>
          <a:xfrm>
            <a:off x="5367200" y="2724990"/>
            <a:ext cx="954085" cy="387412"/>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solidFill>
                  <a:schemeClr val="bg1"/>
                </a:solidFill>
              </a:rPr>
              <a:t>Seren</a:t>
            </a:r>
            <a:endParaRPr lang="en-GB" dirty="0">
              <a:solidFill>
                <a:schemeClr val="bg1"/>
              </a:solidFill>
            </a:endParaRPr>
          </a:p>
        </p:txBody>
      </p:sp>
      <p:sp>
        <p:nvSpPr>
          <p:cNvPr id="30" name="Rounded Rectangle 29"/>
          <p:cNvSpPr/>
          <p:nvPr/>
        </p:nvSpPr>
        <p:spPr>
          <a:xfrm>
            <a:off x="5367199" y="2851889"/>
            <a:ext cx="954085" cy="387412"/>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Conor</a:t>
            </a:r>
          </a:p>
        </p:txBody>
      </p:sp>
    </p:spTree>
    <p:extLst>
      <p:ext uri="{BB962C8B-B14F-4D97-AF65-F5344CB8AC3E}">
        <p14:creationId xmlns:p14="http://schemas.microsoft.com/office/powerpoint/2010/main" val="3684946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grpId="0" nodeType="withEffect">
                                  <p:stCondLst>
                                    <p:cond delay="0"/>
                                  </p:stCondLst>
                                  <p:childTnLst>
                                    <p:animScale>
                                      <p:cBhvr>
                                        <p:cTn id="6" dur="1250" fill="hold"/>
                                        <p:tgtEl>
                                          <p:spTgt spid="5"/>
                                        </p:tgtEl>
                                      </p:cBhvr>
                                      <p:by x="60000" y="60000"/>
                                    </p:animScale>
                                  </p:childTnLst>
                                </p:cTn>
                              </p:par>
                              <p:par>
                                <p:cTn id="7" presetID="64" presetClass="path" presetSubtype="0" accel="50000" decel="50000" fill="hold" grpId="1" nodeType="withEffect">
                                  <p:stCondLst>
                                    <p:cond delay="0"/>
                                  </p:stCondLst>
                                  <p:childTnLst>
                                    <p:animMotion origin="layout" path="M -3.05556E-6 4.44444E-6 L 0.02622 -0.05139 " pathEditMode="relative" rAng="0" ptsTypes="AA">
                                      <p:cBhvr>
                                        <p:cTn id="8" dur="1250" fill="hold"/>
                                        <p:tgtEl>
                                          <p:spTgt spid="5"/>
                                        </p:tgtEl>
                                        <p:attrNameLst>
                                          <p:attrName>ppt_x</p:attrName>
                                          <p:attrName>ppt_y</p:attrName>
                                        </p:attrNameLst>
                                      </p:cBhvr>
                                      <p:rCtr x="1302" y="-2569"/>
                                    </p:animMotion>
                                  </p:childTnLst>
                                </p:cTn>
                              </p:par>
                              <p:par>
                                <p:cTn id="9" presetID="10" presetClass="exit" presetSubtype="0" fill="hold" grpId="0" nodeType="withEffect">
                                  <p:stCondLst>
                                    <p:cond delay="0"/>
                                  </p:stCondLst>
                                  <p:childTnLst>
                                    <p:animEffect transition="out" filter="fade">
                                      <p:cBhvr>
                                        <p:cTn id="10" dur="500"/>
                                        <p:tgtEl>
                                          <p:spTgt spid="27"/>
                                        </p:tgtEl>
                                      </p:cBhvr>
                                    </p:animEffect>
                                    <p:set>
                                      <p:cBhvr>
                                        <p:cTn id="11" dur="1" fill="hold">
                                          <p:stCondLst>
                                            <p:cond delay="499"/>
                                          </p:stCondLst>
                                        </p:cTn>
                                        <p:tgtEl>
                                          <p:spTgt spid="27"/>
                                        </p:tgtEl>
                                        <p:attrNameLst>
                                          <p:attrName>style.visibility</p:attrName>
                                        </p:attrNameLst>
                                      </p:cBhvr>
                                      <p:to>
                                        <p:strVal val="hidden"/>
                                      </p:to>
                                    </p:set>
                                  </p:childTnLst>
                                </p:cTn>
                              </p:par>
                              <p:par>
                                <p:cTn id="12" presetID="10" presetClass="exit" presetSubtype="0" fill="hold" grpId="0" nodeType="withEffect">
                                  <p:stCondLst>
                                    <p:cond delay="0"/>
                                  </p:stCondLst>
                                  <p:childTnLst>
                                    <p:animEffect transition="out" filter="fade">
                                      <p:cBhvr>
                                        <p:cTn id="13" dur="500"/>
                                        <p:tgtEl>
                                          <p:spTgt spid="28"/>
                                        </p:tgtEl>
                                      </p:cBhvr>
                                    </p:animEffect>
                                    <p:set>
                                      <p:cBhvr>
                                        <p:cTn id="14" dur="1" fill="hold">
                                          <p:stCondLst>
                                            <p:cond delay="499"/>
                                          </p:stCondLst>
                                        </p:cTn>
                                        <p:tgtEl>
                                          <p:spTgt spid="28"/>
                                        </p:tgtEl>
                                        <p:attrNameLst>
                                          <p:attrName>style.visibility</p:attrName>
                                        </p:attrNameLst>
                                      </p:cBhvr>
                                      <p:to>
                                        <p:strVal val="hidden"/>
                                      </p:to>
                                    </p:set>
                                  </p:childTnLst>
                                </p:cTn>
                              </p:par>
                              <p:par>
                                <p:cTn id="15" presetID="6" presetClass="emph" presetSubtype="0" fill="hold" grpId="0" nodeType="withEffect">
                                  <p:stCondLst>
                                    <p:cond delay="0"/>
                                  </p:stCondLst>
                                  <p:childTnLst>
                                    <p:animScale>
                                      <p:cBhvr>
                                        <p:cTn id="16" dur="1250" fill="hold"/>
                                        <p:tgtEl>
                                          <p:spTgt spid="25"/>
                                        </p:tgtEl>
                                      </p:cBhvr>
                                      <p:by x="150000" y="150000"/>
                                    </p:animScale>
                                  </p:childTnLst>
                                </p:cTn>
                              </p:par>
                              <p:par>
                                <p:cTn id="17" presetID="64" presetClass="path" presetSubtype="0" accel="50000" decel="50000" fill="hold" grpId="1" nodeType="withEffect">
                                  <p:stCondLst>
                                    <p:cond delay="0"/>
                                  </p:stCondLst>
                                  <p:childTnLst>
                                    <p:animMotion origin="layout" path="M -2.5E-6 1.11022E-16 L -0.04218 -0.08981 " pathEditMode="relative" rAng="0" ptsTypes="AA">
                                      <p:cBhvr>
                                        <p:cTn id="18" dur="1250" fill="hold"/>
                                        <p:tgtEl>
                                          <p:spTgt spid="25"/>
                                        </p:tgtEl>
                                        <p:attrNameLst>
                                          <p:attrName>ppt_x</p:attrName>
                                          <p:attrName>ppt_y</p:attrName>
                                        </p:attrNameLst>
                                      </p:cBhvr>
                                      <p:rCtr x="-2118" y="-4491"/>
                                    </p:animMotion>
                                  </p:childTnLst>
                                </p:cTn>
                              </p:par>
                              <p:par>
                                <p:cTn id="19" presetID="10" presetClass="exit" presetSubtype="0" fill="hold" grpId="2" nodeType="withEffect">
                                  <p:stCondLst>
                                    <p:cond delay="1500"/>
                                  </p:stCondLst>
                                  <p:childTnLst>
                                    <p:animEffect transition="out" filter="fade">
                                      <p:cBhvr>
                                        <p:cTn id="20" dur="200"/>
                                        <p:tgtEl>
                                          <p:spTgt spid="25"/>
                                        </p:tgtEl>
                                      </p:cBhvr>
                                    </p:animEffect>
                                    <p:set>
                                      <p:cBhvr>
                                        <p:cTn id="21" dur="1" fill="hold">
                                          <p:stCondLst>
                                            <p:cond delay="199"/>
                                          </p:stCondLst>
                                        </p:cTn>
                                        <p:tgtEl>
                                          <p:spTgt spid="25"/>
                                        </p:tgtEl>
                                        <p:attrNameLst>
                                          <p:attrName>style.visibility</p:attrName>
                                        </p:attrNameLst>
                                      </p:cBhvr>
                                      <p:to>
                                        <p:strVal val="hidden"/>
                                      </p:to>
                                    </p:set>
                                  </p:childTnLst>
                                </p:cTn>
                              </p:par>
                              <p:par>
                                <p:cTn id="22" presetID="10" presetClass="entr" presetSubtype="0" fill="hold" grpId="0" nodeType="withEffect">
                                  <p:stCondLst>
                                    <p:cond delay="125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200"/>
                                        <p:tgtEl>
                                          <p:spTgt spid="26"/>
                                        </p:tgtEl>
                                      </p:cBhvr>
                                    </p:animEffect>
                                  </p:childTnLst>
                                </p:cTn>
                              </p:par>
                              <p:par>
                                <p:cTn id="25" presetID="10" presetClass="entr" presetSubtype="0" fill="hold" grpId="0" nodeType="withEffect">
                                  <p:stCondLst>
                                    <p:cond delay="100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500"/>
                                        <p:tgtEl>
                                          <p:spTgt spid="30"/>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mph" presetSubtype="0" fill="hold" nodeType="clickEffect">
                                  <p:stCondLst>
                                    <p:cond delay="0"/>
                                  </p:stCondLst>
                                  <p:childTnLst>
                                    <p:animScale>
                                      <p:cBhvr>
                                        <p:cTn id="34" dur="500" fill="hold"/>
                                        <p:tgtEl>
                                          <p:spTgt spid="6"/>
                                        </p:tgtEl>
                                      </p:cBhvr>
                                      <p:by x="90000" y="90000"/>
                                    </p:animScale>
                                  </p:childTnLst>
                                </p:cTn>
                              </p:par>
                              <p:par>
                                <p:cTn id="35" presetID="64" presetClass="path" presetSubtype="0" accel="50000" decel="50000" fill="hold" nodeType="withEffect">
                                  <p:stCondLst>
                                    <p:cond delay="0"/>
                                  </p:stCondLst>
                                  <p:childTnLst>
                                    <p:animMotion origin="layout" path="M 4.72222E-6 3.33333E-6 L 0.00017 -0.01621 " pathEditMode="relative" rAng="0" ptsTypes="AA">
                                      <p:cBhvr>
                                        <p:cTn id="36" dur="500" fill="hold"/>
                                        <p:tgtEl>
                                          <p:spTgt spid="6"/>
                                        </p:tgtEl>
                                        <p:attrNameLst>
                                          <p:attrName>ppt_x</p:attrName>
                                          <p:attrName>ppt_y</p:attrName>
                                        </p:attrNameLst>
                                      </p:cBhvr>
                                      <p:rCtr x="0" y="-810"/>
                                    </p:animMotion>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9" grpId="0" animBg="1"/>
      <p:bldP spid="23" grpId="0" animBg="1"/>
      <p:bldP spid="25" grpId="0" animBg="1"/>
      <p:bldP spid="25" grpId="1" animBg="1"/>
      <p:bldP spid="25" grpId="2" animBg="1"/>
      <p:bldP spid="26" grpId="0" animBg="1"/>
      <p:bldP spid="27" grpId="0" animBg="1"/>
      <p:bldP spid="28" grpId="0" animBg="1"/>
      <p:bldP spid="3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45574" y="702863"/>
            <a:ext cx="311903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Analogue to Digital – 12 Hour</a:t>
            </a:r>
          </a:p>
        </p:txBody>
      </p:sp>
      <p:cxnSp>
        <p:nvCxnSpPr>
          <p:cNvPr id="8" name="Straight Connector 7"/>
          <p:cNvCxnSpPr/>
          <p:nvPr/>
        </p:nvCxnSpPr>
        <p:spPr>
          <a:xfrm>
            <a:off x="356461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099" y="1515784"/>
            <a:ext cx="4743450" cy="4743450"/>
          </a:xfrm>
          <a:prstGeom prst="rect">
            <a:avLst/>
          </a:prstGeom>
        </p:spPr>
      </p:pic>
      <p:sp>
        <p:nvSpPr>
          <p:cNvPr id="9" name="TextBox 8"/>
          <p:cNvSpPr txBox="1"/>
          <p:nvPr/>
        </p:nvSpPr>
        <p:spPr>
          <a:xfrm>
            <a:off x="755649" y="1359306"/>
            <a:ext cx="2025651" cy="495108"/>
          </a:xfrm>
          <a:prstGeom prst="rect">
            <a:avLst/>
          </a:prstGeom>
          <a:solidFill>
            <a:srgbClr val="C4E4C7"/>
          </a:solidFill>
          <a:ln w="28575">
            <a:noFill/>
          </a:ln>
        </p:spPr>
        <p:txBody>
          <a:bodyPr wrap="square" lIns="108000" tIns="108000" rIns="108000" bIns="108000" rtlCol="0">
            <a:spAutoFit/>
          </a:bodyPr>
          <a:lstStyle/>
          <a:p>
            <a:pPr defTabSz="776051"/>
            <a:r>
              <a:rPr lang="en-GB" dirty="0">
                <a:solidFill>
                  <a:prstClr val="black"/>
                </a:solidFill>
              </a:rPr>
              <a:t>What time am I?</a:t>
            </a:r>
          </a:p>
        </p:txBody>
      </p:sp>
      <p:sp>
        <p:nvSpPr>
          <p:cNvPr id="14" name="TextBox 13"/>
          <p:cNvSpPr txBox="1"/>
          <p:nvPr/>
        </p:nvSpPr>
        <p:spPr>
          <a:xfrm>
            <a:off x="755649" y="5330649"/>
            <a:ext cx="3816351" cy="772107"/>
          </a:xfrm>
          <a:prstGeom prst="rect">
            <a:avLst/>
          </a:prstGeom>
          <a:solidFill>
            <a:srgbClr val="C4E4C7">
              <a:alpha val="60000"/>
            </a:srgbClr>
          </a:solidFill>
          <a:ln w="28575">
            <a:noFill/>
          </a:ln>
        </p:spPr>
        <p:txBody>
          <a:bodyPr wrap="square" lIns="108000" tIns="108000" rIns="108000" bIns="108000" rtlCol="0">
            <a:spAutoFit/>
          </a:bodyPr>
          <a:lstStyle/>
          <a:p>
            <a:pPr lvl="0" defTabSz="776051"/>
            <a:r>
              <a:rPr lang="en-GB" dirty="0"/>
              <a:t>Can you make up your own ‘What time am I?’ question like this one?</a:t>
            </a:r>
          </a:p>
        </p:txBody>
      </p:sp>
      <p:sp>
        <p:nvSpPr>
          <p:cNvPr id="15" name="Rounded Rectangular Callout 14"/>
          <p:cNvSpPr/>
          <p:nvPr/>
        </p:nvSpPr>
        <p:spPr>
          <a:xfrm>
            <a:off x="765227" y="2013661"/>
            <a:ext cx="2479729" cy="462438"/>
          </a:xfrm>
          <a:prstGeom prst="wedgeRoundRectCallout">
            <a:avLst>
              <a:gd name="adj1" fmla="val -3691"/>
              <a:gd name="adj2" fmla="val 98145"/>
              <a:gd name="adj3" fmla="val 16667"/>
            </a:avLst>
          </a:prstGeom>
          <a:solidFill>
            <a:srgbClr val="FFC000">
              <a:alpha val="80000"/>
            </a:srgbClr>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776051"/>
            <a:r>
              <a:rPr lang="en-GB" dirty="0">
                <a:solidFill>
                  <a:prstClr val="black"/>
                </a:solidFill>
              </a:rPr>
              <a:t>I am a p.m. time.</a:t>
            </a:r>
          </a:p>
        </p:txBody>
      </p:sp>
      <p:sp>
        <p:nvSpPr>
          <p:cNvPr id="16" name="Rounded Rectangular Callout 15"/>
          <p:cNvSpPr/>
          <p:nvPr/>
        </p:nvSpPr>
        <p:spPr>
          <a:xfrm>
            <a:off x="3360382" y="1538851"/>
            <a:ext cx="3350334" cy="459861"/>
          </a:xfrm>
          <a:prstGeom prst="wedgeRoundRectCallout">
            <a:avLst>
              <a:gd name="adj1" fmla="val -36268"/>
              <a:gd name="adj2" fmla="val 176637"/>
              <a:gd name="adj3" fmla="val 16667"/>
            </a:avLst>
          </a:prstGeom>
          <a:solidFill>
            <a:srgbClr val="FFC000">
              <a:alpha val="60000"/>
            </a:srgbClr>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776051"/>
            <a:r>
              <a:rPr lang="en-GB" dirty="0">
                <a:solidFill>
                  <a:prstClr val="black"/>
                </a:solidFill>
              </a:rPr>
              <a:t>My hour is an even number. </a:t>
            </a:r>
          </a:p>
        </p:txBody>
      </p:sp>
      <p:sp>
        <p:nvSpPr>
          <p:cNvPr id="17" name="Rounded Rectangular Callout 16"/>
          <p:cNvSpPr/>
          <p:nvPr/>
        </p:nvSpPr>
        <p:spPr>
          <a:xfrm>
            <a:off x="5152571" y="2400156"/>
            <a:ext cx="3235779" cy="1527013"/>
          </a:xfrm>
          <a:prstGeom prst="wedgeRoundRectCallout">
            <a:avLst>
              <a:gd name="adj1" fmla="val -60642"/>
              <a:gd name="adj2" fmla="val 25933"/>
              <a:gd name="adj3" fmla="val 16667"/>
            </a:avLst>
          </a:prstGeom>
          <a:solidFill>
            <a:srgbClr val="FFC000">
              <a:alpha val="40000"/>
            </a:srgbClr>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776051"/>
            <a:r>
              <a:rPr lang="en-GB" dirty="0">
                <a:solidFill>
                  <a:prstClr val="black"/>
                </a:solidFill>
              </a:rPr>
              <a:t>If I was shown on an analogue clock, my minute hand would be opposite the number 12 on the clock face.</a:t>
            </a:r>
          </a:p>
        </p:txBody>
      </p:sp>
      <p:sp>
        <p:nvSpPr>
          <p:cNvPr id="18" name="Rounded Rectangular Callout 17"/>
          <p:cNvSpPr/>
          <p:nvPr/>
        </p:nvSpPr>
        <p:spPr>
          <a:xfrm>
            <a:off x="4790624" y="4522509"/>
            <a:ext cx="3111626" cy="784351"/>
          </a:xfrm>
          <a:prstGeom prst="wedgeRoundRectCallout">
            <a:avLst>
              <a:gd name="adj1" fmla="val -46648"/>
              <a:gd name="adj2" fmla="val -100419"/>
              <a:gd name="adj3" fmla="val 16667"/>
            </a:avLst>
          </a:prstGeom>
          <a:solidFill>
            <a:srgbClr val="FFC000">
              <a:alpha val="20000"/>
            </a:srgbClr>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776051"/>
            <a:r>
              <a:rPr lang="en-GB" dirty="0">
                <a:solidFill>
                  <a:prstClr val="black"/>
                </a:solidFill>
              </a:rPr>
              <a:t>My hour is 120 minutes before midnight.</a:t>
            </a:r>
          </a:p>
        </p:txBody>
      </p:sp>
      <p:sp>
        <p:nvSpPr>
          <p:cNvPr id="19" name="TextBox 18"/>
          <p:cNvSpPr txBox="1"/>
          <p:nvPr/>
        </p:nvSpPr>
        <p:spPr>
          <a:xfrm>
            <a:off x="6535055" y="1752240"/>
            <a:ext cx="1871436" cy="495108"/>
          </a:xfrm>
          <a:prstGeom prst="rect">
            <a:avLst/>
          </a:prstGeom>
          <a:solidFill>
            <a:schemeClr val="bg1"/>
          </a:solidFill>
          <a:ln w="28575">
            <a:solidFill>
              <a:srgbClr val="689429"/>
            </a:solidFill>
          </a:ln>
        </p:spPr>
        <p:txBody>
          <a:bodyPr wrap="square" lIns="108000" tIns="108000" rIns="108000" bIns="108000" rtlCol="0">
            <a:spAutoFit/>
          </a:bodyPr>
          <a:lstStyle/>
          <a:p>
            <a:pPr algn="ctr" defTabSz="776051"/>
            <a:r>
              <a:rPr lang="en-GB" dirty="0"/>
              <a:t>2, 4, 6, 8, 10, 12</a:t>
            </a:r>
          </a:p>
        </p:txBody>
      </p:sp>
      <p:sp>
        <p:nvSpPr>
          <p:cNvPr id="20" name="TextBox 19"/>
          <p:cNvSpPr txBox="1"/>
          <p:nvPr/>
        </p:nvSpPr>
        <p:spPr>
          <a:xfrm>
            <a:off x="6662057" y="3768017"/>
            <a:ext cx="1726293" cy="495108"/>
          </a:xfrm>
          <a:prstGeom prst="rect">
            <a:avLst/>
          </a:prstGeom>
          <a:solidFill>
            <a:schemeClr val="bg1"/>
          </a:solidFill>
          <a:ln w="28575">
            <a:solidFill>
              <a:srgbClr val="689429"/>
            </a:solidFill>
          </a:ln>
        </p:spPr>
        <p:txBody>
          <a:bodyPr wrap="square" lIns="108000" tIns="108000" rIns="108000" bIns="108000" rtlCol="0">
            <a:spAutoFit/>
          </a:bodyPr>
          <a:lstStyle/>
          <a:p>
            <a:pPr algn="ctr" defTabSz="776051"/>
            <a:r>
              <a:rPr lang="en-GB" dirty="0"/>
              <a:t>pointing at 6</a:t>
            </a:r>
          </a:p>
        </p:txBody>
      </p:sp>
      <p:sp>
        <p:nvSpPr>
          <p:cNvPr id="21" name="TextBox 20"/>
          <p:cNvSpPr txBox="1"/>
          <p:nvPr/>
        </p:nvSpPr>
        <p:spPr>
          <a:xfrm>
            <a:off x="7750629" y="4718727"/>
            <a:ext cx="637721" cy="495108"/>
          </a:xfrm>
          <a:prstGeom prst="rect">
            <a:avLst/>
          </a:prstGeom>
          <a:solidFill>
            <a:schemeClr val="bg1"/>
          </a:solidFill>
          <a:ln w="28575">
            <a:solidFill>
              <a:srgbClr val="689429"/>
            </a:solidFill>
          </a:ln>
        </p:spPr>
        <p:txBody>
          <a:bodyPr wrap="square" lIns="108000" tIns="108000" rIns="108000" bIns="108000" rtlCol="0">
            <a:spAutoFit/>
          </a:bodyPr>
          <a:lstStyle/>
          <a:p>
            <a:pPr algn="ctr" defTabSz="776051"/>
            <a:r>
              <a:rPr lang="en-GB" dirty="0"/>
              <a:t>10</a:t>
            </a:r>
          </a:p>
        </p:txBody>
      </p:sp>
      <p:sp>
        <p:nvSpPr>
          <p:cNvPr id="22" name="TextBox 21"/>
          <p:cNvSpPr txBox="1"/>
          <p:nvPr/>
        </p:nvSpPr>
        <p:spPr>
          <a:xfrm>
            <a:off x="4790625" y="5578132"/>
            <a:ext cx="3615866" cy="525886"/>
          </a:xfrm>
          <a:prstGeom prst="rect">
            <a:avLst/>
          </a:prstGeom>
          <a:solidFill>
            <a:schemeClr val="bg1"/>
          </a:solidFill>
          <a:ln w="28575">
            <a:solidFill>
              <a:srgbClr val="689429"/>
            </a:solidFill>
          </a:ln>
        </p:spPr>
        <p:txBody>
          <a:bodyPr wrap="square" lIns="108000" tIns="108000" rIns="108000" bIns="108000" rtlCol="0">
            <a:spAutoFit/>
          </a:bodyPr>
          <a:lstStyle/>
          <a:p>
            <a:pPr algn="ctr" defTabSz="776051"/>
            <a:r>
              <a:rPr lang="en-GB" sz="2000" b="1" dirty="0"/>
              <a:t>I am 10:30 p.m.</a:t>
            </a:r>
          </a:p>
        </p:txBody>
      </p:sp>
      <p:sp>
        <p:nvSpPr>
          <p:cNvPr id="4" name="TextBox 3"/>
          <p:cNvSpPr txBox="1"/>
          <p:nvPr/>
        </p:nvSpPr>
        <p:spPr>
          <a:xfrm>
            <a:off x="951137" y="3007300"/>
            <a:ext cx="3512457" cy="1569660"/>
          </a:xfrm>
          <a:prstGeom prst="rect">
            <a:avLst/>
          </a:prstGeom>
          <a:noFill/>
        </p:spPr>
        <p:txBody>
          <a:bodyPr wrap="square" rtlCol="0">
            <a:spAutoFit/>
          </a:bodyPr>
          <a:lstStyle/>
          <a:p>
            <a:pPr algn="ctr"/>
            <a:r>
              <a:rPr lang="en-GB" sz="9600" dirty="0">
                <a:solidFill>
                  <a:schemeClr val="tx1">
                    <a:lumMod val="75000"/>
                    <a:lumOff val="25000"/>
                  </a:schemeClr>
                </a:solidFill>
              </a:rPr>
              <a:t>10 30</a:t>
            </a:r>
          </a:p>
        </p:txBody>
      </p:sp>
      <p:sp>
        <p:nvSpPr>
          <p:cNvPr id="24" name="TextBox 23"/>
          <p:cNvSpPr txBox="1"/>
          <p:nvPr/>
        </p:nvSpPr>
        <p:spPr>
          <a:xfrm>
            <a:off x="893081" y="2994293"/>
            <a:ext cx="3512457" cy="1569660"/>
          </a:xfrm>
          <a:prstGeom prst="rect">
            <a:avLst/>
          </a:prstGeom>
          <a:noFill/>
        </p:spPr>
        <p:txBody>
          <a:bodyPr wrap="square" rtlCol="0">
            <a:spAutoFit/>
          </a:bodyPr>
          <a:lstStyle/>
          <a:p>
            <a:pPr algn="ctr"/>
            <a:r>
              <a:rPr lang="en-GB" sz="9600" dirty="0">
                <a:solidFill>
                  <a:schemeClr val="tx1">
                    <a:lumMod val="75000"/>
                    <a:lumOff val="25000"/>
                  </a:schemeClr>
                </a:solidFill>
              </a:rPr>
              <a:t>?? ??</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par>
                          <p:cTn id="43" fill="hold">
                            <p:stCondLst>
                              <p:cond delay="500"/>
                            </p:stCondLst>
                            <p:childTnLst>
                              <p:par>
                                <p:cTn id="44" presetID="10" presetClass="exit" presetSubtype="0" fill="hold" grpId="0" nodeType="afterEffect">
                                  <p:stCondLst>
                                    <p:cond delay="0"/>
                                  </p:stCondLst>
                                  <p:childTnLst>
                                    <p:animEffect transition="out" filter="fade">
                                      <p:cBhvr>
                                        <p:cTn id="45" dur="500"/>
                                        <p:tgtEl>
                                          <p:spTgt spid="24"/>
                                        </p:tgtEl>
                                      </p:cBhvr>
                                    </p:animEffect>
                                    <p:set>
                                      <p:cBhvr>
                                        <p:cTn id="46" dur="1" fill="hold">
                                          <p:stCondLst>
                                            <p:cond delay="499"/>
                                          </p:stCondLst>
                                        </p:cTn>
                                        <p:tgtEl>
                                          <p:spTgt spid="24"/>
                                        </p:tgtEl>
                                        <p:attrNameLst>
                                          <p:attrName>style.visibility</p:attrName>
                                        </p:attrNameLst>
                                      </p:cBhvr>
                                      <p:to>
                                        <p:strVal val="hidden"/>
                                      </p:to>
                                    </p:set>
                                  </p:childTnLst>
                                </p:cTn>
                              </p:par>
                              <p:par>
                                <p:cTn id="47" presetID="10" presetClass="entr" presetSubtype="0" fill="hold" grpId="0" nodeType="withEffect">
                                  <p:stCondLst>
                                    <p:cond delay="25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500"/>
                                        <p:tgtEl>
                                          <p:spTgt spid="4"/>
                                        </p:tgtEl>
                                      </p:cBhvr>
                                    </p:animEffect>
                                  </p:childTnLst>
                                </p:cTn>
                              </p:par>
                            </p:childTnLst>
                          </p:cTn>
                        </p:par>
                        <p:par>
                          <p:cTn id="50" fill="hold">
                            <p:stCondLst>
                              <p:cond delay="1250"/>
                            </p:stCondLst>
                            <p:childTnLst>
                              <p:par>
                                <p:cTn id="51" presetID="10" presetClass="entr" presetSubtype="0" fill="hold" grpId="0" nodeType="afterEffect">
                                  <p:stCondLst>
                                    <p:cond delay="25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4" grpId="0"/>
      <p:bldP spid="24" grpId="0"/>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ptx" id="{3BD20C4A-250B-4648-9FC8-9A06643C064F}" vid="{8A1EB70A-12F0-4EA0-89BA-7AF8BF1D2E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306</TotalTime>
  <Words>566</Words>
  <Application>Microsoft Office PowerPoint</Application>
  <PresentationFormat>On-screen Show (4:3)</PresentationFormat>
  <Paragraphs>58</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Calibri</vt: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Hall</dc:creator>
  <cp:lastModifiedBy>Jane Afford</cp:lastModifiedBy>
  <cp:revision>27</cp:revision>
  <dcterms:created xsi:type="dcterms:W3CDTF">2020-04-23T09:50:58Z</dcterms:created>
  <dcterms:modified xsi:type="dcterms:W3CDTF">2020-06-02T15:32:36Z</dcterms:modified>
</cp:coreProperties>
</file>