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27"/>
  </p:notesMasterIdLst>
  <p:sldIdLst>
    <p:sldId id="256" r:id="rId2"/>
    <p:sldId id="269" r:id="rId3"/>
    <p:sldId id="293" r:id="rId4"/>
    <p:sldId id="300" r:id="rId5"/>
    <p:sldId id="288" r:id="rId6"/>
    <p:sldId id="270" r:id="rId7"/>
    <p:sldId id="304" r:id="rId8"/>
    <p:sldId id="257" r:id="rId9"/>
    <p:sldId id="268" r:id="rId10"/>
    <p:sldId id="302" r:id="rId11"/>
    <p:sldId id="323" r:id="rId12"/>
    <p:sldId id="275" r:id="rId13"/>
    <p:sldId id="282" r:id="rId14"/>
    <p:sldId id="266" r:id="rId15"/>
    <p:sldId id="258" r:id="rId16"/>
    <p:sldId id="271" r:id="rId17"/>
    <p:sldId id="259" r:id="rId18"/>
    <p:sldId id="272" r:id="rId19"/>
    <p:sldId id="311" r:id="rId20"/>
    <p:sldId id="322" r:id="rId21"/>
    <p:sldId id="267" r:id="rId22"/>
    <p:sldId id="289" r:id="rId23"/>
    <p:sldId id="321" r:id="rId24"/>
    <p:sldId id="264" r:id="rId25"/>
    <p:sldId id="320"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537" autoAdjust="0"/>
  </p:normalViewPr>
  <p:slideViewPr>
    <p:cSldViewPr>
      <p:cViewPr varScale="1">
        <p:scale>
          <a:sx n="106" d="100"/>
          <a:sy n="106" d="100"/>
        </p:scale>
        <p:origin x="176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D6C64-0303-4D98-985E-CBCF57AFFECC}" type="datetimeFigureOut">
              <a:rPr lang="en-GB" smtClean="0"/>
              <a:t>25/09/2025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84ACFE-DF82-4871-BA94-449F9B759132}" type="slidenum">
              <a:rPr lang="en-GB" smtClean="0"/>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84ACFE-DF82-4871-BA94-449F9B759132}" type="slidenum">
              <a:rPr lang="en-GB" smtClean="0"/>
              <a:t>9</a:t>
            </a:fld>
            <a:endParaRPr lang="en-GB"/>
          </a:p>
        </p:txBody>
      </p:sp>
    </p:spTree>
    <p:extLst>
      <p:ext uri="{BB962C8B-B14F-4D97-AF65-F5344CB8AC3E}">
        <p14:creationId xmlns:p14="http://schemas.microsoft.com/office/powerpoint/2010/main" val="11795144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25/09/2025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t>25/09/2025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t>25/09/2025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t>25/09/2025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t>25/09/2025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t>25/09/2025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t>25/09/2025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25/09/2025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25/09/2025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t>25/09/2025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25/09/2025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3515172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t>25/09/2025</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mailto:admin@sps.sefton.school" TargetMode="External"/><Relationship Id="rId2" Type="http://schemas.openxmlformats.org/officeDocument/2006/relationships/hyperlink" Target="https://www.stphilipssouthport.com/" TargetMode="Externa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hyperlink" Target="mailto:lambn@sps.sefton.school"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tiff"/><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www.stphilipssouthport.com/" TargetMode="Externa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2348880"/>
            <a:ext cx="7772400" cy="1080120"/>
          </a:xfrm>
          <a:solidFill>
            <a:srgbClr val="CC99FF"/>
          </a:solidFill>
          <a:ln w="76200">
            <a:solidFill>
              <a:srgbClr val="7030A0"/>
            </a:solidFill>
          </a:ln>
        </p:spPr>
        <p:txBody>
          <a:bodyPr/>
          <a:lstStyle/>
          <a:p>
            <a:pPr algn="ctr"/>
            <a:r>
              <a:rPr lang="en-GB" b="1" dirty="0">
                <a:solidFill>
                  <a:schemeClr val="tx1"/>
                </a:solidFill>
              </a:rPr>
              <a:t>Welcome to </a:t>
            </a:r>
            <a:r>
              <a:rPr lang="en-GB" dirty="0">
                <a:solidFill>
                  <a:schemeClr val="tx1"/>
                </a:solidFill>
              </a:rPr>
              <a:t>Y</a:t>
            </a:r>
            <a:r>
              <a:rPr lang="en-GB" b="1" dirty="0">
                <a:solidFill>
                  <a:schemeClr val="tx1"/>
                </a:solidFill>
              </a:rPr>
              <a:t>ear 6</a:t>
            </a:r>
          </a:p>
        </p:txBody>
      </p:sp>
    </p:spTree>
    <p:extLst>
      <p:ext uri="{BB962C8B-B14F-4D97-AF65-F5344CB8AC3E}">
        <p14:creationId xmlns:p14="http://schemas.microsoft.com/office/powerpoint/2010/main" val="2038917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0" y="-75754"/>
            <a:ext cx="3960439" cy="1143000"/>
          </a:xfrm>
        </p:spPr>
        <p:txBody>
          <a:bodyPr/>
          <a:lstStyle/>
          <a:p>
            <a:pPr marL="0" indent="0">
              <a:buNone/>
            </a:pPr>
            <a:r>
              <a:rPr lang="en-GB" dirty="0"/>
              <a:t>Year 6 staff</a:t>
            </a:r>
          </a:p>
        </p:txBody>
      </p:sp>
      <p:sp>
        <p:nvSpPr>
          <p:cNvPr id="3" name="TextBox 2"/>
          <p:cNvSpPr txBox="1"/>
          <p:nvPr/>
        </p:nvSpPr>
        <p:spPr>
          <a:xfrm>
            <a:off x="13370" y="735955"/>
            <a:ext cx="9130630" cy="4955203"/>
          </a:xfrm>
          <a:prstGeom prst="rect">
            <a:avLst/>
          </a:prstGeom>
          <a:noFill/>
        </p:spPr>
        <p:txBody>
          <a:bodyPr wrap="square" rtlCol="0">
            <a:spAutoFit/>
          </a:bodyPr>
          <a:lstStyle/>
          <a:p>
            <a:r>
              <a:rPr lang="en-GB" sz="3200" b="1" dirty="0"/>
              <a:t>Teachers</a:t>
            </a:r>
          </a:p>
          <a:p>
            <a:r>
              <a:rPr lang="en-GB" sz="3200" b="1" dirty="0"/>
              <a:t>Mrs Lamb            Mrs Bond          Ms Lund      </a:t>
            </a:r>
          </a:p>
          <a:p>
            <a:r>
              <a:rPr lang="en-GB" sz="2800" dirty="0"/>
              <a:t>(Mond and Tues)   (Thurs and Fri)         (Wed pm)</a:t>
            </a:r>
          </a:p>
          <a:p>
            <a:endParaRPr lang="en-GB" sz="3200" b="1" dirty="0"/>
          </a:p>
          <a:p>
            <a:endParaRPr lang="en-GB" sz="3200" b="1" dirty="0"/>
          </a:p>
          <a:p>
            <a:endParaRPr lang="en-GB" sz="3200" b="1" dirty="0"/>
          </a:p>
          <a:p>
            <a:endParaRPr lang="en-GB" sz="2800" dirty="0"/>
          </a:p>
          <a:p>
            <a:r>
              <a:rPr lang="en-GB" sz="2800" dirty="0"/>
              <a:t>Wednesday am – Mrs Lamb/Mrs Bond</a:t>
            </a:r>
          </a:p>
          <a:p>
            <a:r>
              <a:rPr lang="en-GB" sz="3200" b="1" dirty="0"/>
              <a:t>Support staff </a:t>
            </a:r>
            <a:r>
              <a:rPr lang="en-GB" sz="4400" dirty="0"/>
              <a:t>- </a:t>
            </a:r>
            <a:r>
              <a:rPr lang="en-GB" sz="2800" dirty="0"/>
              <a:t>Mrs Day, Mrs Westby and Miss Hardaker</a:t>
            </a:r>
          </a:p>
        </p:txBody>
      </p:sp>
      <p:pic>
        <p:nvPicPr>
          <p:cNvPr id="4" name="Picture 3">
            <a:extLst>
              <a:ext uri="{FF2B5EF4-FFF2-40B4-BE49-F238E27FC236}">
                <a16:creationId xmlns:a16="http://schemas.microsoft.com/office/drawing/2014/main" id="{34973916-A74B-4507-A99F-883C53BBE171}"/>
              </a:ext>
            </a:extLst>
          </p:cNvPr>
          <p:cNvPicPr>
            <a:picLocks noChangeAspect="1"/>
          </p:cNvPicPr>
          <p:nvPr/>
        </p:nvPicPr>
        <p:blipFill>
          <a:blip r:embed="rId2"/>
          <a:stretch>
            <a:fillRect/>
          </a:stretch>
        </p:blipFill>
        <p:spPr>
          <a:xfrm>
            <a:off x="683568" y="2132856"/>
            <a:ext cx="1351984" cy="2027976"/>
          </a:xfrm>
          <a:prstGeom prst="rect">
            <a:avLst/>
          </a:prstGeom>
        </p:spPr>
      </p:pic>
      <p:pic>
        <p:nvPicPr>
          <p:cNvPr id="5" name="Picture 4">
            <a:extLst>
              <a:ext uri="{FF2B5EF4-FFF2-40B4-BE49-F238E27FC236}">
                <a16:creationId xmlns:a16="http://schemas.microsoft.com/office/drawing/2014/main" id="{4BC714CE-FE85-424D-A8F5-D95145B04E3B}"/>
              </a:ext>
            </a:extLst>
          </p:cNvPr>
          <p:cNvPicPr>
            <a:picLocks noChangeAspect="1"/>
          </p:cNvPicPr>
          <p:nvPr/>
        </p:nvPicPr>
        <p:blipFill rotWithShape="1">
          <a:blip r:embed="rId3"/>
          <a:srcRect l="478" t="-1777" r="-478" b="17235"/>
          <a:stretch/>
        </p:blipFill>
        <p:spPr>
          <a:xfrm>
            <a:off x="3486052" y="2036084"/>
            <a:ext cx="1432313" cy="1816368"/>
          </a:xfrm>
          <a:prstGeom prst="rect">
            <a:avLst/>
          </a:prstGeom>
        </p:spPr>
      </p:pic>
      <p:pic>
        <p:nvPicPr>
          <p:cNvPr id="6" name="Picture 5">
            <a:extLst>
              <a:ext uri="{FF2B5EF4-FFF2-40B4-BE49-F238E27FC236}">
                <a16:creationId xmlns:a16="http://schemas.microsoft.com/office/drawing/2014/main" id="{2EE7151C-CCB7-44C9-B7B2-2EDF2EC25DCF}"/>
              </a:ext>
            </a:extLst>
          </p:cNvPr>
          <p:cNvPicPr>
            <a:picLocks noChangeAspect="1"/>
          </p:cNvPicPr>
          <p:nvPr/>
        </p:nvPicPr>
        <p:blipFill rotWithShape="1">
          <a:blip r:embed="rId4"/>
          <a:srcRect t="14527"/>
          <a:stretch/>
        </p:blipFill>
        <p:spPr>
          <a:xfrm>
            <a:off x="6372199" y="2201273"/>
            <a:ext cx="1590701" cy="2039419"/>
          </a:xfrm>
          <a:prstGeom prst="rect">
            <a:avLst/>
          </a:prstGeom>
        </p:spPr>
      </p:pic>
      <p:pic>
        <p:nvPicPr>
          <p:cNvPr id="7" name="Picture 6">
            <a:extLst>
              <a:ext uri="{FF2B5EF4-FFF2-40B4-BE49-F238E27FC236}">
                <a16:creationId xmlns:a16="http://schemas.microsoft.com/office/drawing/2014/main" id="{CB753433-69A4-429A-A6EA-479E544713CD}"/>
              </a:ext>
            </a:extLst>
          </p:cNvPr>
          <p:cNvPicPr>
            <a:picLocks noChangeAspect="1"/>
          </p:cNvPicPr>
          <p:nvPr/>
        </p:nvPicPr>
        <p:blipFill>
          <a:blip r:embed="rId5"/>
          <a:stretch>
            <a:fillRect/>
          </a:stretch>
        </p:blipFill>
        <p:spPr>
          <a:xfrm>
            <a:off x="3058479" y="5091034"/>
            <a:ext cx="1333500" cy="1714500"/>
          </a:xfrm>
          <a:prstGeom prst="rect">
            <a:avLst/>
          </a:prstGeom>
        </p:spPr>
      </p:pic>
      <p:pic>
        <p:nvPicPr>
          <p:cNvPr id="8" name="Picture 7">
            <a:extLst>
              <a:ext uri="{FF2B5EF4-FFF2-40B4-BE49-F238E27FC236}">
                <a16:creationId xmlns:a16="http://schemas.microsoft.com/office/drawing/2014/main" id="{F1E67C88-37FA-4D41-8E91-AC0D54AAC4B9}"/>
              </a:ext>
            </a:extLst>
          </p:cNvPr>
          <p:cNvPicPr>
            <a:picLocks noChangeAspect="1"/>
          </p:cNvPicPr>
          <p:nvPr/>
        </p:nvPicPr>
        <p:blipFill>
          <a:blip r:embed="rId6"/>
          <a:stretch>
            <a:fillRect/>
          </a:stretch>
        </p:blipFill>
        <p:spPr>
          <a:xfrm>
            <a:off x="4956465" y="5080368"/>
            <a:ext cx="1333500" cy="1714500"/>
          </a:xfrm>
          <a:prstGeom prst="rect">
            <a:avLst/>
          </a:prstGeom>
        </p:spPr>
      </p:pic>
    </p:spTree>
    <p:extLst>
      <p:ext uri="{BB962C8B-B14F-4D97-AF65-F5344CB8AC3E}">
        <p14:creationId xmlns:p14="http://schemas.microsoft.com/office/powerpoint/2010/main" val="33845693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0E4F5-13D8-4649-B42B-9F96F8D4339A}"/>
              </a:ext>
            </a:extLst>
          </p:cNvPr>
          <p:cNvSpPr>
            <a:spLocks noGrp="1"/>
          </p:cNvSpPr>
          <p:nvPr>
            <p:ph type="title"/>
          </p:nvPr>
        </p:nvSpPr>
        <p:spPr>
          <a:xfrm>
            <a:off x="683568" y="4695044"/>
            <a:ext cx="7913844" cy="2097280"/>
          </a:xfrm>
        </p:spPr>
        <p:txBody>
          <a:bodyPr/>
          <a:lstStyle/>
          <a:p>
            <a:pPr algn="l"/>
            <a:r>
              <a:rPr lang="en-GB" sz="2000" b="0" dirty="0">
                <a:effectLst>
                  <a:outerShdw blurRad="38100" dist="38100" dir="2700000" algn="tl">
                    <a:srgbClr val="000000">
                      <a:alpha val="43137"/>
                    </a:srgbClr>
                  </a:outerShdw>
                  <a:reflection blurRad="6350" stA="55000" endA="300" endPos="45500" dir="5400000" sy="-100000" algn="bl" rotWithShape="0"/>
                </a:effectLst>
                <a:latin typeface="Arial" panose="020B0604020202020204" pitchFamily="34" charset="0"/>
                <a:cs typeface="Arial" panose="020B0604020202020204" pitchFamily="34" charset="0"/>
              </a:rPr>
              <a:t>We have codes of conduct for governors, staff and parents and carers and expect all members of our school community to abide by these.</a:t>
            </a:r>
            <a:br>
              <a:rPr lang="en-GB" sz="2000" b="0" dirty="0">
                <a:effectLst>
                  <a:outerShdw blurRad="38100" dist="38100" dir="2700000" algn="tl">
                    <a:srgbClr val="000000">
                      <a:alpha val="43137"/>
                    </a:srgbClr>
                  </a:outerShdw>
                  <a:reflection blurRad="6350" stA="55000" endA="300" endPos="45500" dir="5400000" sy="-100000" algn="bl" rotWithShape="0"/>
                </a:effectLst>
                <a:latin typeface="Arial" panose="020B0604020202020204" pitchFamily="34" charset="0"/>
                <a:cs typeface="Arial" panose="020B0604020202020204" pitchFamily="34" charset="0"/>
              </a:rPr>
            </a:br>
            <a:r>
              <a:rPr lang="en-GB" sz="2000" b="0" dirty="0">
                <a:effectLst>
                  <a:outerShdw blurRad="38100" dist="38100" dir="2700000" algn="tl">
                    <a:srgbClr val="000000">
                      <a:alpha val="43137"/>
                    </a:srgbClr>
                  </a:outerShdw>
                  <a:reflection blurRad="6350" stA="55000" endA="300" endPos="45500" dir="5400000" sy="-100000" algn="bl" rotWithShape="0"/>
                </a:effectLst>
                <a:latin typeface="Arial" panose="020B0604020202020204" pitchFamily="34" charset="0"/>
                <a:cs typeface="Arial" panose="020B0604020202020204" pitchFamily="34" charset="0"/>
              </a:rPr>
              <a:t>We strive to create a safe, courteous space and we do not tolerate any communication whether in person or email that is not in line with our school values. </a:t>
            </a:r>
            <a:br>
              <a:rPr lang="en-GB" sz="2000" b="0" dirty="0">
                <a:effectLst>
                  <a:outerShdw blurRad="38100" dist="38100" dir="2700000" algn="tl">
                    <a:srgbClr val="000000">
                      <a:alpha val="43137"/>
                    </a:srgbClr>
                  </a:outerShdw>
                  <a:reflection blurRad="6350" stA="55000" endA="300" endPos="45500" dir="5400000" sy="-100000" algn="bl" rotWithShape="0"/>
                </a:effectLst>
                <a:latin typeface="Arial" panose="020B0604020202020204" pitchFamily="34" charset="0"/>
                <a:cs typeface="Arial" panose="020B0604020202020204" pitchFamily="34" charset="0"/>
              </a:rPr>
            </a:br>
            <a:endParaRPr lang="en-GB" sz="2000" b="0" dirty="0">
              <a:effectLst>
                <a:outerShdw blurRad="38100" dist="38100" dir="2700000" algn="tl">
                  <a:srgbClr val="000000">
                    <a:alpha val="43137"/>
                  </a:srgbClr>
                </a:outerShdw>
                <a:reflection blurRad="6350" stA="55000" endA="300" endPos="45500" dir="5400000" sy="-100000" algn="bl" rotWithShape="0"/>
              </a:effectLst>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56059E2-34BF-4508-8BF3-54A3108EFBCB}"/>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F508B14A-1A9F-4B74-A45B-22F110AD4CE5}"/>
              </a:ext>
            </a:extLst>
          </p:cNvPr>
          <p:cNvPicPr>
            <a:picLocks noChangeAspect="1"/>
          </p:cNvPicPr>
          <p:nvPr/>
        </p:nvPicPr>
        <p:blipFill rotWithShape="1">
          <a:blip r:embed="rId2"/>
          <a:srcRect l="15350" t="9421" r="16138" b="6580"/>
          <a:stretch/>
        </p:blipFill>
        <p:spPr>
          <a:xfrm>
            <a:off x="1085070" y="617604"/>
            <a:ext cx="6915930" cy="3963524"/>
          </a:xfrm>
          <a:prstGeom prst="rect">
            <a:avLst/>
          </a:prstGeom>
        </p:spPr>
      </p:pic>
      <p:sp>
        <p:nvSpPr>
          <p:cNvPr id="5" name="Rectangle 4">
            <a:extLst>
              <a:ext uri="{FF2B5EF4-FFF2-40B4-BE49-F238E27FC236}">
                <a16:creationId xmlns:a16="http://schemas.microsoft.com/office/drawing/2014/main" id="{740B873D-55B0-494E-B4A1-CAFF3D5C2E61}"/>
              </a:ext>
            </a:extLst>
          </p:cNvPr>
          <p:cNvSpPr/>
          <p:nvPr/>
        </p:nvSpPr>
        <p:spPr>
          <a:xfrm>
            <a:off x="2771800" y="-29166"/>
            <a:ext cx="3925755"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Our School Vision:</a:t>
            </a:r>
          </a:p>
        </p:txBody>
      </p:sp>
    </p:spTree>
    <p:extLst>
      <p:ext uri="{BB962C8B-B14F-4D97-AF65-F5344CB8AC3E}">
        <p14:creationId xmlns:p14="http://schemas.microsoft.com/office/powerpoint/2010/main" val="2564113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6666" y="560095"/>
            <a:ext cx="8341685" cy="3793003"/>
          </a:xfrm>
        </p:spPr>
        <p:txBody>
          <a:bodyPr>
            <a:noAutofit/>
          </a:bodyPr>
          <a:lstStyle/>
          <a:p>
            <a:pPr algn="ctr"/>
            <a:r>
              <a:rPr lang="en-GB" sz="3200" b="1" dirty="0">
                <a:solidFill>
                  <a:srgbClr val="FF0000"/>
                </a:solidFill>
              </a:rPr>
              <a:t>Our Christian Vision… </a:t>
            </a:r>
            <a:endParaRPr lang="en-GB" sz="3200" dirty="0">
              <a:solidFill>
                <a:srgbClr val="FF0000"/>
              </a:solidFill>
            </a:endParaRPr>
          </a:p>
          <a:p>
            <a:pPr lvl="0"/>
            <a:r>
              <a:rPr lang="en-GB" sz="2400" dirty="0">
                <a:solidFill>
                  <a:srgbClr val="FF0000"/>
                </a:solidFill>
              </a:rPr>
              <a:t>Happiness, love and security abound</a:t>
            </a:r>
          </a:p>
          <a:p>
            <a:pPr lvl="0"/>
            <a:r>
              <a:rPr lang="en-GB" sz="2400" dirty="0">
                <a:solidFill>
                  <a:srgbClr val="FF0000"/>
                </a:solidFill>
              </a:rPr>
              <a:t>Everyone is special</a:t>
            </a:r>
          </a:p>
          <a:p>
            <a:pPr lvl="0"/>
            <a:r>
              <a:rPr lang="en-GB" sz="2400" dirty="0">
                <a:solidFill>
                  <a:srgbClr val="FF0000"/>
                </a:solidFill>
              </a:rPr>
              <a:t>Every achievement is celebrated</a:t>
            </a:r>
          </a:p>
          <a:p>
            <a:pPr lvl="0"/>
            <a:r>
              <a:rPr lang="en-GB" sz="2400" dirty="0">
                <a:solidFill>
                  <a:srgbClr val="FF0000"/>
                </a:solidFill>
              </a:rPr>
              <a:t>Relationships and teamwork matter</a:t>
            </a:r>
          </a:p>
          <a:p>
            <a:pPr lvl="0"/>
            <a:r>
              <a:rPr lang="en-GB" sz="2400" dirty="0">
                <a:solidFill>
                  <a:srgbClr val="FF0000"/>
                </a:solidFill>
              </a:rPr>
              <a:t>A beacon of light in the community</a:t>
            </a:r>
          </a:p>
          <a:p>
            <a:pPr algn="ctr"/>
            <a:endParaRPr lang="en-GB" sz="4000" b="1" dirty="0"/>
          </a:p>
        </p:txBody>
      </p:sp>
      <p:sp>
        <p:nvSpPr>
          <p:cNvPr id="4" name="TextBox 3"/>
          <p:cNvSpPr txBox="1"/>
          <p:nvPr/>
        </p:nvSpPr>
        <p:spPr>
          <a:xfrm>
            <a:off x="216666" y="5836240"/>
            <a:ext cx="7407882" cy="923330"/>
          </a:xfrm>
          <a:prstGeom prst="rect">
            <a:avLst/>
          </a:prstGeom>
          <a:solidFill>
            <a:srgbClr val="FFFF00"/>
          </a:solidFill>
          <a:ln>
            <a:solidFill>
              <a:schemeClr val="accent3"/>
            </a:solidFill>
          </a:ln>
        </p:spPr>
        <p:txBody>
          <a:bodyPr wrap="square" rtlCol="0">
            <a:spAutoFit/>
          </a:bodyPr>
          <a:lstStyle/>
          <a:p>
            <a:pPr algn="ctr"/>
            <a:endParaRPr lang="en-GB" dirty="0"/>
          </a:p>
          <a:p>
            <a:pPr algn="ctr"/>
            <a:r>
              <a:rPr lang="en-GB" sz="3600" b="1" dirty="0"/>
              <a:t>Christ in Everything we Do!</a:t>
            </a:r>
          </a:p>
        </p:txBody>
      </p:sp>
      <p:sp>
        <p:nvSpPr>
          <p:cNvPr id="6" name="Rectangle 2"/>
          <p:cNvSpPr>
            <a:spLocks noChangeArrowheads="1"/>
          </p:cNvSpPr>
          <p:nvPr/>
        </p:nvSpPr>
        <p:spPr bwMode="auto">
          <a:xfrm>
            <a:off x="5364088" y="-19655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8" name="Picture 7">
            <a:extLst>
              <a:ext uri="{FF2B5EF4-FFF2-40B4-BE49-F238E27FC236}">
                <a16:creationId xmlns:a16="http://schemas.microsoft.com/office/drawing/2014/main" id="{3B6B3DAD-7807-4A83-8B59-47CE44F73418}"/>
              </a:ext>
            </a:extLst>
          </p:cNvPr>
          <p:cNvPicPr>
            <a:picLocks noChangeAspect="1"/>
          </p:cNvPicPr>
          <p:nvPr/>
        </p:nvPicPr>
        <p:blipFill>
          <a:blip r:embed="rId2"/>
          <a:stretch>
            <a:fillRect/>
          </a:stretch>
        </p:blipFill>
        <p:spPr>
          <a:xfrm>
            <a:off x="7363834" y="255345"/>
            <a:ext cx="1455231" cy="1318144"/>
          </a:xfrm>
          <a:prstGeom prst="rect">
            <a:avLst/>
          </a:prstGeom>
        </p:spPr>
      </p:pic>
      <p:pic>
        <p:nvPicPr>
          <p:cNvPr id="2" name="Picture 1">
            <a:extLst>
              <a:ext uri="{FF2B5EF4-FFF2-40B4-BE49-F238E27FC236}">
                <a16:creationId xmlns:a16="http://schemas.microsoft.com/office/drawing/2014/main" id="{5F2A28A0-450E-4E8B-8582-FC3C23E2DF1B}"/>
              </a:ext>
            </a:extLst>
          </p:cNvPr>
          <p:cNvPicPr>
            <a:picLocks noChangeAspect="1"/>
          </p:cNvPicPr>
          <p:nvPr/>
        </p:nvPicPr>
        <p:blipFill>
          <a:blip r:embed="rId3"/>
          <a:stretch>
            <a:fillRect/>
          </a:stretch>
        </p:blipFill>
        <p:spPr>
          <a:xfrm>
            <a:off x="5360734" y="2276872"/>
            <a:ext cx="3801150" cy="3793002"/>
          </a:xfrm>
          <a:prstGeom prst="rect">
            <a:avLst/>
          </a:prstGeom>
        </p:spPr>
      </p:pic>
    </p:spTree>
    <p:extLst>
      <p:ext uri="{BB962C8B-B14F-4D97-AF65-F5344CB8AC3E}">
        <p14:creationId xmlns:p14="http://schemas.microsoft.com/office/powerpoint/2010/main" val="9643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88640"/>
            <a:ext cx="6512511" cy="576064"/>
          </a:xfrm>
        </p:spPr>
        <p:txBody>
          <a:bodyPr/>
          <a:lstStyle/>
          <a:p>
            <a:pPr marL="0" indent="0" algn="ctr">
              <a:buNone/>
            </a:pPr>
            <a:r>
              <a:rPr lang="en-GB" sz="2800" dirty="0"/>
              <a:t>School website and how to contact us</a:t>
            </a:r>
          </a:p>
        </p:txBody>
      </p:sp>
      <p:sp>
        <p:nvSpPr>
          <p:cNvPr id="4" name="TextBox 3"/>
          <p:cNvSpPr txBox="1"/>
          <p:nvPr/>
        </p:nvSpPr>
        <p:spPr>
          <a:xfrm>
            <a:off x="251520" y="759024"/>
            <a:ext cx="8640960" cy="5109091"/>
          </a:xfrm>
          <a:prstGeom prst="rect">
            <a:avLst/>
          </a:prstGeom>
          <a:noFill/>
        </p:spPr>
        <p:txBody>
          <a:bodyPr wrap="square" rtlCol="0">
            <a:spAutoFit/>
          </a:bodyPr>
          <a:lstStyle/>
          <a:p>
            <a:pPr marL="342900" indent="-342900">
              <a:buFont typeface="Arial" pitchFamily="34" charset="0"/>
              <a:buChar char="•"/>
            </a:pPr>
            <a:r>
              <a:rPr lang="en-GB" sz="2000" dirty="0">
                <a:solidFill>
                  <a:srgbClr val="002060"/>
                </a:solidFill>
                <a:latin typeface="Arial" panose="020B0604020202020204" pitchFamily="34" charset="0"/>
                <a:cs typeface="Arial" panose="020B0604020202020204" pitchFamily="34" charset="0"/>
              </a:rPr>
              <a:t>We will be updating our school website and class page frequently over the year. Please keep up to date of any announcements. </a:t>
            </a:r>
            <a:r>
              <a:rPr lang="en-GB" sz="2000" dirty="0">
                <a:solidFill>
                  <a:srgbClr val="002060"/>
                </a:solidFill>
                <a:latin typeface="Arial" panose="020B0604020202020204" pitchFamily="34" charset="0"/>
                <a:cs typeface="Arial" panose="020B0604020202020204" pitchFamily="34" charset="0"/>
                <a:hlinkClick r:id="rId2"/>
              </a:rPr>
              <a:t>https://www.stphilipssouthport.com/</a:t>
            </a:r>
            <a:endParaRPr lang="en-GB" sz="2000" dirty="0">
              <a:solidFill>
                <a:srgbClr val="002060"/>
              </a:solidFill>
              <a:latin typeface="Arial" panose="020B0604020202020204" pitchFamily="34" charset="0"/>
              <a:cs typeface="Arial" panose="020B0604020202020204" pitchFamily="34" charset="0"/>
            </a:endParaRPr>
          </a:p>
          <a:p>
            <a:pPr marL="342900" indent="-342900" algn="ctr">
              <a:buFont typeface="Arial" pitchFamily="34" charset="0"/>
              <a:buChar char="•"/>
            </a:pPr>
            <a:r>
              <a:rPr lang="en-GB" sz="2000" dirty="0">
                <a:solidFill>
                  <a:srgbClr val="002060"/>
                </a:solidFill>
                <a:latin typeface="Arial" panose="020B0604020202020204" pitchFamily="34" charset="0"/>
                <a:cs typeface="Arial" panose="020B0604020202020204" pitchFamily="34" charset="0"/>
              </a:rPr>
              <a:t>Contact details are on the homepage so if you are needing to get in contact with school-   </a:t>
            </a:r>
            <a:r>
              <a:rPr lang="en-GB" sz="2000" dirty="0" err="1">
                <a:solidFill>
                  <a:srgbClr val="002060"/>
                </a:solidFill>
                <a:latin typeface="Arial" panose="020B0604020202020204" pitchFamily="34" charset="0"/>
                <a:cs typeface="Arial" panose="020B0604020202020204" pitchFamily="34" charset="0"/>
              </a:rPr>
              <a:t>head@sps.sefton.school</a:t>
            </a:r>
            <a:r>
              <a:rPr lang="en-GB" sz="2000" dirty="0">
                <a:solidFill>
                  <a:srgbClr val="002060"/>
                </a:solidFill>
                <a:latin typeface="Arial" panose="020B0604020202020204" pitchFamily="34" charset="0"/>
                <a:cs typeface="Arial" panose="020B0604020202020204" pitchFamily="34" charset="0"/>
              </a:rPr>
              <a:t> </a:t>
            </a:r>
          </a:p>
          <a:p>
            <a:pPr algn="ctr"/>
            <a:r>
              <a:rPr lang="en-GB" sz="2000" u="sng" dirty="0">
                <a:solidFill>
                  <a:schemeClr val="accent1">
                    <a:lumMod val="5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 </a:t>
            </a:r>
            <a:r>
              <a:rPr lang="en-GB" sz="2000" u="sng" dirty="0" err="1">
                <a:solidFill>
                  <a:schemeClr val="accent1">
                    <a:lumMod val="5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admin@sps.sefton.school</a:t>
            </a:r>
            <a:endParaRPr lang="en-GB" sz="2000" u="sng" dirty="0">
              <a:solidFill>
                <a:schemeClr val="accent1">
                  <a:lumMod val="50000"/>
                </a:schemeClr>
              </a:solidFill>
              <a:latin typeface="Arial" panose="020B0604020202020204" pitchFamily="34" charset="0"/>
              <a:cs typeface="Arial" panose="020B0604020202020204" pitchFamily="34" charset="0"/>
            </a:endParaRPr>
          </a:p>
          <a:p>
            <a:pPr algn="ctr"/>
            <a:r>
              <a:rPr lang="en-GB" sz="2000" dirty="0" err="1">
                <a:solidFill>
                  <a:srgbClr val="002060"/>
                </a:solidFill>
                <a:latin typeface="Arial" panose="020B0604020202020204" pitchFamily="34" charset="0"/>
                <a:cs typeface="Arial" panose="020B0604020202020204" pitchFamily="34" charset="0"/>
                <a:hlinkClick r:id="rId4"/>
              </a:rPr>
              <a:t>lambn@sps.sefton.school</a:t>
            </a:r>
            <a:endParaRPr lang="en-GB" sz="2000" dirty="0">
              <a:solidFill>
                <a:srgbClr val="002060"/>
              </a:solidFill>
              <a:latin typeface="Arial" panose="020B0604020202020204" pitchFamily="34" charset="0"/>
              <a:cs typeface="Arial" panose="020B0604020202020204" pitchFamily="34" charset="0"/>
            </a:endParaRPr>
          </a:p>
          <a:p>
            <a:pPr algn="ctr"/>
            <a:r>
              <a:rPr lang="en-GB" sz="2000" dirty="0" err="1">
                <a:solidFill>
                  <a:srgbClr val="002060"/>
                </a:solidFill>
                <a:latin typeface="Arial" panose="020B0604020202020204" pitchFamily="34" charset="0"/>
                <a:cs typeface="Arial" panose="020B0604020202020204" pitchFamily="34" charset="0"/>
              </a:rPr>
              <a:t>bondd@sps.sefton.school</a:t>
            </a:r>
            <a:endParaRPr lang="en-GB" sz="2000" dirty="0">
              <a:solidFill>
                <a:srgbClr val="002060"/>
              </a:solidFill>
              <a:latin typeface="Arial" panose="020B0604020202020204" pitchFamily="34" charset="0"/>
              <a:cs typeface="Arial" panose="020B0604020202020204" pitchFamily="34" charset="0"/>
            </a:endParaRPr>
          </a:p>
          <a:p>
            <a:r>
              <a:rPr lang="en-GB" dirty="0">
                <a:solidFill>
                  <a:srgbClr val="002060"/>
                </a:solidFill>
                <a:latin typeface="Arial" panose="020B0604020202020204" pitchFamily="34" charset="0"/>
                <a:cs typeface="Arial" panose="020B0604020202020204" pitchFamily="34" charset="0"/>
              </a:rPr>
              <a:t>Mrs Edward says please be respectful of teachers work life balance.  Emails should be proportionate and at sensible times. Parent </a:t>
            </a:r>
            <a:r>
              <a:rPr lang="en-GB" dirty="0" err="1">
                <a:solidFill>
                  <a:srgbClr val="002060"/>
                </a:solidFill>
                <a:latin typeface="Arial" panose="020B0604020202020204" pitchFamily="34" charset="0"/>
                <a:cs typeface="Arial" panose="020B0604020202020204" pitchFamily="34" charset="0"/>
              </a:rPr>
              <a:t>Whatsapp</a:t>
            </a:r>
            <a:r>
              <a:rPr lang="en-GB" dirty="0">
                <a:solidFill>
                  <a:srgbClr val="002060"/>
                </a:solidFill>
                <a:latin typeface="Arial" panose="020B0604020202020204" pitchFamily="34" charset="0"/>
                <a:cs typeface="Arial" panose="020B0604020202020204" pitchFamily="34" charset="0"/>
              </a:rPr>
              <a:t> groups that have been set up are not official school communication and have caused difficulty in the past. Parents should be aware of the impact that using these platforms for anything other than basic information sharing can cause.  You should be respectful of all members of the school community and should not name children or members of staff in a way that could cause hurt or harm.  </a:t>
            </a:r>
          </a:p>
          <a:p>
            <a:r>
              <a:rPr lang="en-GB" sz="2000" dirty="0">
                <a:solidFill>
                  <a:srgbClr val="002060"/>
                </a:solidFill>
                <a:latin typeface="Arial" panose="020B0604020202020204" pitchFamily="34" charset="0"/>
                <a:cs typeface="Arial" panose="020B0604020202020204" pitchFamily="34" charset="0"/>
              </a:rPr>
              <a:t>Mrs Edward is usually on the path at the start and end of each day if you need a quick word. </a:t>
            </a:r>
          </a:p>
        </p:txBody>
      </p:sp>
      <p:pic>
        <p:nvPicPr>
          <p:cNvPr id="3" name="Picture 2">
            <a:extLst>
              <a:ext uri="{FF2B5EF4-FFF2-40B4-BE49-F238E27FC236}">
                <a16:creationId xmlns:a16="http://schemas.microsoft.com/office/drawing/2014/main" id="{EB65C6A9-05B5-4716-B0B3-C3B40E875B92}"/>
              </a:ext>
            </a:extLst>
          </p:cNvPr>
          <p:cNvPicPr>
            <a:picLocks noChangeAspect="1"/>
          </p:cNvPicPr>
          <p:nvPr/>
        </p:nvPicPr>
        <p:blipFill>
          <a:blip r:embed="rId5"/>
          <a:stretch>
            <a:fillRect/>
          </a:stretch>
        </p:blipFill>
        <p:spPr>
          <a:xfrm>
            <a:off x="107504" y="5932136"/>
            <a:ext cx="9217023" cy="976595"/>
          </a:xfrm>
          <a:prstGeom prst="rect">
            <a:avLst/>
          </a:prstGeom>
        </p:spPr>
      </p:pic>
    </p:spTree>
    <p:extLst>
      <p:ext uri="{BB962C8B-B14F-4D97-AF65-F5344CB8AC3E}">
        <p14:creationId xmlns:p14="http://schemas.microsoft.com/office/powerpoint/2010/main" val="574549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752" y="188640"/>
            <a:ext cx="3848215" cy="1143000"/>
          </a:xfrm>
        </p:spPr>
        <p:txBody>
          <a:bodyPr/>
          <a:lstStyle/>
          <a:p>
            <a:r>
              <a:rPr lang="en-GB" dirty="0"/>
              <a:t>Routines</a:t>
            </a:r>
          </a:p>
        </p:txBody>
      </p:sp>
      <p:sp>
        <p:nvSpPr>
          <p:cNvPr id="3" name="TextBox 2"/>
          <p:cNvSpPr txBox="1"/>
          <p:nvPr/>
        </p:nvSpPr>
        <p:spPr>
          <a:xfrm>
            <a:off x="107504" y="1052736"/>
            <a:ext cx="8928992" cy="4375493"/>
          </a:xfrm>
          <a:prstGeom prst="rect">
            <a:avLst/>
          </a:prstGeom>
          <a:noFill/>
        </p:spPr>
        <p:txBody>
          <a:bodyPr wrap="square" rtlCol="0">
            <a:spAutoFit/>
          </a:bodyPr>
          <a:lstStyle/>
          <a:p>
            <a:pPr marL="457200" indent="-457200">
              <a:lnSpc>
                <a:spcPct val="150000"/>
              </a:lnSpc>
              <a:buFont typeface="Wingdings" pitchFamily="2" charset="2"/>
              <a:buChar char="Ø"/>
            </a:pPr>
            <a:r>
              <a:rPr lang="en-US" sz="3200" dirty="0">
                <a:latin typeface="+mj-lt"/>
              </a:rPr>
              <a:t>Doors open at 8.45, Registration at 8.55</a:t>
            </a:r>
          </a:p>
          <a:p>
            <a:pPr marL="457200" indent="-457200">
              <a:lnSpc>
                <a:spcPct val="150000"/>
              </a:lnSpc>
              <a:buFont typeface="Wingdings" pitchFamily="2" charset="2"/>
              <a:buChar char="Ø"/>
            </a:pPr>
            <a:r>
              <a:rPr lang="en-US" sz="3200" dirty="0">
                <a:latin typeface="+mj-lt"/>
              </a:rPr>
              <a:t>Finish at 3.25pm. </a:t>
            </a:r>
          </a:p>
          <a:p>
            <a:pPr marL="457200" indent="-457200">
              <a:lnSpc>
                <a:spcPct val="150000"/>
              </a:lnSpc>
              <a:buFont typeface="Wingdings" pitchFamily="2" charset="2"/>
              <a:buChar char="Ø"/>
            </a:pPr>
            <a:r>
              <a:rPr lang="en-US" sz="3200" dirty="0">
                <a:latin typeface="+mj-lt"/>
              </a:rPr>
              <a:t>If your child is absent from school please  telephone the school as soon as possible</a:t>
            </a:r>
          </a:p>
          <a:p>
            <a:pPr algn="ctr">
              <a:lnSpc>
                <a:spcPct val="150000"/>
              </a:lnSpc>
            </a:pPr>
            <a:r>
              <a:rPr lang="en-US" sz="2000" dirty="0">
                <a:latin typeface="+mj-lt"/>
              </a:rPr>
              <a:t>It’s really important to be on time (whenever possible) as morning activities start as soon as we arrive at school. </a:t>
            </a:r>
          </a:p>
          <a:p>
            <a:pPr algn="ctr">
              <a:lnSpc>
                <a:spcPct val="150000"/>
              </a:lnSpc>
            </a:pPr>
            <a:r>
              <a:rPr lang="en-US" sz="2000" dirty="0">
                <a:solidFill>
                  <a:srgbClr val="FF0000"/>
                </a:solidFill>
                <a:highlight>
                  <a:srgbClr val="FFFF00"/>
                </a:highlight>
                <a:latin typeface="+mj-lt"/>
              </a:rPr>
              <a:t>If your child will be walking home please give written consent to the school.</a:t>
            </a:r>
          </a:p>
        </p:txBody>
      </p:sp>
    </p:spTree>
    <p:extLst>
      <p:ext uri="{BB962C8B-B14F-4D97-AF65-F5344CB8AC3E}">
        <p14:creationId xmlns:p14="http://schemas.microsoft.com/office/powerpoint/2010/main" val="17008063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239086" y="116632"/>
            <a:ext cx="7933313" cy="427838"/>
          </a:xfrm>
        </p:spPr>
        <p:txBody>
          <a:bodyPr>
            <a:normAutofit fontScale="90000"/>
          </a:bodyPr>
          <a:lstStyle/>
          <a:p>
            <a:pPr algn="l"/>
            <a:r>
              <a:rPr lang="en-GB" dirty="0"/>
              <a:t>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395536" y="1140378"/>
            <a:ext cx="8064896" cy="5600990"/>
          </a:xfrm>
        </p:spPr>
        <p:txBody>
          <a:bodyPr>
            <a:normAutofit/>
          </a:bodyPr>
          <a:lstStyle/>
          <a:p>
            <a:pPr algn="l"/>
            <a:r>
              <a:rPr lang="en-GB" sz="2000" dirty="0">
                <a:solidFill>
                  <a:srgbClr val="FF0000"/>
                </a:solidFill>
                <a:latin typeface="Arial" panose="020B0604020202020204" pitchFamily="34" charset="0"/>
                <a:cs typeface="Arial" panose="020B0604020202020204" pitchFamily="34" charset="0"/>
              </a:rPr>
              <a:t>First Response</a:t>
            </a:r>
          </a:p>
          <a:p>
            <a:pPr algn="l"/>
            <a:r>
              <a:rPr lang="en-GB" sz="2000" dirty="0">
                <a:latin typeface="Arial" panose="020B0604020202020204" pitchFamily="34" charset="0"/>
                <a:cs typeface="Arial" panose="020B0604020202020204" pitchFamily="34" charset="0"/>
              </a:rPr>
              <a:t>If your child is absent you must contact the school office by telephone or email before 8.15 and definitely by 8.30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a:t>
            </a:r>
          </a:p>
          <a:p>
            <a:pPr algn="l"/>
            <a:r>
              <a:rPr lang="en-GB" sz="2000" dirty="0">
                <a:latin typeface="Arial" panose="020B0604020202020204" pitchFamily="34" charset="0"/>
                <a:cs typeface="Arial" panose="020B0604020202020204" pitchFamily="34" charset="0"/>
              </a:rPr>
              <a:t>This is part of  our safeguarding response to ensure everyone is safe and well. As you can imagine, a home visit takes up a lot of time and it is usually the case that families have forgotten to call us. </a:t>
            </a:r>
          </a:p>
          <a:p>
            <a:pPr algn="l"/>
            <a:endParaRPr lang="en-GB" sz="2000" dirty="0">
              <a:latin typeface="Arial" panose="020B0604020202020204" pitchFamily="34" charset="0"/>
              <a:cs typeface="Arial" panose="020B0604020202020204" pitchFamily="34" charset="0"/>
            </a:endParaRPr>
          </a:p>
          <a:p>
            <a:pPr algn="l"/>
            <a:r>
              <a:rPr lang="en-GB" sz="2000" dirty="0">
                <a:latin typeface="Arial" panose="020B0604020202020204" pitchFamily="34" charset="0"/>
                <a:cs typeface="Arial" panose="020B0604020202020204" pitchFamily="34" charset="0"/>
              </a:rPr>
              <a:t>TERM TIME HOLIDAYS ARE NEVER AUTHORISED. Families may be eligible for a fine from the Local Authority</a:t>
            </a:r>
            <a:r>
              <a:rPr lang="en-GB" sz="2400" dirty="0">
                <a:latin typeface="Arial" panose="020B0604020202020204" pitchFamily="34" charset="0"/>
                <a:cs typeface="Arial" panose="020B0604020202020204" pitchFamily="34" charset="0"/>
              </a:rPr>
              <a:t>. </a:t>
            </a:r>
          </a:p>
          <a:p>
            <a:endParaRPr lang="en-GB" sz="1000" dirty="0">
              <a:latin typeface="Arial" panose="020B0604020202020204" pitchFamily="34" charset="0"/>
              <a:cs typeface="Arial" panose="020B0604020202020204" pitchFamily="34" charset="0"/>
            </a:endParaRPr>
          </a:p>
          <a:p>
            <a:pPr algn="l"/>
            <a:endParaRPr lang="en-GB" sz="900" dirty="0"/>
          </a:p>
          <a:p>
            <a:pPr marL="257175" indent="-257175">
              <a:buFont typeface="Arial" panose="020B0604020202020204" pitchFamily="34" charset="0"/>
              <a:buChar char="•"/>
            </a:pPr>
            <a:endParaRPr lang="en-GB" sz="900" dirty="0"/>
          </a:p>
          <a:p>
            <a:pPr marL="257175" indent="-257175">
              <a:buFont typeface="Arial" panose="020B0604020202020204" pitchFamily="34" charset="0"/>
              <a:buChar char="•"/>
            </a:pPr>
            <a:endParaRPr lang="en-GB" sz="900" dirty="0"/>
          </a:p>
        </p:txBody>
      </p:sp>
    </p:spTree>
    <p:extLst>
      <p:ext uri="{BB962C8B-B14F-4D97-AF65-F5344CB8AC3E}">
        <p14:creationId xmlns:p14="http://schemas.microsoft.com/office/powerpoint/2010/main" val="32806695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t>Housekeeping!</a:t>
            </a:r>
          </a:p>
        </p:txBody>
      </p:sp>
      <p:sp>
        <p:nvSpPr>
          <p:cNvPr id="3" name="Content Placeholder 2"/>
          <p:cNvSpPr>
            <a:spLocks noGrp="1"/>
          </p:cNvSpPr>
          <p:nvPr>
            <p:ph sz="quarter" idx="13"/>
          </p:nvPr>
        </p:nvSpPr>
        <p:spPr>
          <a:xfrm>
            <a:off x="179512" y="1124743"/>
            <a:ext cx="8640960" cy="5112569"/>
          </a:xfrm>
        </p:spPr>
        <p:txBody>
          <a:bodyPr>
            <a:normAutofit fontScale="85000" lnSpcReduction="20000"/>
          </a:bodyPr>
          <a:lstStyle/>
          <a:p>
            <a:pPr>
              <a:buFont typeface="Arial" pitchFamily="34" charset="0"/>
              <a:buChar char="•"/>
            </a:pPr>
            <a:r>
              <a:rPr lang="en-GB" sz="3000" u="sng" dirty="0">
                <a:solidFill>
                  <a:schemeClr val="accent1">
                    <a:lumMod val="50000"/>
                  </a:schemeClr>
                </a:solidFill>
                <a:highlight>
                  <a:srgbClr val="FFFF00"/>
                </a:highlight>
              </a:rPr>
              <a:t>Please  name all uniform </a:t>
            </a:r>
            <a:r>
              <a:rPr lang="en-GB" sz="3000" dirty="0">
                <a:solidFill>
                  <a:schemeClr val="accent1">
                    <a:lumMod val="50000"/>
                  </a:schemeClr>
                </a:solidFill>
                <a:highlight>
                  <a:srgbClr val="FFFF00"/>
                </a:highlight>
              </a:rPr>
              <a:t>– </a:t>
            </a:r>
          </a:p>
          <a:p>
            <a:pPr marL="45720" indent="0">
              <a:buNone/>
            </a:pPr>
            <a:r>
              <a:rPr lang="en-GB" sz="2600" u="sng" dirty="0">
                <a:solidFill>
                  <a:schemeClr val="accent1">
                    <a:lumMod val="50000"/>
                  </a:schemeClr>
                </a:solidFill>
              </a:rPr>
              <a:t>Boys’ winter uniform</a:t>
            </a:r>
            <a:r>
              <a:rPr lang="en-GB" sz="2600" dirty="0">
                <a:solidFill>
                  <a:schemeClr val="accent1">
                    <a:lumMod val="50000"/>
                  </a:schemeClr>
                </a:solidFill>
              </a:rPr>
              <a:t>              </a:t>
            </a:r>
            <a:r>
              <a:rPr lang="en-GB" sz="2600" u="sng" dirty="0">
                <a:solidFill>
                  <a:schemeClr val="accent1">
                    <a:lumMod val="50000"/>
                  </a:schemeClr>
                </a:solidFill>
              </a:rPr>
              <a:t>Girls’ winter uniform</a:t>
            </a:r>
          </a:p>
          <a:p>
            <a:pPr marL="45720" indent="0">
              <a:buNone/>
            </a:pPr>
            <a:r>
              <a:rPr lang="en-GB" sz="2600" dirty="0">
                <a:solidFill>
                  <a:schemeClr val="accent1"/>
                </a:solidFill>
                <a:effectLst>
                  <a:outerShdw blurRad="69850" dist="43180" dir="5400000" sx="0" sy="0">
                    <a:srgbClr val="000000">
                      <a:alpha val="65000"/>
                    </a:srgbClr>
                  </a:outerShdw>
                </a:effectLst>
              </a:rPr>
              <a:t>Grey trousers                          Navy skirt or pinafore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White shirt                              White blouse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Navy long sleeved jumper        Navy long sleeved cardigan</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School tie                                School tie</a:t>
            </a:r>
          </a:p>
          <a:p>
            <a:pPr>
              <a:buFont typeface="Arial" panose="020B0604020202020204" pitchFamily="34" charset="0"/>
              <a:buChar char="•"/>
            </a:pPr>
            <a:r>
              <a:rPr lang="en-GB" sz="2600" dirty="0"/>
              <a:t>PE will be on Tuesdays and Thursdays so please come to school in your PE kit on those days (including blue jogging bottoms and blue jumpers/hoodies when it’s cold). White or black trainers suitable for sport NOT fashion may be worn. You are not allowed to wear jewellery for PE (including earrings) so please make sure you have removed these before you come to school. </a:t>
            </a:r>
          </a:p>
          <a:p>
            <a:pPr>
              <a:buFont typeface="Arial" panose="020B0604020202020204" pitchFamily="34" charset="0"/>
              <a:buChar char="•"/>
            </a:pPr>
            <a:r>
              <a:rPr lang="en-GB" sz="2600" dirty="0">
                <a:solidFill>
                  <a:schemeClr val="accent1">
                    <a:lumMod val="50000"/>
                  </a:schemeClr>
                </a:solidFill>
              </a:rPr>
              <a:t>Please make sure your child has a water bottle each day</a:t>
            </a:r>
          </a:p>
          <a:p>
            <a:pPr>
              <a:buFont typeface="Arial" panose="020B0604020202020204" pitchFamily="34" charset="0"/>
              <a:buChar char="•"/>
            </a:pPr>
            <a:r>
              <a:rPr lang="en-GB" sz="2600" dirty="0">
                <a:solidFill>
                  <a:schemeClr val="accent1">
                    <a:lumMod val="50000"/>
                  </a:schemeClr>
                </a:solidFill>
              </a:rPr>
              <a:t>We are struggling for space to store bags. Please could the children bring school book bags or a small bag.</a:t>
            </a:r>
          </a:p>
          <a:p>
            <a:pPr>
              <a:buFont typeface="Arial" panose="020B0604020202020204" pitchFamily="34" charset="0"/>
              <a:buChar char="•"/>
            </a:pPr>
            <a:endParaRPr lang="en-GB" sz="2600" dirty="0">
              <a:solidFill>
                <a:schemeClr val="accent1">
                  <a:lumMod val="50000"/>
                </a:schemeClr>
              </a:solidFill>
            </a:endParaRP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Wingdings" pitchFamily="2" charset="2"/>
              <a:buChar char="v"/>
            </a:pPr>
            <a:endParaRPr lang="en-GB" sz="4000" dirty="0">
              <a:solidFill>
                <a:schemeClr val="accent1">
                  <a:lumMod val="50000"/>
                </a:schemeClr>
              </a:solidFill>
            </a:endParaRPr>
          </a:p>
          <a:p>
            <a:pPr>
              <a:buFont typeface="Wingdings" pitchFamily="2" charset="2"/>
              <a:buChar char="q"/>
            </a:pPr>
            <a:endParaRPr lang="en-GB" sz="4000" dirty="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1031" name="Picture 7" descr="C:\Users\Home\AppData\Local\Microsoft\Windows\Temporary Internet Files\Content.IE5\GKM1KWU5\bottle_of_water_by_orialas-d48tb32[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31983" y="2132856"/>
            <a:ext cx="854817" cy="936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5589240"/>
            <a:ext cx="5000343" cy="1143000"/>
          </a:xfrm>
        </p:spPr>
        <p:txBody>
          <a:bodyPr/>
          <a:lstStyle/>
          <a:p>
            <a:r>
              <a:rPr lang="en-GB" dirty="0"/>
              <a:t>Class Timetable</a:t>
            </a:r>
          </a:p>
        </p:txBody>
      </p:sp>
      <p:pic>
        <p:nvPicPr>
          <p:cNvPr id="10" name="Picture 9">
            <a:extLst>
              <a:ext uri="{FF2B5EF4-FFF2-40B4-BE49-F238E27FC236}">
                <a16:creationId xmlns:a16="http://schemas.microsoft.com/office/drawing/2014/main" id="{F2B87BFC-DCCE-48A9-8118-AC8E68A950D8}"/>
              </a:ext>
            </a:extLst>
          </p:cNvPr>
          <p:cNvPicPr>
            <a:picLocks noChangeAspect="1"/>
          </p:cNvPicPr>
          <p:nvPr/>
        </p:nvPicPr>
        <p:blipFill>
          <a:blip r:embed="rId3"/>
          <a:stretch>
            <a:fillRect/>
          </a:stretch>
        </p:blipFill>
        <p:spPr>
          <a:xfrm>
            <a:off x="996854" y="386036"/>
            <a:ext cx="7150292" cy="5184576"/>
          </a:xfrm>
          <a:prstGeom prst="rect">
            <a:avLst/>
          </a:prstGeom>
        </p:spPr>
      </p:pic>
    </p:spTree>
    <p:extLst>
      <p:ext uri="{BB962C8B-B14F-4D97-AF65-F5344CB8AC3E}">
        <p14:creationId xmlns:p14="http://schemas.microsoft.com/office/powerpoint/2010/main" val="8137779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good to be green chart">
            <a:extLst>
              <a:ext uri="{FF2B5EF4-FFF2-40B4-BE49-F238E27FC236}">
                <a16:creationId xmlns:a16="http://schemas.microsoft.com/office/drawing/2014/main" id="{503E046C-3A2F-4DE0-8686-A29688BF75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059" y="1322241"/>
            <a:ext cx="3097435" cy="216820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good to be green chart">
            <a:extLst>
              <a:ext uri="{FF2B5EF4-FFF2-40B4-BE49-F238E27FC236}">
                <a16:creationId xmlns:a16="http://schemas.microsoft.com/office/drawing/2014/main" id="{9E3E57AA-ED7C-4530-90BF-FBC2028E45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88213" y="1116780"/>
            <a:ext cx="1986473" cy="244827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dojos">
            <a:extLst>
              <a:ext uri="{FF2B5EF4-FFF2-40B4-BE49-F238E27FC236}">
                <a16:creationId xmlns:a16="http://schemas.microsoft.com/office/drawing/2014/main" id="{A1DDCE61-4A8E-4AC8-BD5C-F42AF18B68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498" y="3861048"/>
            <a:ext cx="5106022" cy="2664296"/>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EE9A6B3C-78E0-4878-A755-C1C7500A958F}"/>
              </a:ext>
            </a:extLst>
          </p:cNvPr>
          <p:cNvSpPr txBox="1">
            <a:spLocks/>
          </p:cNvSpPr>
          <p:nvPr/>
        </p:nvSpPr>
        <p:spPr>
          <a:xfrm>
            <a:off x="457200" y="332656"/>
            <a:ext cx="8229600" cy="706090"/>
          </a:xfrm>
          <a:prstGeom prst="rect">
            <a:avLst/>
          </a:prstGeom>
          <a:ln w="57150">
            <a:solidFill>
              <a:schemeClr val="bg1"/>
            </a:solidFill>
          </a:ln>
        </p:spPr>
        <p:txBody>
          <a:bodyPr>
            <a:normAutofit fontScale="90000" lnSpcReduction="10000"/>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Font typeface="Georgia" pitchFamily="18" charset="0"/>
              <a:buNone/>
            </a:pPr>
            <a:r>
              <a:rPr lang="en-GB" dirty="0"/>
              <a:t>Behaviour!</a:t>
            </a:r>
          </a:p>
        </p:txBody>
      </p:sp>
      <p:sp>
        <p:nvSpPr>
          <p:cNvPr id="7" name="Rectangle 6">
            <a:extLst>
              <a:ext uri="{FF2B5EF4-FFF2-40B4-BE49-F238E27FC236}">
                <a16:creationId xmlns:a16="http://schemas.microsoft.com/office/drawing/2014/main" id="{DB46641E-2832-469A-BB89-AAFE52B459B3}"/>
              </a:ext>
            </a:extLst>
          </p:cNvPr>
          <p:cNvSpPr/>
          <p:nvPr/>
        </p:nvSpPr>
        <p:spPr>
          <a:xfrm rot="10800000" flipV="1">
            <a:off x="5474686" y="1127932"/>
            <a:ext cx="3537816" cy="5575822"/>
          </a:xfrm>
          <a:prstGeom prst="rect">
            <a:avLst/>
          </a:prstGeom>
        </p:spPr>
        <p:txBody>
          <a:bodyPr wrap="square">
            <a:spAutoFit/>
          </a:bodyPr>
          <a:lstStyle/>
          <a:p>
            <a:pPr marL="457200" indent="-457200">
              <a:lnSpc>
                <a:spcPct val="150000"/>
              </a:lnSpc>
              <a:buFont typeface="Wingdings" panose="05000000000000000000" pitchFamily="2" charset="2"/>
              <a:buChar char="Ø"/>
              <a:defRPr/>
            </a:pPr>
            <a:r>
              <a:rPr lang="en-GB" sz="2000" dirty="0">
                <a:solidFill>
                  <a:schemeClr val="accent1">
                    <a:lumMod val="50000"/>
                  </a:schemeClr>
                </a:solidFill>
              </a:rPr>
              <a:t>Behaviour flow chart is on the web site  </a:t>
            </a:r>
          </a:p>
          <a:p>
            <a:pPr marL="457200" indent="-457200">
              <a:lnSpc>
                <a:spcPct val="150000"/>
              </a:lnSpc>
              <a:buFont typeface="Wingdings" panose="05000000000000000000" pitchFamily="2" charset="2"/>
              <a:buChar char="Ø"/>
              <a:defRPr/>
            </a:pPr>
            <a:r>
              <a:rPr lang="en-GB" sz="2000" dirty="0">
                <a:solidFill>
                  <a:schemeClr val="accent1">
                    <a:lumMod val="50000"/>
                  </a:schemeClr>
                </a:solidFill>
              </a:rPr>
              <a:t>Children are awarded dojos for following the class rules – there is a prize at the end of the week</a:t>
            </a:r>
          </a:p>
          <a:p>
            <a:pPr marL="457200" indent="-457200">
              <a:lnSpc>
                <a:spcPct val="150000"/>
              </a:lnSpc>
              <a:buFont typeface="Wingdings" panose="05000000000000000000" pitchFamily="2" charset="2"/>
              <a:buChar char="Ø"/>
              <a:defRPr/>
            </a:pPr>
            <a:r>
              <a:rPr lang="en-GB" sz="2000" dirty="0">
                <a:solidFill>
                  <a:schemeClr val="accent1">
                    <a:lumMod val="50000"/>
                  </a:schemeClr>
                </a:solidFill>
              </a:rPr>
              <a:t>If children are not following the class rules a verbal warning is given before a card is issued</a:t>
            </a:r>
          </a:p>
          <a:p>
            <a:pPr marL="457200" indent="-457200">
              <a:lnSpc>
                <a:spcPct val="150000"/>
              </a:lnSpc>
              <a:buFont typeface="Wingdings" panose="05000000000000000000" pitchFamily="2" charset="2"/>
              <a:buChar char="Ø"/>
              <a:defRPr/>
            </a:pPr>
            <a:endParaRPr lang="en-GB" sz="2000" dirty="0">
              <a:solidFill>
                <a:schemeClr val="accent1">
                  <a:lumMod val="50000"/>
                </a:schemeClr>
              </a:solidFill>
            </a:endParaRPr>
          </a:p>
        </p:txBody>
      </p:sp>
    </p:spTree>
    <p:extLst>
      <p:ext uri="{BB962C8B-B14F-4D97-AF65-F5344CB8AC3E}">
        <p14:creationId xmlns:p14="http://schemas.microsoft.com/office/powerpoint/2010/main" val="8206579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597582" y="3011091"/>
            <a:ext cx="2505399" cy="17537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851920" y="2413337"/>
            <a:ext cx="4680520" cy="2677656"/>
          </a:xfrm>
          <a:prstGeom prst="rect">
            <a:avLst/>
          </a:prstGeom>
          <a:noFill/>
        </p:spPr>
        <p:txBody>
          <a:bodyPr wrap="square" rtlCol="0">
            <a:spAutoFit/>
          </a:bodyPr>
          <a:lstStyle/>
          <a:p>
            <a:pPr marL="285750" indent="-285750">
              <a:buFont typeface="Wingdings" pitchFamily="2" charset="2"/>
              <a:buChar char="ü"/>
            </a:pPr>
            <a:r>
              <a:rPr lang="en-GB" sz="2800" dirty="0">
                <a:latin typeface="Arial" panose="020B0604020202020204" pitchFamily="34" charset="0"/>
                <a:cs typeface="Arial" panose="020B0604020202020204" pitchFamily="34" charset="0"/>
              </a:rPr>
              <a:t>Half termly- ‘Good to be Green’ certificates</a:t>
            </a:r>
          </a:p>
          <a:p>
            <a:pPr marL="285750" indent="-285750">
              <a:buFont typeface="Wingdings" pitchFamily="2" charset="2"/>
              <a:buChar char="ü"/>
            </a:pPr>
            <a:r>
              <a:rPr lang="en-GB" sz="2800" dirty="0">
                <a:latin typeface="Arial" panose="020B0604020202020204" pitchFamily="34" charset="0"/>
                <a:cs typeface="Arial" panose="020B0604020202020204" pitchFamily="34" charset="0"/>
              </a:rPr>
              <a:t>Red cards- letter home to parents on a Friday</a:t>
            </a:r>
          </a:p>
          <a:p>
            <a:pPr marL="285750" indent="-285750">
              <a:buFont typeface="Wingdings" pitchFamily="2" charset="2"/>
              <a:buChar char="ü"/>
            </a:pPr>
            <a:r>
              <a:rPr lang="en-GB" sz="2800" dirty="0">
                <a:latin typeface="Arial" panose="020B0604020202020204" pitchFamily="34" charset="0"/>
                <a:cs typeface="Arial" panose="020B0604020202020204" pitchFamily="34" charset="0"/>
              </a:rPr>
              <a:t>Yellow cards- miss some of break time</a:t>
            </a:r>
            <a:r>
              <a:rPr lang="en-GB" sz="20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4052499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3419872" y="2081212"/>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938758" y="2037121"/>
            <a:ext cx="5919242" cy="3647152"/>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endParaRPr lang="en-US" sz="3300" dirty="0"/>
          </a:p>
          <a:p>
            <a:endParaRPr lang="en-US" sz="3300" dirty="0"/>
          </a:p>
          <a:p>
            <a:r>
              <a:rPr lang="en-US" sz="3300" dirty="0"/>
              <a:t>Fantastic Walking</a:t>
            </a:r>
          </a:p>
        </p:txBody>
      </p:sp>
      <p:sp>
        <p:nvSpPr>
          <p:cNvPr id="3" name="Rectangle 2">
            <a:extLst>
              <a:ext uri="{FF2B5EF4-FFF2-40B4-BE49-F238E27FC236}">
                <a16:creationId xmlns:a16="http://schemas.microsoft.com/office/drawing/2014/main" id="{CB07BD2D-44F0-46DE-BB4A-3B67001CF95A}"/>
              </a:ext>
            </a:extLst>
          </p:cNvPr>
          <p:cNvSpPr/>
          <p:nvPr/>
        </p:nvSpPr>
        <p:spPr>
          <a:xfrm>
            <a:off x="1259632" y="792854"/>
            <a:ext cx="6048672" cy="830997"/>
          </a:xfrm>
          <a:prstGeom prst="rect">
            <a:avLst/>
          </a:prstGeom>
        </p:spPr>
        <p:txBody>
          <a:bodyPr wrap="square">
            <a:spAutoFit/>
          </a:bodyPr>
          <a:lstStyle/>
          <a:p>
            <a:r>
              <a:rPr lang="en-US" sz="4800" dirty="0"/>
              <a:t>St Philip’s Standards</a:t>
            </a:r>
            <a:endParaRPr lang="en-GB" sz="4800" dirty="0"/>
          </a:p>
        </p:txBody>
      </p:sp>
    </p:spTree>
    <p:extLst>
      <p:ext uri="{BB962C8B-B14F-4D97-AF65-F5344CB8AC3E}">
        <p14:creationId xmlns:p14="http://schemas.microsoft.com/office/powerpoint/2010/main" val="37925603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14" y="256917"/>
            <a:ext cx="6512511" cy="1143000"/>
          </a:xfrm>
        </p:spPr>
        <p:txBody>
          <a:bodyPr/>
          <a:lstStyle/>
          <a:p>
            <a:pPr marL="0" indent="0">
              <a:buNone/>
            </a:pPr>
            <a:r>
              <a:rPr lang="en-GB" dirty="0">
                <a:latin typeface="CCW Cursive Writing 7" pitchFamily="66" charset="0"/>
              </a:rPr>
              <a:t>Spellings</a:t>
            </a:r>
          </a:p>
        </p:txBody>
      </p:sp>
      <p:sp>
        <p:nvSpPr>
          <p:cNvPr id="3" name="Content Placeholder 2"/>
          <p:cNvSpPr>
            <a:spLocks noGrp="1"/>
          </p:cNvSpPr>
          <p:nvPr>
            <p:ph sz="quarter" idx="13"/>
          </p:nvPr>
        </p:nvSpPr>
        <p:spPr>
          <a:xfrm>
            <a:off x="107504" y="1124744"/>
            <a:ext cx="7912289" cy="5315733"/>
          </a:xfrm>
        </p:spPr>
        <p:txBody>
          <a:bodyPr>
            <a:noAutofit/>
          </a:bodyPr>
          <a:lstStyle/>
          <a:p>
            <a:pPr marL="45720" indent="0" algn="ctr">
              <a:buNone/>
            </a:pPr>
            <a:r>
              <a:rPr lang="en-GB" dirty="0">
                <a:latin typeface="Arial" panose="020B0604020202020204" pitchFamily="34" charset="0"/>
                <a:cs typeface="Arial" panose="020B0604020202020204" pitchFamily="34" charset="0"/>
              </a:rPr>
              <a:t>We have a huge emphasis on spellings. Children need to be practising their spellings daily and not for a spelling test. </a:t>
            </a:r>
          </a:p>
          <a:p>
            <a:pPr marL="45720" indent="0" algn="ctr">
              <a:buNone/>
            </a:pPr>
            <a:r>
              <a:rPr lang="en-GB" dirty="0">
                <a:latin typeface="Arial" panose="020B0604020202020204" pitchFamily="34" charset="0"/>
                <a:cs typeface="Arial" panose="020B0604020202020204" pitchFamily="34" charset="0"/>
              </a:rPr>
              <a:t>In Year 6, children need to be able to spell words from the Year 3, 4 and 5 curriculum list . They must show they can spell these words correctly in their writing. </a:t>
            </a:r>
          </a:p>
          <a:p>
            <a:pPr marL="45720" indent="0" algn="ctr">
              <a:buNone/>
            </a:pPr>
            <a:r>
              <a:rPr lang="en-GB" dirty="0">
                <a:latin typeface="Arial" panose="020B0604020202020204" pitchFamily="34" charset="0"/>
                <a:cs typeface="Arial" panose="020B0604020202020204" pitchFamily="34" charset="0"/>
              </a:rPr>
              <a:t>Spelling sheet for this half term has been sent home already and is on the class web page. </a:t>
            </a:r>
          </a:p>
          <a:p>
            <a:pPr marL="45720" indent="0" algn="ctr">
              <a:buNone/>
            </a:pPr>
            <a:endParaRPr lang="en-GB" dirty="0">
              <a:latin typeface="Arial" panose="020B0604020202020204" pitchFamily="34" charset="0"/>
              <a:cs typeface="Arial" panose="020B0604020202020204" pitchFamily="34" charset="0"/>
            </a:endParaRPr>
          </a:p>
          <a:p>
            <a:pPr marL="45720" indent="0" algn="ctr">
              <a:buNone/>
            </a:pPr>
            <a:r>
              <a:rPr lang="en-GB" dirty="0">
                <a:latin typeface="Arial" panose="020B0604020202020204" pitchFamily="34" charset="0"/>
                <a:cs typeface="Arial" panose="020B0604020202020204" pitchFamily="34" charset="0"/>
              </a:rPr>
              <a:t>We will be using spelling badges to reward spelling test scores- we have a new system in place this year. </a:t>
            </a:r>
          </a:p>
          <a:p>
            <a:pPr marL="45720" indent="0" algn="ctr">
              <a:buNone/>
            </a:pPr>
            <a:endParaRPr lang="en-GB" dirty="0">
              <a:latin typeface="Arial" panose="020B0604020202020204" pitchFamily="34" charset="0"/>
              <a:cs typeface="Arial" panose="020B0604020202020204" pitchFamily="34" charset="0"/>
            </a:endParaRPr>
          </a:p>
          <a:p>
            <a:pPr marL="45720" indent="0" algn="ctr">
              <a:buNone/>
            </a:pPr>
            <a:r>
              <a:rPr lang="en-GB" b="1" dirty="0">
                <a:latin typeface="Arial" panose="020B0604020202020204" pitchFamily="34" charset="0"/>
                <a:cs typeface="Arial" panose="020B0604020202020204" pitchFamily="34" charset="0"/>
              </a:rPr>
              <a:t>IDL</a:t>
            </a:r>
            <a:r>
              <a:rPr lang="en-GB" dirty="0">
                <a:latin typeface="Arial" panose="020B0604020202020204" pitchFamily="34" charset="0"/>
                <a:cs typeface="Arial" panose="020B0604020202020204" pitchFamily="34" charset="0"/>
              </a:rPr>
              <a:t>- we may also use IDL to support your child's spelling- you will be given a password to access this at home. </a:t>
            </a:r>
          </a:p>
        </p:txBody>
      </p:sp>
      <p:pic>
        <p:nvPicPr>
          <p:cNvPr id="2050" name="Picture 2" descr="Image result for spelling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98175" y="9855"/>
            <a:ext cx="1245825" cy="1762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8282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t>Medical</a:t>
            </a:r>
          </a:p>
        </p:txBody>
      </p:sp>
      <p:sp>
        <p:nvSpPr>
          <p:cNvPr id="3" name="Content Placeholder 2"/>
          <p:cNvSpPr>
            <a:spLocks noGrp="1"/>
          </p:cNvSpPr>
          <p:nvPr>
            <p:ph sz="quarter" idx="13"/>
          </p:nvPr>
        </p:nvSpPr>
        <p:spPr>
          <a:xfrm>
            <a:off x="611560" y="994846"/>
            <a:ext cx="7920880" cy="4608512"/>
          </a:xfrm>
        </p:spPr>
        <p:txBody>
          <a:bodyPr>
            <a:normAutofit fontScale="40000" lnSpcReduction="20000"/>
          </a:bodyPr>
          <a:lstStyle/>
          <a:p>
            <a:pPr marL="45720" indent="0">
              <a:buNone/>
            </a:pPr>
            <a:endParaRPr lang="en-GB" sz="4000" dirty="0">
              <a:solidFill>
                <a:schemeClr val="accent1">
                  <a:lumMod val="50000"/>
                </a:schemeClr>
              </a:solidFill>
            </a:endParaRPr>
          </a:p>
          <a:p>
            <a:pPr>
              <a:buFont typeface="Arial" pitchFamily="34" charset="0"/>
              <a:buChar char="•"/>
            </a:pPr>
            <a:r>
              <a:rPr lang="en-GB" sz="4000" dirty="0">
                <a:solidFill>
                  <a:schemeClr val="accent1">
                    <a:lumMod val="50000"/>
                  </a:schemeClr>
                </a:solidFill>
              </a:rPr>
              <a:t> </a:t>
            </a:r>
            <a:r>
              <a:rPr lang="en-GB" sz="5100" dirty="0">
                <a:solidFill>
                  <a:schemeClr val="accent1">
                    <a:lumMod val="50000"/>
                  </a:schemeClr>
                </a:solidFill>
              </a:rPr>
              <a:t>Any medication updates – please let us know of any changes</a:t>
            </a:r>
          </a:p>
          <a:p>
            <a:pPr>
              <a:buFont typeface="Arial" pitchFamily="34" charset="0"/>
              <a:buChar char="•"/>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Please check that your child’s inhaler is in date. </a:t>
            </a:r>
          </a:p>
          <a:p>
            <a:pPr>
              <a:buFont typeface="Arial" pitchFamily="34" charset="0"/>
              <a:buChar char="•"/>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We have been advised that children should use a spacer when taking their inhaler -  if possible please send one into school.</a:t>
            </a:r>
          </a:p>
          <a:p>
            <a:pPr marL="45720" indent="0">
              <a:buNone/>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If your child needs any prescribed medication, a medical form needs to be filled in at the office before we are able to administer it. </a:t>
            </a:r>
          </a:p>
          <a:p>
            <a:pPr marL="45720" indent="0" algn="ctr">
              <a:buNone/>
            </a:pPr>
            <a:r>
              <a:rPr lang="en-GB" sz="5100" dirty="0">
                <a:solidFill>
                  <a:schemeClr val="accent1">
                    <a:lumMod val="50000"/>
                  </a:schemeClr>
                </a:solidFill>
              </a:rPr>
              <a:t>  </a:t>
            </a:r>
          </a:p>
          <a:p>
            <a:pPr marL="45720" indent="0" algn="ctr">
              <a:buNone/>
            </a:pPr>
            <a:r>
              <a:rPr lang="en-GB" sz="5100" dirty="0">
                <a:solidFill>
                  <a:schemeClr val="accent1">
                    <a:lumMod val="50000"/>
                  </a:schemeClr>
                </a:solidFill>
              </a:rPr>
              <a:t>Thank you</a:t>
            </a:r>
          </a:p>
          <a:p>
            <a:pPr marL="45720" indent="0">
              <a:buNone/>
            </a:pPr>
            <a:endParaRPr lang="en-GB" sz="4000" dirty="0">
              <a:solidFill>
                <a:schemeClr val="accent1">
                  <a:lumMod val="50000"/>
                </a:schemeClr>
              </a:solidFill>
            </a:endParaRPr>
          </a:p>
          <a:p>
            <a:pPr>
              <a:buFont typeface="Wingdings" pitchFamily="2" charset="2"/>
              <a:buChar char="v"/>
            </a:pPr>
            <a:endParaRPr lang="en-GB" sz="4000" dirty="0">
              <a:solidFill>
                <a:schemeClr val="accent1">
                  <a:lumMod val="50000"/>
                </a:schemeClr>
              </a:solidFill>
            </a:endParaRPr>
          </a:p>
          <a:p>
            <a:pPr>
              <a:buFont typeface="Wingdings" pitchFamily="2" charset="2"/>
              <a:buChar char="q"/>
            </a:pPr>
            <a:endParaRPr lang="en-GB" sz="4000" dirty="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4869160"/>
            <a:ext cx="1373932" cy="1772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algn="ctr"/>
            <a:r>
              <a:rPr lang="en-GB" dirty="0">
                <a:solidFill>
                  <a:schemeClr val="accent1">
                    <a:lumMod val="50000"/>
                  </a:schemeClr>
                </a:solidFill>
              </a:rPr>
              <a:t>Homework</a:t>
            </a:r>
          </a:p>
        </p:txBody>
      </p:sp>
      <p:sp>
        <p:nvSpPr>
          <p:cNvPr id="3" name="Content Placeholder 2"/>
          <p:cNvSpPr>
            <a:spLocks noGrp="1"/>
          </p:cNvSpPr>
          <p:nvPr>
            <p:ph sz="quarter" idx="13"/>
          </p:nvPr>
        </p:nvSpPr>
        <p:spPr>
          <a:xfrm>
            <a:off x="395536" y="1268760"/>
            <a:ext cx="8352928" cy="5328592"/>
          </a:xfrm>
        </p:spPr>
        <p:txBody>
          <a:bodyPr>
            <a:normAutofit fontScale="55000" lnSpcReduction="20000"/>
          </a:bodyPr>
          <a:lstStyle/>
          <a:p>
            <a:pPr marL="45720" indent="0" algn="ctr">
              <a:buNone/>
            </a:pPr>
            <a:r>
              <a:rPr lang="en-GB" sz="3600" dirty="0">
                <a:solidFill>
                  <a:schemeClr val="accent1">
                    <a:lumMod val="50000"/>
                  </a:schemeClr>
                </a:solidFill>
              </a:rPr>
              <a:t>Homework will be given out on a Wednesday to be returned on Monday.</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 would be really grateful if you could return homework on time so we have chance to mark it before Wednesday – Thank you.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Spellings will be tested each Friday.</a:t>
            </a:r>
          </a:p>
          <a:p>
            <a:pPr marL="45720" indent="0" algn="ctr">
              <a:buNone/>
            </a:pPr>
            <a:r>
              <a:rPr lang="en-GB" sz="3600" dirty="0">
                <a:solidFill>
                  <a:schemeClr val="accent1">
                    <a:lumMod val="50000"/>
                  </a:schemeClr>
                </a:solidFill>
              </a:rPr>
              <a:t>Weekly spelling will be put on the website.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Please try to read with your child 5 times a week. </a:t>
            </a:r>
          </a:p>
          <a:p>
            <a:pPr marL="45720" indent="0" algn="ctr">
              <a:buNone/>
            </a:pPr>
            <a:endParaRPr lang="en-GB" sz="3600" dirty="0">
              <a:solidFill>
                <a:schemeClr val="accent1">
                  <a:lumMod val="50000"/>
                </a:schemeClr>
              </a:solidFill>
            </a:endParaRPr>
          </a:p>
          <a:p>
            <a:pPr marL="45720" indent="0" algn="ctr">
              <a:buNone/>
            </a:pPr>
            <a:endParaRPr lang="en-GB" sz="3600" dirty="0">
              <a:solidFill>
                <a:schemeClr val="accent1">
                  <a:lumMod val="50000"/>
                </a:schemeClr>
              </a:solidFill>
            </a:endParaRPr>
          </a:p>
          <a:p>
            <a:pPr marL="45720" indent="0" algn="ctr">
              <a:buNone/>
            </a:pPr>
            <a:r>
              <a:rPr lang="en-GB" sz="2600" dirty="0">
                <a:solidFill>
                  <a:schemeClr val="accent1">
                    <a:lumMod val="50000"/>
                  </a:schemeClr>
                </a:solidFill>
              </a:rPr>
              <a:t>Please let us know if any homework is too difficult so we can give a little extra help at school. </a:t>
            </a:r>
          </a:p>
          <a:p>
            <a:pPr marL="45720" indent="0" algn="ctr">
              <a:buNone/>
            </a:pPr>
            <a:r>
              <a:rPr lang="en-GB" sz="2600" dirty="0">
                <a:solidFill>
                  <a:schemeClr val="accent1">
                    <a:lumMod val="50000"/>
                  </a:schemeClr>
                </a:solidFill>
              </a:rPr>
              <a:t>Thank you</a:t>
            </a:r>
          </a:p>
          <a:p>
            <a:pPr marL="45720" indent="0" algn="ctr">
              <a:buNone/>
            </a:pPr>
            <a:endParaRPr lang="en-GB" sz="3600" dirty="0">
              <a:solidFill>
                <a:schemeClr val="accent1">
                  <a:lumMod val="50000"/>
                </a:schemeClr>
              </a:solidFill>
            </a:endParaRPr>
          </a:p>
        </p:txBody>
      </p:sp>
    </p:spTree>
    <p:extLst>
      <p:ext uri="{BB962C8B-B14F-4D97-AF65-F5344CB8AC3E}">
        <p14:creationId xmlns:p14="http://schemas.microsoft.com/office/powerpoint/2010/main" val="23725635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7784" y="188640"/>
            <a:ext cx="3488175" cy="1143000"/>
          </a:xfrm>
        </p:spPr>
        <p:txBody>
          <a:bodyPr/>
          <a:lstStyle/>
          <a:p>
            <a:r>
              <a:rPr lang="en-GB" dirty="0"/>
              <a:t>Reading</a:t>
            </a:r>
          </a:p>
        </p:txBody>
      </p:sp>
      <p:sp>
        <p:nvSpPr>
          <p:cNvPr id="3" name="Rectangle 2"/>
          <p:cNvSpPr/>
          <p:nvPr/>
        </p:nvSpPr>
        <p:spPr>
          <a:xfrm>
            <a:off x="395536" y="1052736"/>
            <a:ext cx="8424936" cy="5091522"/>
          </a:xfrm>
          <a:prstGeom prst="rect">
            <a:avLst/>
          </a:prstGeom>
        </p:spPr>
        <p:txBody>
          <a:bodyPr wrap="square">
            <a:spAutoFit/>
          </a:bodyPr>
          <a:lstStyle/>
          <a:p>
            <a:pPr>
              <a:lnSpc>
                <a:spcPct val="150000"/>
              </a:lnSpc>
              <a:buFont typeface="Arial" charset="0"/>
              <a:buChar char="•"/>
              <a:defRPr/>
            </a:pPr>
            <a:r>
              <a:rPr lang="en-GB" sz="2800" dirty="0">
                <a:solidFill>
                  <a:schemeClr val="accent1">
                    <a:lumMod val="50000"/>
                  </a:schemeClr>
                </a:solidFill>
              </a:rPr>
              <a:t> Your children will continue reading through the colour bands </a:t>
            </a:r>
          </a:p>
          <a:p>
            <a:pPr>
              <a:lnSpc>
                <a:spcPct val="150000"/>
              </a:lnSpc>
              <a:buFont typeface="Arial" charset="0"/>
              <a:buChar char="•"/>
              <a:defRPr/>
            </a:pPr>
            <a:r>
              <a:rPr lang="en-GB" sz="2400" dirty="0">
                <a:solidFill>
                  <a:schemeClr val="accent1">
                    <a:lumMod val="50000"/>
                  </a:schemeClr>
                </a:solidFill>
                <a:highlight>
                  <a:srgbClr val="FFFF00"/>
                </a:highlight>
              </a:rPr>
              <a:t>Please try and read at home at least 5 times a week.</a:t>
            </a:r>
          </a:p>
          <a:p>
            <a:pPr>
              <a:lnSpc>
                <a:spcPct val="150000"/>
              </a:lnSpc>
              <a:defRPr/>
            </a:pPr>
            <a:r>
              <a:rPr lang="en-GB" sz="2800" dirty="0">
                <a:solidFill>
                  <a:schemeClr val="accent1">
                    <a:lumMod val="50000"/>
                  </a:schemeClr>
                </a:solidFill>
              </a:rPr>
              <a:t>In school the children will be involved in </a:t>
            </a:r>
          </a:p>
          <a:p>
            <a:pPr>
              <a:lnSpc>
                <a:spcPct val="150000"/>
              </a:lnSpc>
              <a:buFont typeface="Arial" charset="0"/>
              <a:buChar char="•"/>
              <a:defRPr/>
            </a:pPr>
            <a:r>
              <a:rPr lang="en-GB" sz="2800" dirty="0">
                <a:solidFill>
                  <a:schemeClr val="accent1">
                    <a:lumMod val="50000"/>
                  </a:schemeClr>
                </a:solidFill>
              </a:rPr>
              <a:t>‘Stop and read’ daily </a:t>
            </a:r>
          </a:p>
          <a:p>
            <a:pPr>
              <a:lnSpc>
                <a:spcPct val="150000"/>
              </a:lnSpc>
              <a:buFont typeface="Arial" charset="0"/>
              <a:buChar char="•"/>
              <a:defRPr/>
            </a:pPr>
            <a:r>
              <a:rPr lang="en-GB" sz="2800" dirty="0">
                <a:solidFill>
                  <a:schemeClr val="accent1">
                    <a:lumMod val="50000"/>
                  </a:schemeClr>
                </a:solidFill>
              </a:rPr>
              <a:t>Reading across the curriculum.</a:t>
            </a:r>
          </a:p>
          <a:p>
            <a:pPr>
              <a:lnSpc>
                <a:spcPct val="150000"/>
              </a:lnSpc>
              <a:buFont typeface="Arial" charset="0"/>
              <a:buChar char="•"/>
              <a:defRPr/>
            </a:pPr>
            <a:r>
              <a:rPr lang="en-GB" sz="2800" dirty="0">
                <a:solidFill>
                  <a:schemeClr val="accent1">
                    <a:lumMod val="50000"/>
                  </a:schemeClr>
                </a:solidFill>
              </a:rPr>
              <a:t>Reading lesson each Friday</a:t>
            </a:r>
          </a:p>
          <a:p>
            <a:pPr>
              <a:lnSpc>
                <a:spcPct val="150000"/>
              </a:lnSpc>
              <a:buFont typeface="Arial" charset="0"/>
              <a:buChar char="•"/>
              <a:defRPr/>
            </a:pPr>
            <a:r>
              <a:rPr lang="en-GB" sz="2800" dirty="0">
                <a:solidFill>
                  <a:schemeClr val="accent1">
                    <a:lumMod val="50000"/>
                  </a:schemeClr>
                </a:solidFill>
              </a:rPr>
              <a:t> Story time at the end of the day. </a:t>
            </a:r>
          </a:p>
        </p:txBody>
      </p:sp>
      <p:pic>
        <p:nvPicPr>
          <p:cNvPr id="4" name="Picture 3">
            <a:extLst>
              <a:ext uri="{FF2B5EF4-FFF2-40B4-BE49-F238E27FC236}">
                <a16:creationId xmlns:a16="http://schemas.microsoft.com/office/drawing/2014/main" id="{63BB6E91-D85D-4BD4-B45F-E9DBA9E5B275}"/>
              </a:ext>
            </a:extLst>
          </p:cNvPr>
          <p:cNvPicPr>
            <a:picLocks noChangeAspect="1"/>
          </p:cNvPicPr>
          <p:nvPr/>
        </p:nvPicPr>
        <p:blipFill>
          <a:blip r:embed="rId2"/>
          <a:stretch>
            <a:fillRect/>
          </a:stretch>
        </p:blipFill>
        <p:spPr>
          <a:xfrm rot="1085183">
            <a:off x="6876319" y="4021329"/>
            <a:ext cx="1762125" cy="2600325"/>
          </a:xfrm>
          <a:prstGeom prst="rect">
            <a:avLst/>
          </a:prstGeom>
        </p:spPr>
      </p:pic>
    </p:spTree>
    <p:extLst>
      <p:ext uri="{BB962C8B-B14F-4D97-AF65-F5344CB8AC3E}">
        <p14:creationId xmlns:p14="http://schemas.microsoft.com/office/powerpoint/2010/main" val="6949322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Curriculum</a:t>
            </a:r>
          </a:p>
        </p:txBody>
      </p:sp>
      <p:sp>
        <p:nvSpPr>
          <p:cNvPr id="3" name="Content Placeholder 2"/>
          <p:cNvSpPr>
            <a:spLocks noGrp="1"/>
          </p:cNvSpPr>
          <p:nvPr>
            <p:ph sz="quarter" idx="13"/>
          </p:nvPr>
        </p:nvSpPr>
        <p:spPr>
          <a:xfrm>
            <a:off x="683568" y="1196752"/>
            <a:ext cx="7632848" cy="4482832"/>
          </a:xfrm>
        </p:spPr>
        <p:txBody>
          <a:bodyPr>
            <a:normAutofit fontScale="77500" lnSpcReduction="20000"/>
          </a:bodyPr>
          <a:lstStyle/>
          <a:p>
            <a:pPr marL="45720" indent="0" algn="ctr">
              <a:buNone/>
            </a:pPr>
            <a:r>
              <a:rPr lang="en-GB" sz="2800" dirty="0">
                <a:solidFill>
                  <a:schemeClr val="accent1">
                    <a:lumMod val="50000"/>
                  </a:schemeClr>
                </a:solidFill>
              </a:rPr>
              <a:t>Curriculum map and autumn newsletter is on the website.</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Website</a:t>
            </a:r>
          </a:p>
          <a:p>
            <a:pPr marL="45720" indent="0" algn="ctr">
              <a:buNone/>
            </a:pPr>
            <a:r>
              <a:rPr lang="en-GB" sz="3100" dirty="0">
                <a:solidFill>
                  <a:schemeClr val="accent1">
                    <a:lumMod val="50000"/>
                  </a:schemeClr>
                </a:solidFill>
              </a:rPr>
              <a:t>Please keep checking the website dates and news.</a:t>
            </a:r>
          </a:p>
          <a:p>
            <a:pPr marL="45720" indent="0" algn="ctr">
              <a:buNone/>
            </a:pPr>
            <a:r>
              <a:rPr lang="en-GB" sz="3100" dirty="0">
                <a:solidFill>
                  <a:schemeClr val="accent1">
                    <a:lumMod val="50000"/>
                  </a:schemeClr>
                </a:solidFill>
              </a:rPr>
              <a:t>We will try to keep the website updated with lots of photos of your children at work and play.</a:t>
            </a:r>
          </a:p>
          <a:p>
            <a:pPr marL="45720" indent="0" algn="ctr">
              <a:buNone/>
            </a:pPr>
            <a:endParaRPr lang="en-GB" dirty="0">
              <a:solidFill>
                <a:schemeClr val="accent1">
                  <a:lumMod val="50000"/>
                </a:schemeClr>
              </a:solidFill>
            </a:endParaRP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Trips </a:t>
            </a: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You will also find information about after school clubs on the website. </a:t>
            </a:r>
          </a:p>
          <a:p>
            <a:pPr marL="45720" indent="0" algn="ctr">
              <a:buNone/>
            </a:pPr>
            <a:endParaRPr lang="en-GB" dirty="0">
              <a:solidFill>
                <a:schemeClr val="accent1">
                  <a:lumMod val="50000"/>
                </a:schemeClr>
              </a:solidFill>
            </a:endParaRPr>
          </a:p>
        </p:txBody>
      </p:sp>
      <p:pic>
        <p:nvPicPr>
          <p:cNvPr id="5" name="Picture 4">
            <a:extLst>
              <a:ext uri="{FF2B5EF4-FFF2-40B4-BE49-F238E27FC236}">
                <a16:creationId xmlns:a16="http://schemas.microsoft.com/office/drawing/2014/main" id="{5190B1C5-ED79-4678-BFAC-9ABAC8EA70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1667"/>
            <a:ext cx="9144000" cy="6474665"/>
          </a:xfrm>
          <a:prstGeom prst="rect">
            <a:avLst/>
          </a:prstGeom>
        </p:spPr>
      </p:pic>
    </p:spTree>
    <p:extLst>
      <p:ext uri="{BB962C8B-B14F-4D97-AF65-F5344CB8AC3E}">
        <p14:creationId xmlns:p14="http://schemas.microsoft.com/office/powerpoint/2010/main" val="17159076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Assessment</a:t>
            </a:r>
          </a:p>
        </p:txBody>
      </p:sp>
      <p:sp>
        <p:nvSpPr>
          <p:cNvPr id="3" name="Content Placeholder 2"/>
          <p:cNvSpPr>
            <a:spLocks noGrp="1"/>
          </p:cNvSpPr>
          <p:nvPr>
            <p:ph sz="quarter" idx="13"/>
          </p:nvPr>
        </p:nvSpPr>
        <p:spPr>
          <a:xfrm>
            <a:off x="251520" y="1196752"/>
            <a:ext cx="8640960" cy="5472608"/>
          </a:xfrm>
        </p:spPr>
        <p:txBody>
          <a:bodyPr>
            <a:normAutofit/>
          </a:bodyPr>
          <a:lstStyle/>
          <a:p>
            <a:pPr marL="45720" indent="0" algn="ctr">
              <a:buNone/>
            </a:pPr>
            <a:r>
              <a:rPr lang="en-GB" sz="3200" dirty="0">
                <a:solidFill>
                  <a:schemeClr val="accent1">
                    <a:lumMod val="50000"/>
                  </a:schemeClr>
                </a:solidFill>
              </a:rPr>
              <a:t>Assessment takes place at the end of each term.</a:t>
            </a:r>
          </a:p>
          <a:p>
            <a:pPr marL="45720" indent="0" algn="ctr">
              <a:buNone/>
            </a:pPr>
            <a:r>
              <a:rPr lang="en-GB" sz="3200" dirty="0">
                <a:solidFill>
                  <a:schemeClr val="accent1">
                    <a:lumMod val="50000"/>
                  </a:schemeClr>
                </a:solidFill>
              </a:rPr>
              <a:t>We track progress using Insight.</a:t>
            </a:r>
          </a:p>
          <a:p>
            <a:pPr marL="45720" indent="0" algn="ctr">
              <a:buNone/>
            </a:pPr>
            <a:r>
              <a:rPr lang="en-GB" sz="3200" dirty="0">
                <a:solidFill>
                  <a:schemeClr val="accent1">
                    <a:lumMod val="50000"/>
                  </a:schemeClr>
                </a:solidFill>
              </a:rPr>
              <a:t>Children are teacher assessed using the following levels:</a:t>
            </a:r>
          </a:p>
          <a:p>
            <a:pPr marL="45720" indent="0" algn="ctr">
              <a:buNone/>
            </a:pPr>
            <a:r>
              <a:rPr lang="en-GB" sz="3200" dirty="0">
                <a:solidFill>
                  <a:schemeClr val="accent1">
                    <a:lumMod val="50000"/>
                  </a:schemeClr>
                </a:solidFill>
              </a:rPr>
              <a:t>Below</a:t>
            </a:r>
          </a:p>
          <a:p>
            <a:pPr marL="45720" indent="0" algn="ctr">
              <a:buNone/>
            </a:pPr>
            <a:r>
              <a:rPr lang="en-GB" sz="3200" dirty="0">
                <a:solidFill>
                  <a:schemeClr val="accent1">
                    <a:lumMod val="50000"/>
                  </a:schemeClr>
                </a:solidFill>
              </a:rPr>
              <a:t>Working towards</a:t>
            </a:r>
          </a:p>
          <a:p>
            <a:pPr marL="45720" indent="0" algn="ctr">
              <a:buNone/>
            </a:pPr>
            <a:r>
              <a:rPr lang="en-GB" sz="3200" dirty="0">
                <a:solidFill>
                  <a:schemeClr val="accent1">
                    <a:lumMod val="50000"/>
                  </a:schemeClr>
                </a:solidFill>
              </a:rPr>
              <a:t>Expected</a:t>
            </a:r>
          </a:p>
          <a:p>
            <a:pPr marL="45720" indent="0" algn="ctr">
              <a:buNone/>
            </a:pPr>
            <a:r>
              <a:rPr lang="en-GB" sz="3200" dirty="0">
                <a:solidFill>
                  <a:schemeClr val="accent1">
                    <a:lumMod val="50000"/>
                  </a:schemeClr>
                </a:solidFill>
              </a:rPr>
              <a:t>Exceeding </a:t>
            </a:r>
          </a:p>
          <a:p>
            <a:pPr marL="45720" indent="0" algn="ctr">
              <a:buNone/>
            </a:pPr>
            <a:endParaRPr lang="en-GB" sz="3200" dirty="0">
              <a:solidFill>
                <a:schemeClr val="accent1">
                  <a:lumMod val="50000"/>
                </a:schemeClr>
              </a:solidFill>
            </a:endParaRPr>
          </a:p>
          <a:p>
            <a:pPr marL="45720" indent="0" algn="ctr">
              <a:buNone/>
            </a:pPr>
            <a:endParaRPr lang="en-GB" dirty="0">
              <a:solidFill>
                <a:schemeClr val="accent1">
                  <a:lumMod val="50000"/>
                </a:schemeClr>
              </a:solidFill>
            </a:endParaRPr>
          </a:p>
        </p:txBody>
      </p:sp>
    </p:spTree>
    <p:extLst>
      <p:ext uri="{BB962C8B-B14F-4D97-AF65-F5344CB8AC3E}">
        <p14:creationId xmlns:p14="http://schemas.microsoft.com/office/powerpoint/2010/main" val="4211739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Assessment</a:t>
            </a:r>
          </a:p>
        </p:txBody>
      </p:sp>
      <p:sp>
        <p:nvSpPr>
          <p:cNvPr id="3" name="Content Placeholder 2"/>
          <p:cNvSpPr>
            <a:spLocks noGrp="1"/>
          </p:cNvSpPr>
          <p:nvPr>
            <p:ph sz="quarter" idx="13"/>
          </p:nvPr>
        </p:nvSpPr>
        <p:spPr>
          <a:xfrm>
            <a:off x="251520" y="1196752"/>
            <a:ext cx="8640960" cy="5472608"/>
          </a:xfrm>
        </p:spPr>
        <p:txBody>
          <a:bodyPr>
            <a:normAutofit/>
          </a:bodyPr>
          <a:lstStyle/>
          <a:p>
            <a:pPr marL="45720" indent="0" algn="ctr">
              <a:buNone/>
            </a:pPr>
            <a:r>
              <a:rPr lang="en-GB" sz="3200" dirty="0">
                <a:solidFill>
                  <a:schemeClr val="accent1">
                    <a:lumMod val="50000"/>
                  </a:schemeClr>
                </a:solidFill>
              </a:rPr>
              <a:t>Statutory Assessments take place at the end of KS2 (Year 6).</a:t>
            </a:r>
          </a:p>
          <a:p>
            <a:pPr marL="45720" indent="0" algn="ctr">
              <a:buNone/>
            </a:pPr>
            <a:r>
              <a:rPr lang="en-GB" sz="3200" dirty="0">
                <a:solidFill>
                  <a:schemeClr val="accent1">
                    <a:lumMod val="50000"/>
                  </a:schemeClr>
                </a:solidFill>
              </a:rPr>
              <a:t>For your children these will be week commencing 11</a:t>
            </a:r>
            <a:r>
              <a:rPr lang="en-GB" sz="3200" baseline="30000" dirty="0">
                <a:solidFill>
                  <a:schemeClr val="accent1">
                    <a:lumMod val="50000"/>
                  </a:schemeClr>
                </a:solidFill>
              </a:rPr>
              <a:t>th</a:t>
            </a:r>
            <a:r>
              <a:rPr lang="en-GB" sz="3200" dirty="0">
                <a:solidFill>
                  <a:schemeClr val="accent1">
                    <a:lumMod val="50000"/>
                  </a:schemeClr>
                </a:solidFill>
              </a:rPr>
              <a:t> May 2026</a:t>
            </a:r>
          </a:p>
          <a:p>
            <a:pPr marL="45720" indent="0" algn="ctr">
              <a:buNone/>
            </a:pPr>
            <a:endParaRPr lang="en-GB" sz="3200" dirty="0">
              <a:solidFill>
                <a:schemeClr val="accent1">
                  <a:lumMod val="50000"/>
                </a:schemeClr>
              </a:solidFill>
            </a:endParaRPr>
          </a:p>
          <a:p>
            <a:pPr marL="45720" indent="0" algn="ctr">
              <a:buNone/>
            </a:pPr>
            <a:r>
              <a:rPr lang="en-GB" sz="3200" dirty="0">
                <a:solidFill>
                  <a:schemeClr val="accent1">
                    <a:lumMod val="50000"/>
                  </a:schemeClr>
                </a:solidFill>
              </a:rPr>
              <a:t>We will have a meeting about the SATs at a later date. </a:t>
            </a:r>
          </a:p>
          <a:p>
            <a:pPr marL="45720" indent="0" algn="ctr">
              <a:buNone/>
            </a:pPr>
            <a:endParaRPr lang="en-GB" sz="3200" dirty="0">
              <a:solidFill>
                <a:schemeClr val="accent1">
                  <a:lumMod val="50000"/>
                </a:schemeClr>
              </a:solidFill>
            </a:endParaRPr>
          </a:p>
          <a:p>
            <a:pPr marL="45720" indent="0" algn="ctr">
              <a:buNone/>
            </a:pPr>
            <a:endParaRPr lang="en-GB" dirty="0">
              <a:solidFill>
                <a:schemeClr val="accent1">
                  <a:lumMod val="50000"/>
                </a:schemeClr>
              </a:solidFill>
            </a:endParaRPr>
          </a:p>
        </p:txBody>
      </p:sp>
    </p:spTree>
    <p:extLst>
      <p:ext uri="{BB962C8B-B14F-4D97-AF65-F5344CB8AC3E}">
        <p14:creationId xmlns:p14="http://schemas.microsoft.com/office/powerpoint/2010/main" val="35720692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1CA4D5-6276-44DF-A546-AC568560938F}"/>
              </a:ext>
            </a:extLst>
          </p:cNvPr>
          <p:cNvSpPr/>
          <p:nvPr/>
        </p:nvSpPr>
        <p:spPr>
          <a:xfrm>
            <a:off x="2396789" y="332656"/>
            <a:ext cx="4350422"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School Trips…</a:t>
            </a:r>
          </a:p>
        </p:txBody>
      </p:sp>
      <p:sp>
        <p:nvSpPr>
          <p:cNvPr id="4" name="TextBox 3">
            <a:extLst>
              <a:ext uri="{FF2B5EF4-FFF2-40B4-BE49-F238E27FC236}">
                <a16:creationId xmlns:a16="http://schemas.microsoft.com/office/drawing/2014/main" id="{A0063301-DD22-4518-A103-8861F41FBD0C}"/>
              </a:ext>
            </a:extLst>
          </p:cNvPr>
          <p:cNvSpPr txBox="1"/>
          <p:nvPr/>
        </p:nvSpPr>
        <p:spPr>
          <a:xfrm>
            <a:off x="179512" y="1659285"/>
            <a:ext cx="8568952" cy="4278094"/>
          </a:xfrm>
          <a:prstGeom prst="rect">
            <a:avLst/>
          </a:prstGeom>
          <a:noFill/>
        </p:spPr>
        <p:txBody>
          <a:bodyPr wrap="square" rtlCol="0">
            <a:spAutoFit/>
          </a:bodyPr>
          <a:lstStyle/>
          <a:p>
            <a:pPr algn="ctr"/>
            <a:endParaRPr lang="en-GB" sz="3200" dirty="0">
              <a:solidFill>
                <a:srgbClr val="002060"/>
              </a:solidFill>
              <a:latin typeface="Arial" panose="020B0604020202020204" pitchFamily="34" charset="0"/>
              <a:cs typeface="Arial" panose="020B0604020202020204" pitchFamily="34" charset="0"/>
            </a:endParaRPr>
          </a:p>
          <a:p>
            <a:pPr algn="ctr"/>
            <a:r>
              <a:rPr lang="en-GB" sz="3200" dirty="0">
                <a:solidFill>
                  <a:srgbClr val="002060"/>
                </a:solidFill>
                <a:latin typeface="Arial" panose="020B0604020202020204" pitchFamily="34" charset="0"/>
                <a:cs typeface="Arial" panose="020B0604020202020204" pitchFamily="34" charset="0"/>
              </a:rPr>
              <a:t>To be confirmed… </a:t>
            </a:r>
          </a:p>
          <a:p>
            <a:pPr marL="285750" indent="-285750" algn="ctr">
              <a:buFont typeface="Wingdings" panose="05000000000000000000" pitchFamily="2" charset="2"/>
              <a:buChar char="ü"/>
            </a:pPr>
            <a:endParaRPr lang="en-GB" sz="3200" dirty="0">
              <a:solidFill>
                <a:srgbClr val="002060"/>
              </a:solidFill>
              <a:latin typeface="Arial" panose="020B0604020202020204" pitchFamily="34" charset="0"/>
              <a:cs typeface="Arial" panose="020B0604020202020204" pitchFamily="34" charset="0"/>
            </a:endParaRPr>
          </a:p>
          <a:p>
            <a:pPr marL="285750" indent="-285750" algn="ctr">
              <a:buFont typeface="Wingdings" panose="05000000000000000000" pitchFamily="2" charset="2"/>
              <a:buChar char="ü"/>
            </a:pPr>
            <a:r>
              <a:rPr lang="en-GB" sz="3200">
                <a:solidFill>
                  <a:srgbClr val="002060"/>
                </a:solidFill>
                <a:latin typeface="Arial" panose="020B0604020202020204" pitchFamily="34" charset="0"/>
                <a:cs typeface="Arial" panose="020B0604020202020204" pitchFamily="34" charset="0"/>
              </a:rPr>
              <a:t>Liverpool Cathedral - Leaver’s service</a:t>
            </a:r>
            <a:endParaRPr lang="en-GB" sz="3200" dirty="0">
              <a:solidFill>
                <a:srgbClr val="002060"/>
              </a:solidFill>
              <a:latin typeface="Arial" panose="020B0604020202020204" pitchFamily="34" charset="0"/>
              <a:cs typeface="Arial" panose="020B0604020202020204" pitchFamily="34" charset="0"/>
            </a:endParaRPr>
          </a:p>
          <a:p>
            <a:pPr marL="285750" indent="-285750" algn="ctr">
              <a:buFont typeface="Wingdings" panose="05000000000000000000" pitchFamily="2" charset="2"/>
              <a:buChar char="ü"/>
            </a:pPr>
            <a:r>
              <a:rPr lang="en-GB" sz="3200" dirty="0">
                <a:solidFill>
                  <a:srgbClr val="002060"/>
                </a:solidFill>
                <a:latin typeface="Arial" panose="020B0604020202020204" pitchFamily="34" charset="0"/>
                <a:cs typeface="Arial" panose="020B0604020202020204" pitchFamily="34" charset="0"/>
              </a:rPr>
              <a:t>End of SATs celebration – Kings Gardens</a:t>
            </a:r>
          </a:p>
          <a:p>
            <a:pPr marL="285750" indent="-285750" algn="ctr">
              <a:buFont typeface="Wingdings" panose="05000000000000000000" pitchFamily="2" charset="2"/>
              <a:buChar char="ü"/>
            </a:pPr>
            <a:r>
              <a:rPr lang="en-GB" sz="3200" dirty="0">
                <a:solidFill>
                  <a:srgbClr val="002060"/>
                </a:solidFill>
                <a:latin typeface="Arial" panose="020B0604020202020204" pitchFamily="34" charset="0"/>
                <a:cs typeface="Arial" panose="020B0604020202020204" pitchFamily="34" charset="0"/>
              </a:rPr>
              <a:t>Anderton Centre – residential</a:t>
            </a:r>
          </a:p>
          <a:p>
            <a:pPr algn="ctr"/>
            <a:r>
              <a:rPr lang="en-GB" sz="3200" dirty="0">
                <a:solidFill>
                  <a:srgbClr val="002060"/>
                </a:solidFill>
                <a:latin typeface="Arial" panose="020B0604020202020204" pitchFamily="34" charset="0"/>
                <a:cs typeface="Arial" panose="020B0604020202020204" pitchFamily="34" charset="0"/>
              </a:rPr>
              <a:t>(</a:t>
            </a:r>
            <a:r>
              <a:rPr lang="en-GB" sz="1600" dirty="0">
                <a:solidFill>
                  <a:srgbClr val="002060"/>
                </a:solidFill>
                <a:latin typeface="Arial" panose="020B0604020202020204" pitchFamily="34" charset="0"/>
                <a:cs typeface="Arial" panose="020B0604020202020204" pitchFamily="34" charset="0"/>
              </a:rPr>
              <a:t>If there is anyone who doesn’t want their child to go on the residential, please can you let the office know so we don’t continue to ask for the deposit – thank you.)</a:t>
            </a:r>
          </a:p>
          <a:p>
            <a:pPr marL="285750" indent="-285750" algn="ctr">
              <a:buFont typeface="Wingdings" panose="05000000000000000000" pitchFamily="2" charset="2"/>
              <a:buChar char="ü"/>
            </a:pPr>
            <a:endParaRPr lang="en-GB" sz="3200" dirty="0">
              <a:solidFill>
                <a:srgbClr val="002060"/>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F68FC48A-CC19-4DD2-9F5E-0952FCA1CD26}"/>
              </a:ext>
            </a:extLst>
          </p:cNvPr>
          <p:cNvSpPr txBox="1"/>
          <p:nvPr/>
        </p:nvSpPr>
        <p:spPr>
          <a:xfrm>
            <a:off x="611560" y="5445224"/>
            <a:ext cx="8352928" cy="1200329"/>
          </a:xfrm>
          <a:prstGeom prst="rect">
            <a:avLst/>
          </a:prstGeom>
          <a:noFill/>
        </p:spPr>
        <p:txBody>
          <a:bodyPr wrap="square" rtlCol="0">
            <a:spAutoFit/>
          </a:bodyPr>
          <a:lstStyle/>
          <a:p>
            <a:r>
              <a:rPr lang="en-GB" dirty="0"/>
              <a:t>We require payment of a voluntary parental contribution for all school trips.  Sadly due to budget constraints if we do not receive enough payments the trip may not go ahead.  Mrs Edward is always available to discuss any concerns in relation to payment of anything requested.  We will never leave a child out. </a:t>
            </a:r>
          </a:p>
        </p:txBody>
      </p:sp>
    </p:spTree>
    <p:extLst>
      <p:ext uri="{BB962C8B-B14F-4D97-AF65-F5344CB8AC3E}">
        <p14:creationId xmlns:p14="http://schemas.microsoft.com/office/powerpoint/2010/main" val="25031484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buNone/>
            </a:pPr>
            <a:r>
              <a:rPr lang="en-GB" dirty="0">
                <a:latin typeface="CCW Cursive Writing 7" pitchFamily="66" charset="0"/>
              </a:rPr>
              <a:t>Parent’s meeting:</a:t>
            </a:r>
          </a:p>
        </p:txBody>
      </p:sp>
      <p:pic>
        <p:nvPicPr>
          <p:cNvPr id="3074" name="Picture 2" descr="Image result for parents eve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35766" y="3429000"/>
            <a:ext cx="3272468" cy="32724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6F5624A-21BC-4D18-B8D0-BC37D3F156ED}"/>
              </a:ext>
            </a:extLst>
          </p:cNvPr>
          <p:cNvSpPr/>
          <p:nvPr/>
        </p:nvSpPr>
        <p:spPr>
          <a:xfrm>
            <a:off x="1547599" y="1501994"/>
            <a:ext cx="6394956" cy="1754326"/>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Weds </a:t>
            </a:r>
            <a:r>
              <a:rPr lang="en-US" sz="5400" dirty="0">
                <a:ln w="0"/>
                <a:solidFill>
                  <a:schemeClr val="accent1"/>
                </a:solidFill>
                <a:effectLst>
                  <a:outerShdw blurRad="38100" dist="25400" dir="5400000" algn="ctr" rotWithShape="0">
                    <a:srgbClr val="6E747A">
                      <a:alpha val="43000"/>
                    </a:srgbClr>
                  </a:outerShdw>
                </a:effectLst>
              </a:rPr>
              <a:t>22nd</a:t>
            </a:r>
            <a:r>
              <a:rPr lang="en-US" sz="5400" b="0" cap="none" spc="0" dirty="0">
                <a:ln w="0"/>
                <a:solidFill>
                  <a:schemeClr val="accent1"/>
                </a:solidFill>
                <a:effectLst>
                  <a:outerShdw blurRad="38100" dist="25400" dir="5400000" algn="ctr" rotWithShape="0">
                    <a:srgbClr val="6E747A">
                      <a:alpha val="43000"/>
                    </a:srgbClr>
                  </a:outerShdw>
                </a:effectLst>
              </a:rPr>
              <a:t> October </a:t>
            </a:r>
          </a:p>
          <a:p>
            <a:pPr algn="ctr"/>
            <a:r>
              <a:rPr lang="en-US" sz="5400" b="0" cap="none" spc="0" dirty="0">
                <a:ln w="0"/>
                <a:solidFill>
                  <a:schemeClr val="accent1"/>
                </a:solidFill>
                <a:effectLst>
                  <a:outerShdw blurRad="38100" dist="25400" dir="5400000" algn="ctr" rotWithShape="0">
                    <a:srgbClr val="6E747A">
                      <a:alpha val="43000"/>
                    </a:srgbClr>
                  </a:outerShdw>
                </a:effectLst>
              </a:rPr>
              <a:t>2pm onwards</a:t>
            </a:r>
          </a:p>
        </p:txBody>
      </p:sp>
    </p:spTree>
    <p:extLst>
      <p:ext uri="{BB962C8B-B14F-4D97-AF65-F5344CB8AC3E}">
        <p14:creationId xmlns:p14="http://schemas.microsoft.com/office/powerpoint/2010/main" val="3937109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lstStyle/>
          <a:p>
            <a:endParaRPr lang="en-GB"/>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136525"/>
            <a:ext cx="9080500" cy="491639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1C2C2AE-C301-47CF-BD28-96E4BE6A4D07}"/>
              </a:ext>
            </a:extLst>
          </p:cNvPr>
          <p:cNvSpPr txBox="1"/>
          <p:nvPr/>
        </p:nvSpPr>
        <p:spPr>
          <a:xfrm>
            <a:off x="467544" y="5293973"/>
            <a:ext cx="8208912" cy="1384995"/>
          </a:xfrm>
          <a:prstGeom prst="rect">
            <a:avLst/>
          </a:prstGeom>
          <a:noFill/>
        </p:spPr>
        <p:txBody>
          <a:bodyPr wrap="square" rtlCol="0">
            <a:spAutoFit/>
          </a:bodyPr>
          <a:lstStyle/>
          <a:p>
            <a:r>
              <a:rPr lang="en-GB" sz="1400" dirty="0"/>
              <a:t>Please check your filters.</a:t>
            </a:r>
          </a:p>
          <a:p>
            <a:r>
              <a:rPr lang="en-GB" sz="1400" dirty="0"/>
              <a:t>Be aware of the issues around </a:t>
            </a:r>
            <a:r>
              <a:rPr lang="en-GB" sz="1400" dirty="0" err="1"/>
              <a:t>Whatsapp</a:t>
            </a:r>
            <a:r>
              <a:rPr lang="en-GB" sz="1400" dirty="0"/>
              <a:t>.  School expects parents to manage and monitor children's use and we will not investigate upset linked to home use of </a:t>
            </a:r>
            <a:r>
              <a:rPr lang="en-GB" sz="1400" dirty="0" err="1"/>
              <a:t>whatsapp</a:t>
            </a:r>
            <a:r>
              <a:rPr lang="en-GB" sz="1400" dirty="0"/>
              <a:t> or other platforms that parents should be monitoring.</a:t>
            </a:r>
          </a:p>
          <a:p>
            <a:r>
              <a:rPr lang="en-GB" sz="1400" dirty="0"/>
              <a:t>Mobile phones are not allowed in school. Phones for children who are walking home in Y5 and Y6 are handed in each day and kept in the school office. The phone is returned at the end of the day.  </a:t>
            </a:r>
          </a:p>
        </p:txBody>
      </p:sp>
    </p:spTree>
    <p:extLst>
      <p:ext uri="{BB962C8B-B14F-4D97-AF65-F5344CB8AC3E}">
        <p14:creationId xmlns:p14="http://schemas.microsoft.com/office/powerpoint/2010/main" val="37230791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80527-AFD9-4BA2-B348-B0ACF1F81A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78E4AD-27F7-44E1-AC3A-0999F0CD46DF}"/>
              </a:ext>
            </a:extLst>
          </p:cNvPr>
          <p:cNvSpPr>
            <a:spLocks noGrp="1"/>
          </p:cNvSpPr>
          <p:nvPr>
            <p:ph sz="quarter" idx="13"/>
          </p:nvPr>
        </p:nvSpPr>
        <p:spPr>
          <a:xfrm>
            <a:off x="1371600" y="332656"/>
            <a:ext cx="6400800" cy="3474720"/>
          </a:xfrm>
        </p:spPr>
        <p:txBody>
          <a:bodyPr>
            <a:normAutofit/>
          </a:bodyPr>
          <a:lstStyle/>
          <a:p>
            <a:pPr algn="ctr"/>
            <a:r>
              <a:rPr lang="en-GB" sz="3600" dirty="0">
                <a:latin typeface="Arial" panose="020B0604020202020204" pitchFamily="34" charset="0"/>
                <a:cs typeface="Arial" panose="020B0604020202020204" pitchFamily="34" charset="0"/>
              </a:rPr>
              <a:t>Volunteers are very welcome!  </a:t>
            </a:r>
          </a:p>
          <a:p>
            <a:pPr algn="ctr"/>
            <a:r>
              <a:rPr lang="en-GB" sz="3600" dirty="0">
                <a:latin typeface="Arial" panose="020B0604020202020204" pitchFamily="34" charset="0"/>
                <a:cs typeface="Arial" panose="020B0604020202020204" pitchFamily="34" charset="0"/>
              </a:rPr>
              <a:t>Safer Recruitment Checks will be completed. </a:t>
            </a:r>
          </a:p>
        </p:txBody>
      </p:sp>
      <p:pic>
        <p:nvPicPr>
          <p:cNvPr id="4" name="Picture 3">
            <a:extLst>
              <a:ext uri="{FF2B5EF4-FFF2-40B4-BE49-F238E27FC236}">
                <a16:creationId xmlns:a16="http://schemas.microsoft.com/office/drawing/2014/main" id="{0AA99D41-6158-4A9F-B899-F93014C5C9DB}"/>
              </a:ext>
            </a:extLst>
          </p:cNvPr>
          <p:cNvPicPr>
            <a:picLocks noChangeAspect="1"/>
          </p:cNvPicPr>
          <p:nvPr/>
        </p:nvPicPr>
        <p:blipFill>
          <a:blip r:embed="rId2"/>
          <a:stretch>
            <a:fillRect/>
          </a:stretch>
        </p:blipFill>
        <p:spPr>
          <a:xfrm>
            <a:off x="0" y="3015610"/>
            <a:ext cx="9144000" cy="3778986"/>
          </a:xfrm>
          <a:prstGeom prst="rect">
            <a:avLst/>
          </a:prstGeom>
        </p:spPr>
      </p:pic>
    </p:spTree>
    <p:extLst>
      <p:ext uri="{BB962C8B-B14F-4D97-AF65-F5344CB8AC3E}">
        <p14:creationId xmlns:p14="http://schemas.microsoft.com/office/powerpoint/2010/main" val="30035086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620688"/>
            <a:ext cx="8424936" cy="3539430"/>
          </a:xfrm>
          <a:prstGeom prst="rect">
            <a:avLst/>
          </a:prstGeom>
          <a:noFill/>
        </p:spPr>
        <p:txBody>
          <a:bodyPr wrap="square" rtlCol="0">
            <a:spAutoFit/>
          </a:bodyPr>
          <a:lstStyle/>
          <a:p>
            <a:pPr algn="ctr"/>
            <a:endParaRPr lang="en-GB" sz="3200" dirty="0">
              <a:solidFill>
                <a:schemeClr val="accent1">
                  <a:lumMod val="50000"/>
                </a:schemeClr>
              </a:solidFill>
              <a:latin typeface="Arial" panose="020B0604020202020204" pitchFamily="34" charset="0"/>
              <a:cs typeface="Arial" panose="020B0604020202020204" pitchFamily="34" charset="0"/>
            </a:endParaRPr>
          </a:p>
          <a:p>
            <a:pPr algn="ctr"/>
            <a:endParaRPr lang="en-GB" sz="3200" dirty="0">
              <a:solidFill>
                <a:schemeClr val="accent1">
                  <a:lumMod val="50000"/>
                </a:schemeClr>
              </a:solidFill>
              <a:latin typeface="Arial" panose="020B0604020202020204" pitchFamily="34" charset="0"/>
              <a:cs typeface="Arial" panose="020B0604020202020204" pitchFamily="34" charset="0"/>
            </a:endParaRPr>
          </a:p>
          <a:p>
            <a:pPr algn="ctr"/>
            <a:r>
              <a:rPr lang="en-GB" sz="3200" u="sng" dirty="0">
                <a:solidFill>
                  <a:schemeClr val="accent1">
                    <a:lumMod val="50000"/>
                  </a:schemeClr>
                </a:solidFill>
                <a:latin typeface="Arial" panose="020B0604020202020204" pitchFamily="34" charset="0"/>
                <a:cs typeface="Arial" panose="020B0604020202020204" pitchFamily="34" charset="0"/>
              </a:rPr>
              <a:t>Check website for information:</a:t>
            </a:r>
          </a:p>
          <a:p>
            <a:pPr algn="ctr"/>
            <a:endParaRPr lang="en-GB" sz="3200" u="sng" dirty="0">
              <a:solidFill>
                <a:schemeClr val="accent1">
                  <a:lumMod val="50000"/>
                </a:schemeClr>
              </a:solidFill>
              <a:latin typeface="Arial" panose="020B0604020202020204" pitchFamily="34" charset="0"/>
              <a:cs typeface="Arial" panose="020B0604020202020204" pitchFamily="34" charset="0"/>
            </a:endParaRPr>
          </a:p>
          <a:p>
            <a:pPr algn="ctr"/>
            <a:r>
              <a:rPr lang="en-GB" sz="3200" u="sng" dirty="0">
                <a:solidFill>
                  <a:schemeClr val="accent1">
                    <a:lumMod val="50000"/>
                  </a:schemeClr>
                </a:solidFill>
                <a:latin typeface="Arial" panose="020B0604020202020204" pitchFamily="34" charset="0"/>
                <a:cs typeface="Arial" panose="020B0604020202020204" pitchFamily="34" charset="0"/>
                <a:hlinkClick r:id="rId2"/>
              </a:rPr>
              <a:t>http://www.stphilipssouthport.com/</a:t>
            </a:r>
            <a:r>
              <a:rPr lang="en-GB" sz="3200" u="sng" dirty="0">
                <a:solidFill>
                  <a:schemeClr val="accent1">
                    <a:lumMod val="50000"/>
                  </a:schemeClr>
                </a:solidFill>
                <a:latin typeface="Arial" panose="020B0604020202020204" pitchFamily="34" charset="0"/>
                <a:cs typeface="Arial" panose="020B0604020202020204" pitchFamily="34" charset="0"/>
              </a:rPr>
              <a:t> </a:t>
            </a:r>
          </a:p>
          <a:p>
            <a:pPr algn="ctr"/>
            <a:r>
              <a:rPr lang="en-GB" sz="3200" u="sng" dirty="0">
                <a:solidFill>
                  <a:schemeClr val="accent1">
                    <a:lumMod val="50000"/>
                  </a:schemeClr>
                </a:solidFill>
                <a:latin typeface="Arial" panose="020B0604020202020204" pitchFamily="34" charset="0"/>
                <a:cs typeface="Arial" panose="020B0604020202020204" pitchFamily="34" charset="0"/>
              </a:rPr>
              <a:t>and Twitter!  </a:t>
            </a:r>
          </a:p>
          <a:p>
            <a:pPr algn="ctr"/>
            <a:endParaRPr lang="en-GB" sz="3200" dirty="0">
              <a:solidFill>
                <a:schemeClr val="accent1">
                  <a:lumMod val="50000"/>
                </a:schemeClr>
              </a:solidFill>
              <a:latin typeface="CCW Cursive Writing 7" pitchFamily="66" charset="0"/>
            </a:endParaRPr>
          </a:p>
        </p:txBody>
      </p:sp>
      <p:pic>
        <p:nvPicPr>
          <p:cNvPr id="3" name="Picture 2">
            <a:extLst>
              <a:ext uri="{FF2B5EF4-FFF2-40B4-BE49-F238E27FC236}">
                <a16:creationId xmlns:a16="http://schemas.microsoft.com/office/drawing/2014/main" id="{82A9FE43-A2DB-42AA-AD5C-443F70B7951C}"/>
              </a:ext>
            </a:extLst>
          </p:cNvPr>
          <p:cNvPicPr>
            <a:picLocks noChangeAspect="1"/>
          </p:cNvPicPr>
          <p:nvPr/>
        </p:nvPicPr>
        <p:blipFill>
          <a:blip r:embed="rId3"/>
          <a:stretch>
            <a:fillRect/>
          </a:stretch>
        </p:blipFill>
        <p:spPr>
          <a:xfrm>
            <a:off x="6804248" y="5301208"/>
            <a:ext cx="1160512" cy="1160512"/>
          </a:xfrm>
          <a:prstGeom prst="rect">
            <a:avLst/>
          </a:prstGeom>
        </p:spPr>
      </p:pic>
    </p:spTree>
    <p:extLst>
      <p:ext uri="{BB962C8B-B14F-4D97-AF65-F5344CB8AC3E}">
        <p14:creationId xmlns:p14="http://schemas.microsoft.com/office/powerpoint/2010/main" val="8683930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90E5037-25D3-430E-A944-8DCFE2337C4F}"/>
              </a:ext>
            </a:extLst>
          </p:cNvPr>
          <p:cNvSpPr>
            <a:spLocks noGrp="1"/>
          </p:cNvSpPr>
          <p:nvPr>
            <p:ph type="ctrTitle"/>
          </p:nvPr>
        </p:nvSpPr>
        <p:spPr>
          <a:xfrm>
            <a:off x="1763688" y="434308"/>
            <a:ext cx="7175351" cy="1592854"/>
          </a:xfrm>
        </p:spPr>
        <p:txBody>
          <a:bodyPr/>
          <a:lstStyle/>
          <a:p>
            <a:pPr marL="182880" indent="0">
              <a:buNone/>
            </a:pPr>
            <a:r>
              <a:rPr lang="en-GB" dirty="0"/>
              <a:t>Any questions?</a:t>
            </a:r>
          </a:p>
        </p:txBody>
      </p:sp>
      <p:pic>
        <p:nvPicPr>
          <p:cNvPr id="4" name="Picture 3">
            <a:extLst>
              <a:ext uri="{FF2B5EF4-FFF2-40B4-BE49-F238E27FC236}">
                <a16:creationId xmlns:a16="http://schemas.microsoft.com/office/drawing/2014/main" id="{E0F7C07B-3168-43FD-882C-D157BEE62A5F}"/>
              </a:ext>
            </a:extLst>
          </p:cNvPr>
          <p:cNvPicPr>
            <a:picLocks noChangeAspect="1"/>
          </p:cNvPicPr>
          <p:nvPr/>
        </p:nvPicPr>
        <p:blipFill>
          <a:blip r:embed="rId2"/>
          <a:stretch>
            <a:fillRect/>
          </a:stretch>
        </p:blipFill>
        <p:spPr>
          <a:xfrm>
            <a:off x="2474766" y="2027162"/>
            <a:ext cx="3609401" cy="3346054"/>
          </a:xfrm>
          <a:prstGeom prst="rect">
            <a:avLst/>
          </a:prstGeom>
        </p:spPr>
      </p:pic>
    </p:spTree>
    <p:extLst>
      <p:ext uri="{BB962C8B-B14F-4D97-AF65-F5344CB8AC3E}">
        <p14:creationId xmlns:p14="http://schemas.microsoft.com/office/powerpoint/2010/main" val="3948285592"/>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3661</TotalTime>
  <Words>1509</Words>
  <Application>Microsoft Office PowerPoint</Application>
  <PresentationFormat>On-screen Show (4:3)</PresentationFormat>
  <Paragraphs>169</Paragraphs>
  <Slides>25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CCW Cursive Writing 7</vt:lpstr>
      <vt:lpstr>Georgia</vt:lpstr>
      <vt:lpstr>Trebuchet MS</vt:lpstr>
      <vt:lpstr>Wingdings</vt:lpstr>
      <vt:lpstr>Slipstream</vt:lpstr>
      <vt:lpstr>Welcome to Year 6</vt:lpstr>
      <vt:lpstr>Year 6 staff</vt:lpstr>
      <vt:lpstr>We have codes of conduct for governors, staff and parents and carers and expect all members of our school community to abide by these. We strive to create a safe, courteous space and we do not tolerate any communication whether in person or email that is not in line with our school values.  </vt:lpstr>
      <vt:lpstr>PowerPoint Presentation</vt:lpstr>
      <vt:lpstr>School website and how to contact us</vt:lpstr>
      <vt:lpstr>Routines</vt:lpstr>
      <vt:lpstr>Attendance…</vt:lpstr>
      <vt:lpstr>Housekeeping!</vt:lpstr>
      <vt:lpstr>Class Timetable</vt:lpstr>
      <vt:lpstr>PowerPoint Presentation</vt:lpstr>
      <vt:lpstr>Behaviour and  Good To Be Green</vt:lpstr>
      <vt:lpstr>PowerPoint Presentation</vt:lpstr>
      <vt:lpstr>Spellings</vt:lpstr>
      <vt:lpstr>Medical</vt:lpstr>
      <vt:lpstr>Homework</vt:lpstr>
      <vt:lpstr>Reading</vt:lpstr>
      <vt:lpstr>Curriculum</vt:lpstr>
      <vt:lpstr>Assessment</vt:lpstr>
      <vt:lpstr>Assessment</vt:lpstr>
      <vt:lpstr>PowerPoint Presentation</vt:lpstr>
      <vt:lpstr>Parent’s meeting:</vt:lpstr>
      <vt:lpstr>PowerPoint Presentation</vt:lpstr>
      <vt:lpstr>PowerPoint Presentation</vt:lpstr>
      <vt:lpstr>PowerPoint Presentation</vt:lpstr>
      <vt:lpstr>Any questions?</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Diane Bond</cp:lastModifiedBy>
  <cp:revision>130</cp:revision>
  <dcterms:created xsi:type="dcterms:W3CDTF">2014-09-15T15:29:28Z</dcterms:created>
  <dcterms:modified xsi:type="dcterms:W3CDTF">2025-09-25T15:34:38Z</dcterms:modified>
</cp:coreProperties>
</file>