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 id="2147483769" r:id="rId2"/>
  </p:sldMasterIdLst>
  <p:notesMasterIdLst>
    <p:notesMasterId r:id="rId38"/>
  </p:notesMasterIdLst>
  <p:sldIdLst>
    <p:sldId id="268" r:id="rId3"/>
    <p:sldId id="302" r:id="rId4"/>
    <p:sldId id="293" r:id="rId5"/>
    <p:sldId id="319" r:id="rId6"/>
    <p:sldId id="288" r:id="rId7"/>
    <p:sldId id="266" r:id="rId8"/>
    <p:sldId id="257" r:id="rId9"/>
    <p:sldId id="269" r:id="rId10"/>
    <p:sldId id="286" r:id="rId11"/>
    <p:sldId id="296" r:id="rId12"/>
    <p:sldId id="304" r:id="rId13"/>
    <p:sldId id="295" r:id="rId14"/>
    <p:sldId id="274" r:id="rId15"/>
    <p:sldId id="259" r:id="rId16"/>
    <p:sldId id="317" r:id="rId17"/>
    <p:sldId id="322" r:id="rId18"/>
    <p:sldId id="270" r:id="rId19"/>
    <p:sldId id="321" r:id="rId20"/>
    <p:sldId id="276" r:id="rId21"/>
    <p:sldId id="258" r:id="rId22"/>
    <p:sldId id="282" r:id="rId23"/>
    <p:sldId id="285" r:id="rId24"/>
    <p:sldId id="283" r:id="rId25"/>
    <p:sldId id="281" r:id="rId26"/>
    <p:sldId id="256" r:id="rId27"/>
    <p:sldId id="275" r:id="rId28"/>
    <p:sldId id="300" r:id="rId29"/>
    <p:sldId id="301" r:id="rId30"/>
    <p:sldId id="280" r:id="rId31"/>
    <p:sldId id="298" r:id="rId32"/>
    <p:sldId id="299" r:id="rId33"/>
    <p:sldId id="267" r:id="rId34"/>
    <p:sldId id="289" r:id="rId35"/>
    <p:sldId id="264" r:id="rId36"/>
    <p:sldId id="320" r:id="rId3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265" autoAdjust="0"/>
    <p:restoredTop sz="96323" autoAdjust="0"/>
  </p:normalViewPr>
  <p:slideViewPr>
    <p:cSldViewPr>
      <p:cViewPr varScale="1">
        <p:scale>
          <a:sx n="113" d="100"/>
          <a:sy n="113" d="100"/>
        </p:scale>
        <p:origin x="1152" y="108"/>
      </p:cViewPr>
      <p:guideLst>
        <p:guide orient="horz" pos="2160"/>
        <p:guide pos="2880"/>
      </p:guideLst>
    </p:cSldViewPr>
  </p:slideViewPr>
  <p:notesTextViewPr>
    <p:cViewPr>
      <p:scale>
        <a:sx n="66" d="100"/>
        <a:sy n="66" d="100"/>
      </p:scale>
      <p:origin x="0" y="0"/>
    </p:cViewPr>
  </p:notesTextViewPr>
  <p:sorterViewPr>
    <p:cViewPr>
      <p:scale>
        <a:sx n="100" d="100"/>
        <a:sy n="100" d="100"/>
      </p:scale>
      <p:origin x="0" y="-11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10/09/2025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pPr/>
              <a:t>4</a:t>
            </a:fld>
            <a:endParaRPr lang="en-GB"/>
          </a:p>
        </p:txBody>
      </p:sp>
    </p:spTree>
    <p:extLst>
      <p:ext uri="{BB962C8B-B14F-4D97-AF65-F5344CB8AC3E}">
        <p14:creationId xmlns:p14="http://schemas.microsoft.com/office/powerpoint/2010/main" val="20180344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pPr/>
              <a:t>8</a:t>
            </a:fld>
            <a:endParaRPr lang="en-GB"/>
          </a:p>
        </p:txBody>
      </p:sp>
    </p:spTree>
    <p:extLst>
      <p:ext uri="{BB962C8B-B14F-4D97-AF65-F5344CB8AC3E}">
        <p14:creationId xmlns:p14="http://schemas.microsoft.com/office/powerpoint/2010/main" val="3246154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4588EC-50BA-4AC7-BB78-6CBBA746E60B}"/>
              </a:ext>
            </a:extLst>
          </p:cNvPr>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CF18089E-F0C3-468C-BCC4-FB7E579C7913}"/>
              </a:ext>
            </a:extLst>
          </p:cNvPr>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772F5816-B1B6-4D3E-A6B2-7075383A9FAE}"/>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E9632F6-F26B-40F6-870B-9F0B9784193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817581" y="3132290"/>
            <a:ext cx="7175351" cy="1793167"/>
          </a:xfrm>
          <a:effectLst/>
        </p:spPr>
        <p:txBody>
          <a:bodyPr/>
          <a:lstStyle>
            <a:lvl1pPr marL="640080" indent="-457200" algn="l">
              <a:defRPr sz="5400"/>
            </a:lvl1pPr>
          </a:lstStyle>
          <a:p>
            <a:r>
              <a:rPr lang="en-US"/>
              <a:t>Click to edit Master title style</a:t>
            </a:r>
            <a:endParaRPr lang="en-US" dirty="0"/>
          </a:p>
        </p:txBody>
      </p:sp>
      <p:sp>
        <p:nvSpPr>
          <p:cNvPr id="8" name="Date Placeholder 3">
            <a:extLst>
              <a:ext uri="{FF2B5EF4-FFF2-40B4-BE49-F238E27FC236}">
                <a16:creationId xmlns:a16="http://schemas.microsoft.com/office/drawing/2014/main" id="{0F0DB03D-6DB0-4880-BB19-225E3FCF0778}"/>
              </a:ext>
            </a:extLst>
          </p:cNvPr>
          <p:cNvSpPr>
            <a:spLocks noGrp="1"/>
          </p:cNvSpPr>
          <p:nvPr>
            <p:ph type="dt" sz="half" idx="10"/>
          </p:nvPr>
        </p:nvSpPr>
        <p:spPr/>
        <p:txBody>
          <a:bodyPr/>
          <a:lstStyle>
            <a:lvl1pPr>
              <a:defRPr/>
            </a:lvl1pPr>
          </a:lstStyle>
          <a:p>
            <a:pPr>
              <a:defRPr/>
            </a:pPr>
            <a:fld id="{C0486E9F-666C-4DF3-82AE-850DFA58A451}" type="datetimeFigureOut">
              <a:rPr lang="en-GB"/>
              <a:pPr>
                <a:defRPr/>
              </a:pPr>
              <a:t>10/09/2025</a:t>
            </a:fld>
            <a:endParaRPr lang="en-GB"/>
          </a:p>
        </p:txBody>
      </p:sp>
      <p:sp>
        <p:nvSpPr>
          <p:cNvPr id="9" name="Footer Placeholder 4">
            <a:extLst>
              <a:ext uri="{FF2B5EF4-FFF2-40B4-BE49-F238E27FC236}">
                <a16:creationId xmlns:a16="http://schemas.microsoft.com/office/drawing/2014/main" id="{710A057B-B274-498A-BDBB-2365EDAD6C3C}"/>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025462B3-167D-4C5E-8A99-92EAE3395643}"/>
              </a:ext>
            </a:extLst>
          </p:cNvPr>
          <p:cNvSpPr>
            <a:spLocks noGrp="1"/>
          </p:cNvSpPr>
          <p:nvPr>
            <p:ph type="sldNum" sz="quarter" idx="12"/>
          </p:nvPr>
        </p:nvSpPr>
        <p:spPr/>
        <p:txBody>
          <a:bodyPr/>
          <a:lstStyle>
            <a:lvl1pPr>
              <a:defRPr/>
            </a:lvl1pPr>
          </a:lstStyle>
          <a:p>
            <a:pPr>
              <a:defRPr/>
            </a:pPr>
            <a:fld id="{65C0A901-F738-4A1C-9CA9-D64A9C5FD7FA}" type="slidenum">
              <a:rPr lang="en-GB"/>
              <a:pPr>
                <a:defRPr/>
              </a:pPr>
              <a:t>‹#›</a:t>
            </a:fld>
            <a:endParaRPr lang="en-GB"/>
          </a:p>
        </p:txBody>
      </p:sp>
    </p:spTree>
    <p:extLst>
      <p:ext uri="{BB962C8B-B14F-4D97-AF65-F5344CB8AC3E}">
        <p14:creationId xmlns:p14="http://schemas.microsoft.com/office/powerpoint/2010/main" val="3093291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862F3D-B44F-439E-987A-77AF412701F2}"/>
              </a:ext>
            </a:extLst>
          </p:cNvPr>
          <p:cNvSpPr>
            <a:spLocks noGrp="1"/>
          </p:cNvSpPr>
          <p:nvPr>
            <p:ph type="dt" sz="half" idx="14"/>
          </p:nvPr>
        </p:nvSpPr>
        <p:spPr/>
        <p:txBody>
          <a:bodyPr/>
          <a:lstStyle>
            <a:lvl1pPr>
              <a:defRPr/>
            </a:lvl1pPr>
          </a:lstStyle>
          <a:p>
            <a:pPr>
              <a:defRPr/>
            </a:pPr>
            <a:fld id="{8B8F258F-78DA-41E1-9136-0C43F85D6598}" type="datetimeFigureOut">
              <a:rPr lang="en-GB"/>
              <a:pPr>
                <a:defRPr/>
              </a:pPr>
              <a:t>10/09/2025</a:t>
            </a:fld>
            <a:endParaRPr lang="en-GB"/>
          </a:p>
        </p:txBody>
      </p:sp>
      <p:sp>
        <p:nvSpPr>
          <p:cNvPr id="5" name="Footer Placeholder 4">
            <a:extLst>
              <a:ext uri="{FF2B5EF4-FFF2-40B4-BE49-F238E27FC236}">
                <a16:creationId xmlns:a16="http://schemas.microsoft.com/office/drawing/2014/main" id="{178EAC78-A33F-449E-87A6-5ACCFE5FC00F}"/>
              </a:ext>
            </a:extLst>
          </p:cNvPr>
          <p:cNvSpPr>
            <a:spLocks noGrp="1"/>
          </p:cNvSpPr>
          <p:nvPr>
            <p:ph type="ftr" sz="quarter" idx="15"/>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273F336-B291-4283-B10C-FE28AAD105ED}"/>
              </a:ext>
            </a:extLst>
          </p:cNvPr>
          <p:cNvSpPr>
            <a:spLocks noGrp="1"/>
          </p:cNvSpPr>
          <p:nvPr>
            <p:ph type="sldNum" sz="quarter" idx="16"/>
          </p:nvPr>
        </p:nvSpPr>
        <p:spPr/>
        <p:txBody>
          <a:bodyPr/>
          <a:lstStyle>
            <a:lvl1pPr>
              <a:defRPr/>
            </a:lvl1pPr>
          </a:lstStyle>
          <a:p>
            <a:pPr>
              <a:defRPr/>
            </a:pPr>
            <a:fld id="{9DF12038-1AB4-4D18-A1F9-7C94D8F7B7E8}" type="slidenum">
              <a:rPr lang="en-GB"/>
              <a:pPr>
                <a:defRPr/>
              </a:pPr>
              <a:t>‹#›</a:t>
            </a:fld>
            <a:endParaRPr lang="en-GB"/>
          </a:p>
        </p:txBody>
      </p:sp>
    </p:spTree>
    <p:extLst>
      <p:ext uri="{BB962C8B-B14F-4D97-AF65-F5344CB8AC3E}">
        <p14:creationId xmlns:p14="http://schemas.microsoft.com/office/powerpoint/2010/main" val="5972578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AC99C5-27AA-44CC-B4ED-FC0698ECE77A}"/>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F684C3AA-DEA6-415B-B98E-B386A2129B89}"/>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E976A64A-CBD5-4ED1-A8EA-5D29EE81BB0D}"/>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4D99420-6EED-4943-8A22-C17E24DE000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a:extLst>
              <a:ext uri="{FF2B5EF4-FFF2-40B4-BE49-F238E27FC236}">
                <a16:creationId xmlns:a16="http://schemas.microsoft.com/office/drawing/2014/main" id="{32A21CEA-67F4-40B8-93AF-BD3D746CB20E}"/>
              </a:ext>
            </a:extLst>
          </p:cNvPr>
          <p:cNvSpPr>
            <a:spLocks noGrp="1"/>
          </p:cNvSpPr>
          <p:nvPr>
            <p:ph type="dt" sz="half" idx="10"/>
          </p:nvPr>
        </p:nvSpPr>
        <p:spPr/>
        <p:txBody>
          <a:bodyPr/>
          <a:lstStyle>
            <a:lvl1pPr>
              <a:defRPr/>
            </a:lvl1pPr>
          </a:lstStyle>
          <a:p>
            <a:pPr>
              <a:defRPr/>
            </a:pPr>
            <a:fld id="{4ED3B012-EF06-49DD-953D-8E231FB9D384}" type="datetimeFigureOut">
              <a:rPr lang="en-GB"/>
              <a:pPr>
                <a:defRPr/>
              </a:pPr>
              <a:t>10/09/2025</a:t>
            </a:fld>
            <a:endParaRPr lang="en-GB"/>
          </a:p>
        </p:txBody>
      </p:sp>
      <p:sp>
        <p:nvSpPr>
          <p:cNvPr id="9" name="Footer Placeholder 4">
            <a:extLst>
              <a:ext uri="{FF2B5EF4-FFF2-40B4-BE49-F238E27FC236}">
                <a16:creationId xmlns:a16="http://schemas.microsoft.com/office/drawing/2014/main" id="{8386298D-5472-4BE5-BB11-1DB913D3117B}"/>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8C5FD4A9-0CA5-4072-A157-37B9A3A76461}"/>
              </a:ext>
            </a:extLst>
          </p:cNvPr>
          <p:cNvSpPr>
            <a:spLocks noGrp="1"/>
          </p:cNvSpPr>
          <p:nvPr>
            <p:ph type="sldNum" sz="quarter" idx="12"/>
          </p:nvPr>
        </p:nvSpPr>
        <p:spPr/>
        <p:txBody>
          <a:bodyPr/>
          <a:lstStyle>
            <a:lvl1pPr>
              <a:defRPr/>
            </a:lvl1pPr>
          </a:lstStyle>
          <a:p>
            <a:pPr>
              <a:defRPr/>
            </a:pPr>
            <a:fld id="{BC0C6516-C620-4FA1-9C83-33811869DBD5}" type="slidenum">
              <a:rPr lang="en-GB"/>
              <a:pPr>
                <a:defRPr/>
              </a:pPr>
              <a:t>‹#›</a:t>
            </a:fld>
            <a:endParaRPr lang="en-GB"/>
          </a:p>
        </p:txBody>
      </p:sp>
    </p:spTree>
    <p:extLst>
      <p:ext uri="{BB962C8B-B14F-4D97-AF65-F5344CB8AC3E}">
        <p14:creationId xmlns:p14="http://schemas.microsoft.com/office/powerpoint/2010/main" val="3604645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23D50F88-AC5A-420D-B9C8-234F32DDF711}"/>
              </a:ext>
            </a:extLst>
          </p:cNvPr>
          <p:cNvSpPr>
            <a:spLocks noGrp="1"/>
          </p:cNvSpPr>
          <p:nvPr>
            <p:ph type="dt" sz="half" idx="15"/>
          </p:nvPr>
        </p:nvSpPr>
        <p:spPr/>
        <p:txBody>
          <a:bodyPr/>
          <a:lstStyle>
            <a:lvl1pPr>
              <a:defRPr/>
            </a:lvl1pPr>
          </a:lstStyle>
          <a:p>
            <a:pPr>
              <a:defRPr/>
            </a:pPr>
            <a:fld id="{ACDBF455-31B4-4648-8787-70105783B71A}" type="datetimeFigureOut">
              <a:rPr lang="en-GB"/>
              <a:pPr>
                <a:defRPr/>
              </a:pPr>
              <a:t>10/09/2025</a:t>
            </a:fld>
            <a:endParaRPr lang="en-GB"/>
          </a:p>
        </p:txBody>
      </p:sp>
      <p:sp>
        <p:nvSpPr>
          <p:cNvPr id="6" name="Footer Placeholder 4">
            <a:extLst>
              <a:ext uri="{FF2B5EF4-FFF2-40B4-BE49-F238E27FC236}">
                <a16:creationId xmlns:a16="http://schemas.microsoft.com/office/drawing/2014/main" id="{C5205539-E37E-4814-9DC3-40D678CF04E8}"/>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383A6F9-C1B9-48C9-BA69-BB120E306ACD}"/>
              </a:ext>
            </a:extLst>
          </p:cNvPr>
          <p:cNvSpPr>
            <a:spLocks noGrp="1"/>
          </p:cNvSpPr>
          <p:nvPr>
            <p:ph type="sldNum" sz="quarter" idx="17"/>
          </p:nvPr>
        </p:nvSpPr>
        <p:spPr/>
        <p:txBody>
          <a:bodyPr/>
          <a:lstStyle>
            <a:lvl1pPr>
              <a:defRPr/>
            </a:lvl1pPr>
          </a:lstStyle>
          <a:p>
            <a:pPr>
              <a:defRPr/>
            </a:pPr>
            <a:fld id="{D79BD517-1C2B-4C53-8AB4-7A519841B363}" type="slidenum">
              <a:rPr lang="en-GB"/>
              <a:pPr>
                <a:defRPr/>
              </a:pPr>
              <a:t>‹#›</a:t>
            </a:fld>
            <a:endParaRPr lang="en-GB"/>
          </a:p>
        </p:txBody>
      </p:sp>
    </p:spTree>
    <p:extLst>
      <p:ext uri="{BB962C8B-B14F-4D97-AF65-F5344CB8AC3E}">
        <p14:creationId xmlns:p14="http://schemas.microsoft.com/office/powerpoint/2010/main" val="19947131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
        <p:nvSpPr>
          <p:cNvPr id="7" name="Date Placeholder 3">
            <a:extLst>
              <a:ext uri="{FF2B5EF4-FFF2-40B4-BE49-F238E27FC236}">
                <a16:creationId xmlns:a16="http://schemas.microsoft.com/office/drawing/2014/main" id="{5456E2E7-92E0-46F3-868B-79797AC31963}"/>
              </a:ext>
            </a:extLst>
          </p:cNvPr>
          <p:cNvSpPr>
            <a:spLocks noGrp="1"/>
          </p:cNvSpPr>
          <p:nvPr>
            <p:ph type="dt" sz="half" idx="10"/>
          </p:nvPr>
        </p:nvSpPr>
        <p:spPr/>
        <p:txBody>
          <a:bodyPr/>
          <a:lstStyle>
            <a:lvl1pPr>
              <a:defRPr/>
            </a:lvl1pPr>
          </a:lstStyle>
          <a:p>
            <a:pPr>
              <a:defRPr/>
            </a:pPr>
            <a:fld id="{95ADE1D5-6C8B-48BE-BC22-44957A2F8714}" type="datetimeFigureOut">
              <a:rPr lang="en-GB"/>
              <a:pPr>
                <a:defRPr/>
              </a:pPr>
              <a:t>10/09/2025</a:t>
            </a:fld>
            <a:endParaRPr lang="en-GB"/>
          </a:p>
        </p:txBody>
      </p:sp>
      <p:sp>
        <p:nvSpPr>
          <p:cNvPr id="8" name="Footer Placeholder 4">
            <a:extLst>
              <a:ext uri="{FF2B5EF4-FFF2-40B4-BE49-F238E27FC236}">
                <a16:creationId xmlns:a16="http://schemas.microsoft.com/office/drawing/2014/main" id="{E27F6DCC-50FF-49FB-8EC5-B4EBB3105B4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8A7DA006-F45D-4181-A01F-CCE1863A7B60}"/>
              </a:ext>
            </a:extLst>
          </p:cNvPr>
          <p:cNvSpPr>
            <a:spLocks noGrp="1"/>
          </p:cNvSpPr>
          <p:nvPr>
            <p:ph type="sldNum" sz="quarter" idx="12"/>
          </p:nvPr>
        </p:nvSpPr>
        <p:spPr/>
        <p:txBody>
          <a:bodyPr/>
          <a:lstStyle>
            <a:lvl1pPr>
              <a:defRPr/>
            </a:lvl1pPr>
          </a:lstStyle>
          <a:p>
            <a:pPr>
              <a:defRPr/>
            </a:pPr>
            <a:fld id="{B0B3B348-40D9-47A7-AE09-A967D61B66FA}" type="slidenum">
              <a:rPr lang="en-GB"/>
              <a:pPr>
                <a:defRPr/>
              </a:pPr>
              <a:t>‹#›</a:t>
            </a:fld>
            <a:endParaRPr lang="en-GB"/>
          </a:p>
        </p:txBody>
      </p:sp>
    </p:spTree>
    <p:extLst>
      <p:ext uri="{BB962C8B-B14F-4D97-AF65-F5344CB8AC3E}">
        <p14:creationId xmlns:p14="http://schemas.microsoft.com/office/powerpoint/2010/main" val="37838344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F8338CEA-5997-4F9E-BB4F-A13A05235879}"/>
              </a:ext>
            </a:extLst>
          </p:cNvPr>
          <p:cNvSpPr>
            <a:spLocks noGrp="1"/>
          </p:cNvSpPr>
          <p:nvPr>
            <p:ph type="dt" sz="half" idx="10"/>
          </p:nvPr>
        </p:nvSpPr>
        <p:spPr/>
        <p:txBody>
          <a:bodyPr/>
          <a:lstStyle>
            <a:lvl1pPr>
              <a:defRPr/>
            </a:lvl1pPr>
          </a:lstStyle>
          <a:p>
            <a:pPr>
              <a:defRPr/>
            </a:pPr>
            <a:fld id="{D6A9C38F-B1D8-4214-ADE1-BE83D9A3589C}" type="datetimeFigureOut">
              <a:rPr lang="en-GB"/>
              <a:pPr>
                <a:defRPr/>
              </a:pPr>
              <a:t>10/09/2025</a:t>
            </a:fld>
            <a:endParaRPr lang="en-GB"/>
          </a:p>
        </p:txBody>
      </p:sp>
      <p:sp>
        <p:nvSpPr>
          <p:cNvPr id="4" name="Footer Placeholder 4">
            <a:extLst>
              <a:ext uri="{FF2B5EF4-FFF2-40B4-BE49-F238E27FC236}">
                <a16:creationId xmlns:a16="http://schemas.microsoft.com/office/drawing/2014/main" id="{481983B6-2142-494A-9CEC-BBC183A49C3E}"/>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A99DD0E6-BFEE-41E0-B9D5-5F948FC40669}"/>
              </a:ext>
            </a:extLst>
          </p:cNvPr>
          <p:cNvSpPr>
            <a:spLocks noGrp="1"/>
          </p:cNvSpPr>
          <p:nvPr>
            <p:ph type="sldNum" sz="quarter" idx="12"/>
          </p:nvPr>
        </p:nvSpPr>
        <p:spPr/>
        <p:txBody>
          <a:bodyPr/>
          <a:lstStyle>
            <a:lvl1pPr>
              <a:defRPr/>
            </a:lvl1pPr>
          </a:lstStyle>
          <a:p>
            <a:pPr>
              <a:defRPr/>
            </a:pPr>
            <a:fld id="{D365515B-D515-43DE-A469-35936229CA42}" type="slidenum">
              <a:rPr lang="en-GB"/>
              <a:pPr>
                <a:defRPr/>
              </a:pPr>
              <a:t>‹#›</a:t>
            </a:fld>
            <a:endParaRPr lang="en-GB"/>
          </a:p>
        </p:txBody>
      </p:sp>
    </p:spTree>
    <p:extLst>
      <p:ext uri="{BB962C8B-B14F-4D97-AF65-F5344CB8AC3E}">
        <p14:creationId xmlns:p14="http://schemas.microsoft.com/office/powerpoint/2010/main" val="820964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FF3DA75-1670-4EC7-8F69-2A5156ABA559}"/>
              </a:ext>
            </a:extLst>
          </p:cNvPr>
          <p:cNvSpPr>
            <a:spLocks noGrp="1"/>
          </p:cNvSpPr>
          <p:nvPr>
            <p:ph type="dt" sz="half" idx="10"/>
          </p:nvPr>
        </p:nvSpPr>
        <p:spPr/>
        <p:txBody>
          <a:bodyPr/>
          <a:lstStyle>
            <a:lvl1pPr>
              <a:defRPr/>
            </a:lvl1pPr>
          </a:lstStyle>
          <a:p>
            <a:pPr>
              <a:defRPr/>
            </a:pPr>
            <a:fld id="{6FE26364-EF61-4166-8443-20FC7BD530F6}" type="datetimeFigureOut">
              <a:rPr lang="en-GB"/>
              <a:pPr>
                <a:defRPr/>
              </a:pPr>
              <a:t>10/09/2025</a:t>
            </a:fld>
            <a:endParaRPr lang="en-GB"/>
          </a:p>
        </p:txBody>
      </p:sp>
      <p:sp>
        <p:nvSpPr>
          <p:cNvPr id="3" name="Footer Placeholder 4">
            <a:extLst>
              <a:ext uri="{FF2B5EF4-FFF2-40B4-BE49-F238E27FC236}">
                <a16:creationId xmlns:a16="http://schemas.microsoft.com/office/drawing/2014/main" id="{3FA1CBDF-CA3D-4A59-A078-E9C1B4B9E574}"/>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7A597D68-C02E-457F-915F-9D8673EB7320}"/>
              </a:ext>
            </a:extLst>
          </p:cNvPr>
          <p:cNvSpPr>
            <a:spLocks noGrp="1"/>
          </p:cNvSpPr>
          <p:nvPr>
            <p:ph type="sldNum" sz="quarter" idx="12"/>
          </p:nvPr>
        </p:nvSpPr>
        <p:spPr/>
        <p:txBody>
          <a:bodyPr/>
          <a:lstStyle>
            <a:lvl1pPr>
              <a:defRPr/>
            </a:lvl1pPr>
          </a:lstStyle>
          <a:p>
            <a:pPr>
              <a:defRPr/>
            </a:pPr>
            <a:fld id="{B023D98B-5385-49D6-8B39-9A4F31B9235D}" type="slidenum">
              <a:rPr lang="en-GB"/>
              <a:pPr>
                <a:defRPr/>
              </a:pPr>
              <a:t>‹#›</a:t>
            </a:fld>
            <a:endParaRPr lang="en-GB"/>
          </a:p>
        </p:txBody>
      </p:sp>
    </p:spTree>
    <p:extLst>
      <p:ext uri="{BB962C8B-B14F-4D97-AF65-F5344CB8AC3E}">
        <p14:creationId xmlns:p14="http://schemas.microsoft.com/office/powerpoint/2010/main" val="3354654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5FE6C5E-46E9-41AC-931F-126EEB532757}"/>
              </a:ext>
            </a:extLst>
          </p:cNvPr>
          <p:cNvSpPr>
            <a:spLocks noGrp="1"/>
          </p:cNvSpPr>
          <p:nvPr>
            <p:ph type="dt" sz="half" idx="10"/>
          </p:nvPr>
        </p:nvSpPr>
        <p:spPr/>
        <p:txBody>
          <a:bodyPr/>
          <a:lstStyle>
            <a:lvl1pPr>
              <a:defRPr/>
            </a:lvl1pPr>
          </a:lstStyle>
          <a:p>
            <a:pPr>
              <a:defRPr/>
            </a:pPr>
            <a:fld id="{4363962F-8474-45CE-9DC1-3C5921C77ACE}" type="datetimeFigureOut">
              <a:rPr lang="en-GB"/>
              <a:pPr>
                <a:defRPr/>
              </a:pPr>
              <a:t>10/09/2025</a:t>
            </a:fld>
            <a:endParaRPr lang="en-GB"/>
          </a:p>
        </p:txBody>
      </p:sp>
      <p:sp>
        <p:nvSpPr>
          <p:cNvPr id="6" name="Footer Placeholder 4">
            <a:extLst>
              <a:ext uri="{FF2B5EF4-FFF2-40B4-BE49-F238E27FC236}">
                <a16:creationId xmlns:a16="http://schemas.microsoft.com/office/drawing/2014/main" id="{4ED7999E-857B-4839-9B7A-39D25F55386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592ABBF-1CF7-4AB4-A741-751256109FC9}"/>
              </a:ext>
            </a:extLst>
          </p:cNvPr>
          <p:cNvSpPr>
            <a:spLocks noGrp="1"/>
          </p:cNvSpPr>
          <p:nvPr>
            <p:ph type="sldNum" sz="quarter" idx="12"/>
          </p:nvPr>
        </p:nvSpPr>
        <p:spPr/>
        <p:txBody>
          <a:bodyPr/>
          <a:lstStyle>
            <a:lvl1pPr>
              <a:defRPr/>
            </a:lvl1pPr>
          </a:lstStyle>
          <a:p>
            <a:pPr>
              <a:defRPr/>
            </a:pPr>
            <a:fld id="{7B798558-24A8-4D42-B1FA-3E85D5990732}" type="slidenum">
              <a:rPr lang="en-GB"/>
              <a:pPr>
                <a:defRPr/>
              </a:pPr>
              <a:t>‹#›</a:t>
            </a:fld>
            <a:endParaRPr lang="en-GB"/>
          </a:p>
        </p:txBody>
      </p:sp>
    </p:spTree>
    <p:extLst>
      <p:ext uri="{BB962C8B-B14F-4D97-AF65-F5344CB8AC3E}">
        <p14:creationId xmlns:p14="http://schemas.microsoft.com/office/powerpoint/2010/main" val="6091391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54DAE9A-921C-4B73-9558-150576B4EB2C}"/>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a:extLst>
              <a:ext uri="{FF2B5EF4-FFF2-40B4-BE49-F238E27FC236}">
                <a16:creationId xmlns:a16="http://schemas.microsoft.com/office/drawing/2014/main" id="{D5E9A5CB-1D2F-4F08-849E-54416E44E4CC}"/>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7" name="Rectangle 6">
            <a:extLst>
              <a:ext uri="{FF2B5EF4-FFF2-40B4-BE49-F238E27FC236}">
                <a16:creationId xmlns:a16="http://schemas.microsoft.com/office/drawing/2014/main" id="{117CCFDA-036A-46C4-9BD0-8F105C5B3603}"/>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Oval 7">
            <a:extLst>
              <a:ext uri="{FF2B5EF4-FFF2-40B4-BE49-F238E27FC236}">
                <a16:creationId xmlns:a16="http://schemas.microsoft.com/office/drawing/2014/main" id="{78D1E9AB-24F9-48F6-9CAF-9A884AC70DC7}"/>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en-US"/>
              <a:t>Click to edit Master title style</a:t>
            </a:r>
            <a:endParaRPr lang="en-US" dirty="0"/>
          </a:p>
        </p:txBody>
      </p:sp>
      <p:sp>
        <p:nvSpPr>
          <p:cNvPr id="9" name="Date Placeholder 4">
            <a:extLst>
              <a:ext uri="{FF2B5EF4-FFF2-40B4-BE49-F238E27FC236}">
                <a16:creationId xmlns:a16="http://schemas.microsoft.com/office/drawing/2014/main" id="{10202E36-44F2-4817-9D51-FBB55F6672EC}"/>
              </a:ext>
            </a:extLst>
          </p:cNvPr>
          <p:cNvSpPr>
            <a:spLocks noGrp="1"/>
          </p:cNvSpPr>
          <p:nvPr>
            <p:ph type="dt" sz="half" idx="10"/>
          </p:nvPr>
        </p:nvSpPr>
        <p:spPr/>
        <p:txBody>
          <a:bodyPr/>
          <a:lstStyle>
            <a:lvl1pPr>
              <a:defRPr/>
            </a:lvl1pPr>
          </a:lstStyle>
          <a:p>
            <a:pPr>
              <a:defRPr/>
            </a:pPr>
            <a:fld id="{D880C593-2CBA-4CAF-9A69-0988530CA18A}" type="datetimeFigureOut">
              <a:rPr lang="en-GB"/>
              <a:pPr>
                <a:defRPr/>
              </a:pPr>
              <a:t>10/09/2025</a:t>
            </a:fld>
            <a:endParaRPr lang="en-GB"/>
          </a:p>
        </p:txBody>
      </p:sp>
      <p:sp>
        <p:nvSpPr>
          <p:cNvPr id="10" name="Footer Placeholder 5">
            <a:extLst>
              <a:ext uri="{FF2B5EF4-FFF2-40B4-BE49-F238E27FC236}">
                <a16:creationId xmlns:a16="http://schemas.microsoft.com/office/drawing/2014/main" id="{68E80FEB-0AD7-4E3E-9EC6-0CCF5BCDDFD2}"/>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E1001D86-EDFF-4D19-8D0D-2B1751D6DA65}"/>
              </a:ext>
            </a:extLst>
          </p:cNvPr>
          <p:cNvSpPr>
            <a:spLocks noGrp="1"/>
          </p:cNvSpPr>
          <p:nvPr>
            <p:ph type="sldNum" sz="quarter" idx="12"/>
          </p:nvPr>
        </p:nvSpPr>
        <p:spPr/>
        <p:txBody>
          <a:bodyPr/>
          <a:lstStyle>
            <a:lvl1pPr>
              <a:defRPr/>
            </a:lvl1pPr>
          </a:lstStyle>
          <a:p>
            <a:pPr>
              <a:defRPr/>
            </a:pPr>
            <a:fld id="{159F72F9-414D-4968-9BC3-0F1C41FF302C}" type="slidenum">
              <a:rPr lang="en-GB"/>
              <a:pPr>
                <a:defRPr/>
              </a:pPr>
              <a:t>‹#›</a:t>
            </a:fld>
            <a:endParaRPr lang="en-GB"/>
          </a:p>
        </p:txBody>
      </p:sp>
    </p:spTree>
    <p:extLst>
      <p:ext uri="{BB962C8B-B14F-4D97-AF65-F5344CB8AC3E}">
        <p14:creationId xmlns:p14="http://schemas.microsoft.com/office/powerpoint/2010/main" val="39286162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D33316-3488-4EF7-989D-6990C939065F}"/>
              </a:ext>
            </a:extLst>
          </p:cNvPr>
          <p:cNvSpPr>
            <a:spLocks noGrp="1"/>
          </p:cNvSpPr>
          <p:nvPr>
            <p:ph type="dt" sz="half" idx="10"/>
          </p:nvPr>
        </p:nvSpPr>
        <p:spPr/>
        <p:txBody>
          <a:bodyPr/>
          <a:lstStyle>
            <a:lvl1pPr>
              <a:defRPr/>
            </a:lvl1pPr>
          </a:lstStyle>
          <a:p>
            <a:pPr>
              <a:defRPr/>
            </a:pPr>
            <a:fld id="{73D5236B-BBF5-4A98-85AD-3763FB1DACCE}" type="datetimeFigureOut">
              <a:rPr lang="en-GB"/>
              <a:pPr>
                <a:defRPr/>
              </a:pPr>
              <a:t>10/09/2025</a:t>
            </a:fld>
            <a:endParaRPr lang="en-GB"/>
          </a:p>
        </p:txBody>
      </p:sp>
      <p:sp>
        <p:nvSpPr>
          <p:cNvPr id="5" name="Footer Placeholder 4">
            <a:extLst>
              <a:ext uri="{FF2B5EF4-FFF2-40B4-BE49-F238E27FC236}">
                <a16:creationId xmlns:a16="http://schemas.microsoft.com/office/drawing/2014/main" id="{86427DDE-2A91-4214-9567-06BC361E841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0A6E6A0-64AB-4B9E-BA6E-0BCAD4918FDB}"/>
              </a:ext>
            </a:extLst>
          </p:cNvPr>
          <p:cNvSpPr>
            <a:spLocks noGrp="1"/>
          </p:cNvSpPr>
          <p:nvPr>
            <p:ph type="sldNum" sz="quarter" idx="12"/>
          </p:nvPr>
        </p:nvSpPr>
        <p:spPr/>
        <p:txBody>
          <a:bodyPr/>
          <a:lstStyle>
            <a:lvl1pPr>
              <a:defRPr/>
            </a:lvl1pPr>
          </a:lstStyle>
          <a:p>
            <a:pPr>
              <a:defRPr/>
            </a:pPr>
            <a:fld id="{0F6841DC-07B8-4E6D-A645-54213CCF1416}" type="slidenum">
              <a:rPr lang="en-GB"/>
              <a:pPr>
                <a:defRPr/>
              </a:pPr>
              <a:t>‹#›</a:t>
            </a:fld>
            <a:endParaRPr lang="en-GB"/>
          </a:p>
        </p:txBody>
      </p:sp>
    </p:spTree>
    <p:extLst>
      <p:ext uri="{BB962C8B-B14F-4D97-AF65-F5344CB8AC3E}">
        <p14:creationId xmlns:p14="http://schemas.microsoft.com/office/powerpoint/2010/main" val="33451997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0DDBF60-00DA-4EBF-8880-07A6C5CC5E2F}"/>
              </a:ext>
            </a:extLst>
          </p:cNvPr>
          <p:cNvSpPr>
            <a:spLocks noGrp="1"/>
          </p:cNvSpPr>
          <p:nvPr>
            <p:ph type="dt" sz="half" idx="10"/>
          </p:nvPr>
        </p:nvSpPr>
        <p:spPr/>
        <p:txBody>
          <a:bodyPr/>
          <a:lstStyle>
            <a:lvl1pPr>
              <a:defRPr/>
            </a:lvl1pPr>
          </a:lstStyle>
          <a:p>
            <a:pPr>
              <a:defRPr/>
            </a:pPr>
            <a:fld id="{9C66FE72-45D2-4409-A739-84F4C406D004}" type="datetimeFigureOut">
              <a:rPr lang="en-GB"/>
              <a:pPr>
                <a:defRPr/>
              </a:pPr>
              <a:t>10/09/2025</a:t>
            </a:fld>
            <a:endParaRPr lang="en-GB"/>
          </a:p>
        </p:txBody>
      </p:sp>
      <p:sp>
        <p:nvSpPr>
          <p:cNvPr id="5" name="Footer Placeholder 4">
            <a:extLst>
              <a:ext uri="{FF2B5EF4-FFF2-40B4-BE49-F238E27FC236}">
                <a16:creationId xmlns:a16="http://schemas.microsoft.com/office/drawing/2014/main" id="{92A2D9E6-227A-4AC3-BD34-C757AE76A27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08177D2-42CA-49ED-B4C5-05933B28A569}"/>
              </a:ext>
            </a:extLst>
          </p:cNvPr>
          <p:cNvSpPr>
            <a:spLocks noGrp="1"/>
          </p:cNvSpPr>
          <p:nvPr>
            <p:ph type="sldNum" sz="quarter" idx="12"/>
          </p:nvPr>
        </p:nvSpPr>
        <p:spPr/>
        <p:txBody>
          <a:bodyPr/>
          <a:lstStyle>
            <a:lvl1pPr>
              <a:defRPr/>
            </a:lvl1pPr>
          </a:lstStyle>
          <a:p>
            <a:pPr>
              <a:defRPr/>
            </a:pPr>
            <a:fld id="{40B29B5D-8751-4508-BDFA-97FB56FF7532}" type="slidenum">
              <a:rPr lang="en-GB"/>
              <a:pPr>
                <a:defRPr/>
              </a:pPr>
              <a:t>‹#›</a:t>
            </a:fld>
            <a:endParaRPr lang="en-GB"/>
          </a:p>
        </p:txBody>
      </p:sp>
    </p:spTree>
    <p:extLst>
      <p:ext uri="{BB962C8B-B14F-4D97-AF65-F5344CB8AC3E}">
        <p14:creationId xmlns:p14="http://schemas.microsoft.com/office/powerpoint/2010/main" val="41643019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E264BF3-D980-4C66-B0FD-F6234D1C3A38}"/>
              </a:ext>
            </a:extLst>
          </p:cNvPr>
          <p:cNvSpPr>
            <a:spLocks noGrp="1"/>
          </p:cNvSpPr>
          <p:nvPr>
            <p:ph type="dt" sz="half" idx="10"/>
          </p:nvPr>
        </p:nvSpPr>
        <p:spPr/>
        <p:txBody>
          <a:bodyPr/>
          <a:lstStyle>
            <a:lvl1pPr>
              <a:defRPr/>
            </a:lvl1pPr>
          </a:lstStyle>
          <a:p>
            <a:pPr>
              <a:defRPr/>
            </a:pPr>
            <a:fld id="{05CDA90F-D8D4-4E77-A712-CFF1D0FAA6D7}" type="datetimeFigureOut">
              <a:rPr lang="en-US"/>
              <a:pPr>
                <a:defRPr/>
              </a:pPr>
              <a:t>9/10/2025</a:t>
            </a:fld>
            <a:endParaRPr lang="en-US"/>
          </a:p>
        </p:txBody>
      </p:sp>
      <p:sp>
        <p:nvSpPr>
          <p:cNvPr id="5" name="Footer Placeholder 4">
            <a:extLst>
              <a:ext uri="{FF2B5EF4-FFF2-40B4-BE49-F238E27FC236}">
                <a16:creationId xmlns:a16="http://schemas.microsoft.com/office/drawing/2014/main" id="{7F1442E3-4C13-447F-9B73-3F6C2F0334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3E4732C-6003-4129-91A4-801A1E880055}"/>
              </a:ext>
            </a:extLst>
          </p:cNvPr>
          <p:cNvSpPr>
            <a:spLocks noGrp="1"/>
          </p:cNvSpPr>
          <p:nvPr>
            <p:ph type="sldNum" sz="quarter" idx="12"/>
          </p:nvPr>
        </p:nvSpPr>
        <p:spPr/>
        <p:txBody>
          <a:bodyPr/>
          <a:lstStyle>
            <a:lvl1pPr>
              <a:defRPr/>
            </a:lvl1pPr>
          </a:lstStyle>
          <a:p>
            <a:pPr>
              <a:defRPr/>
            </a:pPr>
            <a:fld id="{EC051F75-8D87-4CC7-9CB0-12016449F89F}" type="slidenum">
              <a:rPr lang="en-US"/>
              <a:pPr>
                <a:defRPr/>
              </a:pPr>
              <a:t>‹#›</a:t>
            </a:fld>
            <a:endParaRPr lang="en-US"/>
          </a:p>
        </p:txBody>
      </p:sp>
    </p:spTree>
    <p:extLst>
      <p:ext uri="{BB962C8B-B14F-4D97-AF65-F5344CB8AC3E}">
        <p14:creationId xmlns:p14="http://schemas.microsoft.com/office/powerpoint/2010/main" val="1849214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10/09/2025</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BB8FAF3-2DF2-4AF4-A76E-E6883436AD87}"/>
              </a:ext>
            </a:extLst>
          </p:cNvPr>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09617367-8765-493E-B377-8FDC62DCD8AB}"/>
              </a:ext>
            </a:extLst>
          </p:cNvPr>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Rectangle 8">
            <a:extLst>
              <a:ext uri="{FF2B5EF4-FFF2-40B4-BE49-F238E27FC236}">
                <a16:creationId xmlns:a16="http://schemas.microsoft.com/office/drawing/2014/main" id="{030F651E-75E2-4437-AA8F-730930A0F8B7}"/>
              </a:ext>
            </a:extLst>
          </p:cNvPr>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Oval 9">
            <a:extLst>
              <a:ext uri="{FF2B5EF4-FFF2-40B4-BE49-F238E27FC236}">
                <a16:creationId xmlns:a16="http://schemas.microsoft.com/office/drawing/2014/main" id="{550B09EB-0F87-4415-B745-8E0500E541A4}"/>
              </a:ext>
            </a:extLst>
          </p:cNvPr>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4BE7E2AF-5768-48B0-A154-3995DF7B66C4}"/>
              </a:ext>
            </a:extLst>
          </p:cNvPr>
          <p:cNvSpPr>
            <a:spLocks noGrp="1"/>
          </p:cNvSpPr>
          <p:nvPr>
            <p:ph type="title"/>
          </p:nvPr>
        </p:nvSpPr>
        <p:spPr>
          <a:xfrm>
            <a:off x="1793875" y="4371975"/>
            <a:ext cx="6511925"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2061" name="Text Placeholder 2">
            <a:extLst>
              <a:ext uri="{FF2B5EF4-FFF2-40B4-BE49-F238E27FC236}">
                <a16:creationId xmlns:a16="http://schemas.microsoft.com/office/drawing/2014/main" id="{B11EFE96-3757-4FB4-B7AF-DC64829B6821}"/>
              </a:ext>
            </a:extLst>
          </p:cNvPr>
          <p:cNvSpPr>
            <a:spLocks noGrp="1" noChangeArrowheads="1"/>
          </p:cNvSpPr>
          <p:nvPr>
            <p:ph type="body" idx="1"/>
          </p:nvPr>
        </p:nvSpPr>
        <p:spPr bwMode="auto">
          <a:xfrm>
            <a:off x="1143000" y="731838"/>
            <a:ext cx="6400800"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AB0292-3BA7-4711-A1B7-4684CDED659D}"/>
              </a:ext>
            </a:extLst>
          </p:cNvPr>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pPr>
              <a:defRPr/>
            </a:pPr>
            <a:fld id="{C5FFB245-B657-44A4-88A0-5123C9B3E7DA}" type="datetimeFigureOut">
              <a:rPr lang="en-GB"/>
              <a:pPr>
                <a:defRPr/>
              </a:pPr>
              <a:t>10/09/2025</a:t>
            </a:fld>
            <a:endParaRPr lang="en-GB"/>
          </a:p>
        </p:txBody>
      </p:sp>
      <p:sp>
        <p:nvSpPr>
          <p:cNvPr id="5" name="Footer Placeholder 4">
            <a:extLst>
              <a:ext uri="{FF2B5EF4-FFF2-40B4-BE49-F238E27FC236}">
                <a16:creationId xmlns:a16="http://schemas.microsoft.com/office/drawing/2014/main" id="{3DA01E56-6527-44E5-92DC-A0A0AF14FA76}"/>
              </a:ext>
            </a:extLst>
          </p:cNvPr>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02F08DF5-8555-4681-A7EF-8CACE48F2B4E}"/>
              </a:ext>
            </a:extLst>
          </p:cNvPr>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pPr>
              <a:defRPr/>
            </a:pPr>
            <a:fld id="{E688422D-50FE-4078-BC1F-E909B40C917F}" type="slidenum">
              <a:rPr lang="en-GB"/>
              <a:pPr>
                <a:defRPr/>
              </a:pPr>
              <a:t>‹#›</a:t>
            </a:fld>
            <a:endParaRPr lang="en-GB"/>
          </a:p>
        </p:txBody>
      </p:sp>
    </p:spTree>
    <p:extLst>
      <p:ext uri="{BB962C8B-B14F-4D97-AF65-F5344CB8AC3E}">
        <p14:creationId xmlns:p14="http://schemas.microsoft.com/office/powerpoint/2010/main" val="1698385620"/>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Lst>
  <p:txStyles>
    <p:titleStyle>
      <a:lvl1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2pPr>
      <a:lvl3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3pPr>
      <a:lvl4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4pPr>
      <a:lvl5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563" algn="l" rtl="0"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8.xml"/><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youtube.com/watch?v=4BLZKOjNKfk"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tiff"/><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935502" cy="434046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E7AA6FA5-DFC4-4081-9C0C-229D4E5FE5C8}"/>
              </a:ext>
            </a:extLst>
          </p:cNvPr>
          <p:cNvSpPr/>
          <p:nvPr/>
        </p:nvSpPr>
        <p:spPr>
          <a:xfrm>
            <a:off x="2661584" y="529516"/>
            <a:ext cx="3841137" cy="523220"/>
          </a:xfrm>
          <a:prstGeom prst="rect">
            <a:avLst/>
          </a:prstGeom>
          <a:solidFill>
            <a:schemeClr val="bg1"/>
          </a:solidFill>
        </p:spPr>
        <p:txBody>
          <a:bodyPr wrap="square" lIns="91440" tIns="45720" rIns="91440" bIns="45720">
            <a:spAutoFit/>
          </a:bodyPr>
          <a:lstStyle/>
          <a:p>
            <a:pPr algn="ctr"/>
            <a:endPar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pic>
        <p:nvPicPr>
          <p:cNvPr id="5" name="Picture 4">
            <a:extLst>
              <a:ext uri="{FF2B5EF4-FFF2-40B4-BE49-F238E27FC236}">
                <a16:creationId xmlns:a16="http://schemas.microsoft.com/office/drawing/2014/main" id="{7CB0BB26-25F1-420F-B7B2-8FECA3AAA01F}"/>
              </a:ext>
            </a:extLst>
          </p:cNvPr>
          <p:cNvPicPr>
            <a:picLocks noChangeAspect="1"/>
          </p:cNvPicPr>
          <p:nvPr/>
        </p:nvPicPr>
        <p:blipFill rotWithShape="1">
          <a:blip r:embed="rId3"/>
          <a:srcRect t="21460" b="11416"/>
          <a:stretch/>
        </p:blipFill>
        <p:spPr>
          <a:xfrm rot="296567">
            <a:off x="1808440" y="2432687"/>
            <a:ext cx="6898874" cy="3008029"/>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B950A634-4518-4857-BFF2-AD8687CC4DB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rot="20861458">
            <a:off x="1499357" y="4902074"/>
            <a:ext cx="1824913" cy="1530504"/>
          </a:xfrm>
          <a:prstGeom prst="rect">
            <a:avLst/>
          </a:prstGeom>
          <a:ln>
            <a:noFill/>
          </a:ln>
          <a:effectLst>
            <a:outerShdw blurRad="292100" dist="139700" dir="2700000" algn="tl" rotWithShape="0">
              <a:srgbClr val="333333">
                <a:alpha val="65000"/>
              </a:srgbClr>
            </a:outerShdw>
          </a:effectLst>
        </p:spPr>
      </p:pic>
      <p:sp>
        <p:nvSpPr>
          <p:cNvPr id="3" name="Rectangle 2">
            <a:extLst>
              <a:ext uri="{FF2B5EF4-FFF2-40B4-BE49-F238E27FC236}">
                <a16:creationId xmlns:a16="http://schemas.microsoft.com/office/drawing/2014/main" id="{62546E54-BF58-4DE4-9814-0DEC69189D65}"/>
              </a:ext>
            </a:extLst>
          </p:cNvPr>
          <p:cNvSpPr/>
          <p:nvPr/>
        </p:nvSpPr>
        <p:spPr>
          <a:xfrm>
            <a:off x="3491880" y="248492"/>
            <a:ext cx="2627321" cy="1200329"/>
          </a:xfrm>
          <a:prstGeom prst="rect">
            <a:avLst/>
          </a:prstGeom>
          <a:noFill/>
        </p:spPr>
        <p:txBody>
          <a:bodyPr wrap="non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Welcome to</a:t>
            </a:r>
            <a:br>
              <a:rPr lang="en-US" sz="3600" b="0" cap="none" spc="0" dirty="0">
                <a:ln w="0"/>
                <a:solidFill>
                  <a:schemeClr val="tx1"/>
                </a:solidFill>
                <a:effectLst>
                  <a:outerShdw blurRad="38100" dist="19050" dir="2700000" algn="tl" rotWithShape="0">
                    <a:schemeClr val="dk1">
                      <a:alpha val="40000"/>
                    </a:schemeClr>
                  </a:outerShdw>
                </a:effectLst>
              </a:rPr>
            </a:br>
            <a:r>
              <a:rPr lang="en-US" sz="3600" b="0" cap="none" spc="0" dirty="0">
                <a:ln w="0"/>
                <a:solidFill>
                  <a:schemeClr val="tx1"/>
                </a:solidFill>
                <a:effectLst>
                  <a:outerShdw blurRad="38100" dist="19050" dir="2700000" algn="tl" rotWithShape="0">
                    <a:schemeClr val="dk1">
                      <a:alpha val="40000"/>
                    </a:schemeClr>
                  </a:outerShdw>
                </a:effectLst>
              </a:rPr>
              <a:t>Year 3!</a:t>
            </a:r>
          </a:p>
        </p:txBody>
      </p:sp>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563246" y="260648"/>
            <a:ext cx="6017507" cy="600750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a:xfrm>
            <a:off x="683568" y="4695044"/>
            <a:ext cx="7913844" cy="2097280"/>
          </a:xfrm>
        </p:spPr>
        <p:txBody>
          <a:bodyPr/>
          <a:lstStyle/>
          <a:p>
            <a:pPr algn="l"/>
            <a:r>
              <a:rPr lang="en-GB" sz="2000" b="0" dirty="0">
                <a:effectLst>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rPr>
              <a:t>We have codes of conduct for governors, staff and parents and carers and expect all members of our school community to abide by these.</a:t>
            </a:r>
            <a:br>
              <a:rPr lang="en-GB" sz="2000" b="0" dirty="0">
                <a:effectLst>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rPr>
            </a:br>
            <a:r>
              <a:rPr lang="en-GB" sz="2000" b="0" dirty="0">
                <a:effectLst>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rPr>
              <a:t>We strive to create a safe, courteous space and we do not tolerate any communication whether in person or email that is not in line with our school values. </a:t>
            </a:r>
            <a:br>
              <a:rPr lang="en-GB" sz="2000" b="0" dirty="0">
                <a:effectLst>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rPr>
            </a:br>
            <a:endParaRPr lang="en-GB" sz="2000" b="0" dirty="0">
              <a:effectLst>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1085070" y="617604"/>
            <a:ext cx="6915930" cy="3963524"/>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C4E5B3-172B-4D8A-A372-1E15665B11AE}"/>
              </a:ext>
            </a:extLst>
          </p:cNvPr>
          <p:cNvSpPr/>
          <p:nvPr/>
        </p:nvSpPr>
        <p:spPr>
          <a:xfrm>
            <a:off x="1204637" y="254352"/>
            <a:ext cx="5561138" cy="646331"/>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gradFill>
                  <a:gsLst>
                    <a:gs pos="0">
                      <a:srgbClr val="FF8021">
                        <a:lumMod val="50000"/>
                      </a:srgbClr>
                    </a:gs>
                    <a:gs pos="50000">
                      <a:srgbClr val="FF8021"/>
                    </a:gs>
                    <a:gs pos="100000">
                      <a:srgbClr val="FF8021">
                        <a:lumMod val="60000"/>
                        <a:lumOff val="40000"/>
                      </a:srgbClr>
                    </a:gs>
                  </a:gsLst>
                  <a:lin ang="5400000"/>
                </a:gradFill>
                <a:effectLst>
                  <a:reflection blurRad="6350" stA="53000" endA="300" endPos="35500" dir="5400000" sy="-90000" algn="bl" rotWithShape="0"/>
                </a:effectLst>
                <a:uLnTx/>
                <a:uFillTx/>
                <a:latin typeface="Trebuchet MS"/>
                <a:ea typeface="+mn-ea"/>
                <a:cs typeface="+mn-cs"/>
              </a:rPr>
              <a:t>Who will be teaching you?</a:t>
            </a:r>
          </a:p>
        </p:txBody>
      </p:sp>
      <p:sp>
        <p:nvSpPr>
          <p:cNvPr id="9" name="TextBox 8">
            <a:extLst>
              <a:ext uri="{FF2B5EF4-FFF2-40B4-BE49-F238E27FC236}">
                <a16:creationId xmlns:a16="http://schemas.microsoft.com/office/drawing/2014/main" id="{BFF03ED9-D7D2-4FBD-BAEE-E8C4A283741F}"/>
              </a:ext>
            </a:extLst>
          </p:cNvPr>
          <p:cNvSpPr txBox="1"/>
          <p:nvPr/>
        </p:nvSpPr>
        <p:spPr>
          <a:xfrm>
            <a:off x="314439" y="3915593"/>
            <a:ext cx="2821345" cy="1908215"/>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 Scott </a:t>
            </a:r>
            <a:r>
              <a:rPr kumimoji="0" lang="en-GB" sz="2000" b="0" i="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(me)</a:t>
            </a:r>
            <a:r>
              <a:rPr lang="en-GB" sz="2000" i="1" dirty="0">
                <a:solidFill>
                  <a:prstClr val="black"/>
                </a:solidFill>
                <a:latin typeface="Arial" panose="020B0604020202020204" pitchFamily="34" charset="0"/>
                <a:cs typeface="Arial" panose="020B0604020202020204" pitchFamily="34" charset="0"/>
              </a:rPr>
              <a:t> </a:t>
            </a:r>
            <a:endParaRPr kumimoji="0" lang="en-GB" sz="2000" b="0" i="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Monday - Friday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i="1" dirty="0">
              <a:solidFill>
                <a:prstClr val="black"/>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i="1" dirty="0">
                <a:solidFill>
                  <a:prstClr val="black"/>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PPA Wednesday afternoon.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 </a:t>
            </a:r>
          </a:p>
        </p:txBody>
      </p:sp>
      <p:sp>
        <p:nvSpPr>
          <p:cNvPr id="7" name="TextBox 6">
            <a:extLst>
              <a:ext uri="{FF2B5EF4-FFF2-40B4-BE49-F238E27FC236}">
                <a16:creationId xmlns:a16="http://schemas.microsoft.com/office/drawing/2014/main" id="{7AAC92B6-F91B-4BCA-9936-EED0E9D91775}"/>
              </a:ext>
            </a:extLst>
          </p:cNvPr>
          <p:cNvSpPr txBox="1"/>
          <p:nvPr/>
        </p:nvSpPr>
        <p:spPr>
          <a:xfrm>
            <a:off x="6444208" y="3910323"/>
            <a:ext cx="2002897" cy="2246769"/>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Mrs Atkins and Mrs </a:t>
            </a:r>
            <a:r>
              <a:rPr kumimoji="0" lang="en-GB" sz="20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Croxford</a:t>
            </a: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Teaching Assistants.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dirty="0">
              <a:solidFill>
                <a:prstClr val="black"/>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Monday - Friday</a:t>
            </a:r>
            <a:endParaRPr lang="en-GB" sz="2000" dirty="0">
              <a:solidFill>
                <a:prstClr val="black"/>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C4FF522-1FA8-44A0-BC05-DF718744A9EA}"/>
              </a:ext>
            </a:extLst>
          </p:cNvPr>
          <p:cNvSpPr txBox="1"/>
          <p:nvPr/>
        </p:nvSpPr>
        <p:spPr>
          <a:xfrm>
            <a:off x="3347864" y="3910323"/>
            <a:ext cx="2304255" cy="1938992"/>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Miss Samuel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i="1" dirty="0">
                <a:solidFill>
                  <a:prstClr val="black"/>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Every Wednesday afternoon.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dirty="0">
              <a:solidFill>
                <a:prstClr val="black"/>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prstClr val="black"/>
                </a:solidFill>
                <a:latin typeface="Arial" panose="020B0604020202020204" pitchFamily="34" charset="0"/>
                <a:cs typeface="Arial" panose="020B0604020202020204" pitchFamily="34" charset="0"/>
              </a:rPr>
              <a:t>French, Music, PSHE.</a:t>
            </a:r>
          </a:p>
        </p:txBody>
      </p:sp>
      <p:pic>
        <p:nvPicPr>
          <p:cNvPr id="8" name="Picture 7">
            <a:extLst>
              <a:ext uri="{FF2B5EF4-FFF2-40B4-BE49-F238E27FC236}">
                <a16:creationId xmlns:a16="http://schemas.microsoft.com/office/drawing/2014/main" id="{08A6C061-105D-4720-B41E-3F552AAE8C64}"/>
              </a:ext>
            </a:extLst>
          </p:cNvPr>
          <p:cNvPicPr>
            <a:picLocks noChangeAspect="1"/>
          </p:cNvPicPr>
          <p:nvPr/>
        </p:nvPicPr>
        <p:blipFill rotWithShape="1">
          <a:blip r:embed="rId3"/>
          <a:srcRect b="1831"/>
          <a:stretch/>
        </p:blipFill>
        <p:spPr>
          <a:xfrm rot="298260">
            <a:off x="3500439" y="1560684"/>
            <a:ext cx="1845608" cy="2160240"/>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DE349D65-3406-45CC-82EF-060B9C19DCF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459" t="38450" r="50787" b="28788"/>
          <a:stretch/>
        </p:blipFill>
        <p:spPr>
          <a:xfrm rot="21312205">
            <a:off x="6184572" y="1362749"/>
            <a:ext cx="1685599" cy="2472055"/>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3F9C6E18-D977-4357-9695-156199AAD55E}"/>
              </a:ext>
            </a:extLst>
          </p:cNvPr>
          <p:cNvPicPr>
            <a:picLocks noChangeAspect="1"/>
          </p:cNvPicPr>
          <p:nvPr/>
        </p:nvPicPr>
        <p:blipFill rotWithShape="1">
          <a:blip r:embed="rId5">
            <a:extLst>
              <a:ext uri="{28A0092B-C50C-407E-A947-70E740481C1C}">
                <a14:useLocalDpi xmlns:a14="http://schemas.microsoft.com/office/drawing/2010/main" val="0"/>
              </a:ext>
            </a:extLst>
          </a:blip>
          <a:srcRect l="41338" t="42982" r="46062" b="31100"/>
          <a:stretch/>
        </p:blipFill>
        <p:spPr>
          <a:xfrm rot="21276717">
            <a:off x="717785" y="1198703"/>
            <a:ext cx="1735626" cy="2677671"/>
          </a:xfrm>
          <a:prstGeom prst="rect">
            <a:avLst/>
          </a:prstGeom>
          <a:ln>
            <a:noFill/>
          </a:ln>
          <a:effectLst>
            <a:outerShdw blurRad="292100" dist="139700" dir="2700000" algn="tl" rotWithShape="0">
              <a:srgbClr val="333333">
                <a:alpha val="65000"/>
              </a:srgbClr>
            </a:outerShdw>
          </a:effectLst>
        </p:spPr>
      </p:pic>
      <p:sp>
        <p:nvSpPr>
          <p:cNvPr id="12" name="Smiley Face 11">
            <a:extLst>
              <a:ext uri="{FF2B5EF4-FFF2-40B4-BE49-F238E27FC236}">
                <a16:creationId xmlns:a16="http://schemas.microsoft.com/office/drawing/2014/main" id="{C4154A93-6515-49A1-A49A-F1FFDCBF10AE}"/>
              </a:ext>
            </a:extLst>
          </p:cNvPr>
          <p:cNvSpPr/>
          <p:nvPr/>
        </p:nvSpPr>
        <p:spPr>
          <a:xfrm rot="798757">
            <a:off x="7667122" y="2280764"/>
            <a:ext cx="720080" cy="720080"/>
          </a:xfrm>
          <a:prstGeom prst="smileyFac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31860"/>
            <a:ext cx="6512511" cy="576064"/>
          </a:xfrm>
        </p:spPr>
        <p:txBody>
          <a:bodyPr/>
          <a:lstStyle/>
          <a:p>
            <a:pPr marL="0" indent="0" algn="ctr">
              <a:buNone/>
            </a:pPr>
            <a:r>
              <a:rPr lang="en-GB" sz="2800" dirty="0"/>
              <a:t>School website and how to contact us</a:t>
            </a:r>
          </a:p>
        </p:txBody>
      </p:sp>
      <p:sp>
        <p:nvSpPr>
          <p:cNvPr id="4" name="TextBox 3"/>
          <p:cNvSpPr txBox="1"/>
          <p:nvPr/>
        </p:nvSpPr>
        <p:spPr>
          <a:xfrm>
            <a:off x="251520" y="607924"/>
            <a:ext cx="8640960" cy="5693866"/>
          </a:xfrm>
          <a:prstGeom prst="rect">
            <a:avLst/>
          </a:prstGeom>
          <a:noFill/>
        </p:spPr>
        <p:txBody>
          <a:bodyPr wrap="square" rtlCol="0">
            <a:spAutoFit/>
          </a:bodyPr>
          <a:lstStyle/>
          <a:p>
            <a:pPr marL="342900" indent="-342900">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We will be updating our school website and class page frequently over the year. Please keep up to date of any announcements. </a:t>
            </a:r>
            <a:r>
              <a:rPr lang="en-GB" sz="2000" dirty="0">
                <a:solidFill>
                  <a:srgbClr val="002060"/>
                </a:solidFill>
                <a:latin typeface="Arial" panose="020B0604020202020204" pitchFamily="34" charset="0"/>
                <a:cs typeface="Arial" panose="020B0604020202020204" pitchFamily="34" charset="0"/>
                <a:hlinkClick r:id="rId2"/>
              </a:rPr>
              <a:t>https://www.stphilipssouthport.com/</a:t>
            </a:r>
            <a:endParaRPr lang="en-GB" sz="2000" dirty="0">
              <a:solidFill>
                <a:srgbClr val="002060"/>
              </a:solidFill>
              <a:latin typeface="Arial" panose="020B0604020202020204" pitchFamily="34" charset="0"/>
              <a:cs typeface="Arial" panose="020B0604020202020204" pitchFamily="34" charset="0"/>
            </a:endParaRPr>
          </a:p>
          <a:p>
            <a:pPr marL="342900" indent="-342900">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Contact details are on the homepage so if you are needing to get in contact with school:</a:t>
            </a:r>
            <a:br>
              <a:rPr lang="en-GB" sz="2000" dirty="0">
                <a:solidFill>
                  <a:srgbClr val="002060"/>
                </a:solidFill>
                <a:latin typeface="Arial" panose="020B0604020202020204" pitchFamily="34" charset="0"/>
                <a:cs typeface="Arial" panose="020B0604020202020204" pitchFamily="34" charset="0"/>
              </a:rPr>
            </a:br>
            <a:endParaRPr lang="en-GB" sz="2000" dirty="0">
              <a:solidFill>
                <a:srgbClr val="002060"/>
              </a:solidFill>
              <a:latin typeface="Arial" panose="020B0604020202020204" pitchFamily="34" charset="0"/>
              <a:cs typeface="Arial" panose="020B0604020202020204" pitchFamily="34" charset="0"/>
            </a:endParaRPr>
          </a:p>
          <a:p>
            <a:pPr marL="342900" indent="-342900">
              <a:buFont typeface="Arial" pitchFamily="34" charset="0"/>
              <a:buChar char="•"/>
            </a:pPr>
            <a:r>
              <a:rPr lang="en-GB" sz="1600" dirty="0" err="1">
                <a:solidFill>
                  <a:srgbClr val="002060"/>
                </a:solidFill>
                <a:latin typeface="Arial" panose="020B0604020202020204" pitchFamily="34" charset="0"/>
                <a:cs typeface="Arial" panose="020B0604020202020204" pitchFamily="34" charset="0"/>
              </a:rPr>
              <a:t>head@sps.sefton.school</a:t>
            </a:r>
            <a:r>
              <a:rPr lang="en-GB" sz="1600" dirty="0">
                <a:solidFill>
                  <a:srgbClr val="002060"/>
                </a:solidFill>
                <a:latin typeface="Arial" panose="020B0604020202020204" pitchFamily="34" charset="0"/>
                <a:cs typeface="Arial" panose="020B0604020202020204" pitchFamily="34" charset="0"/>
              </a:rPr>
              <a:t> </a:t>
            </a:r>
          </a:p>
          <a:p>
            <a:pPr marL="342900" indent="-342900">
              <a:buFont typeface="Arial" pitchFamily="34" charset="0"/>
              <a:buChar char="•"/>
            </a:pPr>
            <a:r>
              <a:rPr lang="en-GB" sz="1600" u="sng" dirty="0" err="1">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admin@sps.sefton.school</a:t>
            </a:r>
            <a:r>
              <a:rPr lang="en-GB" sz="1600" u="sng" dirty="0">
                <a:solidFill>
                  <a:schemeClr val="accent1">
                    <a:lumMod val="50000"/>
                  </a:schemeClr>
                </a:solidFill>
                <a:latin typeface="Arial" panose="020B0604020202020204" pitchFamily="34" charset="0"/>
                <a:cs typeface="Arial" panose="020B0604020202020204" pitchFamily="34" charset="0"/>
              </a:rPr>
              <a:t> </a:t>
            </a:r>
          </a:p>
          <a:p>
            <a:pPr marL="342900" indent="-342900">
              <a:buFont typeface="Arial" pitchFamily="34" charset="0"/>
              <a:buChar char="•"/>
            </a:pPr>
            <a:r>
              <a:rPr lang="en-GB" sz="1600" i="0" u="sng" dirty="0">
                <a:solidFill>
                  <a:schemeClr val="accent1">
                    <a:lumMod val="50000"/>
                  </a:schemeClr>
                </a:solidFill>
                <a:effectLst/>
                <a:latin typeface="Arial" panose="020B0604020202020204" pitchFamily="34" charset="0"/>
                <a:cs typeface="Arial" panose="020B0604020202020204" pitchFamily="34" charset="0"/>
              </a:rPr>
              <a:t>ScottJ@sps-primary.uk</a:t>
            </a:r>
            <a:endParaRPr lang="en-GB" sz="1600" u="sng" dirty="0">
              <a:solidFill>
                <a:schemeClr val="accent1">
                  <a:lumMod val="50000"/>
                </a:schemeClr>
              </a:solidFill>
              <a:latin typeface="Arial" panose="020B0604020202020204" pitchFamily="34" charset="0"/>
              <a:cs typeface="Arial" panose="020B0604020202020204" pitchFamily="34" charset="0"/>
            </a:endParaRPr>
          </a:p>
          <a:p>
            <a:endParaRPr lang="en-GB" dirty="0">
              <a:solidFill>
                <a:srgbClr val="002060"/>
              </a:solidFill>
              <a:latin typeface="Arial" panose="020B0604020202020204" pitchFamily="34" charset="0"/>
              <a:cs typeface="Arial" panose="020B0604020202020204" pitchFamily="34" charset="0"/>
            </a:endParaRPr>
          </a:p>
          <a:p>
            <a:r>
              <a:rPr lang="en-GB" dirty="0">
                <a:solidFill>
                  <a:srgbClr val="002060"/>
                </a:solidFill>
                <a:latin typeface="Arial" panose="020B0604020202020204" pitchFamily="34" charset="0"/>
                <a:cs typeface="Arial" panose="020B0604020202020204" pitchFamily="34" charset="0"/>
              </a:rPr>
              <a:t>Mrs Edward says please be respectful of teachers work life balance.  Emails should be proportionate and at sensible times. Parent WhatsApp groups that have been set up are not official school communication and have caused difficulty in the past. Parents should be aware of the impact that using these platforms for anything other than basic information sharing can cause.  You should be respectful of all members of the school community and should not name children or members of staff in a way that could cause hurt or harm.  </a:t>
            </a:r>
          </a:p>
          <a:p>
            <a:r>
              <a:rPr lang="en-GB" sz="2000" dirty="0">
                <a:solidFill>
                  <a:srgbClr val="002060"/>
                </a:solidFill>
                <a:latin typeface="Arial" panose="020B0604020202020204" pitchFamily="34" charset="0"/>
                <a:cs typeface="Arial" panose="020B0604020202020204" pitchFamily="34" charset="0"/>
              </a:rPr>
              <a:t>Mrs Edward is usually on the path at the start and end of each day if you need a quick word. </a:t>
            </a:r>
          </a:p>
        </p:txBody>
      </p:sp>
      <p:pic>
        <p:nvPicPr>
          <p:cNvPr id="3" name="Picture 2">
            <a:extLst>
              <a:ext uri="{FF2B5EF4-FFF2-40B4-BE49-F238E27FC236}">
                <a16:creationId xmlns:a16="http://schemas.microsoft.com/office/drawing/2014/main" id="{EB65C6A9-05B5-4716-B0B3-C3B40E875B92}"/>
              </a:ext>
            </a:extLst>
          </p:cNvPr>
          <p:cNvPicPr>
            <a:picLocks noChangeAspect="1"/>
          </p:cNvPicPr>
          <p:nvPr/>
        </p:nvPicPr>
        <p:blipFill>
          <a:blip r:embed="rId4"/>
          <a:stretch>
            <a:fillRect/>
          </a:stretch>
        </p:blipFill>
        <p:spPr>
          <a:xfrm>
            <a:off x="125760" y="6093296"/>
            <a:ext cx="8892480" cy="694298"/>
          </a:xfrm>
          <a:prstGeom prst="rect">
            <a:avLst/>
          </a:prstGeom>
        </p:spPr>
      </p:pic>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999067"/>
            <a:ext cx="7920880" cy="4608512"/>
          </a:xfrm>
        </p:spPr>
        <p:txBody>
          <a:bodyPr>
            <a:noAutofit/>
          </a:bodyPr>
          <a:lstStyle/>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 Any medication updates – please let us know of any changes</a:t>
            </a:r>
          </a:p>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If your child needs any prescribed medication, a medical form needs to be </a:t>
            </a:r>
            <a:r>
              <a:rPr lang="en-GB" sz="2400" dirty="0">
                <a:solidFill>
                  <a:schemeClr val="accent1">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filled in at the office </a:t>
            </a:r>
            <a:r>
              <a:rPr lang="en-GB" sz="2400" dirty="0">
                <a:solidFill>
                  <a:schemeClr val="accent1">
                    <a:lumMod val="50000"/>
                  </a:schemeClr>
                </a:solidFill>
                <a:latin typeface="Arial" panose="020B0604020202020204" pitchFamily="34" charset="0"/>
                <a:cs typeface="Arial" panose="020B0604020202020204" pitchFamily="34" charset="0"/>
              </a:rPr>
              <a:t>before we are able to administer it. </a:t>
            </a:r>
          </a:p>
          <a:p>
            <a:pPr>
              <a:buFont typeface="Arial" pitchFamily="34" charset="0"/>
              <a:buChar char="•"/>
            </a:pPr>
            <a:endParaRPr lang="en-GB" sz="2400" dirty="0">
              <a:solidFill>
                <a:schemeClr val="accent1">
                  <a:lumMod val="50000"/>
                </a:schemeClr>
              </a:solidFill>
              <a:latin typeface="Arial" panose="020B0604020202020204" pitchFamily="34" charset="0"/>
              <a:cs typeface="Arial" panose="020B0604020202020204" pitchFamily="34" charset="0"/>
            </a:endParaRPr>
          </a:p>
          <a:p>
            <a:pPr marL="45720" indent="0">
              <a:buNone/>
            </a:pPr>
            <a:r>
              <a:rPr lang="en-GB" sz="2400" dirty="0">
                <a:solidFill>
                  <a:schemeClr val="accent1">
                    <a:lumMod val="50000"/>
                  </a:schemeClr>
                </a:solidFill>
                <a:latin typeface="Arial" panose="020B0604020202020204" pitchFamily="34" charset="0"/>
                <a:cs typeface="Arial" panose="020B0604020202020204" pitchFamily="34" charset="0"/>
              </a:rPr>
              <a:t>For more serious health concerns please book an appointment with Mrs Klaassen who will work in collaboration with and your medical team.</a:t>
            </a:r>
          </a:p>
          <a:p>
            <a:pPr marL="45720" indent="0" algn="ctr">
              <a:buNone/>
            </a:pPr>
            <a:r>
              <a:rPr lang="en-GB" sz="2400" dirty="0">
                <a:solidFill>
                  <a:schemeClr val="accent1">
                    <a:lumMod val="50000"/>
                  </a:schemeClr>
                </a:solidFill>
                <a:latin typeface="Arial" panose="020B0604020202020204" pitchFamily="34" charset="0"/>
                <a:cs typeface="Arial" panose="020B0604020202020204" pitchFamily="34" charset="0"/>
              </a:rPr>
              <a:t>  </a:t>
            </a:r>
          </a:p>
          <a:p>
            <a:pPr marL="45720" indent="0" algn="ctr">
              <a:buNone/>
            </a:pPr>
            <a:r>
              <a:rPr lang="en-GB" sz="2400" dirty="0">
                <a:solidFill>
                  <a:schemeClr val="accent1">
                    <a:lumMod val="50000"/>
                  </a:schemeClr>
                </a:solidFill>
                <a:latin typeface="Arial" panose="020B0604020202020204" pitchFamily="34" charset="0"/>
                <a:cs typeface="Arial" panose="020B0604020202020204" pitchFamily="34"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effectLst>
                  <a:outerShdw blurRad="38100" dist="38100" dir="2700000" algn="tl">
                    <a:srgbClr val="000000">
                      <a:alpha val="43137"/>
                    </a:srgbClr>
                  </a:outerShdw>
                  <a:reflection blurRad="6350" stA="55000" endA="300" endPos="45500" dir="5400000" sy="-100000" algn="bl" rotWithShape="0"/>
                </a:effectLst>
                <a:latin typeface="CCW Cursive Writing 7" pitchFamily="66" charset="0"/>
              </a:rPr>
              <a:t>Housekeeping!</a:t>
            </a:r>
          </a:p>
        </p:txBody>
      </p:sp>
      <p:sp>
        <p:nvSpPr>
          <p:cNvPr id="3" name="Content Placeholder 2"/>
          <p:cNvSpPr>
            <a:spLocks noGrp="1"/>
          </p:cNvSpPr>
          <p:nvPr>
            <p:ph sz="quarter" idx="13"/>
          </p:nvPr>
        </p:nvSpPr>
        <p:spPr>
          <a:xfrm>
            <a:off x="538495" y="1531337"/>
            <a:ext cx="7920880" cy="5411223"/>
          </a:xfrm>
        </p:spPr>
        <p:txBody>
          <a:bodyPr>
            <a:noAutofit/>
          </a:bodyPr>
          <a:lstStyle/>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name </a:t>
            </a:r>
            <a:r>
              <a:rPr lang="en-GB" sz="2400" b="1" dirty="0">
                <a:solidFill>
                  <a:schemeClr val="accent1">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all</a:t>
            </a:r>
            <a:r>
              <a:rPr lang="en-GB" sz="2400" dirty="0">
                <a:solidFill>
                  <a:schemeClr val="accent1">
                    <a:lumMod val="50000"/>
                  </a:schemeClr>
                </a:solidFill>
                <a:latin typeface="Arial" panose="020B0604020202020204" pitchFamily="34" charset="0"/>
                <a:cs typeface="Arial" panose="020B0604020202020204" pitchFamily="34" charset="0"/>
              </a:rPr>
              <a:t> clothing.</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PE is on </a:t>
            </a:r>
            <a:r>
              <a:rPr lang="en-GB" sz="2400" b="1" dirty="0">
                <a:solidFill>
                  <a:srgbClr val="FF0000"/>
                </a:solidFill>
                <a:latin typeface="Arial" panose="020B0604020202020204" pitchFamily="34" charset="0"/>
                <a:cs typeface="Arial" panose="020B0604020202020204" pitchFamily="34" charset="0"/>
              </a:rPr>
              <a:t>Monday</a:t>
            </a:r>
            <a:r>
              <a:rPr lang="en-GB" sz="2400" dirty="0">
                <a:solidFill>
                  <a:schemeClr val="accent1">
                    <a:lumMod val="50000"/>
                  </a:schemeClr>
                </a:solidFill>
                <a:latin typeface="Arial" panose="020B0604020202020204" pitchFamily="34" charset="0"/>
                <a:cs typeface="Arial" panose="020B0604020202020204" pitchFamily="34" charset="0"/>
              </a:rPr>
              <a:t> </a:t>
            </a:r>
            <a:r>
              <a:rPr lang="en-GB" sz="2400" b="1" dirty="0">
                <a:solidFill>
                  <a:srgbClr val="FF0000"/>
                </a:solidFill>
                <a:latin typeface="Arial" panose="020B0604020202020204" pitchFamily="34" charset="0"/>
                <a:cs typeface="Arial" panose="020B0604020202020204" pitchFamily="34" charset="0"/>
              </a:rPr>
              <a:t>and Friday (afternoon) - no earrings!</a:t>
            </a: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make sure your child has a water bottle each day.</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Healthy snacks can be brought in for Junior morning break time – </a:t>
            </a:r>
            <a:r>
              <a:rPr lang="en-GB" sz="2400" dirty="0">
                <a:solidFill>
                  <a:schemeClr val="accent1">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fruit, vegetable sticks, cereal bars </a:t>
            </a:r>
            <a:r>
              <a:rPr lang="en-GB" sz="2400" b="1" dirty="0">
                <a:solidFill>
                  <a:schemeClr val="accent1">
                    <a:lumMod val="50000"/>
                  </a:schemeClr>
                </a:solidFill>
                <a:latin typeface="Arial" panose="020B0604020202020204" pitchFamily="34" charset="0"/>
                <a:cs typeface="Arial" panose="020B0604020202020204" pitchFamily="34" charset="0"/>
              </a:rPr>
              <a:t>(no sweets or nuts  please).</a:t>
            </a:r>
          </a:p>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marL="45720" indent="0">
              <a:buNone/>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34205" y="5326663"/>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648072"/>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093103"/>
            <a:ext cx="3816424" cy="4507919"/>
          </a:xfrm>
          <a:solidFill>
            <a:schemeClr val="accent2"/>
          </a:solidFill>
        </p:spPr>
        <p:txBody>
          <a:bodyPr>
            <a:normAutofit fontScale="92500"/>
          </a:bodyPr>
          <a:lstStyle/>
          <a:p>
            <a:r>
              <a:rPr lang="en-GB" b="1" u="sng"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Option 1 WINTER UNIFORM</a:t>
            </a:r>
            <a:endParaRPr lang="en-GB" b="1"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GREY TROUSERS (NO OTHER COLOUR)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WHITE SHIRT with buttons and collar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LONG SLEEVED JUMPER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SCHOOL TIE </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COLOURED SCHOOL SHOES – not trainers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SOCKS</a:t>
            </a:r>
            <a:endParaRPr lang="en-GB" dirty="0">
              <a:latin typeface="Arial" panose="020B0604020202020204" pitchFamily="34" charset="0"/>
              <a:cs typeface="Arial" panose="020B0604020202020204" pitchFamily="34" charset="0"/>
            </a:endParaRPr>
          </a:p>
          <a:p>
            <a:pPr marL="45720" indent="0">
              <a:buNone/>
            </a:pPr>
            <a:endParaRPr lang="en-GB" dirty="0"/>
          </a:p>
        </p:txBody>
      </p:sp>
      <p:sp>
        <p:nvSpPr>
          <p:cNvPr id="4" name="Content Placeholder 2"/>
          <p:cNvSpPr txBox="1">
            <a:spLocks/>
          </p:cNvSpPr>
          <p:nvPr/>
        </p:nvSpPr>
        <p:spPr>
          <a:xfrm>
            <a:off x="4716016" y="1093103"/>
            <a:ext cx="3816424" cy="4488869"/>
          </a:xfrm>
          <a:prstGeom prst="rect">
            <a:avLst/>
          </a:prstGeom>
          <a:solidFill>
            <a:schemeClr val="accent2"/>
          </a:solidFill>
        </p:spPr>
        <p:txBody>
          <a:bodyPr vert="horz" lIns="91440" tIns="45720" rIns="91440" bIns="45720" rtlCol="0">
            <a:normAutofit fontScale="925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Option 2 WINTER UNIFORM</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SKIRT OR PINAFORE DRESS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WHITE BLOUSE with buttons and collar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LONG SLEEVED CARDIGAN</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SCHOOL TIE</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TIGHTS / NAVY OR WHITE SOCKS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COLOURED SCHOOL SHOES – not trainers</a:t>
            </a:r>
            <a:endParaRPr lang="en-GB" dirty="0">
              <a:latin typeface="Arial" panose="020B0604020202020204" pitchFamily="34" charset="0"/>
              <a:cs typeface="Arial" panose="020B0604020202020204" pitchFamily="34" charset="0"/>
            </a:endParaRPr>
          </a:p>
          <a:p>
            <a:pPr marL="45720" indent="0">
              <a:buFont typeface="Georgia" pitchFamily="18" charset="0"/>
              <a:buNone/>
            </a:pPr>
            <a:endParaRPr lang="en-GB" dirty="0"/>
          </a:p>
        </p:txBody>
      </p:sp>
      <p:sp>
        <p:nvSpPr>
          <p:cNvPr id="6" name="Rectangle 5"/>
          <p:cNvSpPr/>
          <p:nvPr/>
        </p:nvSpPr>
        <p:spPr>
          <a:xfrm>
            <a:off x="387273" y="5618929"/>
            <a:ext cx="8208912" cy="1200329"/>
          </a:xfrm>
          <a:prstGeom prst="rect">
            <a:avLst/>
          </a:prstGeom>
          <a:noFill/>
        </p:spPr>
        <p:txBody>
          <a:bodyPr wrap="square" lIns="91440" tIns="45720" rIns="91440" bIns="45720">
            <a:spAutoFit/>
          </a:bodyPr>
          <a:lstStyle/>
          <a:p>
            <a:pPr algn="ct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Long hair must be tied back, hair accessories should be minimal and school </a:t>
            </a:r>
            <a:r>
              <a:rPr lang="en-US" sz="240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colours</a:t>
            </a: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a:t>
            </a:r>
          </a:p>
          <a:p>
            <a:pPr algn="ctr"/>
            <a:r>
              <a:rPr lang="en-US" sz="2400" cap="none" spc="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Jewellery</a:t>
            </a:r>
            <a:r>
              <a:rPr lang="en-US" sz="24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 or make up are not permi</a:t>
            </a: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tted. </a:t>
            </a:r>
            <a:endParaRPr lang="en-US" sz="14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401205"/>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It is crucial for children to arrive on time to school. Children’s activities start at 8:45 which is Times Table rockstar practice for Year 4. If they are late- they are missing learning time.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If your child is being collected at the end of the day, please arrive on time for </a:t>
            </a:r>
            <a:r>
              <a:rPr lang="en-GB" sz="2000" dirty="0">
                <a:solidFill>
                  <a:srgbClr val="FF0000"/>
                </a:solidFill>
                <a:latin typeface="Arial" panose="020B0604020202020204" pitchFamily="34" charset="0"/>
                <a:cs typeface="Arial" panose="020B0604020202020204" pitchFamily="34" charset="0"/>
              </a:rPr>
              <a:t>3:25pm. </a:t>
            </a:r>
          </a:p>
          <a:p>
            <a:endParaRPr lang="en-GB" sz="2000" dirty="0">
              <a:solidFill>
                <a:srgbClr val="FF0000"/>
              </a:solidFill>
              <a:latin typeface="Arial" panose="020B0604020202020204" pitchFamily="34" charset="0"/>
              <a:cs typeface="Arial" panose="020B0604020202020204" pitchFamily="34" charset="0"/>
            </a:endParaRPr>
          </a:p>
          <a:p>
            <a:r>
              <a:rPr lang="en-GB" sz="2000" dirty="0">
                <a:solidFill>
                  <a:srgbClr val="FF0000"/>
                </a:solidFill>
                <a:latin typeface="Arial" panose="020B0604020202020204" pitchFamily="34" charset="0"/>
                <a:cs typeface="Arial" panose="020B0604020202020204" pitchFamily="34" charset="0"/>
              </a:rPr>
              <a:t>Please do not allow children on the adventure playground before and after the school day. Our gates need to be locked for the safety of our afterschool club so we require families to leave the playground fairly quickly.</a:t>
            </a:r>
          </a:p>
          <a:p>
            <a:endParaRPr lang="en-GB" sz="2000" dirty="0">
              <a:solidFill>
                <a:srgbClr val="FF0000"/>
              </a:solidFill>
              <a:latin typeface="Arial" panose="020B0604020202020204" pitchFamily="34" charset="0"/>
              <a:cs typeface="Arial" panose="020B0604020202020204" pitchFamily="34" charset="0"/>
            </a:endParaRPr>
          </a:p>
          <a:p>
            <a:r>
              <a:rPr lang="en-GB" sz="2000" dirty="0">
                <a:solidFill>
                  <a:srgbClr val="FF0000"/>
                </a:solidFill>
                <a:latin typeface="Arial" panose="020B0604020202020204" pitchFamily="34" charset="0"/>
                <a:cs typeface="Arial" panose="020B0604020202020204" pitchFamily="34"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8064896" cy="5600990"/>
          </a:xfrm>
        </p:spPr>
        <p:txBody>
          <a:bodyPr>
            <a:normAutofit/>
          </a:bodyPr>
          <a:lstStyle/>
          <a:p>
            <a:pPr algn="l"/>
            <a:r>
              <a:rPr lang="en-GB" sz="2000" dirty="0">
                <a:solidFill>
                  <a:srgbClr val="FF0000"/>
                </a:solidFill>
                <a:latin typeface="Arial" panose="020B0604020202020204" pitchFamily="34" charset="0"/>
                <a:cs typeface="Arial" panose="020B0604020202020204" pitchFamily="34" charset="0"/>
              </a:rPr>
              <a:t>First Response</a:t>
            </a:r>
          </a:p>
          <a:p>
            <a:pPr algn="l"/>
            <a:r>
              <a:rPr lang="en-GB" sz="2000" dirty="0">
                <a:latin typeface="Arial" panose="020B0604020202020204" pitchFamily="34" charset="0"/>
                <a:cs typeface="Arial" panose="020B0604020202020204" pitchFamily="34" charset="0"/>
              </a:rPr>
              <a:t>If your child is absent you must contact the school office by telephone or email before 8.15 and definitely by 8.30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latin typeface="Arial" panose="020B0604020202020204" pitchFamily="34" charset="0"/>
                <a:cs typeface="Arial" panose="020B0604020202020204" pitchFamily="34" charset="0"/>
              </a:rPr>
              <a:t>This is part of  our safeguarding response to ensure everyone is safe and well. As you can imagine, a home visit takes up a lot of time and it is usually the case that families have forgotten to call us. </a:t>
            </a:r>
          </a:p>
          <a:p>
            <a:pPr algn="l"/>
            <a:endParaRPr lang="en-GB" sz="2000" dirty="0">
              <a:latin typeface="Arial" panose="020B0604020202020204" pitchFamily="34" charset="0"/>
              <a:cs typeface="Arial" panose="020B0604020202020204" pitchFamily="34" charset="0"/>
            </a:endParaRPr>
          </a:p>
          <a:p>
            <a:pPr algn="l"/>
            <a:r>
              <a:rPr lang="en-GB" sz="20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TERM TIME HOLIDAYS ARE NEVER AUTHORISED. </a:t>
            </a:r>
            <a:r>
              <a:rPr lang="en-GB" sz="2000" dirty="0">
                <a:latin typeface="Arial" panose="020B0604020202020204" pitchFamily="34" charset="0"/>
                <a:cs typeface="Arial" panose="020B0604020202020204" pitchFamily="34" charset="0"/>
              </a:rPr>
              <a:t>Families may be eligible for a fine from the Local Authority</a:t>
            </a:r>
            <a:r>
              <a:rPr lang="en-GB" sz="2400" dirty="0">
                <a:latin typeface="Arial" panose="020B0604020202020204" pitchFamily="34" charset="0"/>
                <a:cs typeface="Arial" panose="020B0604020202020204" pitchFamily="34" charset="0"/>
              </a:rPr>
              <a:t>. </a:t>
            </a:r>
          </a:p>
          <a:p>
            <a:endParaRPr lang="en-GB" sz="1000" dirty="0">
              <a:latin typeface="Arial" panose="020B0604020202020204" pitchFamily="34" charset="0"/>
              <a:cs typeface="Arial" panose="020B0604020202020204" pitchFamily="34" charset="0"/>
            </a:endParaRPr>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a:xfrm>
            <a:off x="1403648" y="3573016"/>
            <a:ext cx="6512511" cy="1143000"/>
          </a:xfrm>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normAutofit/>
          </a:bodyPr>
          <a:lstStyle/>
          <a:p>
            <a:r>
              <a:rPr lang="en-GB" sz="2400" dirty="0">
                <a:latin typeface="Arial" panose="020B0604020202020204" pitchFamily="34" charset="0"/>
                <a:cs typeface="Arial" panose="020B0604020202020204" pitchFamily="34" charset="0"/>
                <a:hlinkClick r:id="rId2"/>
              </a:rPr>
              <a:t>https://schoolgateway.co.uk/help/</a:t>
            </a: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All payments are made electronically on our payment and booking system.</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6867" y="692696"/>
            <a:ext cx="7910264" cy="762151"/>
          </a:xfrm>
        </p:spPr>
        <p:txBody>
          <a:bodyPr/>
          <a:lstStyle/>
          <a:p>
            <a:pPr marL="0" indent="0">
              <a:buNone/>
            </a:pPr>
            <a:r>
              <a:rPr lang="en-GB" dirty="0">
                <a:latin typeface="CCW Cursive Writing 7" pitchFamily="66" charset="0"/>
              </a:rPr>
              <a:t>Class Timetable</a:t>
            </a:r>
          </a:p>
        </p:txBody>
      </p:sp>
      <p:pic>
        <p:nvPicPr>
          <p:cNvPr id="6" name="Picture 5">
            <a:extLst>
              <a:ext uri="{FF2B5EF4-FFF2-40B4-BE49-F238E27FC236}">
                <a16:creationId xmlns:a16="http://schemas.microsoft.com/office/drawing/2014/main" id="{971743B0-6B81-4858-84D4-416A71E84978}"/>
              </a:ext>
            </a:extLst>
          </p:cNvPr>
          <p:cNvPicPr>
            <a:picLocks noChangeAspect="1"/>
          </p:cNvPicPr>
          <p:nvPr/>
        </p:nvPicPr>
        <p:blipFill rotWithShape="1">
          <a:blip r:embed="rId2"/>
          <a:srcRect l="1963" t="6385" r="1963" b="10976"/>
          <a:stretch/>
        </p:blipFill>
        <p:spPr>
          <a:xfrm>
            <a:off x="503546" y="1910759"/>
            <a:ext cx="8136904" cy="2401055"/>
          </a:xfrm>
          <a:prstGeom prst="rect">
            <a:avLst/>
          </a:prstGeom>
          <a:ln>
            <a:noFill/>
          </a:ln>
          <a:effectLst>
            <a:outerShdw blurRad="292100" dist="139700" dir="2700000" algn="tl" rotWithShape="0">
              <a:srgbClr val="333333">
                <a:alpha val="65000"/>
              </a:srgbClr>
            </a:outerShdw>
          </a:effectLst>
        </p:spPr>
      </p:pic>
      <p:sp>
        <p:nvSpPr>
          <p:cNvPr id="7" name="Rectangle 6">
            <a:extLst>
              <a:ext uri="{FF2B5EF4-FFF2-40B4-BE49-F238E27FC236}">
                <a16:creationId xmlns:a16="http://schemas.microsoft.com/office/drawing/2014/main" id="{DFC47BB3-96BA-41C7-87FD-79208D862FE2}"/>
              </a:ext>
            </a:extLst>
          </p:cNvPr>
          <p:cNvSpPr/>
          <p:nvPr/>
        </p:nvSpPr>
        <p:spPr>
          <a:xfrm>
            <a:off x="1401900" y="4725144"/>
            <a:ext cx="6340197" cy="954107"/>
          </a:xfrm>
          <a:prstGeom prst="rect">
            <a:avLst/>
          </a:prstGeom>
          <a:noFill/>
        </p:spPr>
        <p:txBody>
          <a:bodyPr wrap="none" lIns="91440" tIns="45720" rIns="91440" bIns="45720">
            <a:spAutoFit/>
          </a:bodyPr>
          <a:lstStyle/>
          <a:p>
            <a:pPr algn="ctr"/>
            <a:r>
              <a:rPr lang="en-US" sz="2800" b="0" cap="none" spc="0" dirty="0">
                <a:ln w="0"/>
                <a:solidFill>
                  <a:schemeClr val="tx1"/>
                </a:solidFill>
                <a:effectLst>
                  <a:outerShdw blurRad="38100" dist="19050" dir="2700000" algn="tl" rotWithShape="0">
                    <a:schemeClr val="dk1">
                      <a:alpha val="40000"/>
                    </a:schemeClr>
                  </a:outerShdw>
                </a:effectLst>
                <a:latin typeface="Sassoon Primary" pitchFamily="50" charset="0"/>
              </a:rPr>
              <a:t>Spellings given out Thursday/ Friday.</a:t>
            </a:r>
          </a:p>
          <a:p>
            <a:pPr algn="ctr"/>
            <a:r>
              <a:rPr lang="en-US" sz="2800" dirty="0">
                <a:ln w="0"/>
                <a:effectLst>
                  <a:outerShdw blurRad="38100" dist="19050" dir="2700000" algn="tl" rotWithShape="0">
                    <a:schemeClr val="dk1">
                      <a:alpha val="40000"/>
                    </a:schemeClr>
                  </a:outerShdw>
                </a:effectLst>
                <a:latin typeface="Sassoon Primary" pitchFamily="50" charset="0"/>
              </a:rPr>
              <a:t>Tested following Friday.</a:t>
            </a:r>
            <a:endParaRPr lang="en-US" sz="2800" b="0" cap="none" spc="0" dirty="0">
              <a:ln w="0"/>
              <a:solidFill>
                <a:schemeClr val="tx1"/>
              </a:solidFill>
              <a:effectLst>
                <a:outerShdw blurRad="38100" dist="19050" dir="2700000" algn="tl" rotWithShape="0">
                  <a:schemeClr val="dk1">
                    <a:alpha val="40000"/>
                  </a:schemeClr>
                </a:outerShdw>
              </a:effectLst>
              <a:latin typeface="Sassoon Primary" pitchFamily="50" charset="0"/>
            </a:endParaRPr>
          </a:p>
        </p:txBody>
      </p:sp>
      <p:sp>
        <p:nvSpPr>
          <p:cNvPr id="5" name="Rectangle 4">
            <a:extLst>
              <a:ext uri="{FF2B5EF4-FFF2-40B4-BE49-F238E27FC236}">
                <a16:creationId xmlns:a16="http://schemas.microsoft.com/office/drawing/2014/main" id="{8D04F0E0-D072-4E42-B9A2-C8EC9807BE40}"/>
              </a:ext>
            </a:extLst>
          </p:cNvPr>
          <p:cNvSpPr/>
          <p:nvPr/>
        </p:nvSpPr>
        <p:spPr>
          <a:xfrm>
            <a:off x="2123728" y="5811361"/>
            <a:ext cx="4418230" cy="707886"/>
          </a:xfrm>
          <a:prstGeom prst="rect">
            <a:avLst/>
          </a:prstGeom>
          <a:noFill/>
        </p:spPr>
        <p:txBody>
          <a:bodyPr wrap="square" lIns="91440" tIns="45720" rIns="91440" bIns="45720">
            <a:spAutoFit/>
          </a:bodyPr>
          <a:lstStyle/>
          <a:p>
            <a:pPr lvl="1" algn="ctr"/>
            <a:r>
              <a:rPr lang="en-US" sz="2000" b="1" cap="none" spc="0" dirty="0">
                <a:ln w="0"/>
                <a:solidFill>
                  <a:schemeClr val="tx1"/>
                </a:solidFill>
                <a:effectLst>
                  <a:outerShdw blurRad="38100" dist="19050" dir="2700000" algn="tl" rotWithShape="0">
                    <a:schemeClr val="dk1">
                      <a:alpha val="40000"/>
                    </a:schemeClr>
                  </a:outerShdw>
                </a:effectLst>
                <a:latin typeface="Sassoon Primary" pitchFamily="50" charset="0"/>
              </a:rPr>
              <a:t>I will make sure the children have a week to practice!</a:t>
            </a:r>
          </a:p>
        </p:txBody>
      </p:sp>
      <p:sp>
        <p:nvSpPr>
          <p:cNvPr id="3" name="Rectangle 2">
            <a:extLst>
              <a:ext uri="{FF2B5EF4-FFF2-40B4-BE49-F238E27FC236}">
                <a16:creationId xmlns:a16="http://schemas.microsoft.com/office/drawing/2014/main" id="{F62641E3-D4C4-4889-B4BD-7941AD5D05AB}"/>
              </a:ext>
            </a:extLst>
          </p:cNvPr>
          <p:cNvSpPr/>
          <p:nvPr/>
        </p:nvSpPr>
        <p:spPr>
          <a:xfrm>
            <a:off x="6012160" y="4077072"/>
            <a:ext cx="1080120" cy="1440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74C31D92-195B-44B7-AF39-E71386639DA0}"/>
              </a:ext>
            </a:extLst>
          </p:cNvPr>
          <p:cNvSpPr/>
          <p:nvPr/>
        </p:nvSpPr>
        <p:spPr>
          <a:xfrm rot="21308206">
            <a:off x="6091008" y="3201638"/>
            <a:ext cx="901899" cy="261610"/>
          </a:xfrm>
          <a:prstGeom prst="rect">
            <a:avLst/>
          </a:prstGeom>
          <a:solidFill>
            <a:srgbClr val="FFFF00"/>
          </a:solidFill>
          <a:effectLst>
            <a:outerShdw blurRad="50800" dist="38100" dir="2700000" algn="tl" rotWithShape="0">
              <a:prstClr val="black">
                <a:alpha val="40000"/>
              </a:prstClr>
            </a:outerShdw>
          </a:effectLst>
        </p:spPr>
        <p:txBody>
          <a:bodyPr wrap="square" lIns="91440" tIns="45720" rIns="91440" bIns="45720">
            <a:spAutoFit/>
          </a:bodyPr>
          <a:lstStyle/>
          <a:p>
            <a:pPr algn="ctr"/>
            <a:r>
              <a:rPr lang="en-US" sz="1100" b="0" cap="none" spc="0" dirty="0">
                <a:ln w="0"/>
                <a:solidFill>
                  <a:schemeClr val="tx1"/>
                </a:solidFill>
                <a:effectLst>
                  <a:outerShdw blurRad="38100" dist="19050" dir="2700000" algn="tl" rotWithShape="0">
                    <a:schemeClr val="dk1">
                      <a:alpha val="40000"/>
                    </a:schemeClr>
                  </a:outerShdw>
                </a:effectLst>
              </a:rPr>
              <a:t>Homework!</a:t>
            </a:r>
          </a:p>
        </p:txBody>
      </p:sp>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764704"/>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755576" y="2780928"/>
            <a:ext cx="7632848" cy="2536653"/>
          </a:xfrm>
        </p:spPr>
        <p:txBody>
          <a:bodyPr>
            <a:normAutofit/>
          </a:bodyPr>
          <a:lstStyle/>
          <a:p>
            <a:pPr marL="45720" indent="0" algn="ctr">
              <a:buNone/>
            </a:pPr>
            <a:r>
              <a:rPr lang="en-GB" sz="4000" dirty="0">
                <a:solidFill>
                  <a:schemeClr val="accent1">
                    <a:lumMod val="50000"/>
                  </a:schemeClr>
                </a:solidFill>
                <a:latin typeface="Arial" panose="020B0604020202020204" pitchFamily="34" charset="0"/>
                <a:cs typeface="Arial" panose="020B0604020202020204" pitchFamily="34" charset="0"/>
              </a:rPr>
              <a:t>Curriculum map/newsletter is on our website.</a:t>
            </a:r>
            <a:endParaRPr lang="en-GB" sz="2400" dirty="0">
              <a:solidFill>
                <a:schemeClr val="accent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683568" y="552791"/>
            <a:ext cx="7622232" cy="946853"/>
          </a:xfrm>
        </p:spPr>
        <p:txBody>
          <a:bodyPr>
            <a:normAutofit/>
          </a:bodyPr>
          <a:lstStyle/>
          <a:p>
            <a:pPr marL="45720" indent="0" algn="ctr">
              <a:buNone/>
            </a:pPr>
            <a:r>
              <a:rPr lang="en-GB" sz="3200" i="1" u="sng" dirty="0">
                <a:effectLst>
                  <a:outerShdw blurRad="38100" dist="38100" dir="2700000" algn="tl">
                    <a:srgbClr val="000000">
                      <a:alpha val="43137"/>
                    </a:srgbClr>
                  </a:outerShdw>
                </a:effectLst>
              </a:rPr>
              <a:t>White Rose Maths</a:t>
            </a:r>
          </a:p>
        </p:txBody>
      </p:sp>
      <p:sp>
        <p:nvSpPr>
          <p:cNvPr id="2" name="Rectangle 1">
            <a:extLst>
              <a:ext uri="{FF2B5EF4-FFF2-40B4-BE49-F238E27FC236}">
                <a16:creationId xmlns:a16="http://schemas.microsoft.com/office/drawing/2014/main" id="{53B3C720-B6A0-45BE-895C-1F97C2C24108}"/>
              </a:ext>
            </a:extLst>
          </p:cNvPr>
          <p:cNvSpPr/>
          <p:nvPr/>
        </p:nvSpPr>
        <p:spPr>
          <a:xfrm>
            <a:off x="1429444" y="1338555"/>
            <a:ext cx="6285111" cy="2308324"/>
          </a:xfrm>
          <a:prstGeom prst="rect">
            <a:avLst/>
          </a:prstGeom>
          <a:noFill/>
        </p:spPr>
        <p:txBody>
          <a:bodyPr wrap="square" lIns="91440" tIns="45720" rIns="91440" bIns="45720">
            <a:spAutoFit/>
          </a:bodyPr>
          <a:lstStyle/>
          <a:p>
            <a:pPr algn="ctr"/>
            <a:r>
              <a:rPr lang="en-US" sz="4800" b="0" cap="none" spc="0" dirty="0">
                <a:ln w="0"/>
                <a:solidFill>
                  <a:schemeClr val="tx1"/>
                </a:solidFill>
                <a:effectLst>
                  <a:outerShdw blurRad="38100" dist="19050" dir="2700000" algn="tl" rotWithShape="0">
                    <a:schemeClr val="dk1">
                      <a:alpha val="40000"/>
                    </a:schemeClr>
                  </a:outerShdw>
                </a:effectLst>
              </a:rPr>
              <a:t>Place value; partitioning of groups up to 1,000…</a:t>
            </a:r>
          </a:p>
        </p:txBody>
      </p:sp>
      <p:sp>
        <p:nvSpPr>
          <p:cNvPr id="4" name="Rectangle 3">
            <a:extLst>
              <a:ext uri="{FF2B5EF4-FFF2-40B4-BE49-F238E27FC236}">
                <a16:creationId xmlns:a16="http://schemas.microsoft.com/office/drawing/2014/main" id="{1E483A46-2E4C-4DA7-BDF0-780929F3830D}"/>
              </a:ext>
            </a:extLst>
          </p:cNvPr>
          <p:cNvSpPr/>
          <p:nvPr/>
        </p:nvSpPr>
        <p:spPr>
          <a:xfrm>
            <a:off x="1547664" y="5589240"/>
            <a:ext cx="6285111" cy="461665"/>
          </a:xfrm>
          <a:prstGeom prst="rect">
            <a:avLst/>
          </a:prstGeom>
          <a:noFill/>
        </p:spPr>
        <p:txBody>
          <a:bodyPr wrap="square" lIns="91440" tIns="45720" rIns="91440" bIns="45720">
            <a:spAutoFit/>
          </a:bodyPr>
          <a:lstStyle/>
          <a:p>
            <a:pPr algn="ctr"/>
            <a:r>
              <a:rPr lang="en-US" sz="2400" b="0" cap="none" spc="0" dirty="0">
                <a:ln w="0"/>
                <a:solidFill>
                  <a:schemeClr val="tx1"/>
                </a:solidFill>
                <a:effectLst>
                  <a:outerShdw blurRad="38100" dist="19050" dir="2700000" algn="tl" rotWithShape="0">
                    <a:schemeClr val="dk1">
                      <a:alpha val="40000"/>
                    </a:schemeClr>
                  </a:outerShdw>
                </a:effectLst>
              </a:rPr>
              <a:t>Free workbooks!?</a:t>
            </a:r>
          </a:p>
        </p:txBody>
      </p:sp>
      <p:sp>
        <p:nvSpPr>
          <p:cNvPr id="5" name="Rectangle 4">
            <a:extLst>
              <a:ext uri="{FF2B5EF4-FFF2-40B4-BE49-F238E27FC236}">
                <a16:creationId xmlns:a16="http://schemas.microsoft.com/office/drawing/2014/main" id="{FEAD9CCD-E7F3-4832-B802-C291DDC40D6A}"/>
              </a:ext>
            </a:extLst>
          </p:cNvPr>
          <p:cNvSpPr/>
          <p:nvPr/>
        </p:nvSpPr>
        <p:spPr>
          <a:xfrm>
            <a:off x="1429444" y="4171626"/>
            <a:ext cx="6285111" cy="830997"/>
          </a:xfrm>
          <a:prstGeom prst="rect">
            <a:avLst/>
          </a:prstGeom>
          <a:noFill/>
        </p:spPr>
        <p:txBody>
          <a:bodyPr wrap="square" lIns="91440" tIns="45720" rIns="91440" bIns="45720">
            <a:spAutoFit/>
          </a:bodyPr>
          <a:lstStyle/>
          <a:p>
            <a:pPr algn="ctr"/>
            <a:r>
              <a:rPr lang="en-US" sz="2400" b="0" cap="none" spc="0" dirty="0">
                <a:ln w="0"/>
                <a:solidFill>
                  <a:schemeClr val="tx1"/>
                </a:solidFill>
                <a:effectLst>
                  <a:outerShdw blurRad="38100" dist="19050" dir="2700000" algn="tl" rotWithShape="0">
                    <a:schemeClr val="dk1">
                      <a:alpha val="40000"/>
                    </a:schemeClr>
                  </a:outerShdw>
                </a:effectLst>
              </a:rPr>
              <a:t>Adaptations made and manipulatives (base 10 </a:t>
            </a:r>
            <a:r>
              <a:rPr lang="en-US" sz="2400" b="0" cap="none" spc="0" dirty="0" err="1">
                <a:ln w="0"/>
                <a:solidFill>
                  <a:schemeClr val="tx1"/>
                </a:solidFill>
                <a:effectLst>
                  <a:outerShdw blurRad="38100" dist="19050" dir="2700000" algn="tl" rotWithShape="0">
                    <a:schemeClr val="dk1">
                      <a:alpha val="40000"/>
                    </a:schemeClr>
                  </a:outerShdw>
                </a:effectLst>
              </a:rPr>
              <a:t>etc</a:t>
            </a:r>
            <a:r>
              <a:rPr lang="en-US" sz="2400" b="0" cap="none" spc="0" dirty="0">
                <a:ln w="0"/>
                <a:solidFill>
                  <a:schemeClr val="tx1"/>
                </a:solidFill>
                <a:effectLst>
                  <a:outerShdw blurRad="38100" dist="19050" dir="2700000" algn="tl" rotWithShape="0">
                    <a:schemeClr val="dk1">
                      <a:alpha val="40000"/>
                    </a:schemeClr>
                  </a:outerShdw>
                </a:effectLst>
              </a:rPr>
              <a:t>) used where necessary.</a:t>
            </a:r>
          </a:p>
        </p:txBody>
      </p:sp>
    </p:spTree>
    <p:extLst>
      <p:ext uri="{BB962C8B-B14F-4D97-AF65-F5344CB8AC3E}">
        <p14:creationId xmlns:p14="http://schemas.microsoft.com/office/powerpoint/2010/main" val="2300003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760884" y="391702"/>
            <a:ext cx="7622232" cy="946853"/>
          </a:xfrm>
        </p:spPr>
        <p:txBody>
          <a:bodyPr>
            <a:normAutofit/>
          </a:bodyPr>
          <a:lstStyle/>
          <a:p>
            <a:pPr marL="45720" indent="0" algn="ctr">
              <a:buNone/>
            </a:pPr>
            <a:r>
              <a:rPr lang="en-GB" sz="3200" i="1" u="sng" dirty="0">
                <a:effectLst>
                  <a:outerShdw blurRad="38100" dist="38100" dir="2700000" algn="tl">
                    <a:srgbClr val="000000">
                      <a:alpha val="43137"/>
                    </a:srgbClr>
                  </a:outerShdw>
                </a:effectLst>
              </a:rPr>
              <a:t>White Rose Maths</a:t>
            </a:r>
          </a:p>
        </p:txBody>
      </p:sp>
      <p:pic>
        <p:nvPicPr>
          <p:cNvPr id="7" name="Picture 6">
            <a:extLst>
              <a:ext uri="{FF2B5EF4-FFF2-40B4-BE49-F238E27FC236}">
                <a16:creationId xmlns:a16="http://schemas.microsoft.com/office/drawing/2014/main" id="{2CD896E7-8A75-45D8-884A-1641B90D59E3}"/>
              </a:ext>
            </a:extLst>
          </p:cNvPr>
          <p:cNvPicPr>
            <a:picLocks noChangeAspect="1"/>
          </p:cNvPicPr>
          <p:nvPr/>
        </p:nvPicPr>
        <p:blipFill>
          <a:blip r:embed="rId2"/>
          <a:stretch>
            <a:fillRect/>
          </a:stretch>
        </p:blipFill>
        <p:spPr>
          <a:xfrm>
            <a:off x="629816" y="1412776"/>
            <a:ext cx="7884368" cy="466225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75019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268760"/>
            <a:ext cx="8064896" cy="1143000"/>
          </a:xfrm>
        </p:spPr>
        <p:txBody>
          <a:bodyPr/>
          <a:lstStyle/>
          <a:p>
            <a:pPr marL="0" indent="0">
              <a:buNone/>
            </a:pPr>
            <a:r>
              <a:rPr lang="en-GB" dirty="0">
                <a:solidFill>
                  <a:srgbClr val="002060"/>
                </a:solidFill>
                <a:latin typeface="CCW Cursive Writing 7" pitchFamily="66" charset="0"/>
              </a:rPr>
              <a:t>Subject ladders</a:t>
            </a:r>
          </a:p>
        </p:txBody>
      </p:sp>
      <p:sp>
        <p:nvSpPr>
          <p:cNvPr id="3" name="Content Placeholder 2"/>
          <p:cNvSpPr>
            <a:spLocks noGrp="1"/>
          </p:cNvSpPr>
          <p:nvPr>
            <p:ph sz="quarter" idx="13"/>
          </p:nvPr>
        </p:nvSpPr>
        <p:spPr>
          <a:xfrm>
            <a:off x="611560" y="2852936"/>
            <a:ext cx="7920880" cy="3474720"/>
          </a:xfrm>
        </p:spPr>
        <p:txBody>
          <a:bodyPr>
            <a:noAutofit/>
          </a:bodyPr>
          <a:lstStyle/>
          <a:p>
            <a:pPr marL="45720" indent="0" algn="ctr">
              <a:buNone/>
            </a:pPr>
            <a:r>
              <a:rPr lang="en-GB" sz="2800" dirty="0">
                <a:latin typeface="Arial" panose="020B0604020202020204" pitchFamily="34" charset="0"/>
                <a:cs typeface="Arial" panose="020B0604020202020204" pitchFamily="34" charset="0"/>
              </a:rPr>
              <a:t>We will have English ladders for you to download on our website. Please read them and refer to them throughout the year as they show the expectations for your child in Year 3.</a:t>
            </a:r>
          </a:p>
          <a:p>
            <a:pPr marL="45720" indent="0" algn="ctr">
              <a:buNone/>
            </a:pP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09968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8C3B7D3-EAB4-4041-BF8F-6C3A18DF2EE2}"/>
              </a:ext>
            </a:extLst>
          </p:cNvPr>
          <p:cNvPicPr>
            <a:picLocks noChangeAspect="1"/>
          </p:cNvPicPr>
          <p:nvPr/>
        </p:nvPicPr>
        <p:blipFill>
          <a:blip r:embed="rId2"/>
          <a:stretch>
            <a:fillRect/>
          </a:stretch>
        </p:blipFill>
        <p:spPr>
          <a:xfrm>
            <a:off x="1979712" y="78548"/>
            <a:ext cx="4744144" cy="670090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174737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96361" y="158601"/>
            <a:ext cx="5694187"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 </a:t>
            </a:r>
          </a:p>
        </p:txBody>
      </p:sp>
      <p:sp>
        <p:nvSpPr>
          <p:cNvPr id="3" name="TextBox 2">
            <a:extLst>
              <a:ext uri="{FF2B5EF4-FFF2-40B4-BE49-F238E27FC236}">
                <a16:creationId xmlns:a16="http://schemas.microsoft.com/office/drawing/2014/main" id="{0260E84D-A8CE-4B71-8403-9CDE41987B51}"/>
              </a:ext>
            </a:extLst>
          </p:cNvPr>
          <p:cNvSpPr txBox="1"/>
          <p:nvPr/>
        </p:nvSpPr>
        <p:spPr>
          <a:xfrm>
            <a:off x="251520" y="954952"/>
            <a:ext cx="8712968" cy="65248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Children’s attainment is assessed in relation to year group objectives, this could be…</a:t>
            </a:r>
          </a:p>
          <a:p>
            <a:pPr algn="ctr"/>
            <a:r>
              <a:rPr lang="en-GB" sz="2000" b="1" dirty="0">
                <a:latin typeface="Arial" panose="020B0604020202020204" pitchFamily="34" charset="0"/>
                <a:cs typeface="Arial" panose="020B0604020202020204" pitchFamily="34" charset="0"/>
              </a:rPr>
              <a:t>Below, Working towards, Expected , Greater Depth </a:t>
            </a:r>
          </a:p>
          <a:p>
            <a:endParaRPr lang="en-GB" sz="2000" b="1"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At the end of each term we will record your child’s attainment on Insight (our data system) using both teacher and test information.  This system allows us to analyse your child’s progress and attainment.  We will work closely with you if we feel your child is not making the progress that we would expect.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In February and at the end of the Summer term we will use NFER tests in Years 2- 5 to track progress in Maths, Reading and SPAG. We will share your child’s outcomes with you and will give advice around things that you can do at home to help. We will talk to you about the things that we are working on in school. </a:t>
            </a:r>
          </a:p>
          <a:p>
            <a:r>
              <a:rPr lang="en-GB" sz="2000" dirty="0">
                <a:latin typeface="Arial" panose="020B0604020202020204" pitchFamily="34" charset="0"/>
                <a:cs typeface="Arial" panose="020B0604020202020204" pitchFamily="34" charset="0"/>
              </a:rPr>
              <a:t>There will be:</a:t>
            </a:r>
          </a:p>
          <a:p>
            <a:r>
              <a:rPr lang="en-GB" sz="2000" dirty="0">
                <a:latin typeface="Arial" panose="020B0604020202020204" pitchFamily="34" charset="0"/>
                <a:cs typeface="Arial" panose="020B0604020202020204" pitchFamily="34" charset="0"/>
              </a:rPr>
              <a:t>2 parents evenings </a:t>
            </a:r>
          </a:p>
          <a:p>
            <a:r>
              <a:rPr lang="en-GB" sz="2000" dirty="0">
                <a:latin typeface="Arial" panose="020B0604020202020204" pitchFamily="34" charset="0"/>
                <a:cs typeface="Arial" panose="020B0604020202020204" pitchFamily="34" charset="0"/>
              </a:rPr>
              <a:t>An end of year report</a:t>
            </a:r>
          </a:p>
          <a:p>
            <a:r>
              <a:rPr lang="en-GB" sz="2000" dirty="0">
                <a:latin typeface="Arial" panose="020B0604020202020204" pitchFamily="34" charset="0"/>
                <a:cs typeface="Arial" panose="020B0604020202020204" pitchFamily="34" charset="0"/>
              </a:rPr>
              <a:t>An open door policy to discuss any concerns in relation to learning.</a:t>
            </a:r>
          </a:p>
          <a:p>
            <a:endParaRPr lang="en-GB" sz="2000" dirty="0"/>
          </a:p>
          <a:p>
            <a:endParaRPr lang="en-GB" dirty="0"/>
          </a:p>
        </p:txBody>
      </p:sp>
    </p:spTree>
    <p:extLst>
      <p:ext uri="{BB962C8B-B14F-4D97-AF65-F5344CB8AC3E}">
        <p14:creationId xmlns:p14="http://schemas.microsoft.com/office/powerpoint/2010/main" val="17147270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628800"/>
            <a:ext cx="8352928" cy="4824536"/>
          </a:xfrm>
        </p:spPr>
        <p:txBody>
          <a:bodyPr>
            <a:normAutofit/>
          </a:bodyPr>
          <a:lstStyle/>
          <a:p>
            <a:pPr algn="ctr"/>
            <a:r>
              <a:rPr lang="en-GB" sz="2400" dirty="0">
                <a:solidFill>
                  <a:schemeClr val="accent1">
                    <a:lumMod val="50000"/>
                  </a:schemeClr>
                </a:solidFill>
                <a:latin typeface="Arial" panose="020B0604020202020204" pitchFamily="34" charset="0"/>
                <a:cs typeface="Arial" panose="020B0604020202020204" pitchFamily="34" charset="0"/>
              </a:rPr>
              <a:t>Homework will be given out on a </a:t>
            </a:r>
            <a:r>
              <a:rPr lang="en-GB" sz="2400" dirty="0">
                <a:solidFill>
                  <a:srgbClr val="FF0000"/>
                </a:solidFill>
                <a:latin typeface="Arial" panose="020B0604020202020204" pitchFamily="34" charset="0"/>
                <a:cs typeface="Arial" panose="020B0604020202020204" pitchFamily="34" charset="0"/>
              </a:rPr>
              <a:t>Friday</a:t>
            </a:r>
            <a:r>
              <a:rPr lang="en-GB" sz="2400" dirty="0">
                <a:solidFill>
                  <a:schemeClr val="accent1">
                    <a:lumMod val="50000"/>
                  </a:schemeClr>
                </a:solidFill>
                <a:latin typeface="Arial" panose="020B0604020202020204" pitchFamily="34" charset="0"/>
                <a:cs typeface="Arial" panose="020B0604020202020204" pitchFamily="34" charset="0"/>
              </a:rPr>
              <a:t>.</a:t>
            </a:r>
          </a:p>
          <a:p>
            <a:pPr algn="ctr"/>
            <a:r>
              <a:rPr lang="en-GB" sz="2400" dirty="0">
                <a:solidFill>
                  <a:schemeClr val="accent1">
                    <a:lumMod val="50000"/>
                  </a:schemeClr>
                </a:solidFill>
                <a:latin typeface="Arial" panose="020B0604020202020204" pitchFamily="34" charset="0"/>
                <a:cs typeface="Arial" panose="020B0604020202020204" pitchFamily="34" charset="0"/>
              </a:rPr>
              <a:t>Spelling test on a </a:t>
            </a:r>
            <a:r>
              <a:rPr lang="en-GB" sz="2400" dirty="0">
                <a:solidFill>
                  <a:srgbClr val="FF0000"/>
                </a:solidFill>
                <a:latin typeface="Arial" panose="020B0604020202020204" pitchFamily="34" charset="0"/>
                <a:cs typeface="Arial" panose="020B0604020202020204" pitchFamily="34" charset="0"/>
              </a:rPr>
              <a:t>Friday.</a:t>
            </a:r>
          </a:p>
          <a:p>
            <a:pPr algn="ctr"/>
            <a:r>
              <a:rPr lang="en-GB" sz="2400" dirty="0">
                <a:solidFill>
                  <a:schemeClr val="accent1">
                    <a:lumMod val="50000"/>
                  </a:schemeClr>
                </a:solidFill>
                <a:latin typeface="Arial" panose="020B0604020202020204" pitchFamily="34" charset="0"/>
                <a:cs typeface="Arial" panose="020B0604020202020204" pitchFamily="34" charset="0"/>
              </a:rPr>
              <a:t>Homework to be given in </a:t>
            </a:r>
            <a:r>
              <a:rPr lang="en-GB" sz="2400" dirty="0">
                <a:solidFill>
                  <a:srgbClr val="FF0000"/>
                </a:solidFill>
                <a:latin typeface="Arial" panose="020B0604020202020204" pitchFamily="34" charset="0"/>
                <a:cs typeface="Arial" panose="020B0604020202020204" pitchFamily="34" charset="0"/>
              </a:rPr>
              <a:t>by the following Thursday.  </a:t>
            </a:r>
            <a:r>
              <a:rPr lang="en-GB" sz="2400" dirty="0">
                <a:solidFill>
                  <a:schemeClr val="accent1">
                    <a:lumMod val="50000"/>
                  </a:schemeClr>
                </a:solidFill>
                <a:latin typeface="Arial" panose="020B0604020202020204" pitchFamily="34" charset="0"/>
                <a:cs typeface="Arial" panose="020B0604020202020204" pitchFamily="34" charset="0"/>
              </a:rPr>
              <a:t>Please let us know if any homework is too difficult so we can give a little extra help at school. Homework club is invite only but can be offered to those who are struggling to complete at home (Juniors only)- please speak to the class teacher. </a:t>
            </a:r>
          </a:p>
          <a:p>
            <a:pPr algn="ctr"/>
            <a:r>
              <a:rPr lang="en-GB" sz="2400" dirty="0">
                <a:solidFill>
                  <a:schemeClr val="accent1">
                    <a:lumMod val="50000"/>
                  </a:schemeClr>
                </a:solidFill>
                <a:latin typeface="Arial" panose="020B0604020202020204" pitchFamily="34" charset="0"/>
                <a:cs typeface="Arial" panose="020B0604020202020204" pitchFamily="34" charset="0"/>
              </a:rPr>
              <a:t>Please help your child to learn their spellings and tables each week.</a:t>
            </a: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0" y="1285350"/>
            <a:ext cx="7912289" cy="5315733"/>
          </a:xfrm>
        </p:spPr>
        <p:txBody>
          <a:bodyPr>
            <a:noAutofit/>
          </a:bodyPr>
          <a:lstStyle/>
          <a:p>
            <a:pPr marL="45720" indent="0" algn="ctr">
              <a:buNone/>
            </a:pPr>
            <a:r>
              <a:rPr lang="en-GB" dirty="0">
                <a:latin typeface="Arial" panose="020B0604020202020204" pitchFamily="34" charset="0"/>
                <a:cs typeface="Arial" panose="020B0604020202020204" pitchFamily="34" charset="0"/>
              </a:rPr>
              <a:t>We have a huge emphasis on spellings. Children need to be practising their spellings daily and not for a spelling test. </a:t>
            </a:r>
          </a:p>
          <a:p>
            <a:pPr marL="45720" indent="0" algn="ctr">
              <a:buNone/>
            </a:pPr>
            <a:r>
              <a:rPr lang="en-GB" dirty="0">
                <a:latin typeface="Arial" panose="020B0604020202020204" pitchFamily="34" charset="0"/>
                <a:cs typeface="Arial" panose="020B0604020202020204" pitchFamily="34" charset="0"/>
              </a:rPr>
              <a:t>In Year 3, children need to be able to spell words from the Year 2 and 3 curriculum list . They must show they can spell these words correctly in their writing. </a:t>
            </a:r>
          </a:p>
          <a:p>
            <a:pPr marL="45720" indent="0" algn="ctr">
              <a:buNone/>
            </a:pPr>
            <a:r>
              <a:rPr lang="en-GB" dirty="0">
                <a:latin typeface="Arial" panose="020B0604020202020204" pitchFamily="34" charset="0"/>
                <a:cs typeface="Arial" panose="020B0604020202020204" pitchFamily="34" charset="0"/>
              </a:rPr>
              <a:t>Spelling sheet for this half term has been sent home already and is on the class web page.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dirty="0">
                <a:latin typeface="Arial" panose="020B0604020202020204" pitchFamily="34" charset="0"/>
                <a:cs typeface="Arial" panose="020B0604020202020204" pitchFamily="34" charset="0"/>
              </a:rPr>
              <a:t>We will be using spelling badges to reward spelling test scores- we have a new system in place this year.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b="1" dirty="0">
                <a:latin typeface="Arial" panose="020B0604020202020204" pitchFamily="34" charset="0"/>
                <a:cs typeface="Arial" panose="020B0604020202020204" pitchFamily="34" charset="0"/>
              </a:rPr>
              <a:t>IDL</a:t>
            </a:r>
            <a:r>
              <a:rPr lang="en-GB" dirty="0">
                <a:latin typeface="Arial" panose="020B0604020202020204" pitchFamily="34" charset="0"/>
                <a:cs typeface="Arial" panose="020B0604020202020204" pitchFamily="34" charset="0"/>
              </a:rPr>
              <a:t>- we may also use IDL to support your child's spelling- you will be given a password to access this at home.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98175" y="9855"/>
            <a:ext cx="1245825" cy="1762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3908" t="15282" r="8764" b="17198"/>
          <a:stretch/>
        </p:blipFill>
        <p:spPr bwMode="auto">
          <a:xfrm>
            <a:off x="503548" y="548680"/>
            <a:ext cx="8136904" cy="532859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78284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8353" y="556288"/>
            <a:ext cx="6512511" cy="1143000"/>
          </a:xfrm>
        </p:spPr>
        <p:txBody>
          <a:bodyPr/>
          <a:lstStyle/>
          <a:p>
            <a:pPr marL="0" indent="0">
              <a:buNone/>
            </a:pPr>
            <a:r>
              <a:rPr lang="en-GB" dirty="0">
                <a:latin typeface="CCW Cursive Writing 7" pitchFamily="66" charset="0"/>
              </a:rPr>
              <a:t>Times tables</a:t>
            </a:r>
          </a:p>
        </p:txBody>
      </p:sp>
      <p:sp>
        <p:nvSpPr>
          <p:cNvPr id="3" name="Content Placeholder 2"/>
          <p:cNvSpPr>
            <a:spLocks noGrp="1"/>
          </p:cNvSpPr>
          <p:nvPr>
            <p:ph sz="quarter" idx="13"/>
          </p:nvPr>
        </p:nvSpPr>
        <p:spPr>
          <a:xfrm>
            <a:off x="558353" y="1988840"/>
            <a:ext cx="7488832" cy="4104456"/>
          </a:xfrm>
        </p:spPr>
        <p:txBody>
          <a:bodyPr>
            <a:normAutofit/>
          </a:bodyPr>
          <a:lstStyle/>
          <a:p>
            <a:pPr marL="45720" indent="0" algn="ctr">
              <a:buNone/>
            </a:pPr>
            <a:r>
              <a:rPr lang="en-GB" sz="2400" dirty="0">
                <a:latin typeface="Arial" panose="020B0604020202020204" pitchFamily="34" charset="0"/>
                <a:cs typeface="Arial" panose="020B0604020202020204" pitchFamily="34" charset="0"/>
              </a:rPr>
              <a:t>As you will be aware, we have the Bronze, Silver and Gold badges in school. </a:t>
            </a:r>
          </a:p>
          <a:p>
            <a:pPr marL="45720" indent="0" algn="ctr">
              <a:buNone/>
            </a:pPr>
            <a:endParaRPr lang="en-GB" sz="2400" dirty="0">
              <a:latin typeface="Arial" panose="020B0604020202020204" pitchFamily="34" charset="0"/>
              <a:cs typeface="Arial" panose="020B0604020202020204" pitchFamily="34" charset="0"/>
            </a:endParaRPr>
          </a:p>
          <a:p>
            <a:pPr marL="45720" indent="0" algn="ctr">
              <a:buNone/>
            </a:pPr>
            <a:r>
              <a:rPr lang="en-GB" sz="2400" dirty="0">
                <a:latin typeface="Arial" panose="020B0604020202020204" pitchFamily="34" charset="0"/>
                <a:cs typeface="Arial" panose="020B0604020202020204" pitchFamily="34" charset="0"/>
              </a:rPr>
              <a:t>Children should practise their times tables. Even if they think they know them- by Year 5 they must be quick to recall them.</a:t>
            </a:r>
          </a:p>
          <a:p>
            <a:pPr marL="45720" indent="0" algn="ctr">
              <a:buNone/>
            </a:pPr>
            <a:endParaRPr lang="en-GB" sz="2400" dirty="0">
              <a:latin typeface="Arial" panose="020B0604020202020204" pitchFamily="34" charset="0"/>
              <a:cs typeface="Arial" panose="020B0604020202020204" pitchFamily="34" charset="0"/>
            </a:endParaRPr>
          </a:p>
          <a:p>
            <a:pPr marL="45720" indent="0" algn="ctr">
              <a:buNone/>
            </a:pPr>
            <a:r>
              <a:rPr lang="en-GB" sz="2400" dirty="0">
                <a:latin typeface="Arial" panose="020B0604020202020204" pitchFamily="34" charset="0"/>
                <a:cs typeface="Arial" panose="020B0604020202020204" pitchFamily="34" charset="0"/>
              </a:rPr>
              <a:t>There are also various sites to use:</a:t>
            </a:r>
          </a:p>
          <a:p>
            <a:pPr marL="45720" indent="0" algn="ctr">
              <a:buNone/>
            </a:pPr>
            <a:r>
              <a:rPr lang="en-GB" sz="2400" dirty="0">
                <a:latin typeface="Arial" panose="020B0604020202020204" pitchFamily="34" charset="0"/>
                <a:cs typeface="Arial" panose="020B0604020202020204" pitchFamily="34" charset="0"/>
                <a:hlinkClick r:id="rId2"/>
              </a:rPr>
              <a:t>https://www.youtube.com/watch?v=4BLZKOjNKfk</a:t>
            </a:r>
            <a:r>
              <a:rPr lang="en-GB" sz="2400" dirty="0">
                <a:latin typeface="Arial" panose="020B0604020202020204" pitchFamily="34" charset="0"/>
                <a:cs typeface="Arial" panose="020B0604020202020204" pitchFamily="34" charset="0"/>
              </a:rPr>
              <a:t> </a:t>
            </a:r>
          </a:p>
          <a:p>
            <a:pPr marL="45720" indent="0" algn="ctr">
              <a:buNone/>
            </a:pPr>
            <a:endParaRPr lang="en-GB" dirty="0">
              <a:latin typeface="CCW Cursive Writing 7" pitchFamily="66" charset="0"/>
            </a:endParaRPr>
          </a:p>
          <a:p>
            <a:pPr marL="45720" indent="0" algn="ctr">
              <a:buNone/>
            </a:pPr>
            <a:endParaRPr lang="en-GB" dirty="0">
              <a:latin typeface="CCW Cursive Writing 7" pitchFamily="66" charset="0"/>
            </a:endParaRPr>
          </a:p>
        </p:txBody>
      </p:sp>
      <p:pic>
        <p:nvPicPr>
          <p:cNvPr id="4098" name="Picture 2" descr="Times Tables Rock Stars: Play">
            <a:extLst>
              <a:ext uri="{FF2B5EF4-FFF2-40B4-BE49-F238E27FC236}">
                <a16:creationId xmlns:a16="http://schemas.microsoft.com/office/drawing/2014/main" id="{47D9EED6-F59E-41C0-B041-ECDE1FBE87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5494" y="35283"/>
            <a:ext cx="1818506" cy="1374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9172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87524" y="1052736"/>
            <a:ext cx="8568952" cy="6009848"/>
          </a:xfrm>
        </p:spPr>
        <p:txBody>
          <a:bodyPr>
            <a:normAutofit/>
          </a:bodyPr>
          <a:lstStyle/>
          <a:p>
            <a:pPr marL="45720" indent="0" algn="ctr">
              <a:buNone/>
            </a:pPr>
            <a:r>
              <a:rPr lang="en-GB" sz="3600" u="sng" dirty="0">
                <a:latin typeface="CCW Cursive Writing 7" pitchFamily="66" charset="0"/>
              </a:rPr>
              <a:t>Reading at home: </a:t>
            </a:r>
          </a:p>
          <a:p>
            <a:pPr marL="45720" indent="0" algn="ctr">
              <a:buNone/>
            </a:pPr>
            <a:endParaRPr lang="en-GB" sz="3600" u="sng" dirty="0">
              <a:latin typeface="CCW Cursive Writing 7" pitchFamily="66" charset="0"/>
            </a:endParaRPr>
          </a:p>
          <a:p>
            <a:pPr marL="45720" indent="0" algn="ctr">
              <a:buNone/>
            </a:pPr>
            <a:r>
              <a:rPr lang="en-GB" sz="4000" u="sng" dirty="0">
                <a:latin typeface="Arial" panose="020B0604020202020204" pitchFamily="34" charset="0"/>
                <a:cs typeface="Arial" panose="020B0604020202020204" pitchFamily="34" charset="0"/>
              </a:rPr>
              <a:t>Reading Journals</a:t>
            </a:r>
          </a:p>
          <a:p>
            <a:pPr marL="45720" indent="0" algn="ctr">
              <a:buNone/>
            </a:pPr>
            <a:endParaRPr lang="en-GB" sz="4000" u="sng"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Children will be expected to write their own reading comments in their Reading log book each day.</a:t>
            </a:r>
          </a:p>
          <a:p>
            <a:endParaRPr lang="en-GB" sz="2800" dirty="0">
              <a:latin typeface="Arial" panose="020B0604020202020204" pitchFamily="34" charset="0"/>
              <a:cs typeface="Arial" panose="020B0604020202020204" pitchFamily="34" charset="0"/>
            </a:endParaRPr>
          </a:p>
          <a:p>
            <a:pPr marL="45720" indent="0">
              <a:buNone/>
            </a:pPr>
            <a:endParaRPr lang="en-GB" sz="2400" dirty="0">
              <a:latin typeface="CCW Cursive Writing 7" pitchFamily="66" charset="0"/>
            </a:endParaRPr>
          </a:p>
          <a:p>
            <a:pPr marL="45720" indent="0">
              <a:buNone/>
            </a:pPr>
            <a:r>
              <a:rPr lang="en-GB" sz="2400" dirty="0">
                <a:solidFill>
                  <a:srgbClr val="002060"/>
                </a:solidFill>
                <a:latin typeface="CCW Cursive Writing 7" pitchFamily="66" charset="0"/>
              </a:rPr>
              <a:t> </a:t>
            </a:r>
          </a:p>
        </p:txBody>
      </p:sp>
    </p:spTree>
    <p:extLst>
      <p:ext uri="{BB962C8B-B14F-4D97-AF65-F5344CB8AC3E}">
        <p14:creationId xmlns:p14="http://schemas.microsoft.com/office/powerpoint/2010/main" val="21546359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333121" y="2126271"/>
            <a:ext cx="3481113" cy="24367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631216"/>
          </a:xfrm>
          <a:prstGeom prst="rect">
            <a:avLst/>
          </a:prstGeom>
          <a:noFill/>
        </p:spPr>
        <p:txBody>
          <a:bodyPr wrap="square" rtlCol="0">
            <a:spAutoFit/>
          </a:bodyPr>
          <a:lstStyle/>
          <a:p>
            <a:pPr marL="285750" indent="-285750">
              <a:buFont typeface="Wingdings" pitchFamily="2" charset="2"/>
              <a:buChar char="ü"/>
            </a:pPr>
            <a:r>
              <a:rPr lang="en-GB" sz="2000" dirty="0">
                <a:latin typeface="Arial" panose="020B0604020202020204" pitchFamily="34" charset="0"/>
                <a:cs typeface="Arial" panose="020B0604020202020204" pitchFamily="34" charset="0"/>
              </a:rPr>
              <a:t>High expectations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Manners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Greetings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Can do attitudes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Ready, Respectful, Responsible</a:t>
            </a:r>
          </a:p>
        </p:txBody>
      </p:sp>
    </p:spTree>
    <p:extLst>
      <p:ext uri="{BB962C8B-B14F-4D97-AF65-F5344CB8AC3E}">
        <p14:creationId xmlns:p14="http://schemas.microsoft.com/office/powerpoint/2010/main" val="8016535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51920" y="2413337"/>
            <a:ext cx="4680520" cy="2677656"/>
          </a:xfrm>
          <a:prstGeom prst="rect">
            <a:avLst/>
          </a:prstGeom>
          <a:noFill/>
        </p:spPr>
        <p:txBody>
          <a:bodyPr wrap="square" rtlCol="0">
            <a:spAutoFit/>
          </a:bodyPr>
          <a:lstStyle/>
          <a:p>
            <a:pPr marL="285750" indent="-285750">
              <a:buFont typeface="Wingdings" pitchFamily="2" charset="2"/>
              <a:buChar char="ü"/>
            </a:pPr>
            <a:r>
              <a:rPr lang="en-GB" sz="2800" dirty="0">
                <a:latin typeface="Arial" panose="020B0604020202020204" pitchFamily="34" charset="0"/>
                <a:cs typeface="Arial" panose="020B0604020202020204" pitchFamily="34" charset="0"/>
              </a:rPr>
              <a:t>Half termly- ‘Good to be Green’ certificates</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Red cards- letter home to parents on a Friday</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Yellow cards- miss some of break time</a:t>
            </a:r>
            <a:r>
              <a:rPr lang="en-GB"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4052499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5364088" y="1412776"/>
            <a:ext cx="2327132" cy="1744444"/>
          </a:xfrm>
          <a:prstGeom prst="rect">
            <a:avLst/>
          </a:prstGeom>
          <a:ln>
            <a:noFill/>
          </a:ln>
          <a:effectLst>
            <a:outerShdw blurRad="292100" dist="139700" dir="2700000" algn="tl" rotWithShape="0">
              <a:srgbClr val="333333">
                <a:alpha val="65000"/>
              </a:srgbClr>
            </a:outerShdw>
          </a:effectLst>
        </p:spPr>
      </p:pic>
      <p:sp>
        <p:nvSpPr>
          <p:cNvPr id="5" name="Rectangle 4">
            <a:extLst>
              <a:ext uri="{FF2B5EF4-FFF2-40B4-BE49-F238E27FC236}">
                <a16:creationId xmlns:a16="http://schemas.microsoft.com/office/drawing/2014/main" id="{AD0BB43A-7E61-FB46-91DA-99F567C0AC45}"/>
              </a:ext>
            </a:extLst>
          </p:cNvPr>
          <p:cNvSpPr/>
          <p:nvPr/>
        </p:nvSpPr>
        <p:spPr>
          <a:xfrm>
            <a:off x="1274867" y="1556792"/>
            <a:ext cx="5919242" cy="2123658"/>
          </a:xfrm>
          <a:prstGeom prst="rect">
            <a:avLst/>
          </a:prstGeom>
        </p:spPr>
        <p:txBody>
          <a:bodyPr wrap="square">
            <a:spAutoFit/>
          </a:bodyPr>
          <a:lstStyle/>
          <a:p>
            <a:pPr marL="428625" indent="-428625">
              <a:buFont typeface="Arial" panose="020B0604020202020204" pitchFamily="34" charset="0"/>
              <a:buChar char="•"/>
            </a:pPr>
            <a:r>
              <a:rPr lang="en-US" sz="3300" b="1" dirty="0">
                <a:effectLst>
                  <a:outerShdw blurRad="38100" dist="38100" dir="2700000" algn="tl">
                    <a:srgbClr val="000000">
                      <a:alpha val="43137"/>
                    </a:srgbClr>
                  </a:outerShdw>
                </a:effectLst>
              </a:rPr>
              <a:t>Be Ready</a:t>
            </a:r>
          </a:p>
          <a:p>
            <a:pPr marL="428625" indent="-428625">
              <a:buFont typeface="Arial" panose="020B0604020202020204" pitchFamily="34" charset="0"/>
              <a:buChar char="•"/>
            </a:pPr>
            <a:r>
              <a:rPr lang="en-US" sz="3300" b="1" dirty="0">
                <a:effectLst>
                  <a:outerShdw blurRad="38100" dist="38100" dir="2700000" algn="tl">
                    <a:srgbClr val="000000">
                      <a:alpha val="43137"/>
                    </a:srgbClr>
                  </a:outerShdw>
                </a:effectLst>
              </a:rPr>
              <a:t>Be Respectful</a:t>
            </a:r>
          </a:p>
          <a:p>
            <a:pPr marL="428625" indent="-428625">
              <a:buFont typeface="Arial" panose="020B0604020202020204" pitchFamily="34" charset="0"/>
              <a:buChar char="•"/>
            </a:pPr>
            <a:r>
              <a:rPr lang="en-US" sz="3300" b="1" dirty="0">
                <a:effectLst>
                  <a:outerShdw blurRad="38100" dist="38100" dir="2700000" algn="tl">
                    <a:srgbClr val="000000">
                      <a:alpha val="43137"/>
                    </a:srgbClr>
                  </a:outerShdw>
                </a:effectLst>
              </a:rPr>
              <a:t>Be Responsible</a:t>
            </a:r>
          </a:p>
          <a:p>
            <a:endParaRPr lang="en-US" sz="3300" dirty="0"/>
          </a:p>
        </p:txBody>
      </p:sp>
    </p:spTree>
    <p:extLst>
      <p:ext uri="{BB962C8B-B14F-4D97-AF65-F5344CB8AC3E}">
        <p14:creationId xmlns:p14="http://schemas.microsoft.com/office/powerpoint/2010/main" val="37925603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latin typeface="Arial" panose="020B0604020202020204" pitchFamily="34" charset="0"/>
                <a:cs typeface="Arial" panose="020B0604020202020204" pitchFamily="34" charset="0"/>
              </a:rPr>
              <a:t>Walking properly makes you feel great.</a:t>
            </a:r>
          </a:p>
          <a:p>
            <a:pPr marL="0" indent="0">
              <a:buNone/>
            </a:pP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We are going to be doing fantastic walking, </a:t>
            </a:r>
            <a:r>
              <a:rPr lang="en-US" dirty="0">
                <a:solidFill>
                  <a:schemeClr val="tx2">
                    <a:lumMod val="50000"/>
                    <a:lumOff val="50000"/>
                  </a:schemeClr>
                </a:solidFill>
                <a:latin typeface="Arial" panose="020B0604020202020204" pitchFamily="34" charset="0"/>
                <a:cs typeface="Arial" panose="020B0604020202020204" pitchFamily="34" charset="0"/>
              </a:rPr>
              <a:t>All THE TIME!</a:t>
            </a:r>
          </a:p>
          <a:p>
            <a:r>
              <a:rPr lang="en-US" dirty="0">
                <a:latin typeface="Arial" panose="020B0604020202020204" pitchFamily="34" charset="0"/>
                <a:cs typeface="Arial" panose="020B0604020202020204" pitchFamily="34" charset="0"/>
              </a:rPr>
              <a:t>Head up</a:t>
            </a:r>
          </a:p>
          <a:p>
            <a:r>
              <a:rPr lang="en-US" dirty="0">
                <a:latin typeface="Arial" panose="020B0604020202020204" pitchFamily="34" charset="0"/>
                <a:cs typeface="Arial" panose="020B0604020202020204" pitchFamily="34" charset="0"/>
              </a:rPr>
              <a:t>Arms by your sides</a:t>
            </a:r>
          </a:p>
          <a:p>
            <a:r>
              <a:rPr lang="en-US" dirty="0">
                <a:latin typeface="Arial" panose="020B0604020202020204" pitchFamily="34" charset="0"/>
                <a:cs typeface="Arial" panose="020B0604020202020204" pitchFamily="34" charset="0"/>
              </a:rPr>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524328" y="1844824"/>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4" name="TextBox 3">
            <a:extLst>
              <a:ext uri="{FF2B5EF4-FFF2-40B4-BE49-F238E27FC236}">
                <a16:creationId xmlns:a16="http://schemas.microsoft.com/office/drawing/2014/main" id="{A0063301-DD22-4518-A103-8861F41FBD0C}"/>
              </a:ext>
            </a:extLst>
          </p:cNvPr>
          <p:cNvSpPr txBox="1"/>
          <p:nvPr/>
        </p:nvSpPr>
        <p:spPr>
          <a:xfrm>
            <a:off x="179512" y="1659285"/>
            <a:ext cx="8568952" cy="2862322"/>
          </a:xfrm>
          <a:prstGeom prst="rect">
            <a:avLst/>
          </a:prstGeom>
          <a:noFill/>
        </p:spPr>
        <p:txBody>
          <a:bodyPr wrap="square" rtlCol="0">
            <a:spAutoFit/>
          </a:bodyPr>
          <a:lstStyle/>
          <a:p>
            <a:pPr algn="ctr"/>
            <a:r>
              <a:rPr lang="en-GB" sz="2800" b="1" dirty="0">
                <a:solidFill>
                  <a:schemeClr val="accent1">
                    <a:lumMod val="50000"/>
                  </a:schemeClr>
                </a:solidFill>
                <a:effectLst>
                  <a:outerShdw blurRad="38100" dist="38100" dir="2700000" algn="tl">
                    <a:srgbClr val="000000">
                      <a:alpha val="43137"/>
                    </a:srgbClr>
                  </a:outerShdw>
                </a:effectLst>
                <a:latin typeface="Sassoon Primary" pitchFamily="50" charset="0"/>
                <a:ea typeface="Calibri" panose="020F0502020204030204" pitchFamily="34" charset="0"/>
                <a:cs typeface="Times New Roman" panose="02020603050405020304" pitchFamily="18" charset="0"/>
              </a:rPr>
              <a:t>Interfaith week! </a:t>
            </a:r>
          </a:p>
          <a:p>
            <a:pPr algn="ctr"/>
            <a:r>
              <a:rPr lang="en-GB" sz="2800" b="1" dirty="0">
                <a:solidFill>
                  <a:schemeClr val="accent1">
                    <a:lumMod val="50000"/>
                  </a:schemeClr>
                </a:solidFill>
                <a:effectLst>
                  <a:outerShdw blurRad="38100" dist="38100" dir="2700000" algn="tl">
                    <a:srgbClr val="000000">
                      <a:alpha val="43137"/>
                    </a:srgbClr>
                  </a:outerShdw>
                </a:effectLst>
                <a:latin typeface="Sassoon Primary" pitchFamily="50" charset="0"/>
                <a:ea typeface="Calibri" panose="020F0502020204030204" pitchFamily="34" charset="0"/>
                <a:cs typeface="Times New Roman" panose="02020603050405020304" pitchFamily="18" charset="0"/>
              </a:rPr>
              <a:t>Liverpool World Museum trip! </a:t>
            </a:r>
          </a:p>
          <a:p>
            <a:pPr algn="ctr"/>
            <a:r>
              <a:rPr lang="en-GB" sz="2800" b="1" dirty="0">
                <a:solidFill>
                  <a:schemeClr val="accent1">
                    <a:lumMod val="50000"/>
                  </a:schemeClr>
                </a:solidFill>
                <a:effectLst>
                  <a:outerShdw blurRad="38100" dist="38100" dir="2700000" algn="tl">
                    <a:srgbClr val="000000">
                      <a:alpha val="43137"/>
                    </a:srgbClr>
                  </a:outerShdw>
                </a:effectLst>
                <a:latin typeface="Sassoon Primary" pitchFamily="50" charset="0"/>
                <a:ea typeface="Calibri" panose="020F0502020204030204" pitchFamily="34" charset="0"/>
                <a:cs typeface="Times New Roman" panose="02020603050405020304" pitchFamily="18" charset="0"/>
              </a:rPr>
              <a:t>Formby beach!</a:t>
            </a:r>
          </a:p>
          <a:p>
            <a:pPr algn="ctr"/>
            <a:endParaRPr lang="en-GB" sz="3200" dirty="0">
              <a:solidFill>
                <a:srgbClr val="002060"/>
              </a:solidFill>
              <a:latin typeface="Arial" panose="020B0604020202020204" pitchFamily="34" charset="0"/>
              <a:cs typeface="Arial" panose="020B0604020202020204" pitchFamily="34" charset="0"/>
            </a:endParaRPr>
          </a:p>
          <a:p>
            <a:pPr algn="ctr"/>
            <a:r>
              <a:rPr lang="en-GB" sz="3200" dirty="0">
                <a:solidFill>
                  <a:srgbClr val="002060"/>
                </a:solidFill>
                <a:latin typeface="Arial" panose="020B0604020202020204" pitchFamily="34" charset="0"/>
                <a:cs typeface="Arial" panose="020B0604020202020204" pitchFamily="34" charset="0"/>
              </a:rPr>
              <a:t>To be confirmed… </a:t>
            </a:r>
          </a:p>
          <a:p>
            <a:pPr algn="ctr"/>
            <a:endParaRPr lang="en-GB" sz="3200" dirty="0">
              <a:solidFill>
                <a:srgbClr val="00206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F68FC48A-CC19-4DD2-9F5E-0952FCA1CD26}"/>
              </a:ext>
            </a:extLst>
          </p:cNvPr>
          <p:cNvSpPr txBox="1"/>
          <p:nvPr/>
        </p:nvSpPr>
        <p:spPr>
          <a:xfrm>
            <a:off x="395536" y="4941168"/>
            <a:ext cx="8352928" cy="1200329"/>
          </a:xfrm>
          <a:prstGeom prst="rect">
            <a:avLst/>
          </a:prstGeom>
          <a:noFill/>
        </p:spPr>
        <p:txBody>
          <a:bodyPr wrap="square" rtlCol="0">
            <a:spAutoFit/>
          </a:bodyPr>
          <a:lstStyle/>
          <a:p>
            <a:r>
              <a:rPr lang="en-GB" dirty="0"/>
              <a:t>We require payment of a voluntary parental contribution for all school trips.  Sadly due to budget constraints if we do not receive enough payments the trip may not go ahead.  Mrs Edward is always available to discuss any concerns in relation to payment of anything requested.  We will never leave a child out. </a:t>
            </a:r>
          </a:p>
        </p:txBody>
      </p:sp>
    </p:spTree>
    <p:extLst>
      <p:ext uri="{BB962C8B-B14F-4D97-AF65-F5344CB8AC3E}">
        <p14:creationId xmlns:p14="http://schemas.microsoft.com/office/powerpoint/2010/main" val="25031484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a:xfrm>
            <a:off x="1371600" y="332656"/>
            <a:ext cx="6400800" cy="3474720"/>
          </a:xfrm>
        </p:spPr>
        <p:txBody>
          <a:bodyPr>
            <a:normAutofit/>
          </a:bodyPr>
          <a:lstStyle/>
          <a:p>
            <a:pPr algn="ctr"/>
            <a:r>
              <a:rPr lang="en-GB" sz="3600" dirty="0">
                <a:latin typeface="Arial" panose="020B0604020202020204" pitchFamily="34" charset="0"/>
                <a:cs typeface="Arial" panose="020B0604020202020204" pitchFamily="34" charset="0"/>
              </a:rPr>
              <a:t>Volunteers are very welcome!  </a:t>
            </a:r>
          </a:p>
          <a:p>
            <a:pPr algn="ctr"/>
            <a:r>
              <a:rPr lang="en-GB" sz="3600" dirty="0">
                <a:latin typeface="Arial" panose="020B0604020202020204" pitchFamily="34" charset="0"/>
                <a:cs typeface="Arial" panose="020B0604020202020204" pitchFamily="34" charset="0"/>
              </a:rPr>
              <a:t>Safer Recruitment Checks will be completed. </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meeting: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547599" y="1501994"/>
            <a:ext cx="6394956" cy="1754326"/>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Weds </a:t>
            </a:r>
            <a:r>
              <a:rPr lang="en-US" sz="5400" dirty="0">
                <a:ln w="0"/>
                <a:solidFill>
                  <a:schemeClr val="accent1"/>
                </a:solidFill>
                <a:effectLst>
                  <a:outerShdw blurRad="38100" dist="25400" dir="5400000" algn="ctr" rotWithShape="0">
                    <a:srgbClr val="6E747A">
                      <a:alpha val="43000"/>
                    </a:srgbClr>
                  </a:outerShdw>
                </a:effectLst>
              </a:rPr>
              <a:t>22nd</a:t>
            </a:r>
            <a:r>
              <a:rPr lang="en-US" sz="5400" b="0" cap="none" spc="0" dirty="0">
                <a:ln w="0"/>
                <a:solidFill>
                  <a:schemeClr val="accent1"/>
                </a:solidFill>
                <a:effectLst>
                  <a:outerShdw blurRad="38100" dist="25400" dir="5400000" algn="ctr" rotWithShape="0">
                    <a:srgbClr val="6E747A">
                      <a:alpha val="43000"/>
                    </a:srgbClr>
                  </a:outerShdw>
                </a:effectLst>
              </a:rPr>
              <a:t> October </a:t>
            </a:r>
          </a:p>
          <a:p>
            <a:pPr algn="ctr"/>
            <a:r>
              <a:rPr lang="en-US" sz="54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3937109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176"/>
          <a:stretch/>
        </p:blipFill>
        <p:spPr bwMode="auto">
          <a:xfrm>
            <a:off x="-915" y="-171400"/>
            <a:ext cx="9200387" cy="504056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467544" y="5293973"/>
            <a:ext cx="8208912" cy="1384995"/>
          </a:xfrm>
          <a:prstGeom prst="rect">
            <a:avLst/>
          </a:prstGeom>
          <a:noFill/>
        </p:spPr>
        <p:txBody>
          <a:bodyPr wrap="square" rtlCol="0">
            <a:spAutoFit/>
          </a:bodyPr>
          <a:lstStyle/>
          <a:p>
            <a:r>
              <a:rPr lang="en-GB" sz="1400" dirty="0"/>
              <a:t>Please check your filters.</a:t>
            </a:r>
          </a:p>
          <a:p>
            <a:r>
              <a:rPr lang="en-GB" sz="1400" dirty="0"/>
              <a:t>Be aware of the issues around </a:t>
            </a:r>
            <a:r>
              <a:rPr lang="en-GB" sz="1400" dirty="0" err="1"/>
              <a:t>Whatsapp</a:t>
            </a:r>
            <a:r>
              <a:rPr lang="en-GB" sz="1400" dirty="0"/>
              <a:t>.  School expects parents to manage and monitor children's use and we will not investigate upset linked to home use of </a:t>
            </a:r>
            <a:r>
              <a:rPr lang="en-GB" sz="1400" dirty="0" err="1"/>
              <a:t>whatsapp</a:t>
            </a:r>
            <a:r>
              <a:rPr lang="en-GB" sz="1400" dirty="0"/>
              <a:t> or other platforms that parents should be monitoring.</a:t>
            </a:r>
          </a:p>
          <a:p>
            <a:r>
              <a:rPr lang="en-GB" sz="1400" dirty="0"/>
              <a:t>Mobile phones are not allowed in school. Phones for children who are walking home in Y5 and Y6 are handed in each day and kept in the school office. The phone is returned at the end of the day.  </a:t>
            </a:r>
          </a:p>
        </p:txBody>
      </p:sp>
    </p:spTree>
    <p:extLst>
      <p:ext uri="{BB962C8B-B14F-4D97-AF65-F5344CB8AC3E}">
        <p14:creationId xmlns:p14="http://schemas.microsoft.com/office/powerpoint/2010/main" val="37230791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3539430"/>
          </a:xfrm>
          <a:prstGeom prst="rect">
            <a:avLst/>
          </a:prstGeom>
          <a:noFill/>
        </p:spPr>
        <p:txBody>
          <a:bodyPr wrap="square" rtlCol="0">
            <a:spAutoFit/>
          </a:bodyPr>
          <a:lstStyle/>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rPr>
              <a:t>Check website for information:</a:t>
            </a:r>
          </a:p>
          <a:p>
            <a:pPr algn="ctr"/>
            <a:endParaRPr lang="en-GB" sz="3200" u="sng"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hlinkClick r:id="rId2"/>
              </a:rPr>
              <a:t>http://www.stphilipssouthport.com/</a:t>
            </a:r>
            <a:r>
              <a:rPr lang="en-GB" sz="3200" u="sng" dirty="0">
                <a:solidFill>
                  <a:schemeClr val="accent1">
                    <a:lumMod val="50000"/>
                  </a:schemeClr>
                </a:solidFill>
                <a:latin typeface="Arial" panose="020B0604020202020204" pitchFamily="34" charset="0"/>
                <a:cs typeface="Arial" panose="020B0604020202020204" pitchFamily="34" charset="0"/>
              </a:rPr>
              <a:t> </a:t>
            </a:r>
          </a:p>
          <a:p>
            <a:pPr algn="ctr"/>
            <a:r>
              <a:rPr lang="en-GB" sz="3200" u="sng" dirty="0">
                <a:solidFill>
                  <a:schemeClr val="accent1">
                    <a:lumMod val="50000"/>
                  </a:schemeClr>
                </a:solidFill>
                <a:latin typeface="Arial" panose="020B0604020202020204" pitchFamily="34" charset="0"/>
                <a:cs typeface="Arial" panose="020B0604020202020204" pitchFamily="34"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0E5037-25D3-430E-A944-8DCFE2337C4F}"/>
              </a:ext>
            </a:extLst>
          </p:cNvPr>
          <p:cNvSpPr>
            <a:spLocks noGrp="1"/>
          </p:cNvSpPr>
          <p:nvPr>
            <p:ph type="ctrTitle"/>
          </p:nvPr>
        </p:nvSpPr>
        <p:spPr>
          <a:xfrm>
            <a:off x="1763688" y="434308"/>
            <a:ext cx="7175351" cy="1592854"/>
          </a:xfrm>
        </p:spPr>
        <p:txBody>
          <a:bodyPr/>
          <a:lstStyle/>
          <a:p>
            <a:pPr marL="182880" indent="0">
              <a:buNone/>
            </a:pPr>
            <a:r>
              <a:rPr lang="en-GB" dirty="0"/>
              <a:t>Any questions?</a:t>
            </a:r>
          </a:p>
        </p:txBody>
      </p:sp>
      <p:pic>
        <p:nvPicPr>
          <p:cNvPr id="4" name="Picture 3">
            <a:extLst>
              <a:ext uri="{FF2B5EF4-FFF2-40B4-BE49-F238E27FC236}">
                <a16:creationId xmlns:a16="http://schemas.microsoft.com/office/drawing/2014/main" id="{E0F7C07B-3168-43FD-882C-D157BEE62A5F}"/>
              </a:ext>
            </a:extLst>
          </p:cNvPr>
          <p:cNvPicPr>
            <a:picLocks noChangeAspect="1"/>
          </p:cNvPicPr>
          <p:nvPr/>
        </p:nvPicPr>
        <p:blipFill>
          <a:blip r:embed="rId2"/>
          <a:stretch>
            <a:fillRect/>
          </a:stretch>
        </p:blipFill>
        <p:spPr>
          <a:xfrm>
            <a:off x="2474766" y="2027162"/>
            <a:ext cx="3609401" cy="3346054"/>
          </a:xfrm>
          <a:prstGeom prst="rect">
            <a:avLst/>
          </a:prstGeom>
        </p:spPr>
      </p:pic>
    </p:spTree>
    <p:extLst>
      <p:ext uri="{BB962C8B-B14F-4D97-AF65-F5344CB8AC3E}">
        <p14:creationId xmlns:p14="http://schemas.microsoft.com/office/powerpoint/2010/main" val="394828559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1_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2157</TotalTime>
  <Words>1723</Words>
  <Application>Microsoft Office PowerPoint</Application>
  <PresentationFormat>On-screen Show (4:3)</PresentationFormat>
  <Paragraphs>193</Paragraphs>
  <Slides>35</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35</vt:i4>
      </vt:variant>
    </vt:vector>
  </HeadingPairs>
  <TitlesOfParts>
    <vt:vector size="44" baseType="lpstr">
      <vt:lpstr>Arial</vt:lpstr>
      <vt:lpstr>Calibri</vt:lpstr>
      <vt:lpstr>CCW Cursive Writing 7</vt:lpstr>
      <vt:lpstr>Georgia</vt:lpstr>
      <vt:lpstr>Sassoon Primary</vt:lpstr>
      <vt:lpstr>Trebuchet MS</vt:lpstr>
      <vt:lpstr>Wingdings</vt:lpstr>
      <vt:lpstr>Slipstream</vt:lpstr>
      <vt:lpstr>1_Slipstream</vt:lpstr>
      <vt:lpstr>PowerPoint Presentation</vt:lpstr>
      <vt:lpstr>PowerPoint Presentation</vt:lpstr>
      <vt:lpstr>We have codes of conduct for governors, staff and parents and carers and expect all members of our school community to abide by these. We strive to create a safe, courteous space and we do not tolerate any communication whether in person or email that is not in line with our school values.  </vt:lpstr>
      <vt:lpstr>PowerPoint Presentation</vt:lpstr>
      <vt:lpstr>School website and how to contact us</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PowerPoint Presentation</vt:lpstr>
      <vt:lpstr>Subject ladders</vt:lpstr>
      <vt:lpstr>PowerPoint Presentation</vt:lpstr>
      <vt:lpstr>PowerPoint Presentation</vt:lpstr>
      <vt:lpstr> Homework</vt:lpstr>
      <vt:lpstr>Spellings</vt:lpstr>
      <vt:lpstr>PowerPoint Presentation</vt:lpstr>
      <vt:lpstr>Times tables</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PowerPoint Presentation</vt:lpstr>
      <vt:lpstr>PowerPoint Presentation</vt:lpstr>
      <vt:lpstr>Parent’s meeting:</vt:lpstr>
      <vt:lpstr>PowerPoint Presentation</vt:lpstr>
      <vt:lpstr>PowerPoint Presentation</vt:lpstr>
      <vt:lpstr>Any questions?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Scott</cp:lastModifiedBy>
  <cp:revision>161</cp:revision>
  <cp:lastPrinted>2021-09-08T07:29:11Z</cp:lastPrinted>
  <dcterms:created xsi:type="dcterms:W3CDTF">2014-09-15T15:29:28Z</dcterms:created>
  <dcterms:modified xsi:type="dcterms:W3CDTF">2025-09-10T16:02:19Z</dcterms:modified>
</cp:coreProperties>
</file>