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sldIdLst>
    <p:sldId id="301" r:id="rId5"/>
    <p:sldId id="308" r:id="rId6"/>
    <p:sldId id="361" r:id="rId7"/>
    <p:sldId id="362" r:id="rId8"/>
    <p:sldId id="416" r:id="rId9"/>
    <p:sldId id="363" r:id="rId10"/>
    <p:sldId id="414" r:id="rId11"/>
    <p:sldId id="314" r:id="rId12"/>
    <p:sldId id="374" r:id="rId13"/>
    <p:sldId id="366" r:id="rId14"/>
    <p:sldId id="367" r:id="rId15"/>
    <p:sldId id="369" r:id="rId16"/>
    <p:sldId id="371" r:id="rId17"/>
    <p:sldId id="355" r:id="rId18"/>
    <p:sldId id="378" r:id="rId19"/>
    <p:sldId id="368" r:id="rId20"/>
    <p:sldId id="415" r:id="rId2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Calibri Light" panose="020F0302020204030204" pitchFamily="34" charset="0"/>
      <p:regular r:id="rId26"/>
      <p:italic r:id="rId27"/>
    </p:embeddedFont>
    <p:embeddedFont>
      <p:font typeface="Century Gothic" panose="020B0502020202020204" pitchFamily="34" charset="0"/>
      <p:regular r:id="rId28"/>
      <p:bold r:id="rId29"/>
      <p:italic r:id="rId30"/>
      <p:boldItalic r:id="rId31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D1B05D-9BD6-44B5-B0D0-FBE570A5789C}" v="28" dt="2019-03-21T13:33:17.91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118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32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5.fntdata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4.fntdata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8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3.fntdata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10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4 – Summer Block 1 – Decimals</a:t>
            </a: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8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6: Halves and Quarters</a:t>
            </a:r>
          </a:p>
          <a:p>
            <a:pPr lvl="0" fontAlgn="base">
              <a:defRPr/>
            </a:pP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7" name="Group 3">
            <a:extLst>
              <a:ext uri="{FF2B5EF4-FFF2-40B4-BE49-F238E27FC236}">
                <a16:creationId xmlns:a16="http://schemas.microsoft.com/office/drawing/2014/main" id="{5FFFF849-C7C8-45DC-9BEA-4C4E3925075E}"/>
              </a:ext>
            </a:extLst>
          </p:cNvPr>
          <p:cNvGrpSpPr>
            <a:grpSpLocks/>
          </p:cNvGrpSpPr>
          <p:nvPr/>
        </p:nvGrpSpPr>
        <p:grpSpPr bwMode="auto">
          <a:xfrm>
            <a:off x="0" y="6489700"/>
            <a:ext cx="1260476" cy="368300"/>
            <a:chOff x="1" y="6007"/>
            <a:chExt cx="794" cy="232"/>
          </a:xfrm>
        </p:grpSpPr>
        <p:pic>
          <p:nvPicPr>
            <p:cNvPr id="9" name="Picture 4">
              <a:extLst>
                <a:ext uri="{FF2B5EF4-FFF2-40B4-BE49-F238E27FC236}">
                  <a16:creationId xmlns:a16="http://schemas.microsoft.com/office/drawing/2014/main" id="{FA9394F4-2692-4ACA-A2B4-EABE8EC7611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0" name="Rectangle 5">
              <a:extLst>
                <a:ext uri="{FF2B5EF4-FFF2-40B4-BE49-F238E27FC236}">
                  <a16:creationId xmlns:a16="http://schemas.microsoft.com/office/drawing/2014/main" id="{F17543E8-AAFC-40A3-9C6B-9F06041B82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55900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fraction of £100 would you choose? Why?</a:t>
            </a:r>
          </a:p>
          <a:p>
            <a:pPr marL="88900" algn="ctr"/>
            <a:endParaRPr lang="en-GB" sz="24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3" name="Explosion: 8 Points 2">
            <a:extLst>
              <a:ext uri="{FF2B5EF4-FFF2-40B4-BE49-F238E27FC236}">
                <a16:creationId xmlns:a16="http://schemas.microsoft.com/office/drawing/2014/main" id="{C33D8DA2-A7FB-45A0-A4F3-09879AE93B41}"/>
              </a:ext>
            </a:extLst>
          </p:cNvPr>
          <p:cNvSpPr/>
          <p:nvPr/>
        </p:nvSpPr>
        <p:spPr>
          <a:xfrm>
            <a:off x="781479" y="1840762"/>
            <a:ext cx="3039894" cy="2538484"/>
          </a:xfrm>
          <a:prstGeom prst="irregularSeal1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9" name="Explosion: 8 Points 8">
            <a:extLst>
              <a:ext uri="{FF2B5EF4-FFF2-40B4-BE49-F238E27FC236}">
                <a16:creationId xmlns:a16="http://schemas.microsoft.com/office/drawing/2014/main" id="{39750448-CA67-4AD4-B460-24AC8E1609A4}"/>
              </a:ext>
            </a:extLst>
          </p:cNvPr>
          <p:cNvSpPr/>
          <p:nvPr/>
        </p:nvSpPr>
        <p:spPr>
          <a:xfrm>
            <a:off x="3458715" y="3475870"/>
            <a:ext cx="3039894" cy="2538484"/>
          </a:xfrm>
          <a:prstGeom prst="irregularSeal1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3BA85158-D58A-4924-ADC9-833518D5587C}"/>
              </a:ext>
            </a:extLst>
          </p:cNvPr>
          <p:cNvSpPr/>
          <p:nvPr/>
        </p:nvSpPr>
        <p:spPr>
          <a:xfrm>
            <a:off x="5388097" y="1389074"/>
            <a:ext cx="3039894" cy="2538484"/>
          </a:xfrm>
          <a:prstGeom prst="irregularSeal1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3D458E1-E189-4626-AF3E-DB44124A34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9193377"/>
              </p:ext>
            </p:extLst>
          </p:nvPr>
        </p:nvGraphicFramePr>
        <p:xfrm>
          <a:off x="2050196" y="2658316"/>
          <a:ext cx="260350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0350">
                  <a:extLst>
                    <a:ext uri="{9D8B030D-6E8A-4147-A177-3AD203B41FA5}">
                      <a16:colId xmlns:a16="http://schemas.microsoft.com/office/drawing/2014/main" val="312680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43393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82554568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46454D0B-9B7A-4151-9EBB-0F4894A914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784045"/>
              </p:ext>
            </p:extLst>
          </p:nvPr>
        </p:nvGraphicFramePr>
        <p:xfrm>
          <a:off x="4811513" y="4309617"/>
          <a:ext cx="334297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4297">
                  <a:extLst>
                    <a:ext uri="{9D8B030D-6E8A-4147-A177-3AD203B41FA5}">
                      <a16:colId xmlns:a16="http://schemas.microsoft.com/office/drawing/2014/main" val="312680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24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43393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24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82554568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07E5E07E-7F20-479F-BEDF-A944E112EB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1356084"/>
              </p:ext>
            </p:extLst>
          </p:nvPr>
        </p:nvGraphicFramePr>
        <p:xfrm>
          <a:off x="6759507" y="2222821"/>
          <a:ext cx="334297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4297">
                  <a:extLst>
                    <a:ext uri="{9D8B030D-6E8A-4147-A177-3AD203B41FA5}">
                      <a16:colId xmlns:a16="http://schemas.microsoft.com/office/drawing/2014/main" val="312680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24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43393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24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82554568"/>
                  </a:ext>
                </a:extLst>
              </a:tr>
            </a:tbl>
          </a:graphicData>
        </a:graphic>
      </p:graphicFrame>
      <p:grpSp>
        <p:nvGrpSpPr>
          <p:cNvPr id="13" name="Group 3">
            <a:extLst>
              <a:ext uri="{FF2B5EF4-FFF2-40B4-BE49-F238E27FC236}">
                <a16:creationId xmlns:a16="http://schemas.microsoft.com/office/drawing/2014/main" id="{C363BE84-301C-4418-ADD8-A3F15DC9C5C2}"/>
              </a:ext>
            </a:extLst>
          </p:cNvPr>
          <p:cNvGrpSpPr>
            <a:grpSpLocks/>
          </p:cNvGrpSpPr>
          <p:nvPr/>
        </p:nvGrpSpPr>
        <p:grpSpPr bwMode="auto">
          <a:xfrm>
            <a:off x="0" y="6489700"/>
            <a:ext cx="1260476" cy="368300"/>
            <a:chOff x="1" y="6007"/>
            <a:chExt cx="794" cy="232"/>
          </a:xfrm>
        </p:grpSpPr>
        <p:pic>
          <p:nvPicPr>
            <p:cNvPr id="14" name="Picture 4">
              <a:extLst>
                <a:ext uri="{FF2B5EF4-FFF2-40B4-BE49-F238E27FC236}">
                  <a16:creationId xmlns:a16="http://schemas.microsoft.com/office/drawing/2014/main" id="{9774BC33-15CC-4552-913E-FBC2439D545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5" name="Rectangle 5">
              <a:extLst>
                <a:ext uri="{FF2B5EF4-FFF2-40B4-BE49-F238E27FC236}">
                  <a16:creationId xmlns:a16="http://schemas.microsoft.com/office/drawing/2014/main" id="{0B6E3B3E-CE4A-4E83-BCDD-3036052C1E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37233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fraction of £100 would you choose? Why?</a:t>
            </a:r>
          </a:p>
          <a:p>
            <a:pPr marL="88900"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3" name="Explosion: 8 Points 2">
            <a:extLst>
              <a:ext uri="{FF2B5EF4-FFF2-40B4-BE49-F238E27FC236}">
                <a16:creationId xmlns:a16="http://schemas.microsoft.com/office/drawing/2014/main" id="{C33D8DA2-A7FB-45A0-A4F3-09879AE93B41}"/>
              </a:ext>
            </a:extLst>
          </p:cNvPr>
          <p:cNvSpPr/>
          <p:nvPr/>
        </p:nvSpPr>
        <p:spPr>
          <a:xfrm>
            <a:off x="781479" y="1840762"/>
            <a:ext cx="3039894" cy="2538484"/>
          </a:xfrm>
          <a:prstGeom prst="irregularSeal1">
            <a:avLst/>
          </a:prstGeom>
          <a:solidFill>
            <a:schemeClr val="bg2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9" name="Explosion: 8 Points 8">
            <a:extLst>
              <a:ext uri="{FF2B5EF4-FFF2-40B4-BE49-F238E27FC236}">
                <a16:creationId xmlns:a16="http://schemas.microsoft.com/office/drawing/2014/main" id="{39750448-CA67-4AD4-B460-24AC8E1609A4}"/>
              </a:ext>
            </a:extLst>
          </p:cNvPr>
          <p:cNvSpPr/>
          <p:nvPr/>
        </p:nvSpPr>
        <p:spPr>
          <a:xfrm>
            <a:off x="3458715" y="3475870"/>
            <a:ext cx="3039894" cy="2538484"/>
          </a:xfrm>
          <a:prstGeom prst="irregularSeal1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3BA85158-D58A-4924-ADC9-833518D5587C}"/>
              </a:ext>
            </a:extLst>
          </p:cNvPr>
          <p:cNvSpPr/>
          <p:nvPr/>
        </p:nvSpPr>
        <p:spPr>
          <a:xfrm>
            <a:off x="5388097" y="1389074"/>
            <a:ext cx="3039894" cy="2538484"/>
          </a:xfrm>
          <a:prstGeom prst="irregularSeal1">
            <a:avLst/>
          </a:prstGeom>
          <a:solidFill>
            <a:schemeClr val="bg2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85DA257-934A-4279-9294-E04BF92CD85F}"/>
              </a:ext>
            </a:extLst>
          </p:cNvPr>
          <p:cNvSpPr txBox="1"/>
          <p:nvPr/>
        </p:nvSpPr>
        <p:spPr>
          <a:xfrm>
            <a:off x="299718" y="4931958"/>
            <a:ext cx="364075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This is the largest amount shown and would give you three quarters of the money.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65D2445-4EAC-4DC4-B774-DDEE38BB5A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7579306"/>
              </p:ext>
            </p:extLst>
          </p:nvPr>
        </p:nvGraphicFramePr>
        <p:xfrm>
          <a:off x="2068807" y="2658316"/>
          <a:ext cx="334297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4297">
                  <a:extLst>
                    <a:ext uri="{9D8B030D-6E8A-4147-A177-3AD203B41FA5}">
                      <a16:colId xmlns:a16="http://schemas.microsoft.com/office/drawing/2014/main" val="312680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43393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82554568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876E308F-3B76-456F-9565-3E0D4BC3C0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1118260"/>
              </p:ext>
            </p:extLst>
          </p:nvPr>
        </p:nvGraphicFramePr>
        <p:xfrm>
          <a:off x="4811513" y="4309617"/>
          <a:ext cx="334297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4297">
                  <a:extLst>
                    <a:ext uri="{9D8B030D-6E8A-4147-A177-3AD203B41FA5}">
                      <a16:colId xmlns:a16="http://schemas.microsoft.com/office/drawing/2014/main" val="312680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43393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82554568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888F2A34-1D5A-4461-ACB2-A24F829C25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9166244"/>
              </p:ext>
            </p:extLst>
          </p:nvPr>
        </p:nvGraphicFramePr>
        <p:xfrm>
          <a:off x="6759507" y="2222821"/>
          <a:ext cx="334297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4297">
                  <a:extLst>
                    <a:ext uri="{9D8B030D-6E8A-4147-A177-3AD203B41FA5}">
                      <a16:colId xmlns:a16="http://schemas.microsoft.com/office/drawing/2014/main" val="312680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  <a:endParaRPr lang="en-GB" sz="2400" b="1" dirty="0">
                        <a:solidFill>
                          <a:schemeClr val="bg1">
                            <a:lumMod val="65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43393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bg1">
                              <a:lumMod val="65000"/>
                            </a:schemeClr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82554568"/>
                  </a:ext>
                </a:extLst>
              </a:tr>
            </a:tbl>
          </a:graphicData>
        </a:graphic>
      </p:graphicFrame>
      <p:grpSp>
        <p:nvGrpSpPr>
          <p:cNvPr id="21" name="Group 3">
            <a:extLst>
              <a:ext uri="{FF2B5EF4-FFF2-40B4-BE49-F238E27FC236}">
                <a16:creationId xmlns:a16="http://schemas.microsoft.com/office/drawing/2014/main" id="{BF785319-0BA1-4D81-B74E-A15BC791AB6F}"/>
              </a:ext>
            </a:extLst>
          </p:cNvPr>
          <p:cNvGrpSpPr>
            <a:grpSpLocks/>
          </p:cNvGrpSpPr>
          <p:nvPr/>
        </p:nvGrpSpPr>
        <p:grpSpPr bwMode="auto">
          <a:xfrm>
            <a:off x="0" y="6489700"/>
            <a:ext cx="1260476" cy="368300"/>
            <a:chOff x="1" y="6007"/>
            <a:chExt cx="794" cy="232"/>
          </a:xfrm>
        </p:grpSpPr>
        <p:pic>
          <p:nvPicPr>
            <p:cNvPr id="22" name="Picture 4">
              <a:extLst>
                <a:ext uri="{FF2B5EF4-FFF2-40B4-BE49-F238E27FC236}">
                  <a16:creationId xmlns:a16="http://schemas.microsoft.com/office/drawing/2014/main" id="{D94C38D9-A357-49BB-B0F7-7679BBC4582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3" name="Rectangle 5">
              <a:extLst>
                <a:ext uri="{FF2B5EF4-FFF2-40B4-BE49-F238E27FC236}">
                  <a16:creationId xmlns:a16="http://schemas.microsoft.com/office/drawing/2014/main" id="{063DC803-AAAD-4B43-9857-58BF4D3B04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445508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fraction equals the decimal?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CBAB97C8-E08E-42E5-97D5-CA8DCBC410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2660761"/>
              </p:ext>
            </p:extLst>
          </p:nvPr>
        </p:nvGraphicFramePr>
        <p:xfrm>
          <a:off x="3006000" y="1604347"/>
          <a:ext cx="3132000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6000">
                  <a:extLst>
                    <a:ext uri="{9D8B030D-6E8A-4147-A177-3AD203B41FA5}">
                      <a16:colId xmlns:a16="http://schemas.microsoft.com/office/drawing/2014/main" val="497551834"/>
                    </a:ext>
                  </a:extLst>
                </a:gridCol>
                <a:gridCol w="1116000">
                  <a:extLst>
                    <a:ext uri="{9D8B030D-6E8A-4147-A177-3AD203B41FA5}">
                      <a16:colId xmlns:a16="http://schemas.microsoft.com/office/drawing/2014/main" val="158644780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378969012"/>
                    </a:ext>
                  </a:extLst>
                </a:gridCol>
              </a:tblGrid>
              <a:tr h="254000">
                <a:tc rowSpan="2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24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24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24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4752141"/>
                  </a:ext>
                </a:extLst>
              </a:tr>
              <a:tr h="2540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24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8228731"/>
                  </a:ext>
                </a:extLst>
              </a:tr>
              <a:tr h="134945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24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24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24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7029677"/>
                  </a:ext>
                </a:extLst>
              </a:tr>
              <a:tr h="254000">
                <a:tc rowSpan="2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24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0.5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24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24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72863572"/>
                  </a:ext>
                </a:extLst>
              </a:tr>
              <a:tr h="2540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24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76766763"/>
                  </a:ext>
                </a:extLst>
              </a:tr>
              <a:tr h="134945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24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24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24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46135571"/>
                  </a:ext>
                </a:extLst>
              </a:tr>
              <a:tr h="254000">
                <a:tc rowSpan="2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24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24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24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35950428"/>
                  </a:ext>
                </a:extLst>
              </a:tr>
              <a:tr h="2540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24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31978447"/>
                  </a:ext>
                </a:extLst>
              </a:tr>
            </a:tbl>
          </a:graphicData>
        </a:graphic>
      </p:graphicFrame>
      <p:grpSp>
        <p:nvGrpSpPr>
          <p:cNvPr id="9" name="Group 3">
            <a:extLst>
              <a:ext uri="{FF2B5EF4-FFF2-40B4-BE49-F238E27FC236}">
                <a16:creationId xmlns:a16="http://schemas.microsoft.com/office/drawing/2014/main" id="{0497CFF2-7123-412B-8477-1CCCFFA4028D}"/>
              </a:ext>
            </a:extLst>
          </p:cNvPr>
          <p:cNvGrpSpPr>
            <a:grpSpLocks/>
          </p:cNvGrpSpPr>
          <p:nvPr/>
        </p:nvGrpSpPr>
        <p:grpSpPr bwMode="auto">
          <a:xfrm>
            <a:off x="0" y="6489700"/>
            <a:ext cx="1260476" cy="368300"/>
            <a:chOff x="1" y="6007"/>
            <a:chExt cx="794" cy="232"/>
          </a:xfrm>
        </p:grpSpPr>
        <p:pic>
          <p:nvPicPr>
            <p:cNvPr id="10" name="Picture 4">
              <a:extLst>
                <a:ext uri="{FF2B5EF4-FFF2-40B4-BE49-F238E27FC236}">
                  <a16:creationId xmlns:a16="http://schemas.microsoft.com/office/drawing/2014/main" id="{B60F9EFD-95F2-41A5-A758-595B0ED9550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1" name="Rectangle 5">
              <a:extLst>
                <a:ext uri="{FF2B5EF4-FFF2-40B4-BE49-F238E27FC236}">
                  <a16:creationId xmlns:a16="http://schemas.microsoft.com/office/drawing/2014/main" id="{34E135C1-A241-4D65-9D77-1C040C7478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543834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fraction equals the decimal?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CBAB97C8-E08E-42E5-97D5-CA8DCBC410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0248295"/>
              </p:ext>
            </p:extLst>
          </p:nvPr>
        </p:nvGraphicFramePr>
        <p:xfrm>
          <a:off x="3006000" y="1604347"/>
          <a:ext cx="3132000" cy="365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6000">
                  <a:extLst>
                    <a:ext uri="{9D8B030D-6E8A-4147-A177-3AD203B41FA5}">
                      <a16:colId xmlns:a16="http://schemas.microsoft.com/office/drawing/2014/main" val="497551834"/>
                    </a:ext>
                  </a:extLst>
                </a:gridCol>
                <a:gridCol w="1116000">
                  <a:extLst>
                    <a:ext uri="{9D8B030D-6E8A-4147-A177-3AD203B41FA5}">
                      <a16:colId xmlns:a16="http://schemas.microsoft.com/office/drawing/2014/main" val="158644780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378969012"/>
                    </a:ext>
                  </a:extLst>
                </a:gridCol>
              </a:tblGrid>
              <a:tr h="254000">
                <a:tc rowSpan="2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24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24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24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4752141"/>
                  </a:ext>
                </a:extLst>
              </a:tr>
              <a:tr h="2540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24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8228731"/>
                  </a:ext>
                </a:extLst>
              </a:tr>
              <a:tr h="134945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24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24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24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7029677"/>
                  </a:ext>
                </a:extLst>
              </a:tr>
              <a:tr h="254000">
                <a:tc rowSpan="2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24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0.5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24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24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72863572"/>
                  </a:ext>
                </a:extLst>
              </a:tr>
              <a:tr h="2540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24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76766763"/>
                  </a:ext>
                </a:extLst>
              </a:tr>
              <a:tr h="134945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24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24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24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46135571"/>
                  </a:ext>
                </a:extLst>
              </a:tr>
              <a:tr h="254000">
                <a:tc rowSpan="2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24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GB" sz="24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2400" b="1" kern="12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35950428"/>
                  </a:ext>
                </a:extLst>
              </a:tr>
              <a:tr h="2540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2400" b="1" kern="12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31978447"/>
                  </a:ext>
                </a:extLst>
              </a:tr>
            </a:tbl>
          </a:graphicData>
        </a:graphic>
      </p:graphicFrame>
      <p:sp>
        <p:nvSpPr>
          <p:cNvPr id="2" name="Oval 1">
            <a:extLst>
              <a:ext uri="{FF2B5EF4-FFF2-40B4-BE49-F238E27FC236}">
                <a16:creationId xmlns:a16="http://schemas.microsoft.com/office/drawing/2014/main" id="{0410B430-6D68-4BDB-BDCD-102AF340B5A9}"/>
              </a:ext>
            </a:extLst>
          </p:cNvPr>
          <p:cNvSpPr/>
          <p:nvPr/>
        </p:nvSpPr>
        <p:spPr>
          <a:xfrm>
            <a:off x="5115643" y="4146346"/>
            <a:ext cx="1150375" cy="145517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9" name="Group 3">
            <a:extLst>
              <a:ext uri="{FF2B5EF4-FFF2-40B4-BE49-F238E27FC236}">
                <a16:creationId xmlns:a16="http://schemas.microsoft.com/office/drawing/2014/main" id="{0497CFF2-7123-412B-8477-1CCCFFA4028D}"/>
              </a:ext>
            </a:extLst>
          </p:cNvPr>
          <p:cNvGrpSpPr>
            <a:grpSpLocks/>
          </p:cNvGrpSpPr>
          <p:nvPr/>
        </p:nvGrpSpPr>
        <p:grpSpPr bwMode="auto">
          <a:xfrm>
            <a:off x="0" y="6489700"/>
            <a:ext cx="1260476" cy="368300"/>
            <a:chOff x="1" y="6007"/>
            <a:chExt cx="794" cy="232"/>
          </a:xfrm>
        </p:grpSpPr>
        <p:pic>
          <p:nvPicPr>
            <p:cNvPr id="10" name="Picture 4">
              <a:extLst>
                <a:ext uri="{FF2B5EF4-FFF2-40B4-BE49-F238E27FC236}">
                  <a16:creationId xmlns:a16="http://schemas.microsoft.com/office/drawing/2014/main" id="{B60F9EFD-95F2-41A5-A758-595B0ED9550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1" name="Rectangle 5">
              <a:extLst>
                <a:ext uri="{FF2B5EF4-FFF2-40B4-BE49-F238E27FC236}">
                  <a16:creationId xmlns:a16="http://schemas.microsoft.com/office/drawing/2014/main" id="{34E135C1-A241-4D65-9D77-1C040C7478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52595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a fraction and decimal to show how many coloured squares.</a:t>
            </a:r>
          </a:p>
          <a:p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C959B45-D092-4FBC-BE17-C53DCCCE43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0905687"/>
              </p:ext>
            </p:extLst>
          </p:nvPr>
        </p:nvGraphicFramePr>
        <p:xfrm>
          <a:off x="3013570" y="1843001"/>
          <a:ext cx="3116860" cy="2906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1686">
                  <a:extLst>
                    <a:ext uri="{9D8B030D-6E8A-4147-A177-3AD203B41FA5}">
                      <a16:colId xmlns:a16="http://schemas.microsoft.com/office/drawing/2014/main" val="1915597938"/>
                    </a:ext>
                  </a:extLst>
                </a:gridCol>
                <a:gridCol w="311686">
                  <a:extLst>
                    <a:ext uri="{9D8B030D-6E8A-4147-A177-3AD203B41FA5}">
                      <a16:colId xmlns:a16="http://schemas.microsoft.com/office/drawing/2014/main" val="3515159918"/>
                    </a:ext>
                  </a:extLst>
                </a:gridCol>
                <a:gridCol w="311686">
                  <a:extLst>
                    <a:ext uri="{9D8B030D-6E8A-4147-A177-3AD203B41FA5}">
                      <a16:colId xmlns:a16="http://schemas.microsoft.com/office/drawing/2014/main" val="2725467681"/>
                    </a:ext>
                  </a:extLst>
                </a:gridCol>
                <a:gridCol w="311686">
                  <a:extLst>
                    <a:ext uri="{9D8B030D-6E8A-4147-A177-3AD203B41FA5}">
                      <a16:colId xmlns:a16="http://schemas.microsoft.com/office/drawing/2014/main" val="2984287564"/>
                    </a:ext>
                  </a:extLst>
                </a:gridCol>
                <a:gridCol w="311686">
                  <a:extLst>
                    <a:ext uri="{9D8B030D-6E8A-4147-A177-3AD203B41FA5}">
                      <a16:colId xmlns:a16="http://schemas.microsoft.com/office/drawing/2014/main" val="466855721"/>
                    </a:ext>
                  </a:extLst>
                </a:gridCol>
                <a:gridCol w="311686">
                  <a:extLst>
                    <a:ext uri="{9D8B030D-6E8A-4147-A177-3AD203B41FA5}">
                      <a16:colId xmlns:a16="http://schemas.microsoft.com/office/drawing/2014/main" val="355563617"/>
                    </a:ext>
                  </a:extLst>
                </a:gridCol>
                <a:gridCol w="311686">
                  <a:extLst>
                    <a:ext uri="{9D8B030D-6E8A-4147-A177-3AD203B41FA5}">
                      <a16:colId xmlns:a16="http://schemas.microsoft.com/office/drawing/2014/main" val="4071147428"/>
                    </a:ext>
                  </a:extLst>
                </a:gridCol>
                <a:gridCol w="311686">
                  <a:extLst>
                    <a:ext uri="{9D8B030D-6E8A-4147-A177-3AD203B41FA5}">
                      <a16:colId xmlns:a16="http://schemas.microsoft.com/office/drawing/2014/main" val="4144026464"/>
                    </a:ext>
                  </a:extLst>
                </a:gridCol>
                <a:gridCol w="311686">
                  <a:extLst>
                    <a:ext uri="{9D8B030D-6E8A-4147-A177-3AD203B41FA5}">
                      <a16:colId xmlns:a16="http://schemas.microsoft.com/office/drawing/2014/main" val="2000090842"/>
                    </a:ext>
                  </a:extLst>
                </a:gridCol>
                <a:gridCol w="311686">
                  <a:extLst>
                    <a:ext uri="{9D8B030D-6E8A-4147-A177-3AD203B41FA5}">
                      <a16:colId xmlns:a16="http://schemas.microsoft.com/office/drawing/2014/main" val="2526781665"/>
                    </a:ext>
                  </a:extLst>
                </a:gridCol>
              </a:tblGrid>
              <a:tr h="29068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3110511"/>
                  </a:ext>
                </a:extLst>
              </a:tr>
              <a:tr h="290680"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462855"/>
                  </a:ext>
                </a:extLst>
              </a:tr>
              <a:tr h="29068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0037221"/>
                  </a:ext>
                </a:extLst>
              </a:tr>
              <a:tr h="29068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0025040"/>
                  </a:ext>
                </a:extLst>
              </a:tr>
              <a:tr h="29068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6974282"/>
                  </a:ext>
                </a:extLst>
              </a:tr>
              <a:tr h="29068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1400314"/>
                  </a:ext>
                </a:extLst>
              </a:tr>
              <a:tr h="29068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8451231"/>
                  </a:ext>
                </a:extLst>
              </a:tr>
              <a:tr h="29068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6315209"/>
                  </a:ext>
                </a:extLst>
              </a:tr>
              <a:tr h="29068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7667260"/>
                  </a:ext>
                </a:extLst>
              </a:tr>
              <a:tr h="29068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366651"/>
                  </a:ext>
                </a:extLst>
              </a:tr>
            </a:tbl>
          </a:graphicData>
        </a:graphic>
      </p:graphicFrame>
      <p:grpSp>
        <p:nvGrpSpPr>
          <p:cNvPr id="14" name="Group 3">
            <a:extLst>
              <a:ext uri="{FF2B5EF4-FFF2-40B4-BE49-F238E27FC236}">
                <a16:creationId xmlns:a16="http://schemas.microsoft.com/office/drawing/2014/main" id="{9DC496F2-C29A-414B-BDF3-9341E32564CD}"/>
              </a:ext>
            </a:extLst>
          </p:cNvPr>
          <p:cNvGrpSpPr>
            <a:grpSpLocks/>
          </p:cNvGrpSpPr>
          <p:nvPr/>
        </p:nvGrpSpPr>
        <p:grpSpPr bwMode="auto">
          <a:xfrm>
            <a:off x="0" y="6489700"/>
            <a:ext cx="1260476" cy="368300"/>
            <a:chOff x="1" y="6007"/>
            <a:chExt cx="794" cy="232"/>
          </a:xfrm>
        </p:grpSpPr>
        <p:pic>
          <p:nvPicPr>
            <p:cNvPr id="15" name="Picture 4">
              <a:extLst>
                <a:ext uri="{FF2B5EF4-FFF2-40B4-BE49-F238E27FC236}">
                  <a16:creationId xmlns:a16="http://schemas.microsoft.com/office/drawing/2014/main" id="{6C1FA184-8F0E-4963-B9A9-F55DE449E6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0" name="Rectangle 5">
              <a:extLst>
                <a:ext uri="{FF2B5EF4-FFF2-40B4-BE49-F238E27FC236}">
                  <a16:creationId xmlns:a16="http://schemas.microsoft.com/office/drawing/2014/main" id="{B0615702-4689-4BA5-9929-41B9F92B3D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583496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a fraction and decimal to show how many coloured squares.</a:t>
            </a:r>
          </a:p>
          <a:p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8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      ,   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,     or      and 0.75 or any other correct 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equivalent fraction.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C959B45-D092-4FBC-BE17-C53DCCCE43DA}"/>
              </a:ext>
            </a:extLst>
          </p:cNvPr>
          <p:cNvGraphicFramePr>
            <a:graphicFrameLocks noGrp="1"/>
          </p:cNvGraphicFramePr>
          <p:nvPr/>
        </p:nvGraphicFramePr>
        <p:xfrm>
          <a:off x="3013570" y="1843001"/>
          <a:ext cx="3116860" cy="2906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1686">
                  <a:extLst>
                    <a:ext uri="{9D8B030D-6E8A-4147-A177-3AD203B41FA5}">
                      <a16:colId xmlns:a16="http://schemas.microsoft.com/office/drawing/2014/main" val="1915597938"/>
                    </a:ext>
                  </a:extLst>
                </a:gridCol>
                <a:gridCol w="311686">
                  <a:extLst>
                    <a:ext uri="{9D8B030D-6E8A-4147-A177-3AD203B41FA5}">
                      <a16:colId xmlns:a16="http://schemas.microsoft.com/office/drawing/2014/main" val="3515159918"/>
                    </a:ext>
                  </a:extLst>
                </a:gridCol>
                <a:gridCol w="311686">
                  <a:extLst>
                    <a:ext uri="{9D8B030D-6E8A-4147-A177-3AD203B41FA5}">
                      <a16:colId xmlns:a16="http://schemas.microsoft.com/office/drawing/2014/main" val="2725467681"/>
                    </a:ext>
                  </a:extLst>
                </a:gridCol>
                <a:gridCol w="311686">
                  <a:extLst>
                    <a:ext uri="{9D8B030D-6E8A-4147-A177-3AD203B41FA5}">
                      <a16:colId xmlns:a16="http://schemas.microsoft.com/office/drawing/2014/main" val="2984287564"/>
                    </a:ext>
                  </a:extLst>
                </a:gridCol>
                <a:gridCol w="311686">
                  <a:extLst>
                    <a:ext uri="{9D8B030D-6E8A-4147-A177-3AD203B41FA5}">
                      <a16:colId xmlns:a16="http://schemas.microsoft.com/office/drawing/2014/main" val="466855721"/>
                    </a:ext>
                  </a:extLst>
                </a:gridCol>
                <a:gridCol w="311686">
                  <a:extLst>
                    <a:ext uri="{9D8B030D-6E8A-4147-A177-3AD203B41FA5}">
                      <a16:colId xmlns:a16="http://schemas.microsoft.com/office/drawing/2014/main" val="355563617"/>
                    </a:ext>
                  </a:extLst>
                </a:gridCol>
                <a:gridCol w="311686">
                  <a:extLst>
                    <a:ext uri="{9D8B030D-6E8A-4147-A177-3AD203B41FA5}">
                      <a16:colId xmlns:a16="http://schemas.microsoft.com/office/drawing/2014/main" val="4071147428"/>
                    </a:ext>
                  </a:extLst>
                </a:gridCol>
                <a:gridCol w="311686">
                  <a:extLst>
                    <a:ext uri="{9D8B030D-6E8A-4147-A177-3AD203B41FA5}">
                      <a16:colId xmlns:a16="http://schemas.microsoft.com/office/drawing/2014/main" val="4144026464"/>
                    </a:ext>
                  </a:extLst>
                </a:gridCol>
                <a:gridCol w="311686">
                  <a:extLst>
                    <a:ext uri="{9D8B030D-6E8A-4147-A177-3AD203B41FA5}">
                      <a16:colId xmlns:a16="http://schemas.microsoft.com/office/drawing/2014/main" val="2000090842"/>
                    </a:ext>
                  </a:extLst>
                </a:gridCol>
                <a:gridCol w="311686">
                  <a:extLst>
                    <a:ext uri="{9D8B030D-6E8A-4147-A177-3AD203B41FA5}">
                      <a16:colId xmlns:a16="http://schemas.microsoft.com/office/drawing/2014/main" val="2526781665"/>
                    </a:ext>
                  </a:extLst>
                </a:gridCol>
              </a:tblGrid>
              <a:tr h="29068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3110511"/>
                  </a:ext>
                </a:extLst>
              </a:tr>
              <a:tr h="290680"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462855"/>
                  </a:ext>
                </a:extLst>
              </a:tr>
              <a:tr h="29068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0037221"/>
                  </a:ext>
                </a:extLst>
              </a:tr>
              <a:tr h="29068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0025040"/>
                  </a:ext>
                </a:extLst>
              </a:tr>
              <a:tr h="29068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6974282"/>
                  </a:ext>
                </a:extLst>
              </a:tr>
              <a:tr h="29068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1400314"/>
                  </a:ext>
                </a:extLst>
              </a:tr>
              <a:tr h="29068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8451231"/>
                  </a:ext>
                </a:extLst>
              </a:tr>
              <a:tr h="29068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6315209"/>
                  </a:ext>
                </a:extLst>
              </a:tr>
              <a:tr h="29068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7667260"/>
                  </a:ext>
                </a:extLst>
              </a:tr>
              <a:tr h="29068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115914" marR="115914" marT="57956" marB="57956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366651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222B39C-6C31-47DB-96DB-0CC84865D839}"/>
              </a:ext>
            </a:extLst>
          </p:cNvPr>
          <p:cNvGraphicFramePr>
            <a:graphicFrameLocks noGrp="1"/>
          </p:cNvGraphicFramePr>
          <p:nvPr/>
        </p:nvGraphicFramePr>
        <p:xfrm>
          <a:off x="1219417" y="5021550"/>
          <a:ext cx="238016" cy="617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8016">
                  <a:extLst>
                    <a:ext uri="{9D8B030D-6E8A-4147-A177-3AD203B41FA5}">
                      <a16:colId xmlns:a16="http://schemas.microsoft.com/office/drawing/2014/main" val="582754166"/>
                    </a:ext>
                  </a:extLst>
                </a:gridCol>
              </a:tblGrid>
              <a:tr h="308755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2000" b="1" kern="12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0787350"/>
                  </a:ext>
                </a:extLst>
              </a:tr>
              <a:tr h="308755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2000" b="1" kern="12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568879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ED71C68-D2DC-4DC1-86CA-976ECC8DE19B}"/>
              </a:ext>
            </a:extLst>
          </p:cNvPr>
          <p:cNvGraphicFramePr>
            <a:graphicFrameLocks noGrp="1"/>
          </p:cNvGraphicFramePr>
          <p:nvPr/>
        </p:nvGraphicFramePr>
        <p:xfrm>
          <a:off x="1662071" y="5021550"/>
          <a:ext cx="238016" cy="617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8016">
                  <a:extLst>
                    <a:ext uri="{9D8B030D-6E8A-4147-A177-3AD203B41FA5}">
                      <a16:colId xmlns:a16="http://schemas.microsoft.com/office/drawing/2014/main" val="582754166"/>
                    </a:ext>
                  </a:extLst>
                </a:gridCol>
              </a:tblGrid>
              <a:tr h="308755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2000" b="1" kern="12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0787350"/>
                  </a:ext>
                </a:extLst>
              </a:tr>
              <a:tr h="308755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2000" b="1" kern="12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568879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F5447B95-0C5B-40C6-902D-88A61CE5A9BC}"/>
              </a:ext>
            </a:extLst>
          </p:cNvPr>
          <p:cNvGraphicFramePr>
            <a:graphicFrameLocks noGrp="1"/>
          </p:cNvGraphicFramePr>
          <p:nvPr/>
        </p:nvGraphicFramePr>
        <p:xfrm>
          <a:off x="2305271" y="5034250"/>
          <a:ext cx="297521" cy="617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7521">
                  <a:extLst>
                    <a:ext uri="{9D8B030D-6E8A-4147-A177-3AD203B41FA5}">
                      <a16:colId xmlns:a16="http://schemas.microsoft.com/office/drawing/2014/main" val="582754166"/>
                    </a:ext>
                  </a:extLst>
                </a:gridCol>
              </a:tblGrid>
              <a:tr h="308755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2000" b="1" kern="12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9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0787350"/>
                  </a:ext>
                </a:extLst>
              </a:tr>
              <a:tr h="308755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2000" b="1" kern="12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568879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6C3908B8-9AC7-426D-A353-9541DF6F01BA}"/>
              </a:ext>
            </a:extLst>
          </p:cNvPr>
          <p:cNvGraphicFramePr>
            <a:graphicFrameLocks noGrp="1"/>
          </p:cNvGraphicFramePr>
          <p:nvPr/>
        </p:nvGraphicFramePr>
        <p:xfrm>
          <a:off x="436060" y="5021550"/>
          <a:ext cx="458182" cy="617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8182">
                  <a:extLst>
                    <a:ext uri="{9D8B030D-6E8A-4147-A177-3AD203B41FA5}">
                      <a16:colId xmlns:a16="http://schemas.microsoft.com/office/drawing/2014/main" val="582754166"/>
                    </a:ext>
                  </a:extLst>
                </a:gridCol>
              </a:tblGrid>
              <a:tr h="30875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75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0787350"/>
                  </a:ext>
                </a:extLst>
              </a:tr>
              <a:tr h="308755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568879"/>
                  </a:ext>
                </a:extLst>
              </a:tr>
            </a:tbl>
          </a:graphicData>
        </a:graphic>
      </p:graphicFrame>
      <p:grpSp>
        <p:nvGrpSpPr>
          <p:cNvPr id="14" name="Group 3">
            <a:extLst>
              <a:ext uri="{FF2B5EF4-FFF2-40B4-BE49-F238E27FC236}">
                <a16:creationId xmlns:a16="http://schemas.microsoft.com/office/drawing/2014/main" id="{9DC496F2-C29A-414B-BDF3-9341E32564CD}"/>
              </a:ext>
            </a:extLst>
          </p:cNvPr>
          <p:cNvGrpSpPr>
            <a:grpSpLocks/>
          </p:cNvGrpSpPr>
          <p:nvPr/>
        </p:nvGrpSpPr>
        <p:grpSpPr bwMode="auto">
          <a:xfrm>
            <a:off x="0" y="6489700"/>
            <a:ext cx="1260476" cy="368300"/>
            <a:chOff x="1" y="6007"/>
            <a:chExt cx="794" cy="232"/>
          </a:xfrm>
        </p:grpSpPr>
        <p:pic>
          <p:nvPicPr>
            <p:cNvPr id="15" name="Picture 4">
              <a:extLst>
                <a:ext uri="{FF2B5EF4-FFF2-40B4-BE49-F238E27FC236}">
                  <a16:creationId xmlns:a16="http://schemas.microsoft.com/office/drawing/2014/main" id="{6C1FA184-8F0E-4963-B9A9-F55DE449E6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0" name="Rectangle 5">
              <a:extLst>
                <a:ext uri="{FF2B5EF4-FFF2-40B4-BE49-F238E27FC236}">
                  <a16:creationId xmlns:a16="http://schemas.microsoft.com/office/drawing/2014/main" id="{B0615702-4689-4BA5-9929-41B9F92B3D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143728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decimal is shown on the place value grid?</a:t>
            </a: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fraction would this be? 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D2C4BBD-7EF2-4053-B206-08C774185A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8823723"/>
              </p:ext>
            </p:extLst>
          </p:nvPr>
        </p:nvGraphicFramePr>
        <p:xfrm>
          <a:off x="1704824" y="1871700"/>
          <a:ext cx="5734353" cy="24977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11451">
                  <a:extLst>
                    <a:ext uri="{9D8B030D-6E8A-4147-A177-3AD203B41FA5}">
                      <a16:colId xmlns:a16="http://schemas.microsoft.com/office/drawing/2014/main" val="1165775776"/>
                    </a:ext>
                  </a:extLst>
                </a:gridCol>
                <a:gridCol w="1911451">
                  <a:extLst>
                    <a:ext uri="{9D8B030D-6E8A-4147-A177-3AD203B41FA5}">
                      <a16:colId xmlns:a16="http://schemas.microsoft.com/office/drawing/2014/main" val="1597323703"/>
                    </a:ext>
                  </a:extLst>
                </a:gridCol>
                <a:gridCol w="1911451">
                  <a:extLst>
                    <a:ext uri="{9D8B030D-6E8A-4147-A177-3AD203B41FA5}">
                      <a16:colId xmlns:a16="http://schemas.microsoft.com/office/drawing/2014/main" val="3898304963"/>
                    </a:ext>
                  </a:extLst>
                </a:gridCol>
              </a:tblGrid>
              <a:tr h="796412">
                <a:tc>
                  <a:txBody>
                    <a:bodyPr/>
                    <a:lstStyle/>
                    <a:p>
                      <a:pPr marL="0" lvl="0" algn="ctr" defTabSz="457200" rtl="0" eaLnBrk="1" latinLnBrk="0" hangingPunct="1"/>
                      <a:r>
                        <a:rPr lang="en-GB" sz="24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Ones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algn="ctr" defTabSz="457200" rtl="0" eaLnBrk="1" latinLnBrk="0" hangingPunct="1"/>
                      <a:r>
                        <a:rPr lang="en-GB" sz="24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tenths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algn="ctr" defTabSz="457200" rtl="0" eaLnBrk="1" latinLnBrk="0" hangingPunct="1"/>
                      <a:r>
                        <a:rPr lang="en-GB" sz="24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hundredths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1243699"/>
                  </a:ext>
                </a:extLst>
              </a:tr>
              <a:tr h="1701369">
                <a:tc>
                  <a:txBody>
                    <a:bodyPr/>
                    <a:lstStyle/>
                    <a:p>
                      <a:endParaRPr lang="en-GB" sz="2800" dirty="0">
                        <a:latin typeface="SassoonCRInfantMedium" panose="02000603020000020003" pitchFamily="2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SassoonCRInfantMedium" panose="02000603020000020003" pitchFamily="2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SassoonCRInfantMedium" panose="02000603020000020003" pitchFamily="2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4173853"/>
                  </a:ext>
                </a:extLst>
              </a:tr>
            </a:tbl>
          </a:graphicData>
        </a:graphic>
      </p:graphicFrame>
      <p:sp>
        <p:nvSpPr>
          <p:cNvPr id="9" name="Oval 8">
            <a:extLst>
              <a:ext uri="{FF2B5EF4-FFF2-40B4-BE49-F238E27FC236}">
                <a16:creationId xmlns:a16="http://schemas.microsoft.com/office/drawing/2014/main" id="{B933043E-E4D9-48D5-A148-BAE798308DE2}"/>
              </a:ext>
            </a:extLst>
          </p:cNvPr>
          <p:cNvSpPr/>
          <p:nvPr/>
        </p:nvSpPr>
        <p:spPr>
          <a:xfrm>
            <a:off x="3529383" y="221100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3562FE6-BF74-4EB5-BEE4-B5C8C89CD3E5}"/>
              </a:ext>
            </a:extLst>
          </p:cNvPr>
          <p:cNvSpPr/>
          <p:nvPr/>
        </p:nvSpPr>
        <p:spPr>
          <a:xfrm>
            <a:off x="6034672" y="2994740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BB700539-2BF2-4FD2-81A8-EED6A8173EF6}"/>
              </a:ext>
            </a:extLst>
          </p:cNvPr>
          <p:cNvSpPr/>
          <p:nvPr/>
        </p:nvSpPr>
        <p:spPr>
          <a:xfrm>
            <a:off x="6675559" y="2944546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FEDD38BB-2552-4B84-BEFE-4D5A6ABC4E51}"/>
              </a:ext>
            </a:extLst>
          </p:cNvPr>
          <p:cNvSpPr/>
          <p:nvPr/>
        </p:nvSpPr>
        <p:spPr>
          <a:xfrm>
            <a:off x="5831921" y="3560568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96765B4-0002-488A-A762-45C6DE3A34B9}"/>
              </a:ext>
            </a:extLst>
          </p:cNvPr>
          <p:cNvSpPr/>
          <p:nvPr/>
        </p:nvSpPr>
        <p:spPr>
          <a:xfrm>
            <a:off x="6433851" y="3800905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3AF93D8-01AE-4EE4-B80C-37D3153BAB2C}"/>
              </a:ext>
            </a:extLst>
          </p:cNvPr>
          <p:cNvSpPr/>
          <p:nvPr/>
        </p:nvSpPr>
        <p:spPr>
          <a:xfrm>
            <a:off x="6963559" y="3512739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EA70B3D7-2F43-42F1-9B33-77D16DF0710B}"/>
              </a:ext>
            </a:extLst>
          </p:cNvPr>
          <p:cNvSpPr/>
          <p:nvPr/>
        </p:nvSpPr>
        <p:spPr>
          <a:xfrm>
            <a:off x="4810293" y="3272568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1421F15-B2BE-4FDD-A992-3FDFA1B638BC}"/>
              </a:ext>
            </a:extLst>
          </p:cNvPr>
          <p:cNvSpPr/>
          <p:nvPr/>
        </p:nvSpPr>
        <p:spPr>
          <a:xfrm>
            <a:off x="4129635" y="2944546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C6FAB141-CDF0-44EF-93A7-33925E64A2CE}"/>
              </a:ext>
            </a:extLst>
          </p:cNvPr>
          <p:cNvSpPr/>
          <p:nvPr/>
        </p:nvSpPr>
        <p:spPr>
          <a:xfrm>
            <a:off x="3529383" y="3422739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2" name="Group 3">
            <a:extLst>
              <a:ext uri="{FF2B5EF4-FFF2-40B4-BE49-F238E27FC236}">
                <a16:creationId xmlns:a16="http://schemas.microsoft.com/office/drawing/2014/main" id="{E72D18FE-F3B9-4B09-8AC1-9485A7AA5BAD}"/>
              </a:ext>
            </a:extLst>
          </p:cNvPr>
          <p:cNvGrpSpPr>
            <a:grpSpLocks/>
          </p:cNvGrpSpPr>
          <p:nvPr/>
        </p:nvGrpSpPr>
        <p:grpSpPr bwMode="auto">
          <a:xfrm>
            <a:off x="0" y="6489700"/>
            <a:ext cx="1260476" cy="368300"/>
            <a:chOff x="1" y="6007"/>
            <a:chExt cx="794" cy="232"/>
          </a:xfrm>
        </p:grpSpPr>
        <p:pic>
          <p:nvPicPr>
            <p:cNvPr id="23" name="Picture 4">
              <a:extLst>
                <a:ext uri="{FF2B5EF4-FFF2-40B4-BE49-F238E27FC236}">
                  <a16:creationId xmlns:a16="http://schemas.microsoft.com/office/drawing/2014/main" id="{42C8FEAF-CFEF-4503-B884-6A1DC4884A4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4" name="Rectangle 5">
              <a:extLst>
                <a:ext uri="{FF2B5EF4-FFF2-40B4-BE49-F238E27FC236}">
                  <a16:creationId xmlns:a16="http://schemas.microsoft.com/office/drawing/2014/main" id="{E492F465-78BA-4EAF-B6D3-C015169DE8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360145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decimal is shown on the place value grid?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fraction would this be?</a:t>
            </a:r>
          </a:p>
          <a:p>
            <a:pPr lvl="0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0.25 and       ,     ,     or      </a:t>
            </a:r>
            <a:r>
              <a:rPr lang="en-GB" sz="20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or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any other correct 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equivalent fraction.</a:t>
            </a: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D2C4BBD-7EF2-4053-B206-08C774185A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075195"/>
              </p:ext>
            </p:extLst>
          </p:nvPr>
        </p:nvGraphicFramePr>
        <p:xfrm>
          <a:off x="1704824" y="1871700"/>
          <a:ext cx="5734353" cy="24977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11451">
                  <a:extLst>
                    <a:ext uri="{9D8B030D-6E8A-4147-A177-3AD203B41FA5}">
                      <a16:colId xmlns:a16="http://schemas.microsoft.com/office/drawing/2014/main" val="1165775776"/>
                    </a:ext>
                  </a:extLst>
                </a:gridCol>
                <a:gridCol w="1911451">
                  <a:extLst>
                    <a:ext uri="{9D8B030D-6E8A-4147-A177-3AD203B41FA5}">
                      <a16:colId xmlns:a16="http://schemas.microsoft.com/office/drawing/2014/main" val="1597323703"/>
                    </a:ext>
                  </a:extLst>
                </a:gridCol>
                <a:gridCol w="1911451">
                  <a:extLst>
                    <a:ext uri="{9D8B030D-6E8A-4147-A177-3AD203B41FA5}">
                      <a16:colId xmlns:a16="http://schemas.microsoft.com/office/drawing/2014/main" val="3898304963"/>
                    </a:ext>
                  </a:extLst>
                </a:gridCol>
              </a:tblGrid>
              <a:tr h="796412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Ones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tenths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hundredths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1243699"/>
                  </a:ext>
                </a:extLst>
              </a:tr>
              <a:tr h="1701369">
                <a:tc>
                  <a:txBody>
                    <a:bodyPr/>
                    <a:lstStyle/>
                    <a:p>
                      <a:endParaRPr lang="en-GB" sz="2800" dirty="0">
                        <a:latin typeface="SassoonCRInfantMedium" panose="02000603020000020003" pitchFamily="2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SassoonCRInfantMedium" panose="02000603020000020003" pitchFamily="2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SassoonCRInfantMedium" panose="02000603020000020003" pitchFamily="2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4173853"/>
                  </a:ext>
                </a:extLst>
              </a:tr>
            </a:tbl>
          </a:graphicData>
        </a:graphic>
      </p:graphicFrame>
      <p:sp>
        <p:nvSpPr>
          <p:cNvPr id="9" name="Oval 8">
            <a:extLst>
              <a:ext uri="{FF2B5EF4-FFF2-40B4-BE49-F238E27FC236}">
                <a16:creationId xmlns:a16="http://schemas.microsoft.com/office/drawing/2014/main" id="{B933043E-E4D9-48D5-A148-BAE798308DE2}"/>
              </a:ext>
            </a:extLst>
          </p:cNvPr>
          <p:cNvSpPr/>
          <p:nvPr/>
        </p:nvSpPr>
        <p:spPr>
          <a:xfrm>
            <a:off x="3529383" y="221100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3562FE6-BF74-4EB5-BEE4-B5C8C89CD3E5}"/>
              </a:ext>
            </a:extLst>
          </p:cNvPr>
          <p:cNvSpPr/>
          <p:nvPr/>
        </p:nvSpPr>
        <p:spPr>
          <a:xfrm>
            <a:off x="6034672" y="2994740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BB700539-2BF2-4FD2-81A8-EED6A8173EF6}"/>
              </a:ext>
            </a:extLst>
          </p:cNvPr>
          <p:cNvSpPr/>
          <p:nvPr/>
        </p:nvSpPr>
        <p:spPr>
          <a:xfrm>
            <a:off x="6675559" y="2944546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FEDD38BB-2552-4B84-BEFE-4D5A6ABC4E51}"/>
              </a:ext>
            </a:extLst>
          </p:cNvPr>
          <p:cNvSpPr/>
          <p:nvPr/>
        </p:nvSpPr>
        <p:spPr>
          <a:xfrm>
            <a:off x="5831921" y="3560568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96765B4-0002-488A-A762-45C6DE3A34B9}"/>
              </a:ext>
            </a:extLst>
          </p:cNvPr>
          <p:cNvSpPr/>
          <p:nvPr/>
        </p:nvSpPr>
        <p:spPr>
          <a:xfrm>
            <a:off x="6433851" y="3800905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3AF93D8-01AE-4EE4-B80C-37D3153BAB2C}"/>
              </a:ext>
            </a:extLst>
          </p:cNvPr>
          <p:cNvSpPr/>
          <p:nvPr/>
        </p:nvSpPr>
        <p:spPr>
          <a:xfrm>
            <a:off x="6963559" y="3512739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EA70B3D7-2F43-42F1-9B33-77D16DF0710B}"/>
              </a:ext>
            </a:extLst>
          </p:cNvPr>
          <p:cNvSpPr/>
          <p:nvPr/>
        </p:nvSpPr>
        <p:spPr>
          <a:xfrm>
            <a:off x="4810293" y="3272568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1421F15-B2BE-4FDD-A992-3FDFA1B638BC}"/>
              </a:ext>
            </a:extLst>
          </p:cNvPr>
          <p:cNvSpPr/>
          <p:nvPr/>
        </p:nvSpPr>
        <p:spPr>
          <a:xfrm>
            <a:off x="4129635" y="2944546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C6FAB141-CDF0-44EF-93A7-33925E64A2CE}"/>
              </a:ext>
            </a:extLst>
          </p:cNvPr>
          <p:cNvSpPr/>
          <p:nvPr/>
        </p:nvSpPr>
        <p:spPr>
          <a:xfrm>
            <a:off x="3529383" y="3422739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FA9BC84F-2E8D-4602-916F-0D124FBB17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4751727"/>
              </p:ext>
            </p:extLst>
          </p:nvPr>
        </p:nvGraphicFramePr>
        <p:xfrm>
          <a:off x="2052026" y="4712057"/>
          <a:ext cx="267768" cy="617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7768">
                  <a:extLst>
                    <a:ext uri="{9D8B030D-6E8A-4147-A177-3AD203B41FA5}">
                      <a16:colId xmlns:a16="http://schemas.microsoft.com/office/drawing/2014/main" val="582754166"/>
                    </a:ext>
                  </a:extLst>
                </a:gridCol>
              </a:tblGrid>
              <a:tr h="308755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800" b="1" kern="12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0787350"/>
                  </a:ext>
                </a:extLst>
              </a:tr>
              <a:tr h="308755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800" b="1" kern="12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568879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6D598DBD-41F2-4609-A0B1-F74686CA77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8501103"/>
              </p:ext>
            </p:extLst>
          </p:nvPr>
        </p:nvGraphicFramePr>
        <p:xfrm>
          <a:off x="2456656" y="4712057"/>
          <a:ext cx="267768" cy="617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7768">
                  <a:extLst>
                    <a:ext uri="{9D8B030D-6E8A-4147-A177-3AD203B41FA5}">
                      <a16:colId xmlns:a16="http://schemas.microsoft.com/office/drawing/2014/main" val="582754166"/>
                    </a:ext>
                  </a:extLst>
                </a:gridCol>
              </a:tblGrid>
              <a:tr h="308755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800" b="1" kern="12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0787350"/>
                  </a:ext>
                </a:extLst>
              </a:tr>
              <a:tr h="308755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800" b="1" kern="12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568879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CE9B92A9-065A-46B8-BFA7-029674F2BE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2528084"/>
              </p:ext>
            </p:extLst>
          </p:nvPr>
        </p:nvGraphicFramePr>
        <p:xfrm>
          <a:off x="3103956" y="4712057"/>
          <a:ext cx="294545" cy="617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4545">
                  <a:extLst>
                    <a:ext uri="{9D8B030D-6E8A-4147-A177-3AD203B41FA5}">
                      <a16:colId xmlns:a16="http://schemas.microsoft.com/office/drawing/2014/main" val="582754166"/>
                    </a:ext>
                  </a:extLst>
                </a:gridCol>
              </a:tblGrid>
              <a:tr h="308755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800" b="1" kern="12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0787350"/>
                  </a:ext>
                </a:extLst>
              </a:tr>
              <a:tr h="308755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800" b="1" kern="12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568879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CF14F1F4-07E9-4E53-8ABE-0288FF99A2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110728"/>
              </p:ext>
            </p:extLst>
          </p:nvPr>
        </p:nvGraphicFramePr>
        <p:xfrm>
          <a:off x="1461302" y="4712057"/>
          <a:ext cx="416529" cy="617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6529">
                  <a:extLst>
                    <a:ext uri="{9D8B030D-6E8A-4147-A177-3AD203B41FA5}">
                      <a16:colId xmlns:a16="http://schemas.microsoft.com/office/drawing/2014/main" val="582754166"/>
                    </a:ext>
                  </a:extLst>
                </a:gridCol>
              </a:tblGrid>
              <a:tr h="308755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0787350"/>
                  </a:ext>
                </a:extLst>
              </a:tr>
              <a:tr h="308755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568879"/>
                  </a:ext>
                </a:extLst>
              </a:tr>
            </a:tbl>
          </a:graphicData>
        </a:graphic>
      </p:graphicFrame>
      <p:grpSp>
        <p:nvGrpSpPr>
          <p:cNvPr id="26" name="Group 3">
            <a:extLst>
              <a:ext uri="{FF2B5EF4-FFF2-40B4-BE49-F238E27FC236}">
                <a16:creationId xmlns:a16="http://schemas.microsoft.com/office/drawing/2014/main" id="{381E2205-608F-4FCF-AB4F-0A0E9766F331}"/>
              </a:ext>
            </a:extLst>
          </p:cNvPr>
          <p:cNvGrpSpPr>
            <a:grpSpLocks/>
          </p:cNvGrpSpPr>
          <p:nvPr/>
        </p:nvGrpSpPr>
        <p:grpSpPr bwMode="auto">
          <a:xfrm>
            <a:off x="0" y="6489700"/>
            <a:ext cx="1260476" cy="368300"/>
            <a:chOff x="1" y="6007"/>
            <a:chExt cx="794" cy="232"/>
          </a:xfrm>
        </p:grpSpPr>
        <p:pic>
          <p:nvPicPr>
            <p:cNvPr id="27" name="Picture 4">
              <a:extLst>
                <a:ext uri="{FF2B5EF4-FFF2-40B4-BE49-F238E27FC236}">
                  <a16:creationId xmlns:a16="http://schemas.microsoft.com/office/drawing/2014/main" id="{FA630224-A10F-4932-BC3A-18D958B9CB3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8" name="Rectangle 5">
              <a:extLst>
                <a:ext uri="{FF2B5EF4-FFF2-40B4-BE49-F238E27FC236}">
                  <a16:creationId xmlns:a16="http://schemas.microsoft.com/office/drawing/2014/main" id="{39AD4362-7411-4B9D-B3CB-3D089C9688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993345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Fill in &lt;, &gt; or = to make the statement true.</a:t>
            </a:r>
          </a:p>
          <a:p>
            <a:pPr lvl="0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 </a:t>
            </a:r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3CD1B158-E249-4E4E-AF57-4947172D17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669611"/>
              </p:ext>
            </p:extLst>
          </p:nvPr>
        </p:nvGraphicFramePr>
        <p:xfrm>
          <a:off x="2366446" y="2840034"/>
          <a:ext cx="4411107" cy="11433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0258">
                  <a:extLst>
                    <a:ext uri="{9D8B030D-6E8A-4147-A177-3AD203B41FA5}">
                      <a16:colId xmlns:a16="http://schemas.microsoft.com/office/drawing/2014/main" val="3262281809"/>
                    </a:ext>
                  </a:extLst>
                </a:gridCol>
                <a:gridCol w="910404">
                  <a:extLst>
                    <a:ext uri="{9D8B030D-6E8A-4147-A177-3AD203B41FA5}">
                      <a16:colId xmlns:a16="http://schemas.microsoft.com/office/drawing/2014/main" val="2472346652"/>
                    </a:ext>
                  </a:extLst>
                </a:gridCol>
                <a:gridCol w="1245816">
                  <a:extLst>
                    <a:ext uri="{9D8B030D-6E8A-4147-A177-3AD203B41FA5}">
                      <a16:colId xmlns:a16="http://schemas.microsoft.com/office/drawing/2014/main" val="3562593178"/>
                    </a:ext>
                  </a:extLst>
                </a:gridCol>
                <a:gridCol w="340897">
                  <a:extLst>
                    <a:ext uri="{9D8B030D-6E8A-4147-A177-3AD203B41FA5}">
                      <a16:colId xmlns:a16="http://schemas.microsoft.com/office/drawing/2014/main" val="305991148"/>
                    </a:ext>
                  </a:extLst>
                </a:gridCol>
                <a:gridCol w="1293732">
                  <a:extLst>
                    <a:ext uri="{9D8B030D-6E8A-4147-A177-3AD203B41FA5}">
                      <a16:colId xmlns:a16="http://schemas.microsoft.com/office/drawing/2014/main" val="1903533029"/>
                    </a:ext>
                  </a:extLst>
                </a:gridCol>
              </a:tblGrid>
              <a:tr h="571652">
                <a:tc>
                  <a:txBody>
                    <a:bodyPr/>
                    <a:lstStyle/>
                    <a:p>
                      <a:pPr algn="ctr"/>
                      <a:r>
                        <a:rPr lang="en-GB" sz="37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7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sz="3700" dirty="0">
                        <a:latin typeface="SassoonCRInfantMedium" panose="02000603020000020003" pitchFamily="2" charset="0"/>
                      </a:endParaRPr>
                    </a:p>
                  </a:txBody>
                  <a:tcPr marL="100584" marR="100584" marT="50292" marB="5029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sz="3700" dirty="0">
                        <a:latin typeface="SassoonCRInfantMedium" panose="02000603020000020003" pitchFamily="2" charset="0"/>
                      </a:endParaRPr>
                    </a:p>
                  </a:txBody>
                  <a:tcPr marL="100584" marR="100584" marT="50292" marB="50292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37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0.5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03016176"/>
                  </a:ext>
                </a:extLst>
              </a:tr>
              <a:tr h="571652">
                <a:tc>
                  <a:txBody>
                    <a:bodyPr/>
                    <a:lstStyle/>
                    <a:p>
                      <a:pPr algn="ctr"/>
                      <a:r>
                        <a:rPr lang="en-GB" sz="37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7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 sz="1400" dirty="0">
                        <a:latin typeface="SassoonCRInfantMedium" panose="02000603020000020003" pitchFamily="2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400" dirty="0">
                        <a:latin typeface="SassoonCRInfantMedium" panose="02000603020000020003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4851695"/>
                  </a:ext>
                </a:extLst>
              </a:tr>
            </a:tbl>
          </a:graphicData>
        </a:graphic>
      </p:graphicFrame>
      <p:grpSp>
        <p:nvGrpSpPr>
          <p:cNvPr id="9" name="Group 3">
            <a:extLst>
              <a:ext uri="{FF2B5EF4-FFF2-40B4-BE49-F238E27FC236}">
                <a16:creationId xmlns:a16="http://schemas.microsoft.com/office/drawing/2014/main" id="{13C93369-2E10-4FCE-8F0A-63358A5E4D89}"/>
              </a:ext>
            </a:extLst>
          </p:cNvPr>
          <p:cNvGrpSpPr>
            <a:grpSpLocks/>
          </p:cNvGrpSpPr>
          <p:nvPr/>
        </p:nvGrpSpPr>
        <p:grpSpPr bwMode="auto">
          <a:xfrm>
            <a:off x="0" y="6489700"/>
            <a:ext cx="1260476" cy="368300"/>
            <a:chOff x="1" y="6007"/>
            <a:chExt cx="794" cy="232"/>
          </a:xfrm>
        </p:grpSpPr>
        <p:pic>
          <p:nvPicPr>
            <p:cNvPr id="10" name="Picture 4">
              <a:extLst>
                <a:ext uri="{FF2B5EF4-FFF2-40B4-BE49-F238E27FC236}">
                  <a16:creationId xmlns:a16="http://schemas.microsoft.com/office/drawing/2014/main" id="{BF256F19-5A60-4E06-9117-C9652858767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1" name="Rectangle 5">
              <a:extLst>
                <a:ext uri="{FF2B5EF4-FFF2-40B4-BE49-F238E27FC236}">
                  <a16:creationId xmlns:a16="http://schemas.microsoft.com/office/drawing/2014/main" id="{1A63086C-F0CE-4ECC-9D7D-BBB2224ED7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399422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Fill in &lt;, &gt; or = to make the statement true.</a:t>
            </a:r>
          </a:p>
          <a:p>
            <a:pPr lvl="0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 </a:t>
            </a:r>
          </a:p>
        </p:txBody>
      </p:sp>
      <p:grpSp>
        <p:nvGrpSpPr>
          <p:cNvPr id="9" name="Group 3">
            <a:extLst>
              <a:ext uri="{FF2B5EF4-FFF2-40B4-BE49-F238E27FC236}">
                <a16:creationId xmlns:a16="http://schemas.microsoft.com/office/drawing/2014/main" id="{BA571972-7A00-4D89-861E-451A3547F45E}"/>
              </a:ext>
            </a:extLst>
          </p:cNvPr>
          <p:cNvGrpSpPr>
            <a:grpSpLocks/>
          </p:cNvGrpSpPr>
          <p:nvPr/>
        </p:nvGrpSpPr>
        <p:grpSpPr bwMode="auto">
          <a:xfrm>
            <a:off x="0" y="6489700"/>
            <a:ext cx="1260476" cy="368300"/>
            <a:chOff x="1" y="6007"/>
            <a:chExt cx="794" cy="232"/>
          </a:xfrm>
        </p:grpSpPr>
        <p:pic>
          <p:nvPicPr>
            <p:cNvPr id="10" name="Picture 4">
              <a:extLst>
                <a:ext uri="{FF2B5EF4-FFF2-40B4-BE49-F238E27FC236}">
                  <a16:creationId xmlns:a16="http://schemas.microsoft.com/office/drawing/2014/main" id="{AEA3F092-ED25-4792-8EA4-CAA55A90E0D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1" name="Rectangle 5">
              <a:extLst>
                <a:ext uri="{FF2B5EF4-FFF2-40B4-BE49-F238E27FC236}">
                  <a16:creationId xmlns:a16="http://schemas.microsoft.com/office/drawing/2014/main" id="{C56ECFC1-1E9F-4311-9957-C59EB3110D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BC92CB91-0E60-4D66-B96D-A4188919D5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7186916"/>
              </p:ext>
            </p:extLst>
          </p:nvPr>
        </p:nvGraphicFramePr>
        <p:xfrm>
          <a:off x="2366446" y="2840034"/>
          <a:ext cx="4411107" cy="11433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0258">
                  <a:extLst>
                    <a:ext uri="{9D8B030D-6E8A-4147-A177-3AD203B41FA5}">
                      <a16:colId xmlns:a16="http://schemas.microsoft.com/office/drawing/2014/main" val="3262281809"/>
                    </a:ext>
                  </a:extLst>
                </a:gridCol>
                <a:gridCol w="910404">
                  <a:extLst>
                    <a:ext uri="{9D8B030D-6E8A-4147-A177-3AD203B41FA5}">
                      <a16:colId xmlns:a16="http://schemas.microsoft.com/office/drawing/2014/main" val="2472346652"/>
                    </a:ext>
                  </a:extLst>
                </a:gridCol>
                <a:gridCol w="1245816">
                  <a:extLst>
                    <a:ext uri="{9D8B030D-6E8A-4147-A177-3AD203B41FA5}">
                      <a16:colId xmlns:a16="http://schemas.microsoft.com/office/drawing/2014/main" val="3562593178"/>
                    </a:ext>
                  </a:extLst>
                </a:gridCol>
                <a:gridCol w="340897">
                  <a:extLst>
                    <a:ext uri="{9D8B030D-6E8A-4147-A177-3AD203B41FA5}">
                      <a16:colId xmlns:a16="http://schemas.microsoft.com/office/drawing/2014/main" val="305991148"/>
                    </a:ext>
                  </a:extLst>
                </a:gridCol>
                <a:gridCol w="1293732">
                  <a:extLst>
                    <a:ext uri="{9D8B030D-6E8A-4147-A177-3AD203B41FA5}">
                      <a16:colId xmlns:a16="http://schemas.microsoft.com/office/drawing/2014/main" val="1903533029"/>
                    </a:ext>
                  </a:extLst>
                </a:gridCol>
              </a:tblGrid>
              <a:tr h="571652">
                <a:tc>
                  <a:txBody>
                    <a:bodyPr/>
                    <a:lstStyle/>
                    <a:p>
                      <a:pPr algn="ctr"/>
                      <a:r>
                        <a:rPr lang="en-GB" sz="37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7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4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&lt;</a:t>
                      </a:r>
                    </a:p>
                  </a:txBody>
                  <a:tcPr marL="100584" marR="100584" marT="50292" marB="50292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sz="3700" dirty="0">
                        <a:latin typeface="SassoonCRInfantMedium" panose="02000603020000020003" pitchFamily="2" charset="0"/>
                      </a:endParaRPr>
                    </a:p>
                  </a:txBody>
                  <a:tcPr marL="100584" marR="100584" marT="50292" marB="50292" anchor="ctr">
                    <a:lnL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37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0.5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03016176"/>
                  </a:ext>
                </a:extLst>
              </a:tr>
              <a:tr h="571652">
                <a:tc>
                  <a:txBody>
                    <a:bodyPr/>
                    <a:lstStyle/>
                    <a:p>
                      <a:pPr algn="ctr"/>
                      <a:r>
                        <a:rPr lang="en-GB" sz="37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700" dirty="0"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 sz="1400" dirty="0">
                        <a:latin typeface="SassoonCRInfantMedium" panose="02000603020000020003" pitchFamily="2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1400" dirty="0">
                        <a:latin typeface="SassoonCRInfantMedium" panose="02000603020000020003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48516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48530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 defTabSz="91440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 defTabSz="91440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pairs. Which is the odd one out?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C9E6D9C-2411-4ECF-8B18-F067BC1F0A92}"/>
              </a:ext>
            </a:extLst>
          </p:cNvPr>
          <p:cNvSpPr/>
          <p:nvPr/>
        </p:nvSpPr>
        <p:spPr>
          <a:xfrm>
            <a:off x="2394542" y="2347502"/>
            <a:ext cx="1368000" cy="684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0.75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DAE1F9C-9F5E-4E87-91AF-28A6AD1AE164}"/>
              </a:ext>
            </a:extLst>
          </p:cNvPr>
          <p:cNvSpPr/>
          <p:nvPr/>
        </p:nvSpPr>
        <p:spPr>
          <a:xfrm>
            <a:off x="4188850" y="4718527"/>
            <a:ext cx="1368000" cy="684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0.25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13ECF5C8-1AB1-48B2-A418-D0F4A6FBC3E9}"/>
              </a:ext>
            </a:extLst>
          </p:cNvPr>
          <p:cNvSpPr/>
          <p:nvPr/>
        </p:nvSpPr>
        <p:spPr>
          <a:xfrm>
            <a:off x="2394542" y="3987320"/>
            <a:ext cx="684000" cy="828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0BC9EF9C-6D3F-4E1A-A33D-A553C8FBCC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1863382"/>
              </p:ext>
            </p:extLst>
          </p:nvPr>
        </p:nvGraphicFramePr>
        <p:xfrm>
          <a:off x="2466542" y="4005080"/>
          <a:ext cx="540000" cy="792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582754166"/>
                    </a:ext>
                  </a:extLst>
                </a:gridCol>
              </a:tblGrid>
              <a:tr h="308755"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GB" sz="20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50</a:t>
                      </a:r>
                    </a:p>
                  </a:txBody>
                  <a:tcPr marL="45720" marR="4572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160787350"/>
                  </a:ext>
                </a:extLst>
              </a:tr>
              <a:tr h="308755"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GB" sz="20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568879"/>
                  </a:ext>
                </a:extLst>
              </a:tr>
            </a:tbl>
          </a:graphicData>
        </a:graphic>
      </p:graphicFrame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E8324B0E-5BDF-418D-8FF6-C901FDEF39ED}"/>
              </a:ext>
            </a:extLst>
          </p:cNvPr>
          <p:cNvSpPr/>
          <p:nvPr/>
        </p:nvSpPr>
        <p:spPr>
          <a:xfrm>
            <a:off x="5299948" y="3126586"/>
            <a:ext cx="684000" cy="828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6F3C3248-2197-4FFC-8EBB-A3816AD963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0240890"/>
              </p:ext>
            </p:extLst>
          </p:nvPr>
        </p:nvGraphicFramePr>
        <p:xfrm>
          <a:off x="5461948" y="3144346"/>
          <a:ext cx="360000" cy="792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582754166"/>
                    </a:ext>
                  </a:extLst>
                </a:gridCol>
              </a:tblGrid>
              <a:tr h="308755"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GB" sz="20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45720" marR="4572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160787350"/>
                  </a:ext>
                </a:extLst>
              </a:tr>
              <a:tr h="308755"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GB" sz="20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568879"/>
                  </a:ext>
                </a:extLst>
              </a:tr>
            </a:tbl>
          </a:graphicData>
        </a:graphic>
      </p:graphicFrame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9C7D05D7-ECEA-4C91-BB22-03219ADF785F}"/>
              </a:ext>
            </a:extLst>
          </p:cNvPr>
          <p:cNvSpPr/>
          <p:nvPr/>
        </p:nvSpPr>
        <p:spPr>
          <a:xfrm>
            <a:off x="5236326" y="1784131"/>
            <a:ext cx="1368000" cy="684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0.5</a:t>
            </a:r>
          </a:p>
        </p:txBody>
      </p:sp>
      <p:grpSp>
        <p:nvGrpSpPr>
          <p:cNvPr id="15" name="Group 3">
            <a:extLst>
              <a:ext uri="{FF2B5EF4-FFF2-40B4-BE49-F238E27FC236}">
                <a16:creationId xmlns:a16="http://schemas.microsoft.com/office/drawing/2014/main" id="{CE1F2841-2424-4C49-91E3-510E3A11D329}"/>
              </a:ext>
            </a:extLst>
          </p:cNvPr>
          <p:cNvGrpSpPr>
            <a:grpSpLocks/>
          </p:cNvGrpSpPr>
          <p:nvPr/>
        </p:nvGrpSpPr>
        <p:grpSpPr bwMode="auto">
          <a:xfrm>
            <a:off x="0" y="6489700"/>
            <a:ext cx="1260476" cy="368300"/>
            <a:chOff x="1" y="6007"/>
            <a:chExt cx="794" cy="232"/>
          </a:xfrm>
        </p:grpSpPr>
        <p:pic>
          <p:nvPicPr>
            <p:cNvPr id="20" name="Picture 4">
              <a:extLst>
                <a:ext uri="{FF2B5EF4-FFF2-40B4-BE49-F238E27FC236}">
                  <a16:creationId xmlns:a16="http://schemas.microsoft.com/office/drawing/2014/main" id="{58F505C7-65A3-4171-8758-A209EF00B5F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1" name="Rectangle 5">
              <a:extLst>
                <a:ext uri="{FF2B5EF4-FFF2-40B4-BE49-F238E27FC236}">
                  <a16:creationId xmlns:a16="http://schemas.microsoft.com/office/drawing/2014/main" id="{2819DFA0-16BD-4DFF-9010-E42F4FEEA3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277221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Match the pairs. Which is the odd one out?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C9E6D9C-2411-4ECF-8B18-F067BC1F0A92}"/>
              </a:ext>
            </a:extLst>
          </p:cNvPr>
          <p:cNvSpPr/>
          <p:nvPr/>
        </p:nvSpPr>
        <p:spPr>
          <a:xfrm>
            <a:off x="2394542" y="2347502"/>
            <a:ext cx="1368000" cy="684000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0.75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DAE1F9C-9F5E-4E87-91AF-28A6AD1AE164}"/>
              </a:ext>
            </a:extLst>
          </p:cNvPr>
          <p:cNvSpPr/>
          <p:nvPr/>
        </p:nvSpPr>
        <p:spPr>
          <a:xfrm>
            <a:off x="4188850" y="4718527"/>
            <a:ext cx="1368000" cy="684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0.25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13ECF5C8-1AB1-48B2-A418-D0F4A6FBC3E9}"/>
              </a:ext>
            </a:extLst>
          </p:cNvPr>
          <p:cNvSpPr/>
          <p:nvPr/>
        </p:nvSpPr>
        <p:spPr>
          <a:xfrm>
            <a:off x="2394542" y="3987320"/>
            <a:ext cx="684000" cy="828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0BC9EF9C-6D3F-4E1A-A33D-A553C8FBCC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6737672"/>
              </p:ext>
            </p:extLst>
          </p:nvPr>
        </p:nvGraphicFramePr>
        <p:xfrm>
          <a:off x="2466542" y="4005080"/>
          <a:ext cx="540000" cy="792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582754166"/>
                    </a:ext>
                  </a:extLst>
                </a:gridCol>
              </a:tblGrid>
              <a:tr h="308755"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GB" sz="20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50</a:t>
                      </a:r>
                    </a:p>
                  </a:txBody>
                  <a:tcPr marL="45720" marR="4572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160787350"/>
                  </a:ext>
                </a:extLst>
              </a:tr>
              <a:tr h="308755"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GB" sz="20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568879"/>
                  </a:ext>
                </a:extLst>
              </a:tr>
            </a:tbl>
          </a:graphicData>
        </a:graphic>
      </p:graphicFrame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E8324B0E-5BDF-418D-8FF6-C901FDEF39ED}"/>
              </a:ext>
            </a:extLst>
          </p:cNvPr>
          <p:cNvSpPr/>
          <p:nvPr/>
        </p:nvSpPr>
        <p:spPr>
          <a:xfrm>
            <a:off x="5299948" y="3126586"/>
            <a:ext cx="684000" cy="828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6F3C3248-2197-4FFC-8EBB-A3816AD963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4823403"/>
              </p:ext>
            </p:extLst>
          </p:nvPr>
        </p:nvGraphicFramePr>
        <p:xfrm>
          <a:off x="5461948" y="3144346"/>
          <a:ext cx="360000" cy="792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582754166"/>
                    </a:ext>
                  </a:extLst>
                </a:gridCol>
              </a:tblGrid>
              <a:tr h="308755"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GB" sz="20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45720" marR="4572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0787350"/>
                  </a:ext>
                </a:extLst>
              </a:tr>
              <a:tr h="308755"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GB" sz="20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568879"/>
                  </a:ext>
                </a:extLst>
              </a:tr>
            </a:tbl>
          </a:graphicData>
        </a:graphic>
      </p:graphicFrame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9C7D05D7-ECEA-4C91-BB22-03219ADF785F}"/>
              </a:ext>
            </a:extLst>
          </p:cNvPr>
          <p:cNvSpPr/>
          <p:nvPr/>
        </p:nvSpPr>
        <p:spPr>
          <a:xfrm>
            <a:off x="5236326" y="1784131"/>
            <a:ext cx="1368000" cy="6840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0.5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8074B6EF-D16B-4576-8771-9EA6FDA8DD10}"/>
              </a:ext>
            </a:extLst>
          </p:cNvPr>
          <p:cNvCxnSpPr>
            <a:cxnSpLocks/>
          </p:cNvCxnSpPr>
          <p:nvPr/>
        </p:nvCxnSpPr>
        <p:spPr>
          <a:xfrm flipH="1">
            <a:off x="3060700" y="2435192"/>
            <a:ext cx="2204320" cy="1586475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74C1AC66-D20D-4AD3-A0E8-3281C026620A}"/>
              </a:ext>
            </a:extLst>
          </p:cNvPr>
          <p:cNvCxnSpPr>
            <a:cxnSpLocks/>
            <a:endCxn id="9" idx="0"/>
          </p:cNvCxnSpPr>
          <p:nvPr/>
        </p:nvCxnSpPr>
        <p:spPr>
          <a:xfrm flipH="1">
            <a:off x="4872850" y="3936826"/>
            <a:ext cx="473170" cy="781701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oup 3">
            <a:extLst>
              <a:ext uri="{FF2B5EF4-FFF2-40B4-BE49-F238E27FC236}">
                <a16:creationId xmlns:a16="http://schemas.microsoft.com/office/drawing/2014/main" id="{18846EF4-238F-4E81-8E3F-81B3A34D9CF7}"/>
              </a:ext>
            </a:extLst>
          </p:cNvPr>
          <p:cNvGrpSpPr>
            <a:grpSpLocks/>
          </p:cNvGrpSpPr>
          <p:nvPr/>
        </p:nvGrpSpPr>
        <p:grpSpPr bwMode="auto">
          <a:xfrm>
            <a:off x="0" y="6489700"/>
            <a:ext cx="1260476" cy="368300"/>
            <a:chOff x="1" y="6007"/>
            <a:chExt cx="794" cy="232"/>
          </a:xfrm>
        </p:grpSpPr>
        <p:pic>
          <p:nvPicPr>
            <p:cNvPr id="22" name="Picture 4">
              <a:extLst>
                <a:ext uri="{FF2B5EF4-FFF2-40B4-BE49-F238E27FC236}">
                  <a16:creationId xmlns:a16="http://schemas.microsoft.com/office/drawing/2014/main" id="{A32049B5-275A-413D-827D-B51E1A54BE9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3" name="Rectangle 5">
              <a:extLst>
                <a:ext uri="{FF2B5EF4-FFF2-40B4-BE49-F238E27FC236}">
                  <a16:creationId xmlns:a16="http://schemas.microsoft.com/office/drawing/2014/main" id="{399CA481-1A61-4EC4-9AB4-800D3B31D1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14840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"/>
            <a:ext cx="9144000" cy="68580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2FA4CDF-6E9C-4167-82BD-B2395258BA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D913FDBA-8172-4D92-9B54-CC75A71BB86B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Bunty the butterfly flies 0.5m in one minute. 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Monty the moth travels          m in one minute. 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travels furthest?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Explain how you know.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466D3F12-0F03-41FF-ABD0-569D1FFE4C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7030905"/>
              </p:ext>
            </p:extLst>
          </p:nvPr>
        </p:nvGraphicFramePr>
        <p:xfrm>
          <a:off x="3300717" y="1285767"/>
          <a:ext cx="447063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7063">
                  <a:extLst>
                    <a:ext uri="{9D8B030D-6E8A-4147-A177-3AD203B41FA5}">
                      <a16:colId xmlns:a16="http://schemas.microsoft.com/office/drawing/2014/main" val="582754166"/>
                    </a:ext>
                  </a:extLst>
                </a:gridCol>
              </a:tblGrid>
              <a:tr h="270621"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GB" sz="20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25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160787350"/>
                  </a:ext>
                </a:extLst>
              </a:tr>
              <a:tr h="270621"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GB" sz="20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568879"/>
                  </a:ext>
                </a:extLst>
              </a:tr>
            </a:tbl>
          </a:graphicData>
        </a:graphic>
      </p:graphicFrame>
      <p:grpSp>
        <p:nvGrpSpPr>
          <p:cNvPr id="9" name="Group 3">
            <a:extLst>
              <a:ext uri="{FF2B5EF4-FFF2-40B4-BE49-F238E27FC236}">
                <a16:creationId xmlns:a16="http://schemas.microsoft.com/office/drawing/2014/main" id="{329C49FE-3D0D-429E-94F3-6AE0B3FF1637}"/>
              </a:ext>
            </a:extLst>
          </p:cNvPr>
          <p:cNvGrpSpPr>
            <a:grpSpLocks/>
          </p:cNvGrpSpPr>
          <p:nvPr/>
        </p:nvGrpSpPr>
        <p:grpSpPr bwMode="auto">
          <a:xfrm>
            <a:off x="0" y="6489700"/>
            <a:ext cx="1260476" cy="368300"/>
            <a:chOff x="1" y="6007"/>
            <a:chExt cx="794" cy="232"/>
          </a:xfrm>
        </p:grpSpPr>
        <p:pic>
          <p:nvPicPr>
            <p:cNvPr id="10" name="Picture 4">
              <a:extLst>
                <a:ext uri="{FF2B5EF4-FFF2-40B4-BE49-F238E27FC236}">
                  <a16:creationId xmlns:a16="http://schemas.microsoft.com/office/drawing/2014/main" id="{8655D4F9-D433-44F0-8FBD-0564D935DF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1" name="Rectangle 5">
              <a:extLst>
                <a:ext uri="{FF2B5EF4-FFF2-40B4-BE49-F238E27FC236}">
                  <a16:creationId xmlns:a16="http://schemas.microsoft.com/office/drawing/2014/main" id="{9E79EEF6-1C49-4E4D-B905-75EA26FBAC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719001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"/>
            <a:ext cx="9144000" cy="68580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2FA4CDF-6E9C-4167-82BD-B2395258BA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38" y="140134"/>
            <a:ext cx="8913124" cy="63221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7FE4E37C-889D-4299-A7CA-4509C7C269B5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Bunty the butterfly flies 0.5m in one minute. 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Monty the moth travels          m in one minute. 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travels furthest?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Explain how you know.</a:t>
            </a:r>
          </a:p>
          <a:p>
            <a:pPr>
              <a:lnSpc>
                <a:spcPct val="150000"/>
              </a:lnSpc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marL="2155825" lvl="0" defTabSz="514350">
              <a:lnSpc>
                <a:spcPct val="150000"/>
              </a:lnSpc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marL="2155825" lvl="0" defTabSz="514350">
              <a:lnSpc>
                <a:spcPct val="150000"/>
              </a:lnSpc>
              <a:defRPr/>
            </a:pP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marL="2155825" lvl="0" defTabSz="514350">
              <a:lnSpc>
                <a:spcPct val="150000"/>
              </a:lnSpc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Bunty the butterfly </a:t>
            </a:r>
          </a:p>
          <a:p>
            <a:pPr marL="2155825" lvl="0" defTabSz="514350">
              <a:lnSpc>
                <a:spcPct val="150000"/>
              </a:lnSpc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travels furthest because 0.5m is equivalent to    m and Monty the moth only travels        m or      m or 0.25m.     </a:t>
            </a:r>
          </a:p>
          <a:p>
            <a:pPr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21D4859B-92FC-4392-B568-1EFF72526E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7074776"/>
              </p:ext>
            </p:extLst>
          </p:nvPr>
        </p:nvGraphicFramePr>
        <p:xfrm>
          <a:off x="8077607" y="4429819"/>
          <a:ext cx="229091" cy="617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9091">
                  <a:extLst>
                    <a:ext uri="{9D8B030D-6E8A-4147-A177-3AD203B41FA5}">
                      <a16:colId xmlns:a16="http://schemas.microsoft.com/office/drawing/2014/main" val="582754166"/>
                    </a:ext>
                  </a:extLst>
                </a:gridCol>
              </a:tblGrid>
              <a:tr h="308755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0787350"/>
                  </a:ext>
                </a:extLst>
              </a:tr>
              <a:tr h="308755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568879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E5E9217-AEF0-4028-9DD5-BC55F137BC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0161741"/>
              </p:ext>
            </p:extLst>
          </p:nvPr>
        </p:nvGraphicFramePr>
        <p:xfrm>
          <a:off x="6622651" y="4895073"/>
          <a:ext cx="405710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5710">
                  <a:extLst>
                    <a:ext uri="{9D8B030D-6E8A-4147-A177-3AD203B41FA5}">
                      <a16:colId xmlns:a16="http://schemas.microsoft.com/office/drawing/2014/main" val="582754166"/>
                    </a:ext>
                  </a:extLst>
                </a:gridCol>
              </a:tblGrid>
              <a:tr h="270621"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GB" sz="1800" b="1" kern="12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25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0787350"/>
                  </a:ext>
                </a:extLst>
              </a:tr>
              <a:tr h="270621"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GB" sz="1800" b="1" kern="12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568879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5F343A77-5087-4DC0-ACC8-120D5870E1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1308044"/>
              </p:ext>
            </p:extLst>
          </p:nvPr>
        </p:nvGraphicFramePr>
        <p:xfrm>
          <a:off x="7745674" y="4860638"/>
          <a:ext cx="252000" cy="6175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2000">
                  <a:extLst>
                    <a:ext uri="{9D8B030D-6E8A-4147-A177-3AD203B41FA5}">
                      <a16:colId xmlns:a16="http://schemas.microsoft.com/office/drawing/2014/main" val="582754166"/>
                    </a:ext>
                  </a:extLst>
                </a:gridCol>
              </a:tblGrid>
              <a:tr h="308755"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GB" sz="1800" b="1" kern="12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0787350"/>
                  </a:ext>
                </a:extLst>
              </a:tr>
              <a:tr h="308755"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GB" sz="1800" b="1" kern="120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568879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2CB52960-6EC4-4378-AC60-BB2D5E71CC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9677374"/>
              </p:ext>
            </p:extLst>
          </p:nvPr>
        </p:nvGraphicFramePr>
        <p:xfrm>
          <a:off x="3300717" y="1285767"/>
          <a:ext cx="447063" cy="609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7063">
                  <a:extLst>
                    <a:ext uri="{9D8B030D-6E8A-4147-A177-3AD203B41FA5}">
                      <a16:colId xmlns:a16="http://schemas.microsoft.com/office/drawing/2014/main" val="582754166"/>
                    </a:ext>
                  </a:extLst>
                </a:gridCol>
              </a:tblGrid>
              <a:tr h="270621"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GB" sz="20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25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160787350"/>
                  </a:ext>
                </a:extLst>
              </a:tr>
              <a:tr h="270621">
                <a:tc>
                  <a:txBody>
                    <a:bodyPr/>
                    <a:lstStyle/>
                    <a:p>
                      <a:pPr marL="0" algn="ctr" defTabSz="457200" rtl="0" eaLnBrk="1" latinLnBrk="0" hangingPunct="1"/>
                      <a:r>
                        <a:rPr lang="en-GB" sz="20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568879"/>
                  </a:ext>
                </a:extLst>
              </a:tr>
            </a:tbl>
          </a:graphicData>
        </a:graphic>
      </p:graphicFrame>
      <p:grpSp>
        <p:nvGrpSpPr>
          <p:cNvPr id="20" name="Group 3">
            <a:extLst>
              <a:ext uri="{FF2B5EF4-FFF2-40B4-BE49-F238E27FC236}">
                <a16:creationId xmlns:a16="http://schemas.microsoft.com/office/drawing/2014/main" id="{A237AA01-81CE-4A7A-B023-BE08834B3621}"/>
              </a:ext>
            </a:extLst>
          </p:cNvPr>
          <p:cNvGrpSpPr>
            <a:grpSpLocks/>
          </p:cNvGrpSpPr>
          <p:nvPr/>
        </p:nvGrpSpPr>
        <p:grpSpPr bwMode="auto">
          <a:xfrm>
            <a:off x="0" y="6489700"/>
            <a:ext cx="1260476" cy="368300"/>
            <a:chOff x="1" y="6007"/>
            <a:chExt cx="794" cy="232"/>
          </a:xfrm>
        </p:grpSpPr>
        <p:pic>
          <p:nvPicPr>
            <p:cNvPr id="22" name="Picture 4">
              <a:extLst>
                <a:ext uri="{FF2B5EF4-FFF2-40B4-BE49-F238E27FC236}">
                  <a16:creationId xmlns:a16="http://schemas.microsoft.com/office/drawing/2014/main" id="{D0CEC1E5-A253-4525-9E3C-7B40D691DF0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3" name="Rectangle 5">
              <a:extLst>
                <a:ext uri="{FF2B5EF4-FFF2-40B4-BE49-F238E27FC236}">
                  <a16:creationId xmlns:a16="http://schemas.microsoft.com/office/drawing/2014/main" id="{028FE51D-C78D-4BDA-8E3D-7490C40A14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429906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I’m thinking of a fraction.</a:t>
            </a:r>
          </a:p>
          <a:p>
            <a:pPr algn="ctr">
              <a:lnSpc>
                <a:spcPct val="150000"/>
              </a:lnSpc>
            </a:pP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denominator is 100.</a:t>
            </a:r>
          </a:p>
          <a:p>
            <a:pPr algn="ctr">
              <a:lnSpc>
                <a:spcPct val="150000"/>
              </a:lnSpc>
            </a:pP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It is equal to 0.75.</a:t>
            </a:r>
          </a:p>
          <a:p>
            <a:pPr algn="ctr">
              <a:lnSpc>
                <a:spcPct val="150000"/>
              </a:lnSpc>
            </a:pP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is my fraction?</a:t>
            </a:r>
          </a:p>
        </p:txBody>
      </p:sp>
      <p:grpSp>
        <p:nvGrpSpPr>
          <p:cNvPr id="7" name="Group 3">
            <a:extLst>
              <a:ext uri="{FF2B5EF4-FFF2-40B4-BE49-F238E27FC236}">
                <a16:creationId xmlns:a16="http://schemas.microsoft.com/office/drawing/2014/main" id="{35CEE2A6-ABBA-47ED-8314-1D683603F9E8}"/>
              </a:ext>
            </a:extLst>
          </p:cNvPr>
          <p:cNvGrpSpPr>
            <a:grpSpLocks/>
          </p:cNvGrpSpPr>
          <p:nvPr/>
        </p:nvGrpSpPr>
        <p:grpSpPr bwMode="auto">
          <a:xfrm>
            <a:off x="0" y="6489700"/>
            <a:ext cx="1260476" cy="368300"/>
            <a:chOff x="1" y="6007"/>
            <a:chExt cx="794" cy="232"/>
          </a:xfrm>
        </p:grpSpPr>
        <p:pic>
          <p:nvPicPr>
            <p:cNvPr id="9" name="Picture 4">
              <a:extLst>
                <a:ext uri="{FF2B5EF4-FFF2-40B4-BE49-F238E27FC236}">
                  <a16:creationId xmlns:a16="http://schemas.microsoft.com/office/drawing/2014/main" id="{44E4D6A4-6AF7-4ABB-BD8D-66D018AE50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0" name="Rectangle 5">
              <a:extLst>
                <a:ext uri="{FF2B5EF4-FFF2-40B4-BE49-F238E27FC236}">
                  <a16:creationId xmlns:a16="http://schemas.microsoft.com/office/drawing/2014/main" id="{C2610F8E-9950-47CC-B328-045B648581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762294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I’m thinking of a fraction.</a:t>
            </a:r>
          </a:p>
          <a:p>
            <a:pPr algn="ctr">
              <a:lnSpc>
                <a:spcPct val="150000"/>
              </a:lnSpc>
            </a:pP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denominator is 100.</a:t>
            </a:r>
          </a:p>
          <a:p>
            <a:pPr algn="ctr">
              <a:lnSpc>
                <a:spcPct val="150000"/>
              </a:lnSpc>
            </a:pP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It is equal to 0.75.</a:t>
            </a:r>
          </a:p>
          <a:p>
            <a:pPr algn="ctr">
              <a:lnSpc>
                <a:spcPct val="150000"/>
              </a:lnSpc>
            </a:pP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is my fraction?</a:t>
            </a:r>
          </a:p>
        </p:txBody>
      </p:sp>
      <p:grpSp>
        <p:nvGrpSpPr>
          <p:cNvPr id="7" name="Group 3">
            <a:extLst>
              <a:ext uri="{FF2B5EF4-FFF2-40B4-BE49-F238E27FC236}">
                <a16:creationId xmlns:a16="http://schemas.microsoft.com/office/drawing/2014/main" id="{35CEE2A6-ABBA-47ED-8314-1D683603F9E8}"/>
              </a:ext>
            </a:extLst>
          </p:cNvPr>
          <p:cNvGrpSpPr>
            <a:grpSpLocks/>
          </p:cNvGrpSpPr>
          <p:nvPr/>
        </p:nvGrpSpPr>
        <p:grpSpPr bwMode="auto">
          <a:xfrm>
            <a:off x="0" y="6489700"/>
            <a:ext cx="1260476" cy="368300"/>
            <a:chOff x="1" y="6007"/>
            <a:chExt cx="794" cy="232"/>
          </a:xfrm>
        </p:grpSpPr>
        <p:pic>
          <p:nvPicPr>
            <p:cNvPr id="9" name="Picture 4">
              <a:extLst>
                <a:ext uri="{FF2B5EF4-FFF2-40B4-BE49-F238E27FC236}">
                  <a16:creationId xmlns:a16="http://schemas.microsoft.com/office/drawing/2014/main" id="{44E4D6A4-6AF7-4ABB-BD8D-66D018AE50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" y="6007"/>
              <a:ext cx="49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10" name="Rectangle 5">
              <a:extLst>
                <a:ext uri="{FF2B5EF4-FFF2-40B4-BE49-F238E27FC236}">
                  <a16:creationId xmlns:a16="http://schemas.microsoft.com/office/drawing/2014/main" id="{C2610F8E-9950-47CC-B328-045B648581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" y="6133"/>
              <a:ext cx="794" cy="1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5000" rIns="90000" bIns="45000">
              <a:spAutoFit/>
            </a:bodyPr>
            <a:lstStyle>
              <a:lvl1pPr>
                <a:lnSpc>
                  <a:spcPct val="83000"/>
                </a:lnSpc>
                <a:spcAft>
                  <a:spcPts val="142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32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>
                <a:lnSpc>
                  <a:spcPct val="83000"/>
                </a:lnSpc>
                <a:spcAft>
                  <a:spcPts val="113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4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>
                <a:lnSpc>
                  <a:spcPct val="83000"/>
                </a:lnSpc>
                <a:spcAft>
                  <a:spcPts val="85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>
                <a:lnSpc>
                  <a:spcPct val="83000"/>
                </a:lnSpc>
                <a:spcAft>
                  <a:spcPts val="575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>
                <a:lnSpc>
                  <a:spcPct val="83000"/>
                </a:lnSpc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defTabSz="449263" eaLnBrk="0" fontAlgn="base" hangingPunct="0">
                <a:lnSpc>
                  <a:spcPct val="83000"/>
                </a:lnSpc>
                <a:spcBef>
                  <a:spcPct val="0"/>
                </a:spcBef>
                <a:spcAft>
                  <a:spcPts val="288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  <a:defRPr sz="2000">
                  <a:solidFill>
                    <a:srgbClr val="000000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eaLnBrk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2019</a:t>
              </a:r>
            </a:p>
          </p:txBody>
        </p:sp>
      </p:grp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DA01FCC-1A68-43F1-8543-18A28833C2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3336689"/>
              </p:ext>
            </p:extLst>
          </p:nvPr>
        </p:nvGraphicFramePr>
        <p:xfrm>
          <a:off x="4176000" y="4831715"/>
          <a:ext cx="792000" cy="975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2000">
                  <a:extLst>
                    <a:ext uri="{9D8B030D-6E8A-4147-A177-3AD203B41FA5}">
                      <a16:colId xmlns:a16="http://schemas.microsoft.com/office/drawing/2014/main" val="3290524702"/>
                    </a:ext>
                  </a:extLst>
                </a:gridCol>
              </a:tblGrid>
              <a:tr h="270621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75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93019136"/>
                  </a:ext>
                </a:extLst>
              </a:tr>
              <a:tr h="270621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42462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54558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2858803b8c6804fdc137be4329942ee3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04d8a99e9b37cab27d9252feb61c8588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Props1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7BE2059-F6F6-4F9E-8157-4871B6F45C6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EF8F11D-A449-4684-B8E0-461263A2E192}">
  <ds:schemaRefs>
    <ds:schemaRef ds:uri="http://purl.org/dc/dcmitype/"/>
    <ds:schemaRef ds:uri="http://schemas.microsoft.com/office/infopath/2007/PartnerControls"/>
    <ds:schemaRef ds:uri="86144f90-c7b6-48d0-aae5-f5e9e48cc3df"/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schemas.microsoft.com/sharepoint/v3"/>
    <ds:schemaRef ds:uri="http://purl.org/dc/terms/"/>
    <ds:schemaRef ds:uri="http://schemas.openxmlformats.org/package/2006/metadata/core-properties"/>
    <ds:schemaRef ds:uri="0f0ae0ff-29c4-4766-b250-c1a9bee8d430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1212</TotalTime>
  <Words>523</Words>
  <Application>Microsoft Office PowerPoint</Application>
  <PresentationFormat>On-screen Show (4:3)</PresentationFormat>
  <Paragraphs>224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SassoonCRInfantMedium</vt:lpstr>
      <vt:lpstr>Arial</vt:lpstr>
      <vt:lpstr>Calibri Light</vt:lpstr>
      <vt:lpstr>Calibri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Lucy Byrne</cp:lastModifiedBy>
  <cp:revision>54</cp:revision>
  <dcterms:created xsi:type="dcterms:W3CDTF">2018-03-17T10:08:43Z</dcterms:created>
  <dcterms:modified xsi:type="dcterms:W3CDTF">2020-04-27T16:43:18Z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</Properties>
</file>