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5" r:id="rId2"/>
    <p:sldMasterId id="2147483698" r:id="rId3"/>
    <p:sldMasterId id="2147483704" r:id="rId4"/>
  </p:sldMasterIdLst>
  <p:notesMasterIdLst>
    <p:notesMasterId r:id="rId28"/>
  </p:notesMasterIdLst>
  <p:sldIdLst>
    <p:sldId id="321" r:id="rId5"/>
    <p:sldId id="328" r:id="rId6"/>
    <p:sldId id="390" r:id="rId7"/>
    <p:sldId id="395" r:id="rId8"/>
    <p:sldId id="396" r:id="rId9"/>
    <p:sldId id="371" r:id="rId10"/>
    <p:sldId id="418" r:id="rId11"/>
    <p:sldId id="440" r:id="rId12"/>
    <p:sldId id="441" r:id="rId13"/>
    <p:sldId id="443" r:id="rId14"/>
    <p:sldId id="391" r:id="rId15"/>
    <p:sldId id="432" r:id="rId16"/>
    <p:sldId id="433" r:id="rId17"/>
    <p:sldId id="434" r:id="rId18"/>
    <p:sldId id="273" r:id="rId19"/>
    <p:sldId id="435" r:id="rId20"/>
    <p:sldId id="438" r:id="rId21"/>
    <p:sldId id="439" r:id="rId22"/>
    <p:sldId id="442" r:id="rId23"/>
    <p:sldId id="428" r:id="rId24"/>
    <p:sldId id="392" r:id="rId25"/>
    <p:sldId id="393" r:id="rId26"/>
    <p:sldId id="394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0D5FA-4C90-4BA1-B96B-61AB7F52D234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7BD9AE-1BF2-45F8-8D6E-16B4974DB9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160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DC8BC-CF58-4E94-8F84-B9224F71DF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0E3F915-CE4F-4D28-81DA-7BDAC9FE0E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1312A-9EB5-4D73-B6CD-401664FAB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8182E-B30F-4E2A-BD6F-DC6F20E97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10CE40-4BD2-4445-8A47-2667C7155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6281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EB0E7-7D1A-44C2-90E1-052FA247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6B1013-6BFB-4069-8BEF-8F1DA2A437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1E01F-331B-4305-9DA7-FCFEC0B8C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E49B8-A7DE-444B-855E-2FD4CE53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34F63-3569-4BFA-9835-FDEB0E387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7160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B35C8-DF47-4E4E-8F54-277BDEB72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759425-042F-4863-8296-F06244148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F8D857-14FB-41C4-A013-5A519959F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CFDBCA-60DC-42D2-BE50-638B84E29D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65243E-4C6E-4A0E-A987-74B6BEB0BC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82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73D54-7A80-4354-826E-C9ADAA78E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ADB1D-0FBD-4303-8437-6CA0A46428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BDE31D-856C-46ED-9440-FD31A195C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4BFD5-AFB5-461D-99A1-941756438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285037-C169-451D-AE8F-5C632309D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E520C1-A94A-4EBF-98EE-18F61220F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612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C6F7C-9948-4269-9241-A668CEC44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18D747-F4D6-4DE7-A1DA-82021ABB8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C11B1-9A50-4BA8-B6F1-5E1879156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3946B6-17C1-4D1B-82B6-5E5BFFE16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14F963-92CE-4632-8F43-8289CCCC66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EF23D0-7135-4092-A41B-6DB27E937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09A9643-2F80-473A-A48B-CF74A73A3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8D593A8-6514-4564-8E3B-583E3EAE4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9311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F1927-69F2-4D15-84A0-A4E4CF00E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7DC97A-D4D2-4B8F-97E2-31D5FE53B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8171FE-1B14-462B-9B2E-1A6F8ADE0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A251B6-3C3E-4D2A-9AF5-AE05158CF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0752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46229-056F-495D-A2E3-A97FDB00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E03D0-EB50-4574-A9B0-C8F0BFCD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4CBA7-21F0-45AD-A05E-40F7B6126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71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7158F-392C-4239-B2EA-7DFE4F910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676E6-D361-439A-A6A8-779DD58B4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440F86-1A81-4876-B769-BDC0A7A4B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1F5BE1-BD7D-43BD-A295-773D69B03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0DA31A-4768-4821-8C72-872B4BAB7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034869-A19D-4041-80AE-7B3A1DAA6B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246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4DEBB-7485-4FF5-9BE9-77030F588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641BB5C-1C21-4877-8EF3-D0FD834D2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32FFB7-990E-4189-AE51-A6CA87154E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52B151-9AF8-411A-9B5E-FF7E362E1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1426F-B91B-46DE-A2F4-697F3167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F70AD-29B7-4DD1-8035-B407293690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723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AF19-AB50-4D4B-995B-0A664D5AE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A9BBB8-014A-4FB4-B9AF-1502BA074A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7B0FA8-2938-4CC1-81AF-5A6D9F715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7A215C-07BF-4F2F-A30B-72E1BBBE0F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AA228-EC9A-4979-B103-BD995953B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55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CC30A98-F480-4E20-8B59-D2C00F3414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0D1BAB-7A45-4A6E-8D05-413A47FB10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D3A27B-EF31-4EC9-88EB-344D9B759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16BB7-7DE6-4544-8E47-1CAE0FFBC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1936A5-DCC2-49CA-B702-54D98F2A4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1560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180433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073017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2377300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54312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071549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09246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725469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55947489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898136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92558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"/>
            <a:ext cx="2743200" cy="61261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"/>
            <a:ext cx="8026400" cy="61261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8655154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F0C1064-9324-4338-8DFF-4FB01550380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25221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24A4160A-25C2-4531-B1DD-CAC17912D850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73693E9B-DC68-4C0C-AC8D-5675D6A566C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22816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D0B12EDB-7812-4A7A-82F4-56CF8528638A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25903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D4B9F396-5C72-44FC-A69F-D89AF807032B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8B747D9-4CBF-467C-A10F-D60D99C22308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526D68E-041D-4C9F-A619-C2350511B187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D8EE89A-75BA-4B01-AD1F-6EEFCE6D6A75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B75CEE20-79F8-4AAA-B7A1-347F475B5992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3626713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DA580774-CC2C-48F8-B3E0-16E878DABA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261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CEDD6C-C4D6-4994-848B-844C574A166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496994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D6076FF-C218-4D82-A676-A897139E5F37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6B6CC64-F113-4FC3-91C8-D180E040A81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1" y="5734051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4648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27E0A4E7-2280-4D5D-B1B8-B1232927C6E2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96088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3BEA3CB1-2A39-49C5-A642-66EB0C670E88}"/>
              </a:ext>
            </a:extLst>
          </p:cNvPr>
          <p:cNvSpPr/>
          <p:nvPr userDrawn="1"/>
        </p:nvSpPr>
        <p:spPr bwMode="auto">
          <a:xfrm>
            <a:off x="670985" y="2930526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7540AA91-BE88-4B3E-9D27-A8BF9F37E574}"/>
              </a:ext>
            </a:extLst>
          </p:cNvPr>
          <p:cNvSpPr/>
          <p:nvPr userDrawn="1"/>
        </p:nvSpPr>
        <p:spPr bwMode="auto">
          <a:xfrm>
            <a:off x="670985" y="512764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109F72A-224D-4C7B-A9A4-4C14342256A9}"/>
              </a:ext>
            </a:extLst>
          </p:cNvPr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030411C-E581-4823-BD44-11825FEB8211}"/>
              </a:ext>
            </a:extLst>
          </p:cNvPr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18CD736-91CD-4D2A-9963-CD9CA134C322}"/>
              </a:ext>
            </a:extLst>
          </p:cNvPr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6788196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4ED688F3-10E0-4BD1-A7D3-C46C2BE04E7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4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2938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F146229-056F-495D-A2E3-A97FDB006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BE03D0-EB50-4574-A9B0-C8F0BFCD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24CBA7-21F0-45AD-A05E-40F7B6126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6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30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5" Type="http://schemas.openxmlformats.org/officeDocument/2006/relationships/slideLayout" Target="../slideLayouts/slideLayout32.xml"/><Relationship Id="rId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FC8973-A26D-4F7E-9B6F-CA24E6B410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3E1898-E87E-4A91-8A6C-4FD648340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0EECE6-D196-4ACD-81B1-73E75C2027C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2F01A-EC39-499A-98FD-047A88819AFA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643DF-BFF6-41DE-B480-19DD660C6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9EB88-55E1-49F2-B073-26FC3701FF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862F6-3E10-4A59-A53A-F23031BFA3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225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7">
            <a:extLst>
              <a:ext uri="{FF2B5EF4-FFF2-40B4-BE49-F238E27FC236}">
                <a16:creationId xmlns:a16="http://schemas.microsoft.com/office/drawing/2014/main" id="{E9F72B2E-40EF-48F3-98E5-0C6E2E06F4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</a:t>
            </a:r>
          </a:p>
        </p:txBody>
      </p:sp>
      <p:sp>
        <p:nvSpPr>
          <p:cNvPr id="1027" name="Rectangle 8">
            <a:extLst>
              <a:ext uri="{FF2B5EF4-FFF2-40B4-BE49-F238E27FC236}">
                <a16:creationId xmlns:a16="http://schemas.microsoft.com/office/drawing/2014/main" id="{ECD30817-8539-4FB7-A66E-7240B3635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58066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rgbClr val="8F2140"/>
          </a:solidFill>
          <a:latin typeface="Comic Sans MS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EAD410D-FAA1-48C9-9C10-C2B80144A2C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A6FD833-3E96-4A8A-88CD-7A8C8A4546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576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884E065-17A1-4F44-ABE0-CC67F76D062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23BD6C8F-2A3B-4C83-8854-6D1E11111E4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356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7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Xc5eqwzEgUo" TargetMode="External"/><Relationship Id="rId2" Type="http://schemas.openxmlformats.org/officeDocument/2006/relationships/hyperlink" Target="https://youtu.be/2igRcGxlsh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vGxRUglFFME&amp;t=3s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5864393-7159-4D5B-986F-DD8BC46F7F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111614"/>
              </p:ext>
            </p:extLst>
          </p:nvPr>
        </p:nvGraphicFramePr>
        <p:xfrm>
          <a:off x="-2" y="1068946"/>
          <a:ext cx="12192000" cy="57890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588666509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8518021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72542940"/>
                    </a:ext>
                  </a:extLst>
                </a:gridCol>
              </a:tblGrid>
              <a:tr h="526277"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Green Group</a:t>
                      </a:r>
                    </a:p>
                  </a:txBody>
                  <a:tcPr marL="68580" marR="68580" marT="34290" marB="34290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Yellow Group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500" dirty="0">
                          <a:latin typeface="XCCW Joined 7a" panose="03050602040000000000" pitchFamily="66" charset="0"/>
                        </a:rPr>
                        <a:t>Red Group</a:t>
                      </a:r>
                    </a:p>
                  </a:txBody>
                  <a:tcPr marL="68580" marR="68580" marT="34290" marB="3429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051744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738519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delicious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delicious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their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8491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ambitious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cautious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they’re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24136037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cautious 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here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84519815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gracious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actually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hear</a:t>
                      </a:r>
                      <a:endParaRPr lang="en-GB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4405928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experience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different</a:t>
                      </a:r>
                      <a:endParaRPr lang="en-GB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1961096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peculiar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25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92652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answer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822748340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surprise</a:t>
                      </a:r>
                      <a:endParaRPr lang="en-GB" sz="32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6743174"/>
                  </a:ext>
                </a:extLst>
              </a:tr>
              <a:tr h="526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200" b="1" dirty="0">
                          <a:effectLst/>
                          <a:latin typeface="XCCW Joined 7a" panose="030506020400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enough</a:t>
                      </a:r>
                      <a:endParaRPr lang="en-GB" sz="3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en-GB" sz="250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endParaRPr lang="en-GB" sz="2500" dirty="0">
                        <a:latin typeface="XCCW Joined 7a" panose="03050602040000000000" pitchFamily="66" charset="0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228515427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7483C215-A13C-4C9F-B640-D30504514425}"/>
              </a:ext>
            </a:extLst>
          </p:cNvPr>
          <p:cNvSpPr txBox="1"/>
          <p:nvPr/>
        </p:nvSpPr>
        <p:spPr>
          <a:xfrm>
            <a:off x="-2" y="0"/>
            <a:ext cx="10058397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Monday 7th December</a:t>
            </a: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Spelling practice.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7853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Monday 7th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design a ‘Cracking Contraption’ and explain how it works.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704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BB6AB-44B4-47D4-8B0D-FF17A4B393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8642"/>
            <a:ext cx="10515600" cy="5112913"/>
          </a:xfrm>
        </p:spPr>
        <p:txBody>
          <a:bodyPr>
            <a:normAutofit/>
          </a:bodyPr>
          <a:lstStyle/>
          <a:p>
            <a:r>
              <a:rPr lang="en-GB" dirty="0">
                <a:hlinkClick r:id="rId2"/>
              </a:rPr>
              <a:t>https://youtu.be/2igRcGxlshA</a:t>
            </a: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3"/>
              </a:rPr>
              <a:t>https://www.youtube.com/watch?v=Xc5eqwzEgUo</a:t>
            </a:r>
            <a:r>
              <a:rPr lang="en-GB" dirty="0"/>
              <a:t> </a:t>
            </a:r>
            <a:br>
              <a:rPr lang="en-GB" dirty="0"/>
            </a:br>
            <a:br>
              <a:rPr lang="en-GB" dirty="0"/>
            </a:br>
            <a:r>
              <a:rPr lang="en-GB" dirty="0">
                <a:hlinkClick r:id="rId4"/>
              </a:rPr>
              <a:t>https://www.youtube.com/watch?v=vGxRUglFFME&amp;t=3s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8521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0BB8-A2E8-467D-83D1-4FC5AEA7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XCCW Joined 7a" panose="03050602040000000000" pitchFamily="66" charset="0"/>
              </a:rPr>
              <a:t>What features do we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561FF-7C0C-46EC-AEA2-0EBEEF8A4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605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70BB8-A2E8-467D-83D1-4FC5AEA73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latin typeface="XCCW Joined 7a" panose="03050602040000000000" pitchFamily="66" charset="0"/>
              </a:rPr>
              <a:t>What features do we need?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561FF-7C0C-46EC-AEA2-0EBEEF8A4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Title / Heading</a:t>
            </a:r>
          </a:p>
          <a:p>
            <a:r>
              <a:rPr lang="en-GB" dirty="0">
                <a:latin typeface="XCCW Joined 7a" panose="03050602040000000000" pitchFamily="66" charset="0"/>
              </a:rPr>
              <a:t>Subtitles / subheadings</a:t>
            </a:r>
          </a:p>
          <a:p>
            <a:r>
              <a:rPr lang="en-GB" dirty="0">
                <a:latin typeface="XCCW Joined 7a" panose="03050602040000000000" pitchFamily="66" charset="0"/>
              </a:rPr>
              <a:t>Formal language</a:t>
            </a:r>
          </a:p>
          <a:p>
            <a:r>
              <a:rPr lang="en-GB" dirty="0">
                <a:latin typeface="XCCW Joined 7a" panose="03050602040000000000" pitchFamily="66" charset="0"/>
              </a:rPr>
              <a:t>Variety of punctuation</a:t>
            </a:r>
          </a:p>
          <a:p>
            <a:r>
              <a:rPr lang="en-GB" dirty="0">
                <a:latin typeface="XCCW Joined 7a" panose="03050602040000000000" pitchFamily="66" charset="0"/>
              </a:rPr>
              <a:t>Fact box</a:t>
            </a:r>
          </a:p>
          <a:p>
            <a:r>
              <a:rPr lang="en-GB" dirty="0">
                <a:latin typeface="XCCW Joined 7a" panose="03050602040000000000" pitchFamily="66" charset="0"/>
              </a:rPr>
              <a:t>Images (photo, diagram, illustration)</a:t>
            </a:r>
          </a:p>
          <a:p>
            <a:r>
              <a:rPr lang="en-GB" dirty="0">
                <a:latin typeface="XCCW Joined 7a" panose="03050602040000000000" pitchFamily="66" charset="0"/>
              </a:rPr>
              <a:t>Introduction</a:t>
            </a:r>
          </a:p>
          <a:p>
            <a:r>
              <a:rPr lang="en-GB" dirty="0">
                <a:latin typeface="XCCW Joined 7a" panose="03050602040000000000" pitchFamily="66" charset="0"/>
              </a:rPr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30595512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29F3F58C-553C-4355-900D-E490C437B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9399" r="16138" b="9399"/>
          <a:stretch>
            <a:fillRect/>
          </a:stretch>
        </p:blipFill>
        <p:spPr bwMode="auto">
          <a:xfrm>
            <a:off x="2135189" y="685800"/>
            <a:ext cx="81375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9F2D6EC-21EA-4D3B-84A1-8AA38F4D57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143000"/>
          </a:xfrm>
        </p:spPr>
        <p:txBody>
          <a:bodyPr/>
          <a:lstStyle/>
          <a:p>
            <a:pPr eaLnBrk="1" hangingPunct="1"/>
            <a:r>
              <a:rPr lang="en-GB" altLang="en-US"/>
              <a:t>Explanation text</a:t>
            </a:r>
          </a:p>
        </p:txBody>
      </p:sp>
      <p:sp>
        <p:nvSpPr>
          <p:cNvPr id="35843" name="Text Box 3">
            <a:extLst>
              <a:ext uri="{FF2B5EF4-FFF2-40B4-BE49-F238E27FC236}">
                <a16:creationId xmlns:a16="http://schemas.microsoft.com/office/drawing/2014/main" id="{D0086C1B-21A1-428A-A6EC-EBCAADBF99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341439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>
                <a:solidFill>
                  <a:srgbClr val="000000"/>
                </a:solidFill>
              </a:rPr>
              <a:t> </a:t>
            </a:r>
            <a:r>
              <a:rPr lang="en-GB" altLang="en-US" sz="4000" b="1">
                <a:solidFill>
                  <a:srgbClr val="000000"/>
                </a:solidFill>
              </a:rPr>
              <a:t>tells </a:t>
            </a:r>
            <a:r>
              <a:rPr lang="en-GB" altLang="en-US" sz="4000" b="1">
                <a:solidFill>
                  <a:srgbClr val="8F2140"/>
                </a:solidFill>
              </a:rPr>
              <a:t>how</a:t>
            </a:r>
            <a:r>
              <a:rPr lang="en-GB" altLang="en-US" sz="4000" b="1">
                <a:solidFill>
                  <a:srgbClr val="000000"/>
                </a:solidFill>
              </a:rPr>
              <a:t> or </a:t>
            </a:r>
            <a:r>
              <a:rPr lang="en-GB" altLang="en-US" sz="4000" b="1">
                <a:solidFill>
                  <a:srgbClr val="8F2140"/>
                </a:solidFill>
              </a:rPr>
              <a:t>why</a:t>
            </a:r>
            <a:r>
              <a:rPr lang="en-GB" altLang="en-US" sz="4000" b="1">
                <a:solidFill>
                  <a:srgbClr val="000000"/>
                </a:solidFill>
              </a:rPr>
              <a:t> a process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happens (or how something works).</a:t>
            </a:r>
          </a:p>
        </p:txBody>
      </p:sp>
      <p:sp>
        <p:nvSpPr>
          <p:cNvPr id="35845" name="Oval 5">
            <a:extLst>
              <a:ext uri="{FF2B5EF4-FFF2-40B4-BE49-F238E27FC236}">
                <a16:creationId xmlns:a16="http://schemas.microsoft.com/office/drawing/2014/main" id="{54342E61-2E0B-40C4-9A92-88D26CF2C5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45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2" name="Group 6">
            <a:extLst>
              <a:ext uri="{FF2B5EF4-FFF2-40B4-BE49-F238E27FC236}">
                <a16:creationId xmlns:a16="http://schemas.microsoft.com/office/drawing/2014/main" id="{759D497C-B94F-4069-BF98-744CF28DF10F}"/>
              </a:ext>
            </a:extLst>
          </p:cNvPr>
          <p:cNvGrpSpPr>
            <a:grpSpLocks/>
          </p:cNvGrpSpPr>
          <p:nvPr/>
        </p:nvGrpSpPr>
        <p:grpSpPr bwMode="auto">
          <a:xfrm>
            <a:off x="2351089" y="3429000"/>
            <a:ext cx="1978025" cy="1295400"/>
            <a:chOff x="521" y="2160"/>
            <a:chExt cx="1246" cy="816"/>
          </a:xfrm>
        </p:grpSpPr>
        <p:sp>
          <p:nvSpPr>
            <p:cNvPr id="3094" name="Oval 7">
              <a:extLst>
                <a:ext uri="{FF2B5EF4-FFF2-40B4-BE49-F238E27FC236}">
                  <a16:creationId xmlns:a16="http://schemas.microsoft.com/office/drawing/2014/main" id="{406AC75A-44D0-44C2-9DF1-DEAF3845C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" y="2160"/>
              <a:ext cx="785" cy="816"/>
            </a:xfrm>
            <a:prstGeom prst="ellips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095" name="Group 8">
              <a:extLst>
                <a:ext uri="{FF2B5EF4-FFF2-40B4-BE49-F238E27FC236}">
                  <a16:creationId xmlns:a16="http://schemas.microsoft.com/office/drawing/2014/main" id="{FF37E9EE-772A-40F4-98D6-DFBB8996D1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00" y="2387"/>
              <a:ext cx="467" cy="318"/>
              <a:chOff x="1300" y="2387"/>
              <a:chExt cx="467" cy="318"/>
            </a:xfrm>
          </p:grpSpPr>
          <p:sp>
            <p:nvSpPr>
              <p:cNvPr id="3096" name="AutoShape 9">
                <a:extLst>
                  <a:ext uri="{FF2B5EF4-FFF2-40B4-BE49-F238E27FC236}">
                    <a16:creationId xmlns:a16="http://schemas.microsoft.com/office/drawing/2014/main" id="{0F582995-374C-46F1-8D82-7DFCAB9E8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85" y="2387"/>
                <a:ext cx="182" cy="318"/>
              </a:xfrm>
              <a:prstGeom prst="rightArrow">
                <a:avLst>
                  <a:gd name="adj1" fmla="val 47167"/>
                  <a:gd name="adj2" fmla="val 100000"/>
                </a:avLst>
              </a:prstGeom>
              <a:solidFill>
                <a:srgbClr val="8F21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omic Sans MS" panose="030F0702030302020204" pitchFamily="66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None/>
                </a:pPr>
                <a:endParaRPr lang="en-US" altLang="en-US" sz="1800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97" name="Line 10">
                <a:extLst>
                  <a:ext uri="{FF2B5EF4-FFF2-40B4-BE49-F238E27FC236}">
                    <a16:creationId xmlns:a16="http://schemas.microsoft.com/office/drawing/2014/main" id="{DACD401A-3190-4B86-B098-B21246DDA5C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1300" y="2546"/>
                <a:ext cx="428" cy="0"/>
              </a:xfrm>
              <a:prstGeom prst="line">
                <a:avLst/>
              </a:prstGeom>
              <a:noFill/>
              <a:ln w="57150">
                <a:solidFill>
                  <a:srgbClr val="8F214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GB">
                  <a:solidFill>
                    <a:srgbClr val="000000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59151FD-B3AA-4C81-9784-1756C67002AB}"/>
              </a:ext>
            </a:extLst>
          </p:cNvPr>
          <p:cNvGrpSpPr>
            <a:grpSpLocks/>
          </p:cNvGrpSpPr>
          <p:nvPr/>
        </p:nvGrpSpPr>
        <p:grpSpPr bwMode="auto">
          <a:xfrm>
            <a:off x="5591176" y="3789364"/>
            <a:ext cx="741363" cy="504825"/>
            <a:chOff x="1300" y="2387"/>
            <a:chExt cx="467" cy="318"/>
          </a:xfrm>
        </p:grpSpPr>
        <p:sp>
          <p:nvSpPr>
            <p:cNvPr id="3092" name="AutoShape 12">
              <a:extLst>
                <a:ext uri="{FF2B5EF4-FFF2-40B4-BE49-F238E27FC236}">
                  <a16:creationId xmlns:a16="http://schemas.microsoft.com/office/drawing/2014/main" id="{25504F9E-0C14-4BC4-BBD2-493E581B5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3" name="Line 13">
              <a:extLst>
                <a:ext uri="{FF2B5EF4-FFF2-40B4-BE49-F238E27FC236}">
                  <a16:creationId xmlns:a16="http://schemas.microsoft.com/office/drawing/2014/main" id="{AC79BBA5-DC39-44F2-9997-F082DD7C473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4" name="Oval 14">
            <a:extLst>
              <a:ext uri="{FF2B5EF4-FFF2-40B4-BE49-F238E27FC236}">
                <a16:creationId xmlns:a16="http://schemas.microsoft.com/office/drawing/2014/main" id="{FCA8F121-579E-47E5-91FF-E0FA7BEDE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4514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5" name="Group 15">
            <a:extLst>
              <a:ext uri="{FF2B5EF4-FFF2-40B4-BE49-F238E27FC236}">
                <a16:creationId xmlns:a16="http://schemas.microsoft.com/office/drawing/2014/main" id="{7BD51CF1-FB15-4151-AE6E-311A3D6C2422}"/>
              </a:ext>
            </a:extLst>
          </p:cNvPr>
          <p:cNvGrpSpPr>
            <a:grpSpLocks/>
          </p:cNvGrpSpPr>
          <p:nvPr/>
        </p:nvGrpSpPr>
        <p:grpSpPr bwMode="auto">
          <a:xfrm>
            <a:off x="4151314" y="3213101"/>
            <a:ext cx="1582737" cy="1800225"/>
            <a:chOff x="1655" y="2024"/>
            <a:chExt cx="997" cy="1134"/>
          </a:xfrm>
        </p:grpSpPr>
        <p:sp>
          <p:nvSpPr>
            <p:cNvPr id="3089" name="Line 16">
              <a:extLst>
                <a:ext uri="{FF2B5EF4-FFF2-40B4-BE49-F238E27FC236}">
                  <a16:creationId xmlns:a16="http://schemas.microsoft.com/office/drawing/2014/main" id="{186374F6-1BD9-4F06-B341-AFE484D1847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655" y="2024"/>
              <a:ext cx="272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0" name="Line 17">
              <a:extLst>
                <a:ext uri="{FF2B5EF4-FFF2-40B4-BE49-F238E27FC236}">
                  <a16:creationId xmlns:a16="http://schemas.microsoft.com/office/drawing/2014/main" id="{A17466E9-0BB5-479E-9A8D-E9F1E1F22B0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25" y="2024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91" name="Line 18">
              <a:extLst>
                <a:ext uri="{FF2B5EF4-FFF2-40B4-BE49-F238E27FC236}">
                  <a16:creationId xmlns:a16="http://schemas.microsoft.com/office/drawing/2014/main" id="{C4EF0CF3-B91D-403E-8372-378A117C520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791" y="2976"/>
              <a:ext cx="318" cy="182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59" name="Oval 19">
            <a:extLst>
              <a:ext uri="{FF2B5EF4-FFF2-40B4-BE49-F238E27FC236}">
                <a16:creationId xmlns:a16="http://schemas.microsoft.com/office/drawing/2014/main" id="{B4038408-6974-4B49-A2DE-90C468E0AA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0639" y="3429000"/>
            <a:ext cx="1246187" cy="1295400"/>
          </a:xfrm>
          <a:prstGeom prst="ellipse">
            <a:avLst/>
          </a:prstGeom>
          <a:noFill/>
          <a:ln w="57150">
            <a:solidFill>
              <a:srgbClr val="8F214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18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grpSp>
        <p:nvGrpSpPr>
          <p:cNvPr id="6" name="Group 20">
            <a:extLst>
              <a:ext uri="{FF2B5EF4-FFF2-40B4-BE49-F238E27FC236}">
                <a16:creationId xmlns:a16="http://schemas.microsoft.com/office/drawing/2014/main" id="{1BAD9410-7BEE-4174-B745-685B65887827}"/>
              </a:ext>
            </a:extLst>
          </p:cNvPr>
          <p:cNvGrpSpPr>
            <a:grpSpLocks/>
          </p:cNvGrpSpPr>
          <p:nvPr/>
        </p:nvGrpSpPr>
        <p:grpSpPr bwMode="auto">
          <a:xfrm>
            <a:off x="7608888" y="3789364"/>
            <a:ext cx="741362" cy="504825"/>
            <a:chOff x="1300" y="2387"/>
            <a:chExt cx="467" cy="318"/>
          </a:xfrm>
        </p:grpSpPr>
        <p:sp>
          <p:nvSpPr>
            <p:cNvPr id="3087" name="AutoShape 21">
              <a:extLst>
                <a:ext uri="{FF2B5EF4-FFF2-40B4-BE49-F238E27FC236}">
                  <a16:creationId xmlns:a16="http://schemas.microsoft.com/office/drawing/2014/main" id="{6810F1B5-C697-4CE9-A149-8C577C5003F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85" y="2387"/>
              <a:ext cx="182" cy="318"/>
            </a:xfrm>
            <a:prstGeom prst="rightArrow">
              <a:avLst>
                <a:gd name="adj1" fmla="val 47167"/>
                <a:gd name="adj2" fmla="val 100000"/>
              </a:avLst>
            </a:prstGeom>
            <a:solidFill>
              <a:srgbClr val="8F21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Comic Sans MS" panose="030F0702030302020204" pitchFamily="66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Comic Sans MS" panose="030F0702030302020204" pitchFamily="66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Comic Sans MS" panose="030F0702030302020204" pitchFamily="66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omic Sans MS" panose="030F0702030302020204" pitchFamily="66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endParaRPr lang="en-US" altLang="en-US" sz="1800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8" name="Line 22">
              <a:extLst>
                <a:ext uri="{FF2B5EF4-FFF2-40B4-BE49-F238E27FC236}">
                  <a16:creationId xmlns:a16="http://schemas.microsoft.com/office/drawing/2014/main" id="{A9FBA1A3-387C-4043-B0FC-236FEC0293D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300" y="2546"/>
              <a:ext cx="428" cy="0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:a16="http://schemas.microsoft.com/office/drawing/2014/main" id="{BF3B99BF-E995-4EED-B3F8-5631C8440615}"/>
              </a:ext>
            </a:extLst>
          </p:cNvPr>
          <p:cNvGrpSpPr>
            <a:grpSpLocks/>
          </p:cNvGrpSpPr>
          <p:nvPr/>
        </p:nvGrpSpPr>
        <p:grpSpPr bwMode="auto">
          <a:xfrm>
            <a:off x="6743701" y="2924175"/>
            <a:ext cx="360363" cy="2160588"/>
            <a:chOff x="3288" y="1842"/>
            <a:chExt cx="227" cy="1361"/>
          </a:xfrm>
        </p:grpSpPr>
        <p:sp>
          <p:nvSpPr>
            <p:cNvPr id="3085" name="Line 24">
              <a:extLst>
                <a:ext uri="{FF2B5EF4-FFF2-40B4-BE49-F238E27FC236}">
                  <a16:creationId xmlns:a16="http://schemas.microsoft.com/office/drawing/2014/main" id="{DC382CA1-FAB9-4128-BAE7-7CFAD061C4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470" y="1842"/>
              <a:ext cx="0" cy="318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6" name="Line 25">
              <a:extLst>
                <a:ext uri="{FF2B5EF4-FFF2-40B4-BE49-F238E27FC236}">
                  <a16:creationId xmlns:a16="http://schemas.microsoft.com/office/drawing/2014/main" id="{FCEABD32-7D80-43E4-B651-E40C8DDB66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2976"/>
              <a:ext cx="227" cy="227"/>
            </a:xfrm>
            <a:prstGeom prst="line">
              <a:avLst/>
            </a:prstGeom>
            <a:noFill/>
            <a:ln w="57150">
              <a:solidFill>
                <a:srgbClr val="8F214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5867" name="Text Box 27">
            <a:extLst>
              <a:ext uri="{FF2B5EF4-FFF2-40B4-BE49-F238E27FC236}">
                <a16:creationId xmlns:a16="http://schemas.microsoft.com/office/drawing/2014/main" id="{E1FF0395-9532-4623-886A-1B58FB24F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300664"/>
            <a:ext cx="91440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This is </a:t>
            </a:r>
            <a:r>
              <a:rPr lang="en-GB" altLang="en-US" sz="4000" b="1">
                <a:solidFill>
                  <a:srgbClr val="8F2140"/>
                </a:solidFill>
              </a:rPr>
              <a:t>sequential</a:t>
            </a:r>
            <a:r>
              <a:rPr lang="en-GB" altLang="en-US" sz="4000" b="1">
                <a:solidFill>
                  <a:srgbClr val="000000"/>
                </a:solidFill>
              </a:rPr>
              <a:t> and deals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4000" b="1">
                <a:solidFill>
                  <a:srgbClr val="000000"/>
                </a:solidFill>
              </a:rPr>
              <a:t>with </a:t>
            </a:r>
            <a:r>
              <a:rPr lang="en-GB" altLang="en-US" sz="4000" b="1">
                <a:solidFill>
                  <a:srgbClr val="8F2140"/>
                </a:solidFill>
              </a:rPr>
              <a:t>cause and effect</a:t>
            </a:r>
            <a:r>
              <a:rPr lang="en-GB" altLang="en-US" sz="4000" b="1">
                <a:solidFill>
                  <a:srgbClr val="0000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58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358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6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8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nimBg="1"/>
      <p:bldP spid="35845" grpId="0" animBg="1"/>
      <p:bldP spid="35854" grpId="0" animBg="1"/>
      <p:bldP spid="35859" grpId="0" animBg="1"/>
      <p:bldP spid="358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Decide whether diagrams, charts, illustrations or a flow chart would help to explain.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Use a title that indicates what you are writing about.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Using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how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 the title helps. Try to make the title intrigue (interest) the reader,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do sloths hang about?.</a:t>
            </a:r>
          </a:p>
        </p:txBody>
      </p:sp>
    </p:spTree>
    <p:extLst>
      <p:ext uri="{BB962C8B-B14F-4D97-AF65-F5344CB8AC3E}">
        <p14:creationId xmlns:p14="http://schemas.microsoft.com/office/powerpoint/2010/main" val="2420627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Interest the reader with exclamation, eg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Beware - whirlwinds can kill!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use questions,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Did you know that…?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Draw the reader in,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strange as it may seem…, not many people know that…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Finally ...re-read your explanation, pretending you know nothing about the subject - is it clear?</a:t>
            </a:r>
          </a:p>
        </p:txBody>
      </p:sp>
    </p:spTree>
    <p:extLst>
      <p:ext uri="{BB962C8B-B14F-4D97-AF65-F5344CB8AC3E}">
        <p14:creationId xmlns:p14="http://schemas.microsoft.com/office/powerpoint/2010/main" val="186593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F777C4-7696-42A4-AA8B-4AB7A5C0F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B15755-8229-40EA-81A6-5970A3F3B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18" y="323231"/>
            <a:ext cx="12081275" cy="621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838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Tuesday 8th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write more sections of my explanation text.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95009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1249E5DD-C14C-4DAD-9285-6BAB84E2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505391-76A9-49D8-A1C1-E69E4941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5"/>
            <a:ext cx="76327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Title</a:t>
            </a:r>
            <a:r>
              <a:rPr lang="en-GB" altLang="en-US">
                <a:solidFill>
                  <a:schemeClr val="tx1"/>
                </a:solidFill>
              </a:rPr>
              <a:t> – explains what the text is for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Opening Statement </a:t>
            </a:r>
            <a:r>
              <a:rPr lang="en-GB" altLang="en-US">
                <a:solidFill>
                  <a:schemeClr val="tx1"/>
                </a:solidFill>
              </a:rPr>
              <a:t>– about the subject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Clear, simple points </a:t>
            </a:r>
            <a:r>
              <a:rPr lang="en-GB" altLang="en-US">
                <a:solidFill>
                  <a:schemeClr val="tx1"/>
                </a:solidFill>
              </a:rPr>
              <a:t>about why or how something occurs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b="1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Technical words </a:t>
            </a:r>
            <a:r>
              <a:rPr lang="en-GB" altLang="en-US">
                <a:solidFill>
                  <a:schemeClr val="tx1"/>
                </a:solidFill>
              </a:rPr>
              <a:t>– where appropriate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Conjunctions</a:t>
            </a:r>
            <a:r>
              <a:rPr lang="en-GB" altLang="en-US">
                <a:solidFill>
                  <a:schemeClr val="tx1"/>
                </a:solidFill>
              </a:rPr>
              <a:t> – e.g. because, resulting in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Present tense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Summary Paragraph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0CA92397-4EA8-4DC8-943B-ADDAD9403650}"/>
              </a:ext>
            </a:extLst>
          </p:cNvPr>
          <p:cNvSpPr/>
          <p:nvPr/>
        </p:nvSpPr>
        <p:spPr>
          <a:xfrm>
            <a:off x="4762501" y="4429125"/>
            <a:ext cx="2117725" cy="1930400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Using </a:t>
            </a: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how</a:t>
            </a:r>
            <a:r>
              <a:rPr lang="en-GB" dirty="0">
                <a:latin typeface="Twinkl SemiBold" pitchFamily="2" charset="0"/>
              </a:rPr>
              <a:t> or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</a:t>
            </a:r>
            <a:r>
              <a:rPr lang="en-GB" dirty="0">
                <a:latin typeface="Twinkl SemiBold" pitchFamily="2" charset="0"/>
              </a:rPr>
              <a:t> in a title helps.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2F107E-E3D8-4984-B1EF-A254A1A0F77A}"/>
              </a:ext>
            </a:extLst>
          </p:cNvPr>
          <p:cNvSpPr/>
          <p:nvPr/>
        </p:nvSpPr>
        <p:spPr>
          <a:xfrm>
            <a:off x="3157538" y="492126"/>
            <a:ext cx="2532062" cy="2371725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clear title </a:t>
            </a:r>
            <a:r>
              <a:rPr lang="en-GB" dirty="0">
                <a:latin typeface="Twinkl SemiBold" pitchFamily="2" charset="0"/>
              </a:rPr>
              <a:t>that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indicates </a:t>
            </a:r>
            <a:r>
              <a:rPr lang="en-GB" dirty="0">
                <a:latin typeface="Twinkl SemiBold" pitchFamily="2" charset="0"/>
              </a:rPr>
              <a:t>what you are writing about.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BE5D721-471D-49D8-B9F1-E02F3ABB7EF2}"/>
              </a:ext>
            </a:extLst>
          </p:cNvPr>
          <p:cNvSpPr/>
          <p:nvPr/>
        </p:nvSpPr>
        <p:spPr>
          <a:xfrm>
            <a:off x="4632326" y="1944689"/>
            <a:ext cx="3171825" cy="296068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Title and Introduction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ACAD5DF-35C8-470B-A65A-F0C5F33FE50A}"/>
              </a:ext>
            </a:extLst>
          </p:cNvPr>
          <p:cNvSpPr/>
          <p:nvPr/>
        </p:nvSpPr>
        <p:spPr>
          <a:xfrm>
            <a:off x="2673350" y="2986088"/>
            <a:ext cx="2332038" cy="2106612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the first paragraph to introduce the subject to the reader.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BBC2BFD-E7AB-4641-B968-A401047CFE19}"/>
              </a:ext>
            </a:extLst>
          </p:cNvPr>
          <p:cNvSpPr/>
          <p:nvPr/>
        </p:nvSpPr>
        <p:spPr>
          <a:xfrm>
            <a:off x="7170739" y="3162300"/>
            <a:ext cx="2593975" cy="2400300"/>
          </a:xfrm>
          <a:prstGeom prst="ellipse">
            <a:avLst/>
          </a:prstGeom>
          <a:solidFill>
            <a:srgbClr val="F6C5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Try to make the title intrigue the reader.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 do sloths hang about?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D5A336-40F3-47EC-9256-E56149062975}"/>
              </a:ext>
            </a:extLst>
          </p:cNvPr>
          <p:cNvSpPr/>
          <p:nvPr/>
        </p:nvSpPr>
        <p:spPr>
          <a:xfrm>
            <a:off x="5961064" y="542925"/>
            <a:ext cx="2460625" cy="2274888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Decide whether to use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diagrams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charts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illustrations</a:t>
            </a:r>
            <a:r>
              <a:rPr lang="en-GB" sz="1600" dirty="0">
                <a:latin typeface="Twinkl SemiBold" pitchFamily="2" charset="0"/>
              </a:rPr>
              <a:t> or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flow charts </a:t>
            </a:r>
            <a:r>
              <a:rPr lang="en-GB" sz="1600" dirty="0">
                <a:latin typeface="Twinkl SemiBold" pitchFamily="2" charset="0"/>
              </a:rPr>
              <a:t>to help explain.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957D982-1FE6-4F79-ACAE-CEB8C88A2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4919664"/>
            <a:ext cx="27432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1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47E4E7F1-6C74-4720-B66C-0708C4584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600"/>
              <a:t>Organise the writing and illustrations to explain: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A044C0-333D-446B-859A-91B0B5663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4476"/>
            <a:ext cx="76327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you need.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How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Why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and where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it is used for.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Add in extra, interesting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BD04BDC-CB18-4760-92CD-71118D8C5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14564" y="1106489"/>
            <a:ext cx="57626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 with an exclamation or question.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DB0A09-1E8D-4A02-ACB7-90CF10B1C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3783014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49F99D-59B4-409F-B00E-CA5AF4609A0A}"/>
              </a:ext>
            </a:extLst>
          </p:cNvPr>
          <p:cNvSpPr/>
          <p:nvPr/>
        </p:nvSpPr>
        <p:spPr>
          <a:xfrm>
            <a:off x="1981200" y="4513264"/>
            <a:ext cx="8237538" cy="1285875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Strange as it may seem…,</a:t>
            </a:r>
          </a:p>
          <a:p>
            <a:pPr algn="ctr">
              <a:defRPr/>
            </a:pPr>
            <a:endParaRPr lang="en-GB" sz="2000" dirty="0"/>
          </a:p>
          <a:p>
            <a:pPr algn="ctr">
              <a:defRPr/>
            </a:pPr>
            <a:r>
              <a:rPr lang="en-GB" sz="2000" dirty="0"/>
              <a:t>Not many people know that…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B2190AB-25D9-4431-900C-9E0D8872D24F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427039"/>
            <a:ext cx="8237538" cy="3013075"/>
            <a:chOff x="457201" y="427801"/>
            <a:chExt cx="8236852" cy="301168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30A1CCC-89A0-4598-AB6C-AA48225564B7}"/>
                </a:ext>
              </a:extLst>
            </p:cNvPr>
            <p:cNvSpPr/>
            <p:nvPr/>
          </p:nvSpPr>
          <p:spPr>
            <a:xfrm>
              <a:off x="6686032" y="2206567"/>
              <a:ext cx="200802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C6D6300-3A29-4261-964B-A4F0BA53C44C}"/>
                </a:ext>
              </a:extLst>
            </p:cNvPr>
            <p:cNvSpPr/>
            <p:nvPr/>
          </p:nvSpPr>
          <p:spPr>
            <a:xfrm>
              <a:off x="457201" y="2206567"/>
              <a:ext cx="622883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Beware – whirlwinds can kill!</a:t>
              </a:r>
            </a:p>
            <a:p>
              <a:pPr algn="ctr">
                <a:defRPr/>
              </a:pPr>
              <a:endParaRPr lang="en-GB" sz="2000" dirty="0"/>
            </a:p>
            <a:p>
              <a:pPr algn="ctr">
                <a:defRPr/>
              </a:pPr>
              <a:r>
                <a:rPr lang="en-GB" sz="2000" dirty="0"/>
                <a:t>Did you know...?</a:t>
              </a:r>
            </a:p>
          </p:txBody>
        </p:sp>
        <p:pic>
          <p:nvPicPr>
            <p:cNvPr id="15368" name="Picture 12">
              <a:extLst>
                <a:ext uri="{FF2B5EF4-FFF2-40B4-BE49-F238E27FC236}">
                  <a16:creationId xmlns:a16="http://schemas.microsoft.com/office/drawing/2014/main" id="{3C8CA1BD-08D6-489E-92D3-B694C8C89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472" y="427801"/>
              <a:ext cx="3194581" cy="3011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C3DB299-CEB0-49E6-B362-E01C700D90FA}"/>
              </a:ext>
            </a:extLst>
          </p:cNvPr>
          <p:cNvSpPr/>
          <p:nvPr/>
        </p:nvSpPr>
        <p:spPr>
          <a:xfrm>
            <a:off x="6745289" y="4125913"/>
            <a:ext cx="2117725" cy="1928812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Relate the ending to the reader.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A29A325-7CE3-4EE9-9E63-8EC681F676DB}"/>
              </a:ext>
            </a:extLst>
          </p:cNvPr>
          <p:cNvSpPr/>
          <p:nvPr/>
        </p:nvSpPr>
        <p:spPr>
          <a:xfrm>
            <a:off x="2757488" y="676275"/>
            <a:ext cx="2932112" cy="2763838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Reread</a:t>
            </a:r>
            <a:r>
              <a:rPr lang="en-GB" dirty="0">
                <a:latin typeface="Twinkl SemiBold" pitchFamily="2" charset="0"/>
              </a:rPr>
              <a:t> the explanation pretending that you know nothing about the subject. Does it make sense?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FE9B6B8-83E9-4F20-A127-C5B82601888F}"/>
              </a:ext>
            </a:extLst>
          </p:cNvPr>
          <p:cNvSpPr/>
          <p:nvPr/>
        </p:nvSpPr>
        <p:spPr>
          <a:xfrm>
            <a:off x="4632326" y="2128839"/>
            <a:ext cx="3171825" cy="296227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Ending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84E58C2-A511-4822-8257-C7CFD1A9A402}"/>
              </a:ext>
            </a:extLst>
          </p:cNvPr>
          <p:cNvSpPr/>
          <p:nvPr/>
        </p:nvSpPr>
        <p:spPr>
          <a:xfrm>
            <a:off x="3354389" y="4038601"/>
            <a:ext cx="2332037" cy="2105025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If specialised terminology is used,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glossary</a:t>
            </a:r>
            <a:r>
              <a:rPr lang="en-GB" dirty="0">
                <a:latin typeface="Twinkl SemiBold" pitchFamily="2" charset="0"/>
              </a:rPr>
              <a:t> may be needed.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EAB34B7-5DAD-430D-9B9E-AF4FDAE93678}"/>
              </a:ext>
            </a:extLst>
          </p:cNvPr>
          <p:cNvSpPr/>
          <p:nvPr/>
        </p:nvSpPr>
        <p:spPr>
          <a:xfrm>
            <a:off x="6573839" y="852489"/>
            <a:ext cx="2460625" cy="2274887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Finish by drawing all ideas together in a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concluding paragraph</a:t>
            </a:r>
            <a:r>
              <a:rPr lang="en-GB" sz="1600" dirty="0">
                <a:latin typeface="Twinkl SemiBold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ED1F30CB-0879-4136-B10F-BBD58565431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36775" y="228600"/>
            <a:ext cx="8153400" cy="9906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sz="6000" b="1">
                <a:solidFill>
                  <a:srgbClr val="FF3300"/>
                </a:solidFill>
              </a:rPr>
              <a:t>Features</a:t>
            </a:r>
            <a:endParaRPr lang="en-GB" b="1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9D92370-2179-4B58-A7C5-8FE4116DF7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6775" y="1600200"/>
            <a:ext cx="8153400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0066"/>
                </a:solidFill>
              </a:rPr>
              <a:t>Present tense, e.g. </a:t>
            </a:r>
            <a:r>
              <a:rPr lang="en-GB" altLang="en-US" b="1" i="1">
                <a:solidFill>
                  <a:srgbClr val="FF0066"/>
                </a:solidFill>
              </a:rPr>
              <a:t>many birds fly south</a:t>
            </a:r>
            <a:endParaRPr lang="en-GB" altLang="en-US" b="1">
              <a:solidFill>
                <a:srgbClr val="FF0066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000099"/>
                </a:solidFill>
              </a:rPr>
              <a:t>Connectives that signal time, e.g. </a:t>
            </a:r>
            <a:r>
              <a:rPr lang="en-GB" altLang="en-US" b="1" i="1">
                <a:solidFill>
                  <a:srgbClr val="000099"/>
                </a:solidFill>
              </a:rPr>
              <a:t>then, next, several months later</a:t>
            </a:r>
            <a:endParaRPr lang="en-GB" altLang="en-US" b="1">
              <a:solidFill>
                <a:srgbClr val="000099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GB" altLang="en-US" b="1">
                <a:solidFill>
                  <a:srgbClr val="FF3300"/>
                </a:solidFill>
              </a:rPr>
              <a:t>Causal connectives, e.g. </a:t>
            </a:r>
            <a:r>
              <a:rPr lang="en-GB" altLang="en-US" b="1" i="1">
                <a:solidFill>
                  <a:srgbClr val="FF3300"/>
                </a:solidFill>
              </a:rPr>
              <a:t>because, so, this causes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966A04-4C5E-4613-941D-6117D941E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429001"/>
            <a:ext cx="8153400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Decide whether diagrams, charts, illustrations or a flow chart would help to explain.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 Use a title that indicates what you are writing about.</a:t>
            </a:r>
          </a:p>
          <a:p>
            <a:pPr marL="319088" marR="0" lvl="0" indent="-319088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Using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how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</a:t>
            </a: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 the title helps. Try to make the title intrigue (interest) the reader,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Why do sloths hang about?.</a:t>
            </a:r>
          </a:p>
        </p:txBody>
      </p:sp>
    </p:spTree>
    <p:extLst>
      <p:ext uri="{BB962C8B-B14F-4D97-AF65-F5344CB8AC3E}">
        <p14:creationId xmlns:p14="http://schemas.microsoft.com/office/powerpoint/2010/main" val="2779979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>
            <a:extLst>
              <a:ext uri="{FF2B5EF4-FFF2-40B4-BE49-F238E27FC236}">
                <a16:creationId xmlns:a16="http://schemas.microsoft.com/office/drawing/2014/main" id="{A566A229-96C9-4370-9D5C-C26C767BE3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19288" y="260351"/>
            <a:ext cx="8229600" cy="5865813"/>
          </a:xfrm>
        </p:spPr>
        <p:txBody>
          <a:bodyPr/>
          <a:lstStyle/>
          <a:p>
            <a:pPr eaLnBrk="1" hangingPunct="1"/>
            <a:r>
              <a:rPr lang="en-GB" altLang="en-US" b="1">
                <a:solidFill>
                  <a:srgbClr val="FF0066"/>
                </a:solidFill>
              </a:rPr>
              <a:t>Use the first paragraph to introduce your subject to the reader.</a:t>
            </a:r>
          </a:p>
          <a:p>
            <a:pPr eaLnBrk="1" hangingPunct="1"/>
            <a:r>
              <a:rPr lang="en-GB" altLang="en-US" b="1">
                <a:solidFill>
                  <a:srgbClr val="FF3300"/>
                </a:solidFill>
              </a:rPr>
              <a:t>Add in extra, interesting information.</a:t>
            </a:r>
          </a:p>
          <a:p>
            <a:pPr eaLnBrk="1" hangingPunct="1"/>
            <a:r>
              <a:rPr lang="en-GB" altLang="en-US" b="1">
                <a:solidFill>
                  <a:srgbClr val="000099"/>
                </a:solidFill>
              </a:rPr>
              <a:t>Try to end by relating the subject to the reader.</a:t>
            </a:r>
          </a:p>
          <a:p>
            <a:pPr eaLnBrk="1" hangingPunct="1"/>
            <a:r>
              <a:rPr lang="en-GB" altLang="en-US" b="1">
                <a:solidFill>
                  <a:schemeClr val="accent1"/>
                </a:solidFill>
              </a:rPr>
              <a:t>If you use specialised terminology a glossary may be needed.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Interest the reader with exclamation, eg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Beware - whirlwinds can kill!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0066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Or use questions,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Did you know that…?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Draw the reader in, e.g. </a:t>
            </a:r>
            <a:r>
              <a:rPr kumimoji="0" lang="en-GB" altLang="en-US" sz="28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strange as it may seem…, not many people know that…</a:t>
            </a:r>
            <a:endParaRPr kumimoji="0" lang="en-GB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r>
              <a:rPr kumimoji="0" lang="en-GB" alt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rPr>
              <a:t>Finally ...re-read your explanation, pretending you know nothing about the subject - is it clear?</a:t>
            </a:r>
          </a:p>
        </p:txBody>
      </p:sp>
    </p:spTree>
    <p:extLst>
      <p:ext uri="{BB962C8B-B14F-4D97-AF65-F5344CB8AC3E}">
        <p14:creationId xmlns:p14="http://schemas.microsoft.com/office/powerpoint/2010/main" val="29889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2CE24216-C472-49F1-AC0F-060E57E0A5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357563"/>
            <a:ext cx="82296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19088" indent="-319088">
              <a:spcBef>
                <a:spcPts val="700"/>
              </a:spcBef>
              <a:buClr>
                <a:schemeClr val="accent2"/>
              </a:buClr>
              <a:buSzPct val="60000"/>
              <a:buFont typeface="Wingdings" panose="05000000000000000000" pitchFamily="2" charset="2"/>
              <a:buChar char=""/>
              <a:defRPr sz="2900">
                <a:solidFill>
                  <a:schemeClr val="tx1"/>
                </a:solidFill>
                <a:latin typeface="Tw Cen MT" panose="020B0602020104020603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"/>
              <a:defRPr sz="2600">
                <a:solidFill>
                  <a:schemeClr val="tx1"/>
                </a:solidFill>
                <a:latin typeface="Tw Cen MT" panose="020B0602020104020603" pitchFamily="34" charset="0"/>
              </a:defRPr>
            </a:lvl2pPr>
            <a:lvl3pPr marL="1143000" indent="-228600">
              <a:spcBef>
                <a:spcPts val="5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"/>
              <a:defRPr sz="2300">
                <a:solidFill>
                  <a:schemeClr val="tx1"/>
                </a:solidFill>
                <a:latin typeface="Tw Cen MT" panose="020B0602020104020603" pitchFamily="34" charset="0"/>
              </a:defRPr>
            </a:lvl3pPr>
            <a:lvl4pPr marL="1600200" indent="-228600">
              <a:spcBef>
                <a:spcPts val="400"/>
              </a:spcBef>
              <a:buClr>
                <a:srgbClr val="C32D2E"/>
              </a:buClr>
              <a:buSzPct val="7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4pPr>
            <a:lvl5pPr marL="2057400" indent="-228600">
              <a:spcBef>
                <a:spcPts val="400"/>
              </a:spcBef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84AA33"/>
              </a:buClr>
              <a:buSzPct val="65000"/>
              <a:buFont typeface="Wingdings" panose="05000000000000000000" pitchFamily="2" charset="2"/>
              <a:buChar char=""/>
              <a:defRPr sz="2000">
                <a:solidFill>
                  <a:schemeClr val="tx1"/>
                </a:solidFill>
                <a:latin typeface="Tw Cen MT" panose="020B0602020104020603" pitchFamily="34" charset="0"/>
              </a:defRPr>
            </a:lvl9pPr>
          </a:lstStyle>
          <a:p>
            <a:pPr marL="319088" marR="0" lvl="0" indent="-319088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ED7D31"/>
              </a:buClr>
              <a:buSzPct val="60000"/>
              <a:buFont typeface="Wingdings" panose="05000000000000000000" pitchFamily="2" charset="2"/>
              <a:buChar char=""/>
              <a:tabLst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 pitchFamily="34" charset="0"/>
              <a:ea typeface="+mn-ea"/>
              <a:cs typeface="+mn-cs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F777C4-7696-42A4-AA8B-4AB7A5C0FA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AB15755-8229-40EA-81A6-5970A3F3B4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18" y="323231"/>
            <a:ext cx="12081275" cy="6211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921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29F3F58C-553C-4355-900D-E490C437B1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9399" r="16138" b="9399"/>
          <a:stretch>
            <a:fillRect/>
          </a:stretch>
        </p:blipFill>
        <p:spPr bwMode="auto">
          <a:xfrm>
            <a:off x="2135189" y="685800"/>
            <a:ext cx="81375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1997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Wednesday 9th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Reading and spelling assessments.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2316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Thursday 10th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Grammar assessment.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3387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1C0BD41-51E3-46FA-B9E8-160DE9F5220C}"/>
              </a:ext>
            </a:extLst>
          </p:cNvPr>
          <p:cNvSpPr/>
          <p:nvPr/>
        </p:nvSpPr>
        <p:spPr>
          <a:xfrm>
            <a:off x="206062" y="104775"/>
            <a:ext cx="11496675" cy="66484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A70F7C41-B872-4BD6-9AB2-EF584B61F54C}"/>
              </a:ext>
            </a:extLst>
          </p:cNvPr>
          <p:cNvCxnSpPr/>
          <p:nvPr/>
        </p:nvCxnSpPr>
        <p:spPr>
          <a:xfrm>
            <a:off x="1644336" y="104775"/>
            <a:ext cx="0" cy="6648450"/>
          </a:xfrm>
          <a:prstGeom prst="line">
            <a:avLst/>
          </a:prstGeom>
          <a:ln w="5715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D71C6B77-6837-41F1-BD40-6CF0B11F9154}"/>
              </a:ext>
            </a:extLst>
          </p:cNvPr>
          <p:cNvCxnSpPr/>
          <p:nvPr/>
        </p:nvCxnSpPr>
        <p:spPr>
          <a:xfrm>
            <a:off x="206062" y="14859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4DD60CF-2C42-4E2D-8E06-515288D40DA2}"/>
              </a:ext>
            </a:extLst>
          </p:cNvPr>
          <p:cNvSpPr txBox="1"/>
          <p:nvPr/>
        </p:nvSpPr>
        <p:spPr>
          <a:xfrm>
            <a:off x="1644337" y="955676"/>
            <a:ext cx="10058397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Friday 11th December</a:t>
            </a:r>
          </a:p>
          <a:p>
            <a:pPr>
              <a:defRPr/>
            </a:pPr>
            <a:endParaRPr lang="en-GB" sz="3500" b="1" u="sng" dirty="0">
              <a:solidFill>
                <a:schemeClr val="tx1">
                  <a:lumMod val="65000"/>
                  <a:lumOff val="35000"/>
                </a:schemeClr>
              </a:solidFill>
              <a:latin typeface="XCCW Joined 7a" panose="03050602040000000000" pitchFamily="66" charset="0"/>
            </a:endParaRPr>
          </a:p>
          <a:p>
            <a:pPr>
              <a:defRPr/>
            </a:pPr>
            <a:r>
              <a:rPr lang="en-GB" sz="3500" b="1" u="sng" dirty="0">
                <a:solidFill>
                  <a:schemeClr val="tx1">
                    <a:lumMod val="65000"/>
                    <a:lumOff val="35000"/>
                  </a:schemeClr>
                </a:solidFill>
                <a:latin typeface="XCCW Joined 7a" panose="03050602040000000000" pitchFamily="66" charset="0"/>
              </a:rPr>
              <a:t>LO: To publish my explanation text.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A6059A7-70BE-4718-8DC3-8B13DC33D7B3}"/>
              </a:ext>
            </a:extLst>
          </p:cNvPr>
          <p:cNvCxnSpPr/>
          <p:nvPr/>
        </p:nvCxnSpPr>
        <p:spPr>
          <a:xfrm>
            <a:off x="206062" y="2554288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5DD8746-CA2D-4605-B255-D0D050CF6601}"/>
              </a:ext>
            </a:extLst>
          </p:cNvPr>
          <p:cNvCxnSpPr/>
          <p:nvPr/>
        </p:nvCxnSpPr>
        <p:spPr>
          <a:xfrm>
            <a:off x="206062" y="2028825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612AC91-DCED-499A-9644-BB96572B3F72}"/>
              </a:ext>
            </a:extLst>
          </p:cNvPr>
          <p:cNvCxnSpPr/>
          <p:nvPr/>
        </p:nvCxnSpPr>
        <p:spPr>
          <a:xfrm>
            <a:off x="206062" y="364331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C4CFF26-1D26-4AAB-9940-827848F05FE4}"/>
              </a:ext>
            </a:extLst>
          </p:cNvPr>
          <p:cNvCxnSpPr/>
          <p:nvPr/>
        </p:nvCxnSpPr>
        <p:spPr>
          <a:xfrm>
            <a:off x="206062" y="41719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584FAAF-E489-4637-95E0-8ED9219B0E8F}"/>
              </a:ext>
            </a:extLst>
          </p:cNvPr>
          <p:cNvCxnSpPr/>
          <p:nvPr/>
        </p:nvCxnSpPr>
        <p:spPr>
          <a:xfrm>
            <a:off x="206062" y="309245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C94F0DF-54D2-485A-85FE-523FB177181E}"/>
              </a:ext>
            </a:extLst>
          </p:cNvPr>
          <p:cNvCxnSpPr/>
          <p:nvPr/>
        </p:nvCxnSpPr>
        <p:spPr>
          <a:xfrm>
            <a:off x="206062" y="52498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F144836-FB30-4343-BAA6-2EED209ED9E9}"/>
              </a:ext>
            </a:extLst>
          </p:cNvPr>
          <p:cNvCxnSpPr/>
          <p:nvPr/>
        </p:nvCxnSpPr>
        <p:spPr>
          <a:xfrm>
            <a:off x="206062" y="57785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6B3E734-B097-4861-B904-501E57F91ECA}"/>
              </a:ext>
            </a:extLst>
          </p:cNvPr>
          <p:cNvCxnSpPr/>
          <p:nvPr/>
        </p:nvCxnSpPr>
        <p:spPr>
          <a:xfrm>
            <a:off x="206062" y="4699000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5C62613-2C08-4AF5-822C-33F6754F91F8}"/>
              </a:ext>
            </a:extLst>
          </p:cNvPr>
          <p:cNvCxnSpPr/>
          <p:nvPr/>
        </p:nvCxnSpPr>
        <p:spPr>
          <a:xfrm>
            <a:off x="206062" y="6291263"/>
            <a:ext cx="1149667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0446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381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4.xml><?xml version="1.0" encoding="utf-8"?>
<a:theme xmlns:a="http://schemas.openxmlformats.org/drawingml/2006/main" name="4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1512</TotalTime>
  <Words>807</Words>
  <Application>Microsoft Office PowerPoint</Application>
  <PresentationFormat>Widescreen</PresentationFormat>
  <Paragraphs>133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23</vt:i4>
      </vt:variant>
    </vt:vector>
  </HeadingPairs>
  <TitlesOfParts>
    <vt:vector size="38" baseType="lpstr">
      <vt:lpstr>Arial</vt:lpstr>
      <vt:lpstr>Calibri</vt:lpstr>
      <vt:lpstr>Calibri Light</vt:lpstr>
      <vt:lpstr>Comic Sans MS</vt:lpstr>
      <vt:lpstr>Sassoon Infant Rg</vt:lpstr>
      <vt:lpstr>Times New Roman</vt:lpstr>
      <vt:lpstr>Tw Cen MT</vt:lpstr>
      <vt:lpstr>Twinkl</vt:lpstr>
      <vt:lpstr>Twinkl SemiBold</vt:lpstr>
      <vt:lpstr>Wingdings</vt:lpstr>
      <vt:lpstr>XCCW Joined 7a</vt:lpstr>
      <vt:lpstr>Office Theme</vt:lpstr>
      <vt:lpstr>Custom Design</vt:lpstr>
      <vt:lpstr>3_Office Theme</vt:lpstr>
      <vt:lpstr>4_Office Theme</vt:lpstr>
      <vt:lpstr>PowerPoint Presentation</vt:lpstr>
      <vt:lpstr>PowerPoint Presentation</vt:lpstr>
      <vt:lpstr>https://youtu.be/2igRcGxlshA   https://www.youtube.com/watch?v=Xc5eqwzEgUo   https://www.youtube.com/watch?v=vGxRUglFFME&amp;t=3s </vt:lpstr>
      <vt:lpstr>What features do we need?</vt:lpstr>
      <vt:lpstr>What features do we need?</vt:lpstr>
      <vt:lpstr>PowerPoint Presentation</vt:lpstr>
      <vt:lpstr>Explanation text</vt:lpstr>
      <vt:lpstr>Features</vt:lpstr>
      <vt:lpstr>PowerPoint Presentation</vt:lpstr>
      <vt:lpstr>PowerPoint Presentation</vt:lpstr>
      <vt:lpstr>PowerPoint Presentation</vt:lpstr>
      <vt:lpstr>Features</vt:lpstr>
      <vt:lpstr>PowerPoint Presentation</vt:lpstr>
      <vt:lpstr>Organise the writing and illustrations to explain:</vt:lpstr>
      <vt:lpstr>PowerPoint Presentation</vt:lpstr>
      <vt:lpstr>PowerPoint Presentation</vt:lpstr>
      <vt:lpstr>Features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Byrne</dc:creator>
  <cp:lastModifiedBy>Lucy Byrne</cp:lastModifiedBy>
  <cp:revision>37</cp:revision>
  <dcterms:created xsi:type="dcterms:W3CDTF">2020-11-12T20:27:15Z</dcterms:created>
  <dcterms:modified xsi:type="dcterms:W3CDTF">2020-12-04T13:11:13Z</dcterms:modified>
</cp:coreProperties>
</file>