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6" r:id="rId5"/>
    <p:sldId id="277" r:id="rId6"/>
    <p:sldId id="279" r:id="rId7"/>
    <p:sldId id="278" r:id="rId8"/>
    <p:sldId id="280" r:id="rId9"/>
    <p:sldId id="281" r:id="rId10"/>
    <p:sldId id="282" r:id="rId11"/>
    <p:sldId id="283" r:id="rId12"/>
    <p:sldId id="269" r:id="rId13"/>
    <p:sldId id="274" r:id="rId14"/>
    <p:sldId id="275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CC99"/>
    <a:srgbClr val="FF33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85385-82A3-40EF-8B15-C05E77B17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62B905-4A91-4449-8ED2-113F60135D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87206-139C-4683-AA03-D4F406405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FF04-EB1B-4A57-9BCD-5996B8986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016EA-746B-4C8C-B525-D56F1234B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2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8ED6B-AE9A-4022-B474-939F16221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BBBAB-483E-439F-BE3F-575217EE3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AFA32-73E4-4059-A096-CF49360F2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F96F4-F3FD-47DA-A76A-F5331491E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E868-5F29-4224-9114-BFB981B4C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98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F3A2-B492-4DBC-B6C6-CAC274FBA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831012-6E77-4AEB-96AE-4A52CA204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68DB8-C776-4E2C-B9F9-5017BF877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9B85A-1503-4328-B6A2-CE9A682A1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16272-94D6-4D14-A0C4-A36682A3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63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94B3-07D9-477D-BD8E-DA3CF4969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DDC8D-45C6-427E-801D-9786D7ECA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B55AA7-7DC5-4E80-B852-E7B173856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987E3-E933-4B27-8A96-6B6B84AE6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E895C-15BC-49BE-A338-D8B7A5D5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CDEAA2-A9B6-4414-A1FF-F31F83EB0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67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06199-0C70-431B-B5EF-957E8C383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FDFBF5-8652-4684-9BA4-D39CF07B6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161DA-03B3-422B-8AC5-D57D5D90D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B2F7B7-C7FD-4D2E-A81A-7F998A1E3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4565A2-E612-45D8-BB09-AB6B318A8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DB55B5-A009-4CC7-8A6D-9CFE7AF6D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94A3D2-27DE-4B0C-9830-9A0013692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181D3B-C113-44EC-97BF-54D03625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267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C3518-F3F8-48F0-B539-8C65690F9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6F1A89-234B-4B34-A439-1217FC2AE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3A4118-6967-4A92-BEAD-1766473F3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977070-D9EC-4BC7-B535-D193AFDDF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45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E83B0-7C17-4449-8BB1-382C1898F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0DC10A-5563-44CE-A392-9CCD71BFA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0ABFF-6564-4A0D-9A46-274B7459F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35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580FE-FA8E-4B19-AABF-6DD8672B2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04790-F31B-415A-BD1B-131BF721B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A7101B-AA5A-4C47-92BF-A6BFDBE09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DFAF4-958B-448E-95A1-22679DC3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00348-437E-4804-8422-98549787E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1F847-5B23-4BC7-99FC-43EEF549A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162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DB84B-DAAF-46B4-8644-7B2B04AFF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3998B-D457-41E2-BB2B-4971E55689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0CBCF5-48D8-4C3B-8BA0-DC51BFFAA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BE4AA-A698-4A11-A26B-92F734584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B38E68-BB79-4AD4-BF85-7E3568B48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BEB7E-926F-491F-BA7B-72932B1CB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2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CD8DB-01AB-4455-B006-DEBD73C0B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C548D-5479-4DF3-891D-90429AFB2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C89CF-D73B-4EC1-9DB0-6DF2A742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A2347-6B5E-4E6A-9802-CD46F4DB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E6D62-B091-47B5-94ED-C3F7FADA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289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6BD35A-6EF6-4975-9216-019A0E35D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99F317-353E-44E2-A74E-4FDC3328EF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EF332-8675-4810-AA96-FCF602848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E879F-39B4-4674-87F9-DFA523F56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7B455-34E2-468A-B544-03F877522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27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C0E61-DDE4-4FC7-B15E-5DEB9CF1B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D7C9F-57D5-41D1-A0D7-2258B995B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3B96D-447B-4BC2-BCC5-F888A1F4BC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5F2B1-AAC9-4268-AB5A-405BD96CFCDC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71B98-B0D7-49E3-8BF4-01AFD1FCCA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4279F-D65F-4009-A30C-9B38C43D8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E058C-2A2E-43FC-B578-BA3EF2498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68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AB76-0C93-4317-9A52-C45FDCE717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lang="en-GB" b="1" dirty="0">
                <a:latin typeface="Lucida Calligraphy" panose="03010101010101010101" pitchFamily="66" charset="0"/>
              </a:rPr>
              <a:t>The Wolves in the Walls continued…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1CA692-3D17-4D3D-A04F-BA1BFB0E07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01951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rgbClr val="C00000"/>
                </a:solidFill>
                <a:latin typeface="Lucida Calligraphy" panose="03010101010101010101" pitchFamily="66" charset="0"/>
              </a:rPr>
              <a:t>Are you ready to find out what happens next?</a:t>
            </a:r>
          </a:p>
        </p:txBody>
      </p:sp>
      <p:pic>
        <p:nvPicPr>
          <p:cNvPr id="5" name="Picture 4" descr="The Wolves in the Walls by Neil Gaiman">
            <a:extLst>
              <a:ext uri="{FF2B5EF4-FFF2-40B4-BE49-F238E27FC236}">
                <a16:creationId xmlns:a16="http://schemas.microsoft.com/office/drawing/2014/main" id="{85BF24E9-942D-4FBC-A866-6852965EDD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474" y="3573463"/>
            <a:ext cx="3043237" cy="3055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29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6FC069-A80C-4512-8648-1F9EC360C1FF}"/>
              </a:ext>
            </a:extLst>
          </p:cNvPr>
          <p:cNvSpPr txBox="1"/>
          <p:nvPr/>
        </p:nvSpPr>
        <p:spPr>
          <a:xfrm>
            <a:off x="657224" y="748749"/>
            <a:ext cx="11172825" cy="357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3</a:t>
            </a:r>
            <a:r>
              <a:rPr lang="en-GB" sz="3600" b="1" u="sng" baseline="300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36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November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</a:t>
            </a:r>
            <a:r>
              <a:rPr lang="en-GB" sz="3200" b="1" u="sng" kern="1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draw inferences such as inferring characters’ feelings, thoughts and motives from their actions, and justifying inferences with evidence.  </a:t>
            </a:r>
            <a:endParaRPr lang="en-GB" sz="32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388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726F3EFD-DA09-4253-B10E-21722F35A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695"/>
            <a:ext cx="12192000" cy="6064610"/>
          </a:xfrm>
          <a:prstGeom prst="rect">
            <a:avLst/>
          </a:prstGeom>
        </p:spPr>
      </p:pic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C368CBE9-163A-4773-9CB5-C564251E9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5" y="0"/>
            <a:ext cx="12011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51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1A76057F-CFB9-4636-9E81-9939D3E79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78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F52B82BF-8127-424E-9BB0-0B915F884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277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AEA993C-2FBB-43FD-82AE-4C02931E3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69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2E355AF8-1931-4E8A-B9B9-C59C35A9A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3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990F63D-F397-41EB-BBFA-80164EC35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143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7CFB665-62DC-40F1-8097-279F87FA2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82"/>
            <a:ext cx="12192000" cy="670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6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D00E940F-643A-445B-B723-3F0EF975A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242"/>
            <a:ext cx="12192000" cy="637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33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plate of ice cream&#10;&#10;Description automatically generated">
            <a:extLst>
              <a:ext uri="{FF2B5EF4-FFF2-40B4-BE49-F238E27FC236}">
                <a16:creationId xmlns:a16="http://schemas.microsoft.com/office/drawing/2014/main" id="{2638ACFE-A81A-4922-B749-B853CCDCE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123" y="0"/>
            <a:ext cx="81497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779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DE753B-9C62-4DC4-AE8F-C0DD0E6D5C0C}"/>
              </a:ext>
            </a:extLst>
          </p:cNvPr>
          <p:cNvSpPr txBox="1"/>
          <p:nvPr/>
        </p:nvSpPr>
        <p:spPr>
          <a:xfrm>
            <a:off x="271462" y="263526"/>
            <a:ext cx="11072813" cy="478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Have your questions from yesterday been answered?</a:t>
            </a:r>
            <a:endParaRPr lang="en-GB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EB04BE-7ADD-40C9-827C-4E915D60F7B8}"/>
              </a:ext>
            </a:extLst>
          </p:cNvPr>
          <p:cNvSpPr txBox="1"/>
          <p:nvPr/>
        </p:nvSpPr>
        <p:spPr>
          <a:xfrm>
            <a:off x="271462" y="879847"/>
            <a:ext cx="99869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Was the book as you expected?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puzzles remain?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book say about wolves?</a:t>
            </a:r>
            <a:endParaRPr lang="en-GB" sz="2400" b="1" dirty="0">
              <a:latin typeface="XCCW Joined 7a" panose="0305060204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60B2A2-4E8F-4658-B251-6203B9C1F6EF}"/>
              </a:ext>
            </a:extLst>
          </p:cNvPr>
          <p:cNvSpPr txBox="1"/>
          <p:nvPr/>
        </p:nvSpPr>
        <p:spPr>
          <a:xfrm>
            <a:off x="263524" y="2368626"/>
            <a:ext cx="11072812" cy="347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b="1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Think about the four human characters from the book.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is their response to the wolves different?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is it similar?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they each seem to think about the </a:t>
            </a:r>
          </a:p>
          <a:p>
            <a:pPr lvl="0">
              <a:lnSpc>
                <a:spcPct val="115000"/>
              </a:lnSpc>
            </a:pPr>
            <a:r>
              <a:rPr lang="en-GB" sz="2400" b="1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wolves?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can you tell this?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endParaRPr lang="en-GB" sz="2400" b="1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2400" b="1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Let’s record some of your ideas.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EA8851-6845-47C2-9793-33550363C46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88" b="2758"/>
          <a:stretch/>
        </p:blipFill>
        <p:spPr bwMode="auto">
          <a:xfrm>
            <a:off x="8901113" y="3381664"/>
            <a:ext cx="3128962" cy="3429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54061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57C760-9DC4-4309-B343-E50F7A250877}"/>
              </a:ext>
            </a:extLst>
          </p:cNvPr>
          <p:cNvSpPr txBox="1"/>
          <p:nvPr/>
        </p:nvSpPr>
        <p:spPr>
          <a:xfrm>
            <a:off x="428625" y="550599"/>
            <a:ext cx="11430000" cy="5599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Now you are going to prepare an imaginary press conference where the family are interviewed about their experiences.</a:t>
            </a:r>
          </a:p>
          <a:p>
            <a:pPr lvl="0">
              <a:lnSpc>
                <a:spcPct val="115000"/>
              </a:lnSpc>
            </a:pP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endParaRPr lang="en-GB" sz="2400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endParaRPr lang="en-GB" sz="2400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endParaRPr lang="en-GB" sz="2400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2400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pairs one of takes the role of reporter and will base </a:t>
            </a:r>
            <a:r>
              <a:rPr lang="en-GB" sz="2400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questions on those from the </a:t>
            </a:r>
            <a:r>
              <a:rPr lang="en-GB" sz="24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Interview Questions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15000"/>
              </a:lnSpc>
            </a:pPr>
            <a:r>
              <a:rPr lang="en-GB" sz="2400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talk together about how each character will answer the questions and add or adapt the questions.</a:t>
            </a:r>
          </a:p>
          <a:p>
            <a:pPr lvl="0">
              <a:lnSpc>
                <a:spcPct val="115000"/>
              </a:lnSpc>
            </a:pPr>
            <a:endParaRPr lang="en-GB" sz="2400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2400" b="1" dirty="0">
                <a:solidFill>
                  <a:srgbClr val="C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your pairs, r</a:t>
            </a:r>
            <a:r>
              <a:rPr lang="en-GB" sz="2400" b="1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ecord your responses below each question.</a:t>
            </a:r>
          </a:p>
        </p:txBody>
      </p:sp>
      <p:pic>
        <p:nvPicPr>
          <p:cNvPr id="4" name="Picture 3" descr="Illustration Vector Doodle Hand Drawn Of Sketch Hand Holding Mic Stock  Vector - Illustration of fingers, radio: 76501434">
            <a:extLst>
              <a:ext uri="{FF2B5EF4-FFF2-40B4-BE49-F238E27FC236}">
                <a16:creationId xmlns:a16="http://schemas.microsoft.com/office/drawing/2014/main" id="{8463931C-74A2-4304-B144-358F42319E9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1" t="7365" r="7562" b="12007"/>
          <a:stretch/>
        </p:blipFill>
        <p:spPr bwMode="auto">
          <a:xfrm>
            <a:off x="8347392" y="1606390"/>
            <a:ext cx="1697990" cy="17348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TV Presenter Having An Interview - Cartoon People Character Isolated..  Royalty Free Cliparts, Vectors, And Stock Illustration. Image 99151255.">
            <a:extLst>
              <a:ext uri="{FF2B5EF4-FFF2-40B4-BE49-F238E27FC236}">
                <a16:creationId xmlns:a16="http://schemas.microsoft.com/office/drawing/2014/main" id="{F818BEF9-DA88-48C7-BD72-2A887D95FCF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6" t="8627" r="10644" b="9750"/>
          <a:stretch/>
        </p:blipFill>
        <p:spPr bwMode="auto">
          <a:xfrm>
            <a:off x="3211830" y="1518602"/>
            <a:ext cx="2460308" cy="19103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72505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83B934-47F8-4C9D-9CB3-C083D8F1032E}"/>
              </a:ext>
            </a:extLst>
          </p:cNvPr>
          <p:cNvPicPr/>
          <p:nvPr/>
        </p:nvPicPr>
        <p:blipFill rotWithShape="1">
          <a:blip r:embed="rId2"/>
          <a:srcRect l="32534" t="24218" r="32639" b="11030"/>
          <a:stretch/>
        </p:blipFill>
        <p:spPr bwMode="auto">
          <a:xfrm>
            <a:off x="138710" y="2558713"/>
            <a:ext cx="5588752" cy="4114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420F094-3A42-4E6B-9AEF-7FB5D376F21E}"/>
              </a:ext>
            </a:extLst>
          </p:cNvPr>
          <p:cNvSpPr txBox="1"/>
          <p:nvPr/>
        </p:nvSpPr>
        <p:spPr>
          <a:xfrm>
            <a:off x="403621" y="127338"/>
            <a:ext cx="1111210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Plenary</a:t>
            </a: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are going back to our Wolf Outline</a:t>
            </a: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 add your</a:t>
            </a:r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additional ideas. </a:t>
            </a:r>
          </a:p>
          <a:p>
            <a:r>
              <a:rPr lang="en-GB" sz="2400" b="1" i="1" dirty="0">
                <a:solidFill>
                  <a:srgbClr val="0070C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else does the book tell us about wolves? </a:t>
            </a:r>
          </a:p>
          <a:p>
            <a:r>
              <a:rPr lang="en-GB" sz="2400" b="1" i="1" dirty="0">
                <a:solidFill>
                  <a:srgbClr val="0099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Are we supposed to think of these as facts? </a:t>
            </a:r>
            <a:endParaRPr lang="en-GB" sz="2400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Think about h</a:t>
            </a:r>
            <a:r>
              <a:rPr lang="en-GB" sz="2400" b="1" dirty="0">
                <a:solidFill>
                  <a:srgbClr val="FF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ow we can tell that this book is fiction. </a:t>
            </a:r>
            <a:endParaRPr lang="en-GB" sz="2400" b="1" dirty="0">
              <a:solidFill>
                <a:srgbClr val="FF0000"/>
              </a:solidFill>
              <a:latin typeface="XCCW Joined 7a" panose="0305060204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28C044-1456-4EBC-B587-D87BDA9A4E0F}"/>
              </a:ext>
            </a:extLst>
          </p:cNvPr>
          <p:cNvSpPr txBox="1"/>
          <p:nvPr/>
        </p:nvSpPr>
        <p:spPr>
          <a:xfrm>
            <a:off x="5959672" y="4570810"/>
            <a:ext cx="58989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Compare our list with </a:t>
            </a:r>
            <a:r>
              <a:rPr lang="en-GB" sz="2400" b="1" dirty="0">
                <a:solidFill>
                  <a:srgbClr val="7030A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Fiction Features</a:t>
            </a:r>
            <a:r>
              <a:rPr lang="en-GB" sz="2400" dirty="0">
                <a:solidFill>
                  <a:srgbClr val="7030A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186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C09EA1-B5F0-4947-ADF2-B21BEA02C32D}"/>
              </a:ext>
            </a:extLst>
          </p:cNvPr>
          <p:cNvSpPr txBox="1"/>
          <p:nvPr/>
        </p:nvSpPr>
        <p:spPr>
          <a:xfrm>
            <a:off x="942976" y="181957"/>
            <a:ext cx="10901362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C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Fiction Features</a:t>
            </a:r>
            <a:endParaRPr lang="en-GB" sz="2800" dirty="0">
              <a:solidFill>
                <a:srgbClr val="C000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FFC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Imaginary situations even if realistic.</a:t>
            </a:r>
            <a:endParaRPr lang="en-GB" sz="2400" b="1" dirty="0">
              <a:solidFill>
                <a:srgbClr val="FFC0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00206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a particular situation or story, not general facts.</a:t>
            </a:r>
            <a:endParaRPr lang="en-GB" sz="2400" b="1" dirty="0">
              <a:solidFill>
                <a:srgbClr val="00206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92D05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Importance given to characters.</a:t>
            </a:r>
            <a:endParaRPr lang="en-GB" sz="2400" b="1" dirty="0">
              <a:solidFill>
                <a:srgbClr val="92D05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Might include dialogue or the character’s thoughts.</a:t>
            </a:r>
            <a:endParaRPr lang="en-GB" sz="2400" b="1" dirty="0">
              <a:solidFill>
                <a:srgbClr val="FF00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b="1" dirty="0">
              <a:solidFill>
                <a:srgbClr val="FF00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7030A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Poetic language – alliteration, similes, metaphors, repeated patterns.</a:t>
            </a:r>
            <a:endParaRPr lang="en-GB" sz="2400" b="1" dirty="0">
              <a:solidFill>
                <a:srgbClr val="7030A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FF33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Mysterious – posing questions and puzzles.</a:t>
            </a:r>
            <a:endParaRPr lang="en-GB" sz="2400" b="1" dirty="0">
              <a:solidFill>
                <a:srgbClr val="FF33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b="1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0070C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Often humorous.</a:t>
            </a:r>
            <a:endParaRPr lang="en-GB" sz="2400" b="1" dirty="0">
              <a:solidFill>
                <a:srgbClr val="0070C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b="1" dirty="0"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  <a:p>
            <a:r>
              <a:rPr lang="en-GB" sz="2400" b="1" dirty="0">
                <a:solidFill>
                  <a:srgbClr val="0099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be organised in chapters, to tell the story.</a:t>
            </a:r>
            <a:endParaRPr lang="en-GB" sz="2400" b="1" dirty="0">
              <a:solidFill>
                <a:srgbClr val="0099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988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317</Words>
  <Application>Microsoft Office PowerPoint</Application>
  <PresentationFormat>Widescreen</PresentationFormat>
  <Paragraphs>48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XCCW Joined 7a</vt:lpstr>
      <vt:lpstr>Office Theme</vt:lpstr>
      <vt:lpstr>The Wolves in the Walls continued…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Wolves in the Walls continued…</dc:title>
  <dc:creator>Jane Afford</dc:creator>
  <cp:lastModifiedBy>Jane Afford</cp:lastModifiedBy>
  <cp:revision>9</cp:revision>
  <dcterms:created xsi:type="dcterms:W3CDTF">2020-11-02T20:21:11Z</dcterms:created>
  <dcterms:modified xsi:type="dcterms:W3CDTF">2020-11-03T00:10:39Z</dcterms:modified>
</cp:coreProperties>
</file>