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75" r:id="rId2"/>
    <p:sldId id="278" r:id="rId3"/>
    <p:sldId id="279" r:id="rId4"/>
    <p:sldId id="289" r:id="rId5"/>
    <p:sldId id="290" r:id="rId6"/>
    <p:sldId id="282" r:id="rId7"/>
    <p:sldId id="291" r:id="rId8"/>
    <p:sldId id="284" r:id="rId9"/>
    <p:sldId id="292" r:id="rId10"/>
    <p:sldId id="288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ahoma" panose="020B0604030504040204" pitchFamily="34" charset="0"/>
      <p:regular r:id="rId18"/>
      <p:bold r:id="rId19"/>
    </p:embeddedFont>
    <p:embeddedFont>
      <p:font typeface="Twinkl" panose="020B0604020202020204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52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504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89429"/>
    <a:srgbClr val="F1884C"/>
    <a:srgbClr val="FDD182"/>
    <a:srgbClr val="11743A"/>
    <a:srgbClr val="009640"/>
    <a:srgbClr val="87BD31"/>
    <a:srgbClr val="0079C3"/>
    <a:srgbClr val="FFE76D"/>
    <a:srgbClr val="072F54"/>
    <a:srgbClr val="0034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66"/>
      </p:cViewPr>
      <p:guideLst>
        <p:guide orient="horz" pos="2160"/>
        <p:guide pos="2880"/>
        <p:guide pos="340"/>
        <p:guide orient="horz" pos="3952"/>
        <p:guide pos="5420"/>
        <p:guide orient="horz" pos="346"/>
        <p:guide pos="476"/>
        <p:guide orient="horz" pos="504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70333" y="5834189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white-rose-maths-resources/year-4-white-rose-maths-resources-key-stage-1-year-1-year-2/summer-block-2-money-year-4-white-rose-maths-hub-supporting-resources-key-stage-1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png"/><Relationship Id="rId7" Type="http://schemas.openxmlformats.org/officeDocument/2006/relationships/image" Target="../media/image1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8.png"/><Relationship Id="rId4" Type="http://schemas.openxmlformats.org/officeDocument/2006/relationships/image" Target="../media/image5.png"/><Relationship Id="rId9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png"/><Relationship Id="rId7" Type="http://schemas.openxmlformats.org/officeDocument/2006/relationships/image" Target="../media/image1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8.png"/><Relationship Id="rId4" Type="http://schemas.openxmlformats.org/officeDocument/2006/relationships/image" Target="../media/image5.png"/><Relationship Id="rId9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1B4F4E62-7076-43EF-9AA1-1793C861DA51}"/>
              </a:ext>
            </a:extLst>
          </p:cNvPr>
          <p:cNvSpPr/>
          <p:nvPr/>
        </p:nvSpPr>
        <p:spPr>
          <a:xfrm>
            <a:off x="335560" y="5564318"/>
            <a:ext cx="1107346" cy="1057013"/>
          </a:xfrm>
          <a:prstGeom prst="rect">
            <a:avLst/>
          </a:prstGeom>
          <a:solidFill>
            <a:srgbClr val="18A0DB">
              <a:alpha val="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6228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>
                <a:latin typeface="+mn-lt"/>
              </a:rPr>
              <a:t>Learning objective</a:t>
            </a:r>
            <a:endParaRPr lang="en-US" sz="3600" dirty="0">
              <a:latin typeface="+mn-lt"/>
            </a:endParaRPr>
          </a:p>
        </p:txBody>
      </p:sp>
      <p:sp>
        <p:nvSpPr>
          <p:cNvPr id="14" name="Content Placeholder 15"/>
          <p:cNvSpPr txBox="1">
            <a:spLocks/>
          </p:cNvSpPr>
          <p:nvPr/>
        </p:nvSpPr>
        <p:spPr>
          <a:xfrm>
            <a:off x="628650" y="1127760"/>
            <a:ext cx="7886700" cy="140970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GB" dirty="0">
                <a:solidFill>
                  <a:srgbClr val="000000"/>
                </a:solidFill>
              </a:rPr>
              <a:t>Estimate, compare and calculate different measures, including money in pounds and pence.</a:t>
            </a:r>
          </a:p>
        </p:txBody>
      </p:sp>
    </p:spTree>
    <p:extLst>
      <p:ext uri="{BB962C8B-B14F-4D97-AF65-F5344CB8AC3E}">
        <p14:creationId xmlns:p14="http://schemas.microsoft.com/office/powerpoint/2010/main" val="36439351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Rectangle 96"/>
          <p:cNvSpPr/>
          <p:nvPr/>
        </p:nvSpPr>
        <p:spPr>
          <a:xfrm>
            <a:off x="2512465" y="702863"/>
            <a:ext cx="976684" cy="355276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96" name="Rectangle 95"/>
          <p:cNvSpPr/>
          <p:nvPr/>
        </p:nvSpPr>
        <p:spPr>
          <a:xfrm>
            <a:off x="445575" y="702863"/>
            <a:ext cx="2066890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Pounds and Pence</a:t>
            </a:r>
          </a:p>
        </p:txBody>
      </p:sp>
      <p:cxnSp>
        <p:nvCxnSpPr>
          <p:cNvPr id="103" name="Straight Connector 102"/>
          <p:cNvCxnSpPr/>
          <p:nvPr/>
        </p:nvCxnSpPr>
        <p:spPr>
          <a:xfrm>
            <a:off x="2512465" y="701739"/>
            <a:ext cx="0" cy="3564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755650" y="1385667"/>
            <a:ext cx="7632700" cy="772107"/>
          </a:xfrm>
          <a:prstGeom prst="rect">
            <a:avLst/>
          </a:prstGeom>
          <a:solidFill>
            <a:srgbClr val="FDD182"/>
          </a:solidFill>
          <a:ln w="28575">
            <a:noFill/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dirty="0"/>
              <a:t>Complete the sentences to calculate how much money is in</a:t>
            </a:r>
            <a:br>
              <a:rPr lang="en-GB" dirty="0"/>
            </a:br>
            <a:r>
              <a:rPr lang="en-GB" dirty="0"/>
              <a:t>the savings jar.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FB775B1-82E2-493F-8526-2BB6B1DE5D67}"/>
              </a:ext>
            </a:extLst>
          </p:cNvPr>
          <p:cNvSpPr/>
          <p:nvPr/>
        </p:nvSpPr>
        <p:spPr>
          <a:xfrm>
            <a:off x="3489149" y="2241118"/>
            <a:ext cx="4361680" cy="2038895"/>
          </a:xfrm>
          <a:prstGeom prst="rect">
            <a:avLst/>
          </a:prstGeom>
          <a:solidFill>
            <a:schemeClr val="bg1"/>
          </a:solidFill>
          <a:ln w="28575">
            <a:solidFill>
              <a:srgbClr val="F188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ight Arrow 3">
            <a:extLst>
              <a:ext uri="{FF2B5EF4-FFF2-40B4-BE49-F238E27FC236}">
                <a16:creationId xmlns:a16="http://schemas.microsoft.com/office/drawing/2014/main" id="{737184DE-BD6A-4B55-9E4F-239B2AA57B55}"/>
              </a:ext>
            </a:extLst>
          </p:cNvPr>
          <p:cNvSpPr/>
          <p:nvPr/>
        </p:nvSpPr>
        <p:spPr>
          <a:xfrm>
            <a:off x="2431621" y="3072584"/>
            <a:ext cx="1500085" cy="629174"/>
          </a:xfrm>
          <a:prstGeom prst="rightArrow">
            <a:avLst/>
          </a:prstGeom>
          <a:solidFill>
            <a:srgbClr val="F188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5FC0CC72-41C3-45AA-81CB-66749AF276E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0403" y="3224912"/>
            <a:ext cx="808179" cy="78218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D4FF19F0-A706-48A7-9B47-B1C5E1E37E0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3125" y="2990872"/>
            <a:ext cx="547575" cy="54686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7EDECA1-D665-44AC-9E3C-F198570B954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0194" y="2310486"/>
            <a:ext cx="1058432" cy="221623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799506E6-0A02-4460-8151-7E2B422570E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2107" y="2415014"/>
            <a:ext cx="597970" cy="59388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D2A32334-3906-4F36-BD55-D2ED0BF36BC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1115" y="3351200"/>
            <a:ext cx="752992" cy="74610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396B858B-6A1A-4E67-8427-84BD10855D5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7944" y="2676978"/>
            <a:ext cx="664197" cy="66302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6FC2386B-AB63-4520-95B0-079EC972B24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1115" y="2380476"/>
            <a:ext cx="692339" cy="692108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EB8FC60D-DBB5-464E-9A61-FF0BC55D5180}"/>
              </a:ext>
            </a:extLst>
          </p:cNvPr>
          <p:cNvSpPr/>
          <p:nvPr/>
        </p:nvSpPr>
        <p:spPr>
          <a:xfrm>
            <a:off x="755650" y="4596639"/>
            <a:ext cx="7632700" cy="1476256"/>
          </a:xfrm>
          <a:prstGeom prst="rect">
            <a:avLst/>
          </a:prstGeom>
          <a:solidFill>
            <a:schemeClr val="bg1"/>
          </a:solidFill>
          <a:ln w="28575">
            <a:solidFill>
              <a:srgbClr val="6894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FA5B18D-A146-444A-9CD8-9F4F9A542208}"/>
              </a:ext>
            </a:extLst>
          </p:cNvPr>
          <p:cNvSpPr/>
          <p:nvPr/>
        </p:nvSpPr>
        <p:spPr>
          <a:xfrm>
            <a:off x="2289862" y="475612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/>
              <a:t>In the savings jar, there is </a:t>
            </a:r>
            <a:r>
              <a:rPr lang="en-US" u="sng" dirty="0">
                <a:ea typeface="Tahoma" panose="020B0604030504040204" pitchFamily="34" charset="0"/>
                <a:cs typeface="Tahoma" panose="020B0604030504040204" pitchFamily="34" charset="0"/>
              </a:rPr>
              <a:t>    </a:t>
            </a:r>
            <a:r>
              <a:rPr lang="en-US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dirty="0"/>
              <a:t>pence.</a:t>
            </a:r>
          </a:p>
          <a:p>
            <a:r>
              <a:rPr lang="en-US" dirty="0"/>
              <a:t>In the savings jar, there is</a:t>
            </a:r>
            <a:r>
              <a:rPr lang="en-US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u="sng" dirty="0"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en-US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dirty="0"/>
              <a:t>pounds.</a:t>
            </a:r>
          </a:p>
          <a:p>
            <a:r>
              <a:rPr lang="en-US" dirty="0"/>
              <a:t>This is £</a:t>
            </a:r>
            <a:r>
              <a:rPr lang="en-US" u="sng" dirty="0"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en-US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dirty="0"/>
              <a:t>and </a:t>
            </a:r>
            <a:r>
              <a:rPr lang="en-US" u="sng" dirty="0"/>
              <a:t>    </a:t>
            </a:r>
            <a:r>
              <a:rPr lang="en-US" dirty="0"/>
              <a:t> pence.</a:t>
            </a:r>
          </a:p>
          <a:p>
            <a:r>
              <a:rPr lang="en-US" dirty="0"/>
              <a:t>There is </a:t>
            </a:r>
            <a:r>
              <a:rPr lang="en-US" dirty="0">
                <a:ea typeface="Tahoma" panose="020B0604030504040204" pitchFamily="34" charset="0"/>
                <a:cs typeface="Tahoma" panose="020B0604030504040204" pitchFamily="34" charset="0"/>
              </a:rPr>
              <a:t>£</a:t>
            </a:r>
            <a:r>
              <a:rPr lang="en-US" u="sng" dirty="0">
                <a:ea typeface="Tahoma" panose="020B0604030504040204" pitchFamily="34" charset="0"/>
                <a:cs typeface="Tahoma" panose="020B0604030504040204" pitchFamily="34" charset="0"/>
              </a:rPr>
              <a:t>       </a:t>
            </a:r>
            <a:r>
              <a:rPr lang="en-US" dirty="0">
                <a:ea typeface="Tahoma" panose="020B0604030504040204" pitchFamily="34" charset="0"/>
                <a:cs typeface="Tahoma" panose="020B0604030504040204" pitchFamily="34" charset="0"/>
              </a:rPr>
              <a:t> in the savings jar.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0C56255-C991-4445-8544-A159DE3FF527}"/>
              </a:ext>
            </a:extLst>
          </p:cNvPr>
          <p:cNvSpPr/>
          <p:nvPr/>
        </p:nvSpPr>
        <p:spPr>
          <a:xfrm>
            <a:off x="5036943" y="4754527"/>
            <a:ext cx="4411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689429"/>
                </a:solidFill>
                <a:ea typeface="Tahoma" panose="020B0604030504040204" pitchFamily="34" charset="0"/>
                <a:cs typeface="Tahoma" panose="020B0604030504040204" pitchFamily="34" charset="0"/>
              </a:rPr>
              <a:t>83</a:t>
            </a:r>
            <a:endParaRPr lang="en-GB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BD5BD42-C693-4125-ADC1-E7EE8D2638A4}"/>
              </a:ext>
            </a:extLst>
          </p:cNvPr>
          <p:cNvSpPr/>
          <p:nvPr/>
        </p:nvSpPr>
        <p:spPr>
          <a:xfrm>
            <a:off x="5019691" y="5030573"/>
            <a:ext cx="306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689429"/>
                </a:solidFill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endParaRPr lang="en-GB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1CFC4F82-4DEF-4BAE-8EBB-F13F8A217407}"/>
              </a:ext>
            </a:extLst>
          </p:cNvPr>
          <p:cNvSpPr/>
          <p:nvPr/>
        </p:nvSpPr>
        <p:spPr>
          <a:xfrm>
            <a:off x="3148482" y="5306620"/>
            <a:ext cx="31576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689429"/>
                </a:solidFill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endParaRPr lang="en-GB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B38CAA32-D866-47DF-9830-FB15F4F13CD9}"/>
              </a:ext>
            </a:extLst>
          </p:cNvPr>
          <p:cNvSpPr/>
          <p:nvPr/>
        </p:nvSpPr>
        <p:spPr>
          <a:xfrm>
            <a:off x="3824820" y="5306620"/>
            <a:ext cx="4555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689429"/>
                </a:solidFill>
                <a:ea typeface="Tahoma" panose="020B0604030504040204" pitchFamily="34" charset="0"/>
                <a:cs typeface="Tahoma" panose="020B0604030504040204" pitchFamily="34" charset="0"/>
              </a:rPr>
              <a:t>83</a:t>
            </a:r>
            <a:endParaRPr lang="en-GB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3FD0822D-8166-4A40-B0BA-F0DF77C625A2}"/>
              </a:ext>
            </a:extLst>
          </p:cNvPr>
          <p:cNvSpPr/>
          <p:nvPr/>
        </p:nvSpPr>
        <p:spPr>
          <a:xfrm>
            <a:off x="3302013" y="5582666"/>
            <a:ext cx="66419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689429"/>
                </a:solidFill>
                <a:ea typeface="Tahoma" panose="020B0604030504040204" pitchFamily="34" charset="0"/>
                <a:cs typeface="Tahoma" panose="020B0604030504040204" pitchFamily="34" charset="0"/>
              </a:rPr>
              <a:t>2.83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8914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3" grpId="0"/>
      <p:bldP spid="31" grpId="0"/>
      <p:bldP spid="32" grpId="0"/>
      <p:bldP spid="3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Rectangle 96"/>
          <p:cNvSpPr/>
          <p:nvPr/>
        </p:nvSpPr>
        <p:spPr>
          <a:xfrm>
            <a:off x="2512465" y="702863"/>
            <a:ext cx="976684" cy="355276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96" name="Rectangle 95"/>
          <p:cNvSpPr/>
          <p:nvPr/>
        </p:nvSpPr>
        <p:spPr>
          <a:xfrm>
            <a:off x="445575" y="702863"/>
            <a:ext cx="2066890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Pounds and Pence</a:t>
            </a:r>
          </a:p>
        </p:txBody>
      </p:sp>
      <p:cxnSp>
        <p:nvCxnSpPr>
          <p:cNvPr id="103" name="Straight Connector 102"/>
          <p:cNvCxnSpPr/>
          <p:nvPr/>
        </p:nvCxnSpPr>
        <p:spPr>
          <a:xfrm>
            <a:off x="2512465" y="701739"/>
            <a:ext cx="0" cy="3564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755650" y="1284999"/>
            <a:ext cx="7632700" cy="772107"/>
          </a:xfrm>
          <a:prstGeom prst="rect">
            <a:avLst/>
          </a:prstGeom>
          <a:solidFill>
            <a:srgbClr val="FDD182"/>
          </a:solidFill>
          <a:ln w="28575">
            <a:noFill/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dirty="0"/>
              <a:t>Complete the part-whole model, writing the amount using the £ sign. Which notes or coins could you use? 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D6D412F-8517-41DE-85BA-6BD424B5F38C}"/>
              </a:ext>
            </a:extLst>
          </p:cNvPr>
          <p:cNvCxnSpPr/>
          <p:nvPr/>
        </p:nvCxnSpPr>
        <p:spPr>
          <a:xfrm flipH="1">
            <a:off x="2416029" y="3162649"/>
            <a:ext cx="998290" cy="768888"/>
          </a:xfrm>
          <a:prstGeom prst="line">
            <a:avLst/>
          </a:prstGeom>
          <a:ln w="28575">
            <a:solidFill>
              <a:srgbClr val="F1884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B438F908-D5F6-45A1-9AF8-14378E4A0D1C}"/>
              </a:ext>
            </a:extLst>
          </p:cNvPr>
          <p:cNvCxnSpPr>
            <a:cxnSpLocks/>
          </p:cNvCxnSpPr>
          <p:nvPr/>
        </p:nvCxnSpPr>
        <p:spPr>
          <a:xfrm>
            <a:off x="5973077" y="3367958"/>
            <a:ext cx="717852" cy="751036"/>
          </a:xfrm>
          <a:prstGeom prst="line">
            <a:avLst/>
          </a:prstGeom>
          <a:ln w="28575">
            <a:solidFill>
              <a:srgbClr val="F1884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Oval 16">
            <a:extLst>
              <a:ext uri="{FF2B5EF4-FFF2-40B4-BE49-F238E27FC236}">
                <a16:creationId xmlns:a16="http://schemas.microsoft.com/office/drawing/2014/main" id="{9489AC36-1B12-4AEA-96C9-959E41026634}"/>
              </a:ext>
            </a:extLst>
          </p:cNvPr>
          <p:cNvSpPr/>
          <p:nvPr/>
        </p:nvSpPr>
        <p:spPr>
          <a:xfrm>
            <a:off x="679508" y="3832103"/>
            <a:ext cx="3892492" cy="1602298"/>
          </a:xfrm>
          <a:prstGeom prst="ellipse">
            <a:avLst/>
          </a:prstGeom>
          <a:solidFill>
            <a:schemeClr val="bg1"/>
          </a:solidFill>
          <a:ln w="28575">
            <a:solidFill>
              <a:srgbClr val="F188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2AFF2F3E-9C75-482E-999E-7CB20A40D19B}"/>
              </a:ext>
            </a:extLst>
          </p:cNvPr>
          <p:cNvSpPr/>
          <p:nvPr/>
        </p:nvSpPr>
        <p:spPr>
          <a:xfrm>
            <a:off x="4673713" y="3825443"/>
            <a:ext cx="3776488" cy="1602298"/>
          </a:xfrm>
          <a:prstGeom prst="ellipse">
            <a:avLst/>
          </a:prstGeom>
          <a:solidFill>
            <a:schemeClr val="bg1"/>
          </a:solidFill>
          <a:ln w="28575">
            <a:solidFill>
              <a:srgbClr val="F188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9C78BB45-AAE0-47DD-8914-15FE3C938E70}"/>
              </a:ext>
            </a:extLst>
          </p:cNvPr>
          <p:cNvSpPr/>
          <p:nvPr/>
        </p:nvSpPr>
        <p:spPr>
          <a:xfrm>
            <a:off x="2625754" y="2114751"/>
            <a:ext cx="3892492" cy="1715033"/>
          </a:xfrm>
          <a:prstGeom prst="ellipse">
            <a:avLst/>
          </a:prstGeom>
          <a:solidFill>
            <a:schemeClr val="bg1"/>
          </a:solidFill>
          <a:ln w="28575">
            <a:solidFill>
              <a:srgbClr val="F188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29B7BB0-2BB7-48C6-A5F3-1CEB40DDCD2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7149" y="2472082"/>
            <a:ext cx="2173423" cy="114306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DD0CD4B-DD7E-4588-AAE2-1AA61C0992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0806" y="2473912"/>
            <a:ext cx="606867" cy="61072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7A81F20-1AEF-45B9-89D6-3C0D032AB3EF}"/>
              </a:ext>
            </a:extLst>
          </p:cNvPr>
          <p:cNvSpPr/>
          <p:nvPr/>
        </p:nvSpPr>
        <p:spPr>
          <a:xfrm>
            <a:off x="4188721" y="2149601"/>
            <a:ext cx="7665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£6.34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322D0C7-5F10-4E07-8A11-DCCA2C6DDF6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8203" y="3021254"/>
            <a:ext cx="597970" cy="59388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D1F330D9-EB19-4C9F-92A1-B2BB7FAA94A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2591" y="3130308"/>
            <a:ext cx="664197" cy="66302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8294E8F-71FA-4B5E-988F-B6E3010439B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3161" y="2456805"/>
            <a:ext cx="692339" cy="69210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5BBF56F4-DFA8-4628-A670-64C3A0666EC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2830" y="2980679"/>
            <a:ext cx="692339" cy="69210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6A81F768-9FDF-446B-9807-D4236CFA4D7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9042" y="4129781"/>
            <a:ext cx="2173423" cy="114306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757BE2B4-370B-47B9-A2FC-4D3C542061B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1918" y="4359091"/>
            <a:ext cx="664197" cy="663020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AC1DA858-3827-49EE-8208-0C724B731327}"/>
              </a:ext>
            </a:extLst>
          </p:cNvPr>
          <p:cNvSpPr/>
          <p:nvPr/>
        </p:nvSpPr>
        <p:spPr>
          <a:xfrm>
            <a:off x="2156873" y="3802506"/>
            <a:ext cx="7489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£5.10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6C949FC-5A6C-4AE8-8E71-195BD7241022}"/>
              </a:ext>
            </a:extLst>
          </p:cNvPr>
          <p:cNvSpPr/>
          <p:nvPr/>
        </p:nvSpPr>
        <p:spPr>
          <a:xfrm>
            <a:off x="6146877" y="3923997"/>
            <a:ext cx="7344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b="1" dirty="0">
                <a:solidFill>
                  <a:srgbClr val="689429"/>
                </a:solidFill>
              </a:rPr>
              <a:t>£1.24</a:t>
            </a:r>
          </a:p>
          <a:p>
            <a:pPr algn="ctr"/>
            <a:r>
              <a:rPr lang="en-GB" b="1" dirty="0">
                <a:solidFill>
                  <a:srgbClr val="689429"/>
                </a:solidFill>
              </a:rPr>
              <a:t>e.g.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0BCFC974-83A5-4A0C-A4E1-F850A2EDB8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5720" y="4377126"/>
            <a:ext cx="606867" cy="610728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F4314626-9BD6-4B55-B020-5936B803B44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5341" y="4653074"/>
            <a:ext cx="597970" cy="59388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65B09626-C676-4DD1-8C5D-9C0BC637BA3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811" y="4602443"/>
            <a:ext cx="692339" cy="692108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DE8D5D34-0B76-402F-B4B8-66AF596A59C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5395" y="4295746"/>
            <a:ext cx="692339" cy="692108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7D24D3AA-9284-456B-9722-90CADA31CF85}"/>
              </a:ext>
            </a:extLst>
          </p:cNvPr>
          <p:cNvSpPr/>
          <p:nvPr/>
        </p:nvSpPr>
        <p:spPr>
          <a:xfrm>
            <a:off x="714806" y="5449800"/>
            <a:ext cx="767354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£1.24 can be represented using many different coins. </a:t>
            </a:r>
          </a:p>
          <a:p>
            <a:pPr algn="ctr"/>
            <a:r>
              <a:rPr lang="en-GB" dirty="0"/>
              <a:t>Which coins did you use? </a:t>
            </a:r>
          </a:p>
        </p:txBody>
      </p:sp>
    </p:spTree>
    <p:extLst>
      <p:ext uri="{BB962C8B-B14F-4D97-AF65-F5344CB8AC3E}">
        <p14:creationId xmlns:p14="http://schemas.microsoft.com/office/powerpoint/2010/main" val="4225853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1EEC631-B814-4F36-9DF7-7CC4435F5340}"/>
              </a:ext>
            </a:extLst>
          </p:cNvPr>
          <p:cNvSpPr/>
          <p:nvPr/>
        </p:nvSpPr>
        <p:spPr>
          <a:xfrm>
            <a:off x="755650" y="2033487"/>
            <a:ext cx="7632700" cy="3566643"/>
          </a:xfrm>
          <a:prstGeom prst="rect">
            <a:avLst/>
          </a:prstGeom>
          <a:solidFill>
            <a:schemeClr val="bg1"/>
          </a:solidFill>
          <a:ln w="28575">
            <a:solidFill>
              <a:srgbClr val="F188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Rectangle 96"/>
          <p:cNvSpPr/>
          <p:nvPr/>
        </p:nvSpPr>
        <p:spPr>
          <a:xfrm>
            <a:off x="2512465" y="702863"/>
            <a:ext cx="976684" cy="355276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96" name="Rectangle 95"/>
          <p:cNvSpPr/>
          <p:nvPr/>
        </p:nvSpPr>
        <p:spPr>
          <a:xfrm>
            <a:off x="445575" y="702863"/>
            <a:ext cx="2066890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Pounds and Pence</a:t>
            </a:r>
          </a:p>
        </p:txBody>
      </p:sp>
      <p:cxnSp>
        <p:nvCxnSpPr>
          <p:cNvPr id="103" name="Straight Connector 102"/>
          <p:cNvCxnSpPr/>
          <p:nvPr/>
        </p:nvCxnSpPr>
        <p:spPr>
          <a:xfrm>
            <a:off x="2512465" y="701739"/>
            <a:ext cx="0" cy="3564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755650" y="1385667"/>
            <a:ext cx="7632700" cy="495108"/>
          </a:xfrm>
          <a:prstGeom prst="rect">
            <a:avLst/>
          </a:prstGeom>
          <a:solidFill>
            <a:srgbClr val="FDD182"/>
          </a:solidFill>
          <a:ln w="28575">
            <a:noFill/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/>
              <a:t>Write these amounts in pounds and pence using a £ sign.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362B2DA-8851-4021-82FB-9FA02A622FF7}"/>
              </a:ext>
            </a:extLst>
          </p:cNvPr>
          <p:cNvSpPr/>
          <p:nvPr/>
        </p:nvSpPr>
        <p:spPr>
          <a:xfrm>
            <a:off x="1058594" y="2537753"/>
            <a:ext cx="7262644" cy="30623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dirty="0">
                <a:latin typeface="Twinkl" pitchFamily="2" charset="0"/>
              </a:rPr>
              <a:t>217p = </a:t>
            </a: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__</a:t>
            </a:r>
            <a:r>
              <a:rPr lang="en-US" sz="2800" dirty="0">
                <a:latin typeface="Twinkl" pitchFamily="2" charset="0"/>
              </a:rPr>
              <a:t> pounds and </a:t>
            </a: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__ </a:t>
            </a:r>
            <a:r>
              <a:rPr lang="en-US" sz="2800" dirty="0">
                <a:latin typeface="Twinkl" pitchFamily="2" charset="0"/>
              </a:rPr>
              <a:t>pence = </a:t>
            </a:r>
            <a:r>
              <a:rPr lang="en-GB" sz="2800" dirty="0">
                <a:latin typeface="Twinkl" pitchFamily="2" charset="0"/>
              </a:rPr>
              <a:t>£</a:t>
            </a:r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__</a:t>
            </a:r>
            <a:r>
              <a:rPr lang="en-GB" sz="2800" dirty="0"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__</a:t>
            </a:r>
            <a:endParaRPr lang="en-US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spcAft>
                <a:spcPts val="600"/>
              </a:spcAft>
            </a:pPr>
            <a:endParaRPr lang="en-US" sz="2800" dirty="0">
              <a:latin typeface="Twinkl" pitchFamily="2" charset="0"/>
            </a:endParaRPr>
          </a:p>
          <a:p>
            <a:pPr>
              <a:spcAft>
                <a:spcPts val="600"/>
              </a:spcAft>
            </a:pPr>
            <a:r>
              <a:rPr lang="en-US" sz="2800" dirty="0">
                <a:latin typeface="Twinkl" pitchFamily="2" charset="0"/>
              </a:rPr>
              <a:t>27p = </a:t>
            </a: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__</a:t>
            </a:r>
            <a:r>
              <a:rPr lang="en-US" sz="2800" dirty="0">
                <a:latin typeface="Twinkl" pitchFamily="2" charset="0"/>
              </a:rPr>
              <a:t> pounds and </a:t>
            </a: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__ </a:t>
            </a:r>
            <a:r>
              <a:rPr lang="en-US" sz="2800" dirty="0">
                <a:latin typeface="Twinkl" pitchFamily="2" charset="0"/>
              </a:rPr>
              <a:t>pence = </a:t>
            </a:r>
            <a:r>
              <a:rPr lang="en-GB" sz="2800" dirty="0">
                <a:latin typeface="Twinkl" pitchFamily="2" charset="0"/>
              </a:rPr>
              <a:t>£</a:t>
            </a:r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__</a:t>
            </a:r>
            <a:r>
              <a:rPr lang="en-GB" sz="2800" dirty="0"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__</a:t>
            </a:r>
            <a:endParaRPr lang="en-US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spcAft>
                <a:spcPts val="600"/>
              </a:spcAft>
            </a:pPr>
            <a:endParaRPr lang="en-US" sz="2800" dirty="0">
              <a:latin typeface="Twinkl" pitchFamily="2" charset="0"/>
            </a:endParaRPr>
          </a:p>
          <a:p>
            <a:pPr>
              <a:spcAft>
                <a:spcPts val="600"/>
              </a:spcAft>
            </a:pPr>
            <a:r>
              <a:rPr lang="en-US" sz="2800" dirty="0">
                <a:latin typeface="Twinkl" pitchFamily="2" charset="0"/>
              </a:rPr>
              <a:t>270p = </a:t>
            </a: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__</a:t>
            </a:r>
            <a:r>
              <a:rPr lang="en-US" sz="2800" dirty="0">
                <a:latin typeface="Twinkl" pitchFamily="2" charset="0"/>
              </a:rPr>
              <a:t> pounds and </a:t>
            </a: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__ </a:t>
            </a:r>
            <a:r>
              <a:rPr lang="en-US" sz="2800" dirty="0">
                <a:latin typeface="Twinkl" pitchFamily="2" charset="0"/>
              </a:rPr>
              <a:t>pence = </a:t>
            </a:r>
            <a:r>
              <a:rPr lang="en-GB" sz="2800" dirty="0">
                <a:latin typeface="Twinkl" pitchFamily="2" charset="0"/>
              </a:rPr>
              <a:t>£</a:t>
            </a:r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__</a:t>
            </a:r>
            <a:r>
              <a:rPr lang="en-GB" sz="2800" dirty="0"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__</a:t>
            </a:r>
            <a:endParaRPr lang="en-US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spcAft>
                <a:spcPts val="600"/>
              </a:spcAft>
            </a:pPr>
            <a:endParaRPr lang="en-GB" sz="2800" dirty="0">
              <a:latin typeface="Twinkl" pitchFamily="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F9AE756-0CBA-4EAE-A773-6D9661134041}"/>
              </a:ext>
            </a:extLst>
          </p:cNvPr>
          <p:cNvSpPr/>
          <p:nvPr/>
        </p:nvSpPr>
        <p:spPr>
          <a:xfrm>
            <a:off x="2253591" y="2537753"/>
            <a:ext cx="3834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689429"/>
                </a:solidFill>
                <a:latin typeface="Twinkl" pitchFamily="2" charset="0"/>
              </a:rPr>
              <a:t>2</a:t>
            </a:r>
            <a:endParaRPr lang="en-GB" sz="2800" b="1" dirty="0">
              <a:solidFill>
                <a:srgbClr val="689429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ABA542F-3DEE-4812-AC86-B0D6B8278B0C}"/>
              </a:ext>
            </a:extLst>
          </p:cNvPr>
          <p:cNvSpPr/>
          <p:nvPr/>
        </p:nvSpPr>
        <p:spPr>
          <a:xfrm>
            <a:off x="4622334" y="2537753"/>
            <a:ext cx="5132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689429"/>
                </a:solidFill>
                <a:latin typeface="Twinkl" pitchFamily="2" charset="0"/>
              </a:rPr>
              <a:t>17</a:t>
            </a:r>
            <a:endParaRPr lang="en-GB" sz="2800" b="1" dirty="0">
              <a:solidFill>
                <a:srgbClr val="689429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DC8EE67-32E4-4D7A-9C49-28A013EFA8D7}"/>
              </a:ext>
            </a:extLst>
          </p:cNvPr>
          <p:cNvSpPr/>
          <p:nvPr/>
        </p:nvSpPr>
        <p:spPr>
          <a:xfrm>
            <a:off x="7120921" y="2537753"/>
            <a:ext cx="5132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689429"/>
                </a:solidFill>
                <a:latin typeface="Twinkl" pitchFamily="2" charset="0"/>
              </a:rPr>
              <a:t>17</a:t>
            </a:r>
            <a:endParaRPr lang="en-GB" sz="2800" b="1" dirty="0">
              <a:solidFill>
                <a:srgbClr val="689429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430BEC0-2CED-4CB4-928D-999ED469C437}"/>
              </a:ext>
            </a:extLst>
          </p:cNvPr>
          <p:cNvSpPr/>
          <p:nvPr/>
        </p:nvSpPr>
        <p:spPr>
          <a:xfrm>
            <a:off x="6698690" y="2537753"/>
            <a:ext cx="3834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689429"/>
                </a:solidFill>
                <a:latin typeface="Twinkl" pitchFamily="2" charset="0"/>
              </a:rPr>
              <a:t>2</a:t>
            </a:r>
            <a:endParaRPr lang="en-GB" sz="2800" b="1" dirty="0">
              <a:solidFill>
                <a:srgbClr val="689429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B081E8C-08C5-4A66-B4F7-FCC25623A7AF}"/>
              </a:ext>
            </a:extLst>
          </p:cNvPr>
          <p:cNvSpPr/>
          <p:nvPr/>
        </p:nvSpPr>
        <p:spPr>
          <a:xfrm>
            <a:off x="2112376" y="3560585"/>
            <a:ext cx="4138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689429"/>
                </a:solidFill>
                <a:latin typeface="Twinkl" pitchFamily="2" charset="0"/>
              </a:rPr>
              <a:t>0</a:t>
            </a:r>
            <a:endParaRPr lang="en-GB" sz="2800" b="1" dirty="0">
              <a:solidFill>
                <a:srgbClr val="689429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43D4070-3D4C-479F-AD8C-6E57E068FC95}"/>
              </a:ext>
            </a:extLst>
          </p:cNvPr>
          <p:cNvSpPr/>
          <p:nvPr/>
        </p:nvSpPr>
        <p:spPr>
          <a:xfrm>
            <a:off x="4500461" y="3560585"/>
            <a:ext cx="5565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689429"/>
                </a:solidFill>
                <a:latin typeface="Twinkl" pitchFamily="2" charset="0"/>
              </a:rPr>
              <a:t>27</a:t>
            </a:r>
            <a:endParaRPr lang="en-GB" sz="2800" b="1" dirty="0">
              <a:solidFill>
                <a:srgbClr val="689429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510F21C-5327-495D-B8E3-B3FB7EDC8864}"/>
              </a:ext>
            </a:extLst>
          </p:cNvPr>
          <p:cNvSpPr/>
          <p:nvPr/>
        </p:nvSpPr>
        <p:spPr>
          <a:xfrm>
            <a:off x="6979706" y="3560585"/>
            <a:ext cx="5565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689429"/>
                </a:solidFill>
                <a:latin typeface="Twinkl" pitchFamily="2" charset="0"/>
              </a:rPr>
              <a:t>27</a:t>
            </a:r>
            <a:endParaRPr lang="en-GB" sz="2800" b="1" dirty="0">
              <a:solidFill>
                <a:srgbClr val="689429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9829140-03DE-470D-9539-759CDF532405}"/>
              </a:ext>
            </a:extLst>
          </p:cNvPr>
          <p:cNvSpPr/>
          <p:nvPr/>
        </p:nvSpPr>
        <p:spPr>
          <a:xfrm>
            <a:off x="6557475" y="3560585"/>
            <a:ext cx="4138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689429"/>
                </a:solidFill>
                <a:latin typeface="Twinkl" pitchFamily="2" charset="0"/>
              </a:rPr>
              <a:t>0</a:t>
            </a:r>
            <a:endParaRPr lang="en-GB" sz="2800" b="1" dirty="0">
              <a:solidFill>
                <a:srgbClr val="689429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890F8B5-7BB7-4BC8-9A59-C9E82767F83B}"/>
              </a:ext>
            </a:extLst>
          </p:cNvPr>
          <p:cNvSpPr/>
          <p:nvPr/>
        </p:nvSpPr>
        <p:spPr>
          <a:xfrm>
            <a:off x="2342888" y="4560646"/>
            <a:ext cx="3834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689429"/>
                </a:solidFill>
                <a:latin typeface="Twinkl" pitchFamily="2" charset="0"/>
              </a:rPr>
              <a:t>2</a:t>
            </a:r>
            <a:endParaRPr lang="en-GB" sz="2800" b="1" dirty="0">
              <a:solidFill>
                <a:srgbClr val="689429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ED2B8BA-25F9-4605-8A54-DF5947AD768C}"/>
              </a:ext>
            </a:extLst>
          </p:cNvPr>
          <p:cNvSpPr/>
          <p:nvPr/>
        </p:nvSpPr>
        <p:spPr>
          <a:xfrm>
            <a:off x="4683081" y="4560646"/>
            <a:ext cx="5950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689429"/>
                </a:solidFill>
                <a:latin typeface="Twinkl" pitchFamily="2" charset="0"/>
              </a:rPr>
              <a:t>70</a:t>
            </a:r>
            <a:endParaRPr lang="en-GB" sz="2800" b="1" dirty="0">
              <a:solidFill>
                <a:srgbClr val="689429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F0DC09E-5A0C-4A26-B642-D5BF00CA0AD0}"/>
              </a:ext>
            </a:extLst>
          </p:cNvPr>
          <p:cNvSpPr/>
          <p:nvPr/>
        </p:nvSpPr>
        <p:spPr>
          <a:xfrm>
            <a:off x="7185051" y="4560646"/>
            <a:ext cx="5950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689429"/>
                </a:solidFill>
                <a:latin typeface="Twinkl" pitchFamily="2" charset="0"/>
              </a:rPr>
              <a:t>70</a:t>
            </a:r>
            <a:endParaRPr lang="en-GB" sz="2800" b="1" dirty="0">
              <a:solidFill>
                <a:srgbClr val="689429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DC36E7-B1EC-4ABA-BBF7-E7763F60AF59}"/>
              </a:ext>
            </a:extLst>
          </p:cNvPr>
          <p:cNvSpPr/>
          <p:nvPr/>
        </p:nvSpPr>
        <p:spPr>
          <a:xfrm>
            <a:off x="6787987" y="4560646"/>
            <a:ext cx="3834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689429"/>
                </a:solidFill>
                <a:latin typeface="Twinkl" pitchFamily="2" charset="0"/>
              </a:rPr>
              <a:t>2</a:t>
            </a:r>
            <a:endParaRPr lang="en-GB" sz="2800" b="1" dirty="0">
              <a:solidFill>
                <a:srgbClr val="68942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7723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445575" y="702863"/>
            <a:ext cx="2045956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Pounds and Pence</a:t>
            </a:r>
          </a:p>
        </p:txBody>
      </p:sp>
      <p:sp>
        <p:nvSpPr>
          <p:cNvPr id="10" name="Rectangle 9"/>
          <p:cNvSpPr/>
          <p:nvPr/>
        </p:nvSpPr>
        <p:spPr>
          <a:xfrm>
            <a:off x="2491531" y="702863"/>
            <a:ext cx="1063301" cy="355276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2491531" y="701739"/>
            <a:ext cx="0" cy="3564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6041EAE5-84A4-413E-BFD6-CDCC6AECC196}"/>
              </a:ext>
            </a:extLst>
          </p:cNvPr>
          <p:cNvSpPr txBox="1"/>
          <p:nvPr/>
        </p:nvSpPr>
        <p:spPr>
          <a:xfrm>
            <a:off x="755650" y="1385667"/>
            <a:ext cx="7632700" cy="1049106"/>
          </a:xfrm>
          <a:prstGeom prst="rect">
            <a:avLst/>
          </a:prstGeom>
          <a:solidFill>
            <a:srgbClr val="FDD182"/>
          </a:solidFill>
          <a:ln w="28575">
            <a:noFill/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dirty="0"/>
              <a:t>One of these is correct. The other is incorrect.</a:t>
            </a:r>
          </a:p>
          <a:p>
            <a:r>
              <a:rPr lang="en-GB" dirty="0"/>
              <a:t>Which is the correct answer? </a:t>
            </a:r>
          </a:p>
          <a:p>
            <a:r>
              <a:rPr lang="en-GB" dirty="0"/>
              <a:t>Explain the error that has been made and write the correct answer.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CCE89F6-B92B-41F6-A230-75E179F4CF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8192839"/>
              </p:ext>
            </p:extLst>
          </p:nvPr>
        </p:nvGraphicFramePr>
        <p:xfrm>
          <a:off x="755650" y="2505225"/>
          <a:ext cx="7632701" cy="35875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383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10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392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154156">
                  <a:extLst>
                    <a:ext uri="{9D8B030D-6E8A-4147-A177-3AD203B41FA5}">
                      <a16:colId xmlns:a16="http://schemas.microsoft.com/office/drawing/2014/main" val="965882335"/>
                    </a:ext>
                  </a:extLst>
                </a:gridCol>
              </a:tblGrid>
              <a:tr h="793048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  <a:latin typeface="Twinkl" pitchFamily="50" charset="0"/>
                        </a:rPr>
                        <a:t>Pence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F188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188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188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188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  <a:latin typeface="Twinkl" pitchFamily="50" charset="0"/>
                        </a:rPr>
                        <a:t>Using 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latin typeface="Twinkl" pitchFamily="50" charset="0"/>
                        </a:rPr>
                        <a:t>£ Sign</a:t>
                      </a:r>
                      <a:endParaRPr lang="en-GB" sz="1800" dirty="0">
                        <a:solidFill>
                          <a:schemeClr val="tx1"/>
                        </a:solidFill>
                        <a:latin typeface="Twinkl" pitchFamily="50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F188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188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188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188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ctr">
                        <a:buFont typeface="Wingdings" panose="05000000000000000000" pitchFamily="2" charset="2"/>
                        <a:buChar char="ü"/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latin typeface="Twinkl" pitchFamily="50" charset="0"/>
                          <a:sym typeface="Wingdings" panose="05000000000000000000" pitchFamily="2" charset="2"/>
                        </a:rPr>
                        <a:t>or</a:t>
                      </a:r>
                      <a:r>
                        <a:rPr lang="en-GB" sz="1800" baseline="0" dirty="0">
                          <a:solidFill>
                            <a:schemeClr val="tx1"/>
                          </a:solidFill>
                          <a:latin typeface="Twinkl" pitchFamily="50" charset="0"/>
                          <a:sym typeface="Wingdings" panose="05000000000000000000" pitchFamily="2" charset="2"/>
                        </a:rPr>
                        <a:t> </a:t>
                      </a:r>
                    </a:p>
                    <a:p>
                      <a:pPr marL="0" indent="0" algn="ctr">
                        <a:buFont typeface="Wingdings" panose="05000000000000000000" pitchFamily="2" charset="2"/>
                        <a:buNone/>
                      </a:pPr>
                      <a:r>
                        <a:rPr lang="en-GB" sz="1800" baseline="0" dirty="0">
                          <a:solidFill>
                            <a:schemeClr val="tx1"/>
                          </a:solidFill>
                          <a:latin typeface="Wingdings" panose="05000000000000000000" pitchFamily="2" charset="2"/>
                          <a:sym typeface="Wingdings" panose="05000000000000000000" pitchFamily="2" charset="2"/>
                        </a:rPr>
                        <a:t></a:t>
                      </a:r>
                      <a:r>
                        <a:rPr lang="en-GB" sz="1800" baseline="0" dirty="0">
                          <a:solidFill>
                            <a:schemeClr val="tx1"/>
                          </a:solidFill>
                          <a:latin typeface="Twinkl" pitchFamily="50" charset="0"/>
                          <a:sym typeface="Wingdings" panose="05000000000000000000" pitchFamily="2" charset="2"/>
                        </a:rPr>
                        <a:t> ?</a:t>
                      </a:r>
                      <a:endParaRPr lang="en-GB" sz="1800" dirty="0">
                        <a:solidFill>
                          <a:schemeClr val="tx1"/>
                        </a:solidFill>
                        <a:latin typeface="Twinkl" pitchFamily="50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F188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188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188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188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Wingdings" panose="05000000000000000000" pitchFamily="2" charset="2"/>
                        <a:buNone/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latin typeface="Twinkl" pitchFamily="50" charset="0"/>
                        </a:rPr>
                        <a:t>Error/Correct Answer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F188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188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188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188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81869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  <a:latin typeface="Twinkl" pitchFamily="50" charset="0"/>
                        </a:rPr>
                        <a:t>907p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F188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188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188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188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Twinkl" pitchFamily="50" charset="0"/>
                        </a:rPr>
                        <a:t>£9.07 </a:t>
                      </a:r>
                      <a:r>
                        <a:rPr lang="en-GB" sz="1800" baseline="0" dirty="0">
                          <a:solidFill>
                            <a:schemeClr val="tx1"/>
                          </a:solidFill>
                          <a:latin typeface="Twinkl" pitchFamily="50" charset="0"/>
                        </a:rPr>
                        <a:t> </a:t>
                      </a:r>
                      <a:endParaRPr lang="en-GB" sz="1800" dirty="0">
                        <a:solidFill>
                          <a:schemeClr val="tx1"/>
                        </a:solidFill>
                        <a:latin typeface="Twinkl" pitchFamily="50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F188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188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188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188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b="1" dirty="0">
                        <a:solidFill>
                          <a:srgbClr val="00B050"/>
                        </a:solidFill>
                        <a:latin typeface="Twinkl" pitchFamily="50" charset="0"/>
                      </a:endParaRPr>
                    </a:p>
                    <a:p>
                      <a:pPr algn="ctr"/>
                      <a:endParaRPr lang="en-GB" sz="2800" b="1" dirty="0">
                        <a:solidFill>
                          <a:srgbClr val="00B050"/>
                        </a:solidFill>
                        <a:latin typeface="Twinkl" pitchFamily="50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F188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188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188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188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anchor="ctr">
                    <a:lnL w="28575" cap="flat" cmpd="sng" algn="ctr">
                      <a:solidFill>
                        <a:srgbClr val="F188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188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188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188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12682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  <a:latin typeface="Twinkl" pitchFamily="50" charset="0"/>
                        </a:rPr>
                        <a:t>840p</a:t>
                      </a:r>
                      <a:endParaRPr lang="en-GB" sz="1800" dirty="0">
                        <a:solidFill>
                          <a:schemeClr val="tx1"/>
                        </a:solidFill>
                        <a:latin typeface="Twinkl" pitchFamily="50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F188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188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188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188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Twinkl" pitchFamily="50" charset="0"/>
                        </a:rPr>
                        <a:t>£8.4</a:t>
                      </a:r>
                      <a:endParaRPr lang="en-GB" sz="1800" dirty="0">
                        <a:solidFill>
                          <a:schemeClr val="tx1"/>
                        </a:solidFill>
                        <a:latin typeface="Twinkl" pitchFamily="50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F188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188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188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188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baseline="0" dirty="0">
                          <a:solidFill>
                            <a:srgbClr val="00B050"/>
                          </a:solidFill>
                          <a:latin typeface="Twinkl" pitchFamily="50" charset="0"/>
                          <a:sym typeface="Wingdings" panose="05000000000000000000" pitchFamily="2" charset="2"/>
                        </a:rPr>
                        <a:t> </a:t>
                      </a:r>
                      <a:endParaRPr lang="en-GB" sz="1800" b="1" dirty="0">
                        <a:solidFill>
                          <a:srgbClr val="00B050"/>
                        </a:solidFill>
                        <a:latin typeface="Twinkl" pitchFamily="50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F188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188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188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188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rgbClr val="F188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188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188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188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1848AC78-BDEC-4727-BE46-94F89A372F73}"/>
              </a:ext>
            </a:extLst>
          </p:cNvPr>
          <p:cNvSpPr/>
          <p:nvPr/>
        </p:nvSpPr>
        <p:spPr>
          <a:xfrm>
            <a:off x="4332992" y="4826002"/>
            <a:ext cx="47801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689429"/>
                </a:solidFill>
                <a:latin typeface="Wingdings" panose="05000000000000000000" pitchFamily="2" charset="2"/>
                <a:sym typeface="Wingdings" panose="05000000000000000000" pitchFamily="2" charset="2"/>
              </a:rPr>
              <a:t></a:t>
            </a:r>
            <a:endParaRPr lang="en-GB" sz="3600" b="1" dirty="0">
              <a:solidFill>
                <a:srgbClr val="689429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BFC35A1-4554-4969-96FD-87D5A17FBEF4}"/>
              </a:ext>
            </a:extLst>
          </p:cNvPr>
          <p:cNvSpPr/>
          <p:nvPr/>
        </p:nvSpPr>
        <p:spPr>
          <a:xfrm>
            <a:off x="4384724" y="3494124"/>
            <a:ext cx="54694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689429"/>
                </a:solidFill>
                <a:latin typeface="Wingdings" panose="05000000000000000000" pitchFamily="2" charset="2"/>
                <a:sym typeface="Wingdings" panose="05000000000000000000" pitchFamily="2" charset="2"/>
              </a:rPr>
              <a:t></a:t>
            </a:r>
            <a:endParaRPr lang="en-GB" sz="3600" b="1" dirty="0">
              <a:solidFill>
                <a:srgbClr val="689429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3509BE4-F34D-4F9B-B015-690FC9DAF068}"/>
              </a:ext>
            </a:extLst>
          </p:cNvPr>
          <p:cNvSpPr/>
          <p:nvPr/>
        </p:nvSpPr>
        <p:spPr>
          <a:xfrm>
            <a:off x="5532539" y="4549002"/>
            <a:ext cx="256265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>
                <a:solidFill>
                  <a:srgbClr val="689429"/>
                </a:solidFill>
                <a:latin typeface="Twinkl" pitchFamily="50" charset="0"/>
                <a:sym typeface="Wingdings" panose="05000000000000000000" pitchFamily="2" charset="2"/>
              </a:rPr>
              <a:t>There should be 2 digits after the decimal point. £8.40 is the correct answer.</a:t>
            </a:r>
            <a:endParaRPr lang="en-GB" b="1" dirty="0">
              <a:solidFill>
                <a:srgbClr val="689429"/>
              </a:solidFill>
              <a:latin typeface="Twinkl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7238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445575" y="702863"/>
            <a:ext cx="2045956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Pounds and Pence</a:t>
            </a:r>
          </a:p>
        </p:txBody>
      </p:sp>
      <p:sp>
        <p:nvSpPr>
          <p:cNvPr id="10" name="Rectangle 9"/>
          <p:cNvSpPr/>
          <p:nvPr/>
        </p:nvSpPr>
        <p:spPr>
          <a:xfrm>
            <a:off x="2491531" y="702863"/>
            <a:ext cx="1063301" cy="355276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2491531" y="701739"/>
            <a:ext cx="0" cy="3564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6041EAE5-84A4-413E-BFD6-CDCC6AECC196}"/>
              </a:ext>
            </a:extLst>
          </p:cNvPr>
          <p:cNvSpPr txBox="1"/>
          <p:nvPr/>
        </p:nvSpPr>
        <p:spPr>
          <a:xfrm>
            <a:off x="755650" y="1385667"/>
            <a:ext cx="7632700" cy="1049106"/>
          </a:xfrm>
          <a:prstGeom prst="rect">
            <a:avLst/>
          </a:prstGeom>
          <a:solidFill>
            <a:srgbClr val="FDD182"/>
          </a:solidFill>
          <a:ln w="28575">
            <a:noFill/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dirty="0"/>
              <a:t>Luckman has 5 coins that make £1.26 in total. Four of the coins are given. Explain which of the following sets of coins Luckman could have and write what the missing coin is.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33F0CBA-D8B8-4ACE-B6D3-FB02EE57695D}"/>
              </a:ext>
            </a:extLst>
          </p:cNvPr>
          <p:cNvSpPr txBox="1"/>
          <p:nvPr/>
        </p:nvSpPr>
        <p:spPr>
          <a:xfrm>
            <a:off x="755651" y="4870860"/>
            <a:ext cx="2786516" cy="400110"/>
          </a:xfrm>
          <a:prstGeom prst="rect">
            <a:avLst/>
          </a:prstGeom>
          <a:solidFill>
            <a:schemeClr val="bg1"/>
          </a:solidFill>
          <a:ln w="28575">
            <a:solidFill>
              <a:srgbClr val="F1884C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Twinkl" pitchFamily="50" charset="0"/>
              </a:rPr>
              <a:t>£1, 10p, 5p, 1p, ?p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335EA93-F54C-4970-A79E-7000E851CEE6}"/>
              </a:ext>
            </a:extLst>
          </p:cNvPr>
          <p:cNvSpPr txBox="1"/>
          <p:nvPr/>
        </p:nvSpPr>
        <p:spPr>
          <a:xfrm>
            <a:off x="755650" y="2496067"/>
            <a:ext cx="2902471" cy="400110"/>
          </a:xfrm>
          <a:prstGeom prst="rect">
            <a:avLst/>
          </a:prstGeom>
          <a:solidFill>
            <a:schemeClr val="bg1"/>
          </a:solidFill>
          <a:ln w="28575">
            <a:solidFill>
              <a:srgbClr val="F1884C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Twinkl" pitchFamily="50" charset="0"/>
              </a:rPr>
              <a:t>50p, 50p, 20p, 5p, ?p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4B9D67C-B98A-4A50-A853-F0B219A93F43}"/>
              </a:ext>
            </a:extLst>
          </p:cNvPr>
          <p:cNvSpPr txBox="1"/>
          <p:nvPr/>
        </p:nvSpPr>
        <p:spPr>
          <a:xfrm>
            <a:off x="755650" y="3765963"/>
            <a:ext cx="3096977" cy="400110"/>
          </a:xfrm>
          <a:prstGeom prst="rect">
            <a:avLst/>
          </a:prstGeom>
          <a:solidFill>
            <a:schemeClr val="bg1"/>
          </a:solidFill>
          <a:ln w="28575">
            <a:solidFill>
              <a:srgbClr val="F1884C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Twinkl" pitchFamily="50" charset="0"/>
              </a:rPr>
              <a:t>£1, 10p, 10p, 2p, ?p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AF09E6C-7407-4946-AD47-EB248191808C}"/>
              </a:ext>
            </a:extLst>
          </p:cNvPr>
          <p:cNvSpPr txBox="1"/>
          <p:nvPr/>
        </p:nvSpPr>
        <p:spPr>
          <a:xfrm>
            <a:off x="2685341" y="2908913"/>
            <a:ext cx="8700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89429"/>
                </a:solidFill>
                <a:latin typeface="Twinkl" pitchFamily="50" charset="0"/>
                <a:sym typeface="Wingdings" panose="05000000000000000000" pitchFamily="2" charset="2"/>
              </a:rPr>
              <a:t>1p</a:t>
            </a:r>
            <a:endParaRPr lang="en-GB" sz="2400" b="1" dirty="0">
              <a:solidFill>
                <a:srgbClr val="689429"/>
              </a:solidFill>
              <a:latin typeface="Twinkl" pitchFamily="50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CDA7F65-67AE-4C5B-AC9C-145CF7402F16}"/>
              </a:ext>
            </a:extLst>
          </p:cNvPr>
          <p:cNvSpPr txBox="1"/>
          <p:nvPr/>
        </p:nvSpPr>
        <p:spPr>
          <a:xfrm>
            <a:off x="2287002" y="5293426"/>
            <a:ext cx="8700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89429"/>
                </a:solidFill>
                <a:latin typeface="Twinkl" pitchFamily="50" charset="0"/>
                <a:sym typeface="Wingdings" panose="05000000000000000000" pitchFamily="2" charset="2"/>
              </a:rPr>
              <a:t>10p</a:t>
            </a:r>
            <a:endParaRPr lang="en-GB" sz="2400" b="1" dirty="0">
              <a:solidFill>
                <a:srgbClr val="689429"/>
              </a:solidFill>
              <a:latin typeface="Twinkl" pitchFamily="50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DC925A2-4B67-4A0D-B68D-992EF84B0D2C}"/>
              </a:ext>
            </a:extLst>
          </p:cNvPr>
          <p:cNvSpPr txBox="1"/>
          <p:nvPr/>
        </p:nvSpPr>
        <p:spPr>
          <a:xfrm>
            <a:off x="3956769" y="2496067"/>
            <a:ext cx="4431581" cy="1202994"/>
          </a:xfrm>
          <a:prstGeom prst="rect">
            <a:avLst/>
          </a:prstGeom>
          <a:solidFill>
            <a:schemeClr val="bg1"/>
          </a:solidFill>
          <a:ln w="28575">
            <a:solidFill>
              <a:srgbClr val="689429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sz="2800" dirty="0">
                <a:sym typeface="Wingdings" panose="05000000000000000000" pitchFamily="2" charset="2"/>
              </a:rPr>
              <a:t> </a:t>
            </a:r>
            <a:r>
              <a:rPr lang="en-GB" dirty="0">
                <a:latin typeface="Twinkl" pitchFamily="2" charset="0"/>
                <a:sym typeface="Wingdings" panose="05000000000000000000" pitchFamily="2" charset="2"/>
              </a:rPr>
              <a:t>Luckman</a:t>
            </a:r>
            <a:r>
              <a:rPr lang="en-GB" dirty="0">
                <a:latin typeface="Twinkl" pitchFamily="2" charset="0"/>
              </a:rPr>
              <a:t> could have this set of coins as they total £1.25 and the missing coin is a 1p.  </a:t>
            </a:r>
            <a:endParaRPr lang="en-GB" sz="2800" dirty="0">
              <a:latin typeface="Twinkl" pitchFamily="2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C40E032-213A-4E99-A885-FDF334919524}"/>
              </a:ext>
            </a:extLst>
          </p:cNvPr>
          <p:cNvSpPr txBox="1"/>
          <p:nvPr/>
        </p:nvSpPr>
        <p:spPr>
          <a:xfrm>
            <a:off x="3956768" y="3765963"/>
            <a:ext cx="4431581" cy="1049106"/>
          </a:xfrm>
          <a:prstGeom prst="rect">
            <a:avLst/>
          </a:prstGeom>
          <a:solidFill>
            <a:schemeClr val="bg1"/>
          </a:solidFill>
          <a:ln w="28575">
            <a:solidFill>
              <a:srgbClr val="689429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dirty="0">
                <a:latin typeface="Twinkl" pitchFamily="2" charset="0"/>
              </a:rPr>
              <a:t>Luckman cannot have this set of coins as they total £1.22 so the missing amount is 4p, which cannot be made with 1 coin. </a:t>
            </a:r>
            <a:endParaRPr lang="en-GB" sz="2800" dirty="0">
              <a:latin typeface="Twinkl" pitchFamily="2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4C27236-F606-4EF5-AAD7-FCDA15E91260}"/>
              </a:ext>
            </a:extLst>
          </p:cNvPr>
          <p:cNvSpPr txBox="1"/>
          <p:nvPr/>
        </p:nvSpPr>
        <p:spPr>
          <a:xfrm>
            <a:off x="3956769" y="4870860"/>
            <a:ext cx="4431581" cy="1202994"/>
          </a:xfrm>
          <a:prstGeom prst="rect">
            <a:avLst/>
          </a:prstGeom>
          <a:solidFill>
            <a:schemeClr val="bg1"/>
          </a:solidFill>
          <a:ln w="28575">
            <a:solidFill>
              <a:srgbClr val="689429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sz="2800" dirty="0">
                <a:sym typeface="Wingdings" panose="05000000000000000000" pitchFamily="2" charset="2"/>
              </a:rPr>
              <a:t> </a:t>
            </a:r>
            <a:r>
              <a:rPr lang="en-GB" dirty="0">
                <a:latin typeface="Twinkl" pitchFamily="2" charset="0"/>
                <a:sym typeface="Wingdings" panose="05000000000000000000" pitchFamily="2" charset="2"/>
              </a:rPr>
              <a:t>Luckman could have this set of coins as they total £1.16 and the missing coin is a 10p. </a:t>
            </a:r>
            <a:endParaRPr lang="en-GB" sz="2800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5936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  <p:bldP spid="20" grpId="0" animBg="1"/>
      <p:bldP spid="21" grpId="0" animBg="1"/>
      <p:bldP spid="2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45575" y="702863"/>
            <a:ext cx="2079512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Pounds and Pence</a:t>
            </a:r>
          </a:p>
        </p:txBody>
      </p:sp>
      <p:sp>
        <p:nvSpPr>
          <p:cNvPr id="75" name="Rectangle 74"/>
          <p:cNvSpPr/>
          <p:nvPr/>
        </p:nvSpPr>
        <p:spPr>
          <a:xfrm>
            <a:off x="2525087" y="702863"/>
            <a:ext cx="1141417" cy="355276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2525087" y="701739"/>
            <a:ext cx="0" cy="3564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0B6BA8A0-80DD-4D3A-9D8D-D2DCC4D58CDD}"/>
              </a:ext>
            </a:extLst>
          </p:cNvPr>
          <p:cNvSpPr txBox="1"/>
          <p:nvPr/>
        </p:nvSpPr>
        <p:spPr>
          <a:xfrm>
            <a:off x="755650" y="4381423"/>
            <a:ext cx="7632700" cy="1049106"/>
          </a:xfrm>
          <a:prstGeom prst="rect">
            <a:avLst/>
          </a:prstGeom>
          <a:solidFill>
            <a:schemeClr val="bg1"/>
          </a:solidFill>
          <a:ln w="28575">
            <a:solidFill>
              <a:srgbClr val="689429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dirty="0"/>
              <a:t>Never.</a:t>
            </a:r>
          </a:p>
          <a:p>
            <a:r>
              <a:rPr lang="en-GB" dirty="0"/>
              <a:t>If Lucas had the 4 greatest value coins, the total would be £2 + £1 + 50p + 20p = £3.70  so he can never have more than £4.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75EAE0F-F338-45B7-A6E6-40B651984966}"/>
              </a:ext>
            </a:extLst>
          </p:cNvPr>
          <p:cNvSpPr txBox="1"/>
          <p:nvPr/>
        </p:nvSpPr>
        <p:spPr>
          <a:xfrm>
            <a:off x="755650" y="1274125"/>
            <a:ext cx="7632700" cy="495108"/>
          </a:xfrm>
          <a:prstGeom prst="rect">
            <a:avLst/>
          </a:prstGeom>
          <a:noFill/>
          <a:ln w="28575">
            <a:noFill/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dirty="0"/>
              <a:t>Here are some coins: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2DAFCF4-5DBD-4F14-9BB9-4BCEE8D960D9}"/>
              </a:ext>
            </a:extLst>
          </p:cNvPr>
          <p:cNvSpPr txBox="1"/>
          <p:nvPr/>
        </p:nvSpPr>
        <p:spPr>
          <a:xfrm>
            <a:off x="755650" y="2688323"/>
            <a:ext cx="7632700" cy="1049106"/>
          </a:xfrm>
          <a:prstGeom prst="rect">
            <a:avLst/>
          </a:prstGeom>
          <a:solidFill>
            <a:srgbClr val="FDD182"/>
          </a:solidFill>
          <a:ln w="28575">
            <a:noFill/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dirty="0"/>
              <a:t>Lucas has 4 of these coins. Decide whether these statements about the coins are always, sometimes or never true. Explain why you think this and give examples to prove it.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EEEC6EB-1E61-430D-B78E-2083B0FB985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6921" y="1857820"/>
            <a:ext cx="664197" cy="66302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5EE635D-9CCB-45B1-B8DB-A5C367A62DF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3874" y="1905486"/>
            <a:ext cx="547575" cy="54686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277B810-FC79-4565-B04E-16205762438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291" y="1788350"/>
            <a:ext cx="808179" cy="78218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04F40C5-351B-4000-AAA8-DA71164D9F4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4312" y="1905486"/>
            <a:ext cx="597970" cy="59388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4A50D77-586E-497D-96E5-0A986267E0D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4109" y="1847116"/>
            <a:ext cx="692339" cy="69210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9DB7FAD-EE68-4301-AD9A-20A658A6A9C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6710" y="1946737"/>
            <a:ext cx="461807" cy="46267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07F8D22-8F82-4207-B77D-4FD602F5263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1111" y="1883966"/>
            <a:ext cx="606867" cy="61072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617D629-DF22-43A0-ADCB-5248C6DB730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690" y="1857820"/>
            <a:ext cx="664197" cy="66302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DFD59C8-D918-4574-BF72-96BE996FC2F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619" y="1847116"/>
            <a:ext cx="752992" cy="74610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6900A727-1F61-41B4-91B9-016FC490163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3611" y="1907332"/>
            <a:ext cx="547575" cy="546867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2091E7B-94B5-421B-9DF2-2E505BF452BA}"/>
              </a:ext>
            </a:extLst>
          </p:cNvPr>
          <p:cNvSpPr/>
          <p:nvPr/>
        </p:nvSpPr>
        <p:spPr>
          <a:xfrm>
            <a:off x="813675" y="3874760"/>
            <a:ext cx="29386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 indent="-228600">
              <a:spcAft>
                <a:spcPts val="600"/>
              </a:spcAft>
              <a:buAutoNum type="alphaLcParenR"/>
            </a:pPr>
            <a:r>
              <a:rPr lang="en-US" dirty="0">
                <a:latin typeface="Twinkl" pitchFamily="2" charset="0"/>
              </a:rPr>
              <a:t>Lucas has more than </a:t>
            </a:r>
            <a:r>
              <a:rPr lang="en-US" dirty="0">
                <a:latin typeface="Twinkl" pitchFamily="50" charset="0"/>
              </a:rPr>
              <a:t>£4.</a:t>
            </a:r>
          </a:p>
        </p:txBody>
      </p:sp>
    </p:spTree>
    <p:extLst>
      <p:ext uri="{BB962C8B-B14F-4D97-AF65-F5344CB8AC3E}">
        <p14:creationId xmlns:p14="http://schemas.microsoft.com/office/powerpoint/2010/main" val="4195136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45575" y="702863"/>
            <a:ext cx="2079512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Pounds and Pence</a:t>
            </a:r>
          </a:p>
        </p:txBody>
      </p:sp>
      <p:sp>
        <p:nvSpPr>
          <p:cNvPr id="75" name="Rectangle 74"/>
          <p:cNvSpPr/>
          <p:nvPr/>
        </p:nvSpPr>
        <p:spPr>
          <a:xfrm>
            <a:off x="2525087" y="702863"/>
            <a:ext cx="1141417" cy="355276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2525087" y="701739"/>
            <a:ext cx="0" cy="3564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0B6BA8A0-80DD-4D3A-9D8D-D2DCC4D58CDD}"/>
              </a:ext>
            </a:extLst>
          </p:cNvPr>
          <p:cNvSpPr txBox="1"/>
          <p:nvPr/>
        </p:nvSpPr>
        <p:spPr>
          <a:xfrm>
            <a:off x="755650" y="4212722"/>
            <a:ext cx="7632700" cy="1880103"/>
          </a:xfrm>
          <a:prstGeom prst="rect">
            <a:avLst/>
          </a:prstGeom>
          <a:solidFill>
            <a:schemeClr val="bg1"/>
          </a:solidFill>
          <a:ln w="28575">
            <a:solidFill>
              <a:srgbClr val="689429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b="1" dirty="0"/>
              <a:t>Sometimes</a:t>
            </a:r>
          </a:p>
          <a:p>
            <a:r>
              <a:rPr lang="en-GB" dirty="0"/>
              <a:t>If Lucas had the 4 smallest value coins, the total would be 5p + 2p + 1p + 1p = 9p so this is less than 10p so the statement is </a:t>
            </a:r>
            <a:r>
              <a:rPr lang="en-GB" b="1" dirty="0"/>
              <a:t>not true</a:t>
            </a:r>
            <a:r>
              <a:rPr lang="en-GB" dirty="0"/>
              <a:t>.</a:t>
            </a:r>
          </a:p>
          <a:p>
            <a:r>
              <a:rPr lang="en-GB" dirty="0"/>
              <a:t>However, if Lucas had 20p + 10p + 10p + 5p this makes a total of 45p which is greater than 10p so the statement is </a:t>
            </a:r>
            <a:r>
              <a:rPr lang="en-GB" b="1" dirty="0"/>
              <a:t>true</a:t>
            </a:r>
            <a:r>
              <a:rPr lang="en-GB" dirty="0"/>
              <a:t>. </a:t>
            </a:r>
          </a:p>
          <a:p>
            <a:r>
              <a:rPr lang="en-GB" dirty="0"/>
              <a:t>Overall, the statement is </a:t>
            </a:r>
            <a:r>
              <a:rPr lang="en-GB" b="1" dirty="0"/>
              <a:t>sometimes</a:t>
            </a:r>
            <a:r>
              <a:rPr lang="en-GB" dirty="0"/>
              <a:t> true.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75EAE0F-F338-45B7-A6E6-40B651984966}"/>
              </a:ext>
            </a:extLst>
          </p:cNvPr>
          <p:cNvSpPr txBox="1"/>
          <p:nvPr/>
        </p:nvSpPr>
        <p:spPr>
          <a:xfrm>
            <a:off x="755650" y="1274125"/>
            <a:ext cx="7632700" cy="495108"/>
          </a:xfrm>
          <a:prstGeom prst="rect">
            <a:avLst/>
          </a:prstGeom>
          <a:noFill/>
          <a:ln w="28575">
            <a:noFill/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dirty="0"/>
              <a:t>Here are some coins: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2DAFCF4-5DBD-4F14-9BB9-4BCEE8D960D9}"/>
              </a:ext>
            </a:extLst>
          </p:cNvPr>
          <p:cNvSpPr txBox="1"/>
          <p:nvPr/>
        </p:nvSpPr>
        <p:spPr>
          <a:xfrm>
            <a:off x="755650" y="2688323"/>
            <a:ext cx="7632700" cy="1049106"/>
          </a:xfrm>
          <a:prstGeom prst="rect">
            <a:avLst/>
          </a:prstGeom>
          <a:solidFill>
            <a:srgbClr val="FDD182"/>
          </a:solidFill>
          <a:ln w="28575">
            <a:noFill/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dirty="0"/>
              <a:t>Lucas has 4 of these coins. Decide whether these statements about the coins are always, sometimes or never true. Explain why you think this and give examples to prove it.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EEEC6EB-1E61-430D-B78E-2083B0FB985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6921" y="1857820"/>
            <a:ext cx="664197" cy="66302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5EE635D-9CCB-45B1-B8DB-A5C367A62DF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3874" y="1905486"/>
            <a:ext cx="547575" cy="54686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277B810-FC79-4565-B04E-16205762438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291" y="1788350"/>
            <a:ext cx="808179" cy="78218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04F40C5-351B-4000-AAA8-DA71164D9F4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4312" y="1905486"/>
            <a:ext cx="597970" cy="59388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4A50D77-586E-497D-96E5-0A986267E0D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4109" y="1847116"/>
            <a:ext cx="692339" cy="69210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9DB7FAD-EE68-4301-AD9A-20A658A6A9C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6710" y="1946737"/>
            <a:ext cx="461807" cy="46267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07F8D22-8F82-4207-B77D-4FD602F5263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1111" y="1883966"/>
            <a:ext cx="606867" cy="61072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617D629-DF22-43A0-ADCB-5248C6DB730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690" y="1857820"/>
            <a:ext cx="664197" cy="66302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DFD59C8-D918-4574-BF72-96BE996FC2F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619" y="1847116"/>
            <a:ext cx="752992" cy="74610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6900A727-1F61-41B4-91B9-016FC490163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3611" y="1907332"/>
            <a:ext cx="547575" cy="546867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2091E7B-94B5-421B-9DF2-2E505BF452BA}"/>
              </a:ext>
            </a:extLst>
          </p:cNvPr>
          <p:cNvSpPr/>
          <p:nvPr/>
        </p:nvSpPr>
        <p:spPr>
          <a:xfrm>
            <a:off x="813675" y="3786887"/>
            <a:ext cx="29290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>
                <a:latin typeface="Twinkl" pitchFamily="2" charset="0"/>
              </a:rPr>
              <a:t>b) Lucas has less than 10p.</a:t>
            </a:r>
          </a:p>
        </p:txBody>
      </p:sp>
    </p:spTree>
    <p:extLst>
      <p:ext uri="{BB962C8B-B14F-4D97-AF65-F5344CB8AC3E}">
        <p14:creationId xmlns:p14="http://schemas.microsoft.com/office/powerpoint/2010/main" val="3694136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CC3F129B-2D47-483A-A90C-799D2C477CF6}"/>
              </a:ext>
            </a:extLst>
          </p:cNvPr>
          <p:cNvSpPr/>
          <p:nvPr/>
        </p:nvSpPr>
        <p:spPr>
          <a:xfrm>
            <a:off x="4563663" y="1819414"/>
            <a:ext cx="3824688" cy="4273409"/>
          </a:xfrm>
          <a:prstGeom prst="rect">
            <a:avLst/>
          </a:prstGeom>
          <a:solidFill>
            <a:srgbClr val="4EB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755650" y="1822827"/>
            <a:ext cx="3816349" cy="4269997"/>
          </a:xfrm>
          <a:prstGeom prst="rect">
            <a:avLst/>
          </a:prstGeom>
          <a:solidFill>
            <a:srgbClr val="007A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49" y="1364071"/>
            <a:ext cx="7632701" cy="458757"/>
          </a:xfrm>
          <a:prstGeom prst="rect">
            <a:avLst/>
          </a:prstGeom>
          <a:solidFill>
            <a:srgbClr val="C7E8FD"/>
          </a:solidFill>
        </p:spPr>
        <p:txBody>
          <a:bodyPr wrap="square" lIns="72000" tIns="72000" rIns="72000" bIns="108000">
            <a:spAutoFit/>
          </a:bodyPr>
          <a:lstStyle/>
          <a:p>
            <a:pPr algn="ctr"/>
            <a:r>
              <a:rPr lang="en-GB" dirty="0"/>
              <a:t>Dive in by completing your own activity!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1B74EBF-AD1B-4DC1-AB71-6B21B868FC7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55" t="500" r="27421" b="1"/>
          <a:stretch/>
        </p:blipFill>
        <p:spPr>
          <a:xfrm>
            <a:off x="755650" y="1819415"/>
            <a:ext cx="3818059" cy="427340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3B3C386-037D-47BC-B81B-E45DB0C5678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82123" y="2030898"/>
            <a:ext cx="2722089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sp>
        <p:nvSpPr>
          <p:cNvPr id="14" name="Rectangle 13"/>
          <p:cNvSpPr/>
          <p:nvPr/>
        </p:nvSpPr>
        <p:spPr>
          <a:xfrm>
            <a:off x="445575" y="702863"/>
            <a:ext cx="2054248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Pounds and Pence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410F3B9-A120-4B78-B8FC-DBBE2542D02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18275" y="2030898"/>
            <a:ext cx="2722089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410F3B9-A120-4B78-B8FC-DBBE2542D02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4426" y="2030898"/>
            <a:ext cx="2722089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60320B6-9691-4452-AC16-E45EAFC42AE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4" t="3621" r="4091" b="26293"/>
          <a:stretch/>
        </p:blipFill>
        <p:spPr>
          <a:xfrm rot="1489566">
            <a:off x="1048382" y="2314502"/>
            <a:ext cx="1493287" cy="1609411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F07F0BC9-028A-4DAD-8448-B09B2D284B1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1" t="3852" r="3961" b="7371"/>
          <a:stretch/>
        </p:blipFill>
        <p:spPr>
          <a:xfrm rot="1483332">
            <a:off x="2519618" y="3070234"/>
            <a:ext cx="1606423" cy="218560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22" name="Boy Writing">
            <a:extLst>
              <a:ext uri="{FF2B5EF4-FFF2-40B4-BE49-F238E27FC236}">
                <a16:creationId xmlns:a16="http://schemas.microsoft.com/office/drawing/2014/main" id="{59E92074-8F0A-4A38-87B2-6E07FF3C8646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" t="622" r="32362"/>
          <a:stretch/>
        </p:blipFill>
        <p:spPr>
          <a:xfrm>
            <a:off x="751919" y="1928692"/>
            <a:ext cx="4038155" cy="4164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272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Mastery PowerPoint Template.pptx" id="{3BD20C4A-250B-4648-9FC8-9A06643C064F}" vid="{8A1EB70A-12F0-4EA0-89BA-7AF8BF1D2E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Mastery PowerPoint Template</Template>
  <TotalTime>51</TotalTime>
  <Words>617</Words>
  <Application>Microsoft Office PowerPoint</Application>
  <PresentationFormat>On-screen Show (4:3)</PresentationFormat>
  <Paragraphs>91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Twinkl</vt:lpstr>
      <vt:lpstr>Tahoma</vt:lpstr>
      <vt:lpstr>Arial</vt:lpstr>
      <vt:lpstr>Calibri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Jane Afford</cp:lastModifiedBy>
  <cp:revision>11</cp:revision>
  <dcterms:created xsi:type="dcterms:W3CDTF">2020-04-14T13:39:22Z</dcterms:created>
  <dcterms:modified xsi:type="dcterms:W3CDTF">2020-05-01T08:58:02Z</dcterms:modified>
</cp:coreProperties>
</file>